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97" r:id="rId3"/>
    <p:sldId id="400" r:id="rId4"/>
    <p:sldId id="444" r:id="rId5"/>
    <p:sldId id="399" r:id="rId6"/>
    <p:sldId id="401" r:id="rId7"/>
    <p:sldId id="402" r:id="rId8"/>
    <p:sldId id="403" r:id="rId9"/>
    <p:sldId id="426" r:id="rId10"/>
    <p:sldId id="422" r:id="rId11"/>
    <p:sldId id="417" r:id="rId12"/>
    <p:sldId id="418" r:id="rId13"/>
    <p:sldId id="419" r:id="rId14"/>
    <p:sldId id="420" r:id="rId15"/>
    <p:sldId id="4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 autoAdjust="0"/>
    <p:restoredTop sz="94681" autoAdjust="0"/>
  </p:normalViewPr>
  <p:slideViewPr>
    <p:cSldViewPr snapToGrid="0">
      <p:cViewPr varScale="1">
        <p:scale>
          <a:sx n="78" d="100"/>
          <a:sy n="78" d="100"/>
        </p:scale>
        <p:origin x="65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72B6-23BF-4B44-A338-97E70C711891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3591-8624-4CB5-BBA0-1C12B4E81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spatial.org/r/2017/06/22/spatial-index.html" TargetMode="External"/><Relationship Id="rId2" Type="http://schemas.openxmlformats.org/officeDocument/2006/relationships/hyperlink" Target="https://en.wikipedia.org/wiki/DE-9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7" y="326304"/>
            <a:ext cx="8627633" cy="4353271"/>
          </a:xfrm>
          <a:solidFill>
            <a:schemeClr val="accent5">
              <a:lumMod val="40000"/>
              <a:lumOff val="6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topology operators, raster integration and distance/proximity analysis  </a:t>
            </a:r>
            <a:endParaRPr lang="en-US"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100487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0" y="5100487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4F1154-3A17-4F16-8F18-2179335AA985}"/>
              </a:ext>
            </a:extLst>
          </p:cNvPr>
          <p:cNvSpPr txBox="1">
            <a:spLocks/>
          </p:cNvSpPr>
          <p:nvPr/>
        </p:nvSpPr>
        <p:spPr>
          <a:xfrm>
            <a:off x="4439772" y="4865593"/>
            <a:ext cx="436043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Evans, Ph.D.,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Landscape Ecologist &amp; Biometrician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Nature Conservancy | Protected Lands Science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 | University of Wyoming | Zoology &amp; Physiology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Laramie, WY | jeffrey_evans@tnc.org | (970) 672-6766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16482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99070032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04551"/>
            <a:ext cx="8610600" cy="6477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relationships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is the geographic distance to a neighbor, set of neighbors or feature.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can also be defined as the scaled multivariate distance to observations in the same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neighbor can be defined by distance or contingency where, contingency relates to polygons that are directly touching (1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order), touching neighbors (2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 or touching neighbors of neighbors (3</a:t>
            </a:r>
            <a:r>
              <a:rPr 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order),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 is a binary or distance weights matrix representing neighbor relationships   </a:t>
            </a:r>
          </a:p>
        </p:txBody>
      </p:sp>
    </p:spTree>
    <p:extLst>
      <p:ext uri="{BB962C8B-B14F-4D97-AF65-F5344CB8AC3E}">
        <p14:creationId xmlns:p14="http://schemas.microsoft.com/office/powerpoint/2010/main" val="1125661887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9144000" cy="6848856"/>
            <a:chOff x="987552" y="0"/>
            <a:chExt cx="6848856" cy="684885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362200" y="849868"/>
              <a:ext cx="5097384" cy="4712732"/>
              <a:chOff x="2362200" y="849868"/>
              <a:chExt cx="5097384" cy="47127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6248400" y="1066800"/>
                <a:ext cx="8382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362200" y="1295400"/>
                <a:ext cx="4724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934200" y="1295400"/>
                <a:ext cx="152400" cy="2286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410200" y="1295400"/>
                <a:ext cx="1676400" cy="426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553200" y="84986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82558" y="2221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48589" y="9260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91200" y="321206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68814"/>
              </p:ext>
            </p:extLst>
          </p:nvPr>
        </p:nvGraphicFramePr>
        <p:xfrm>
          <a:off x="924520" y="2438400"/>
          <a:ext cx="372367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1417.95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1417.95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(distance matrix)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6248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9716" y="2112084"/>
            <a:ext cx="274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 of all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031444760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73902"/>
              </p:ext>
            </p:extLst>
          </p:nvPr>
        </p:nvGraphicFramePr>
        <p:xfrm>
          <a:off x="2389188" y="5661025"/>
          <a:ext cx="1676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661025"/>
                        <a:ext cx="1676400" cy="6635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5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31" name="Text Box 43"/>
          <p:cNvSpPr txBox="1">
            <a:spLocks noChangeArrowheads="1"/>
          </p:cNvSpPr>
          <p:nvPr/>
        </p:nvSpPr>
        <p:spPr bwMode="auto">
          <a:xfrm>
            <a:off x="5818188" y="4419600"/>
            <a:ext cx="2944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11B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estimate is a weighted average</a:t>
            </a:r>
          </a:p>
        </p:txBody>
      </p:sp>
      <p:sp>
        <p:nvSpPr>
          <p:cNvPr id="268332" name="Text Box 44"/>
          <p:cNvSpPr txBox="1">
            <a:spLocks noChangeArrowheads="1"/>
          </p:cNvSpPr>
          <p:nvPr/>
        </p:nvSpPr>
        <p:spPr bwMode="auto">
          <a:xfrm>
            <a:off x="4167188" y="58134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11B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decline with distance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(distance weighted)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624840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6525" b="11792"/>
          <a:stretch/>
        </p:blipFill>
        <p:spPr bwMode="auto">
          <a:xfrm>
            <a:off x="570154" y="990600"/>
            <a:ext cx="3620845" cy="312957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67"/>
          <p:cNvGrpSpPr/>
          <p:nvPr/>
        </p:nvGrpSpPr>
        <p:grpSpPr>
          <a:xfrm>
            <a:off x="902090" y="990600"/>
            <a:ext cx="3213022" cy="2861844"/>
            <a:chOff x="2362200" y="446858"/>
            <a:chExt cx="5347896" cy="5115742"/>
          </a:xfrm>
        </p:grpSpPr>
        <p:cxnSp>
          <p:nvCxnSpPr>
            <p:cNvPr id="69" name="Straight Arrow Connector 68"/>
            <p:cNvCxnSpPr/>
            <p:nvPr/>
          </p:nvCxnSpPr>
          <p:spPr>
            <a:xfrm flipH="1" flipV="1">
              <a:off x="6248400" y="1066800"/>
              <a:ext cx="8382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362200" y="1295400"/>
              <a:ext cx="47244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6934200" y="1295400"/>
              <a:ext cx="152400" cy="228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410200" y="1295400"/>
              <a:ext cx="1676400" cy="42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568101" y="446858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2557" y="2221467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48589" y="583071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60070" y="3034900"/>
              <a:ext cx="627539" cy="66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68326" name="Text Box 38"/>
          <p:cNvSpPr txBox="1">
            <a:spLocks noChangeArrowheads="1"/>
          </p:cNvSpPr>
          <p:nvPr/>
        </p:nvSpPr>
        <p:spPr bwMode="auto">
          <a:xfrm>
            <a:off x="4495800" y="1112838"/>
            <a:ext cx="279947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to be estimated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325" name="Text Box 37"/>
          <p:cNvSpPr txBox="1">
            <a:spLocks noChangeArrowheads="1"/>
          </p:cNvSpPr>
          <p:nvPr/>
        </p:nvSpPr>
        <p:spPr bwMode="auto">
          <a:xfrm>
            <a:off x="4287122" y="1958419"/>
            <a:ext cx="25701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location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3" name="Straight Arrow Connector 2"/>
          <p:cNvCxnSpPr>
            <a:stCxn id="268326" idx="1"/>
          </p:cNvCxnSpPr>
          <p:nvPr/>
        </p:nvCxnSpPr>
        <p:spPr>
          <a:xfrm flipH="1">
            <a:off x="3926599" y="1318419"/>
            <a:ext cx="569201" cy="117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48830"/>
              </p:ext>
            </p:extLst>
          </p:nvPr>
        </p:nvGraphicFramePr>
        <p:xfrm>
          <a:off x="2236788" y="4343400"/>
          <a:ext cx="3581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6" imgW="1320480" imgH="342720" progId="Equation.3">
                  <p:embed/>
                </p:oleObj>
              </mc:Choice>
              <mc:Fallback>
                <p:oleObj name="Equation" r:id="rId6" imgW="1320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343400"/>
                        <a:ext cx="3581400" cy="930275"/>
                      </a:xfrm>
                      <a:prstGeom prst="rect">
                        <a:avLst/>
                      </a:prstGeom>
                      <a:solidFill>
                        <a:schemeClr val="bg1">
                          <a:alpha val="5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256534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87552" y="0"/>
            <a:ext cx="6848856" cy="6848856"/>
            <a:chOff x="987552" y="0"/>
            <a:chExt cx="6848856" cy="684885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011382" y="6248400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 contingency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7552" y="0"/>
            <a:ext cx="6848856" cy="6848856"/>
            <a:chOff x="987552" y="0"/>
            <a:chExt cx="6848856" cy="684885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0"/>
              <a:ext cx="6848856" cy="684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07552" y="6256998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 contingency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87552" y="76199"/>
            <a:ext cx="68580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 (contingency)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02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76199"/>
            <a:ext cx="8610600" cy="68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Neighbor analysis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9373" y="878164"/>
            <a:ext cx="7772400" cy="5217836"/>
            <a:chOff x="679373" y="878164"/>
            <a:chExt cx="7772400" cy="52178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3" t="15256" r="10744" b="12643"/>
            <a:stretch/>
          </p:blipFill>
          <p:spPr bwMode="auto">
            <a:xfrm>
              <a:off x="679373" y="878164"/>
              <a:ext cx="7772400" cy="5217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79373" y="878164"/>
              <a:ext cx="7772400" cy="521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6656" y="877824"/>
            <a:ext cx="7772400" cy="5217836"/>
            <a:chOff x="676656" y="877824"/>
            <a:chExt cx="7772400" cy="5217836"/>
          </a:xfrm>
        </p:grpSpPr>
        <p:grpSp>
          <p:nvGrpSpPr>
            <p:cNvPr id="39" name="Group 38"/>
            <p:cNvGrpSpPr/>
            <p:nvPr/>
          </p:nvGrpSpPr>
          <p:grpSpPr>
            <a:xfrm>
              <a:off x="676656" y="877824"/>
              <a:ext cx="7772400" cy="5217836"/>
              <a:chOff x="676656" y="877824"/>
              <a:chExt cx="7772400" cy="5217836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82" t="15245" r="10648" b="12759"/>
              <a:stretch/>
            </p:blipFill>
            <p:spPr bwMode="auto">
              <a:xfrm>
                <a:off x="676656" y="877824"/>
                <a:ext cx="7766757" cy="518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676656" y="877824"/>
                <a:ext cx="7772400" cy="5217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4713" y="990600"/>
              <a:ext cx="2331087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order neighbors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6656" y="877824"/>
            <a:ext cx="7772400" cy="5217836"/>
            <a:chOff x="676656" y="877824"/>
            <a:chExt cx="7772400" cy="5217836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56" y="877824"/>
              <a:ext cx="7772400" cy="5217836"/>
              <a:chOff x="838200" y="762000"/>
              <a:chExt cx="7772400" cy="5217836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22" t="15077" r="11180" b="12514"/>
              <a:stretch/>
            </p:blipFill>
            <p:spPr bwMode="auto">
              <a:xfrm>
                <a:off x="844627" y="762000"/>
                <a:ext cx="7693445" cy="5214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838200" y="762000"/>
                <a:ext cx="7772400" cy="5217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715000" y="990600"/>
              <a:ext cx="261802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order neighbors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5800" y="6248400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contingency</a:t>
            </a:r>
          </a:p>
        </p:txBody>
      </p:sp>
    </p:spTree>
    <p:extLst>
      <p:ext uri="{BB962C8B-B14F-4D97-AF65-F5344CB8AC3E}">
        <p14:creationId xmlns:p14="http://schemas.microsoft.com/office/powerpoint/2010/main" val="30632616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938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97588138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47947" y="3060546"/>
            <a:ext cx="1354584" cy="10668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2691"/>
            <a:ext cx="4114800" cy="5568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features into a unique combination of features based on the common intersection of the input features geometry. 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is used to assign attributes from an intersect feature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point in polygon).  </a:t>
            </a: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features into all combinations of features based on the common intersection of the input features geometry. Attribution represents all possible combinations of input features that intersect.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ersect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7"/>
          <a:stretch/>
        </p:blipFill>
        <p:spPr bwMode="auto">
          <a:xfrm>
            <a:off x="4600575" y="832691"/>
            <a:ext cx="3733800" cy="17581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on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572000"/>
            <a:ext cx="4010025" cy="18002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27397" y="3048000"/>
            <a:ext cx="685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55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3197" y="3048000"/>
            <a:ext cx="685800" cy="1066800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333851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25314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9200" y="358170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673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45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49214" y="36718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53100" y="35197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91200" y="38242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9000" y="3338511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163714" y="3733800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67600" y="3581705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05700" y="3886200"/>
            <a:ext cx="76200" cy="7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62900" y="3276600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87614" y="3671889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91500" y="3519794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29600" y="3824289"/>
            <a:ext cx="76200" cy="7620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D8579C-177B-479A-941B-2C6F13330320}"/>
              </a:ext>
            </a:extLst>
          </p:cNvPr>
          <p:cNvSpPr/>
          <p:nvPr/>
        </p:nvSpPr>
        <p:spPr>
          <a:xfrm>
            <a:off x="241134" y="104173"/>
            <a:ext cx="596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(historic topology predicates)</a:t>
            </a:r>
          </a:p>
        </p:txBody>
      </p:sp>
    </p:spTree>
    <p:extLst>
      <p:ext uri="{BB962C8B-B14F-4D97-AF65-F5344CB8AC3E}">
        <p14:creationId xmlns:p14="http://schemas.microsoft.com/office/powerpoint/2010/main" val="244964767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7446D-E55A-4484-B1A1-9B0A1345507A}"/>
              </a:ext>
            </a:extLst>
          </p:cNvPr>
          <p:cNvSpPr/>
          <p:nvPr/>
        </p:nvSpPr>
        <p:spPr>
          <a:xfrm>
            <a:off x="241134" y="104173"/>
            <a:ext cx="717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(DE-9IM GEOS topology predicates)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06B945-1BED-4C79-A4A8-D058217F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20333"/>
              </p:ext>
            </p:extLst>
          </p:nvPr>
        </p:nvGraphicFramePr>
        <p:xfrm>
          <a:off x="1367017" y="1994333"/>
          <a:ext cx="6778439" cy="40770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1604">
                  <a:extLst>
                    <a:ext uri="{9D8B030D-6E8A-4147-A177-3AD203B41FA5}">
                      <a16:colId xmlns:a16="http://schemas.microsoft.com/office/drawing/2014/main" val="3482505114"/>
                    </a:ext>
                  </a:extLst>
                </a:gridCol>
                <a:gridCol w="3906835">
                  <a:extLst>
                    <a:ext uri="{9D8B030D-6E8A-4147-A177-3AD203B41FA5}">
                      <a16:colId xmlns:a16="http://schemas.microsoft.com/office/drawing/2014/main" val="301421943"/>
                    </a:ext>
                  </a:extLst>
                </a:gridCol>
              </a:tblGrid>
              <a:tr h="582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 (also dissolve)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321043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349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360794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(within)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11752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69931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84185"/>
                  </a:ext>
                </a:extLst>
              </a:tr>
              <a:tr h="582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5641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6D2A507-6027-4942-9182-B28673BE77CE}"/>
              </a:ext>
            </a:extLst>
          </p:cNvPr>
          <p:cNvSpPr/>
          <p:nvPr/>
        </p:nvSpPr>
        <p:spPr>
          <a:xfrm>
            <a:off x="1367017" y="6170102"/>
            <a:ext cx="6832227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DE-9IM defin</a:t>
            </a:r>
            <a:r>
              <a:rPr lang="en-US" sz="1400" dirty="0">
                <a:hlinkClick r:id="rId2"/>
              </a:rPr>
              <a:t>i</a:t>
            </a:r>
            <a:r>
              <a:rPr lang="en-US" sz="1400" dirty="0"/>
              <a:t>tion: </a:t>
            </a:r>
            <a:r>
              <a:rPr lang="en-US" sz="1400" dirty="0">
                <a:hlinkClick r:id="rId2"/>
              </a:rPr>
              <a:t>https://en.wikipedia.org/wiki/DE-9IM</a:t>
            </a:r>
            <a:endParaRPr lang="en-US" sz="1400" dirty="0"/>
          </a:p>
          <a:p>
            <a:r>
              <a:rPr lang="en-US" sz="1400" dirty="0"/>
              <a:t>sf implementations: </a:t>
            </a:r>
            <a:r>
              <a:rPr lang="en-US" sz="1400" dirty="0">
                <a:hlinkClick r:id="rId3"/>
              </a:rPr>
              <a:t>https://www.r-spatial.org/r/2017/06/22/spatial-index.html</a:t>
            </a:r>
            <a:endParaRPr lang="en-US" sz="14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FA5880A-5AEE-48A3-8553-79CA00B13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026" y="856228"/>
            <a:ext cx="5840160" cy="7506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4ED810-BA00-48D6-BA22-751ADCF368A3}"/>
              </a:ext>
            </a:extLst>
          </p:cNvPr>
          <p:cNvSpPr/>
          <p:nvPr/>
        </p:nvSpPr>
        <p:spPr>
          <a:xfrm>
            <a:off x="1048613" y="1663898"/>
            <a:ext cx="7189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Where; dim is the dimension of the intersection (∩) of the interior (I), boundary (B), and exterior (E) of geometries a and b.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00E64A-189E-4087-80E7-11F1D87E274B}"/>
              </a:ext>
            </a:extLst>
          </p:cNvPr>
          <p:cNvSpPr/>
          <p:nvPr/>
        </p:nvSpPr>
        <p:spPr>
          <a:xfrm rot="16200000">
            <a:off x="-1051768" y="3771557"/>
            <a:ext cx="3852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operators</a:t>
            </a:r>
          </a:p>
        </p:txBody>
      </p:sp>
    </p:spTree>
    <p:extLst>
      <p:ext uri="{BB962C8B-B14F-4D97-AF65-F5344CB8AC3E}">
        <p14:creationId xmlns:p14="http://schemas.microsoft.com/office/powerpoint/2010/main" val="1020705354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7437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006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43700" y="838200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0600" y="838200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239000" y="9144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6199"/>
            <a:ext cx="4114800" cy="6324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unique polygon(s), for each; point, polygon or line, based on a fixed or variable distance criteria.  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11430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18430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6000" y="14478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04586" y="1995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67600" y="11430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86600" y="18430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53400" y="144780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61986" y="1995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58000" y="16002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33386" y="1766890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924800" y="1219201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239000" y="3962400"/>
            <a:ext cx="533400" cy="5334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102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29200" y="48910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96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04586" y="50434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676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600" y="48910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153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61986" y="50434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96100" y="4715347"/>
            <a:ext cx="457200" cy="409578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86700" y="4967289"/>
            <a:ext cx="228600" cy="2286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05527" y="4381500"/>
            <a:ext cx="341986" cy="3048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9432" y="26670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point; d = 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0200" y="5650468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point; d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8200" y="609601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48200" y="3581400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5400" y="565046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polygon; d = 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3581400"/>
            <a:ext cx="4038600" cy="251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00300" y="3809999"/>
            <a:ext cx="1790700" cy="1600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00100" y="40767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524000" y="47625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352800" y="47625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38400" y="3924300"/>
            <a:ext cx="762000" cy="723900"/>
          </a:xfrm>
          <a:prstGeom prst="ellipse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28900" y="4076700"/>
            <a:ext cx="381000" cy="41910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162300" y="4613512"/>
            <a:ext cx="762000" cy="723900"/>
          </a:xfrm>
          <a:prstGeom prst="ellipse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60418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4005804" cy="5991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Raster-vector integration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Attribution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 attributes from one feature class to another. Where point in polygon “Identity” is a form of attribution, assignment of raster values to a vector feature class is more the definition of attribution.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extent polygon attribution to derive an explicit statistical or functional summary then you have zonal analysis. 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7048"/>
              </p:ext>
            </p:extLst>
          </p:nvPr>
        </p:nvGraphicFramePr>
        <p:xfrm>
          <a:off x="5029200" y="1203131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5181600" y="1330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67400" y="1711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81600" y="2092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81600" y="2895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67400" y="3276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81600" y="3657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3290" y="2590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43290" y="3352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5642" y="3018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72200" y="3409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209213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1820" y="568131"/>
            <a:ext cx="10679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(cell values)</a:t>
            </a:r>
          </a:p>
        </p:txBody>
      </p:sp>
      <p:cxnSp>
        <p:nvCxnSpPr>
          <p:cNvPr id="6" name="Straight Arrow Connector 5"/>
          <p:cNvCxnSpPr>
            <a:stCxn id="38" idx="2"/>
            <a:endCxn id="3" idx="3"/>
          </p:cNvCxnSpPr>
          <p:nvPr/>
        </p:nvCxnSpPr>
        <p:spPr>
          <a:xfrm flipH="1">
            <a:off x="7239000" y="1183684"/>
            <a:ext cx="806781" cy="57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61007" y="381000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sample locations</a:t>
            </a:r>
          </a:p>
        </p:txBody>
      </p:sp>
      <p:cxnSp>
        <p:nvCxnSpPr>
          <p:cNvPr id="40" name="Straight Arrow Connector 39"/>
          <p:cNvCxnSpPr>
            <a:stCxn id="39" idx="2"/>
            <a:endCxn id="12" idx="1"/>
          </p:cNvCxnSpPr>
          <p:nvPr/>
        </p:nvCxnSpPr>
        <p:spPr>
          <a:xfrm flipH="1">
            <a:off x="5192759" y="781110"/>
            <a:ext cx="418751" cy="56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2"/>
          </p:cNvCxnSpPr>
          <p:nvPr/>
        </p:nvCxnSpPr>
        <p:spPr>
          <a:xfrm flipH="1">
            <a:off x="5192763" y="781110"/>
            <a:ext cx="418747" cy="131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" idx="2"/>
          </p:cNvCxnSpPr>
          <p:nvPr/>
        </p:nvCxnSpPr>
        <p:spPr>
          <a:xfrm>
            <a:off x="5611510" y="781110"/>
            <a:ext cx="255890" cy="93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5611510" y="781110"/>
            <a:ext cx="1017890" cy="131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17462"/>
              </p:ext>
            </p:extLst>
          </p:nvPr>
        </p:nvGraphicFramePr>
        <p:xfrm>
          <a:off x="1752600" y="5212080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Freeform 43"/>
          <p:cNvSpPr/>
          <p:nvPr/>
        </p:nvSpPr>
        <p:spPr>
          <a:xfrm>
            <a:off x="1399142" y="4787747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475602" y="471062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510540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=c(1,5,1,10)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1007" y="304800"/>
            <a:ext cx="4401993" cy="3775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09517" y="4382115"/>
            <a:ext cx="6836264" cy="224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8142" y="37338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6321623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attribution</a:t>
            </a:r>
          </a:p>
        </p:txBody>
      </p:sp>
    </p:spTree>
    <p:extLst>
      <p:ext uri="{BB962C8B-B14F-4D97-AF65-F5344CB8AC3E}">
        <p14:creationId xmlns:p14="http://schemas.microsoft.com/office/powerpoint/2010/main" val="388213120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4034118" cy="2438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Raster-vector integration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Zonal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 a function or statistical summary of underlying raster values to each discrete zonal unit (“polygon”).  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6583"/>
              </p:ext>
            </p:extLst>
          </p:nvPr>
        </p:nvGraphicFramePr>
        <p:xfrm>
          <a:off x="2209800" y="3344565"/>
          <a:ext cx="220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Freeform 43"/>
          <p:cNvSpPr/>
          <p:nvPr/>
        </p:nvSpPr>
        <p:spPr>
          <a:xfrm>
            <a:off x="1856342" y="2920232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438400" y="493922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30830" y="3276600"/>
            <a:ext cx="2589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=c(1,5,1,10)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function(x,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length(x[x==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/ length(x)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(poly, 1)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66717" y="2514600"/>
            <a:ext cx="5953283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62600" y="616922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Zonal polygon attribution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5332948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673" y="262321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of “1” in zonal unit</a:t>
            </a:r>
          </a:p>
        </p:txBody>
      </p:sp>
    </p:spTree>
    <p:extLst>
      <p:ext uri="{BB962C8B-B14F-4D97-AF65-F5344CB8AC3E}">
        <p14:creationId xmlns:p14="http://schemas.microsoft.com/office/powerpoint/2010/main" val="3324734986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199"/>
            <a:ext cx="8610600" cy="6477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Overlay, intersection and raster integration functions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provides overlay functions for all feature class types. However, functions listed below depreciate over.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spatialEco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point.in.poly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overlay and attribution for points in polygons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spatial.select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spatial joins.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rgeos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sf libraries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gIntersect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st_intersects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intersection of feature topology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gUnion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st_union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union of feature topology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gBuffer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st_buffer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buffer functionality.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st_join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join functionality.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many other functions for overlay and intersection identity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 wrapper for 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rgeos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gIntersects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and returns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SpatialDataFrame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extract()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extraction of raster values associated with vector feature classes.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exactextractr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very fast raster extraction</a:t>
            </a:r>
          </a:p>
        </p:txBody>
      </p:sp>
    </p:spTree>
    <p:extLst>
      <p:ext uri="{BB962C8B-B14F-4D97-AF65-F5344CB8AC3E}">
        <p14:creationId xmlns:p14="http://schemas.microsoft.com/office/powerpoint/2010/main" val="3368774393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MAP_Covertypes.jpg"/>
          <p:cNvPicPr>
            <a:picLocks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828800" y="1219199"/>
            <a:ext cx="6960198" cy="5504330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Freeform 13"/>
          <p:cNvSpPr/>
          <p:nvPr/>
        </p:nvSpPr>
        <p:spPr>
          <a:xfrm>
            <a:off x="3141244" y="2173051"/>
            <a:ext cx="2779333" cy="1783976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739869" y="2509789"/>
            <a:ext cx="1696598" cy="1156771"/>
          </a:xfrm>
          <a:custGeom>
            <a:avLst/>
            <a:gdLst>
              <a:gd name="connsiteX0" fmla="*/ 121186 w 1696598"/>
              <a:gd name="connsiteY0" fmla="*/ 264405 h 1156771"/>
              <a:gd name="connsiteX1" fmla="*/ 22034 w 1696598"/>
              <a:gd name="connsiteY1" fmla="*/ 616945 h 1156771"/>
              <a:gd name="connsiteX2" fmla="*/ 0 w 1696598"/>
              <a:gd name="connsiteY2" fmla="*/ 782198 h 1156771"/>
              <a:gd name="connsiteX3" fmla="*/ 99152 w 1696598"/>
              <a:gd name="connsiteY3" fmla="*/ 947451 h 1156771"/>
              <a:gd name="connsiteX4" fmla="*/ 220338 w 1696598"/>
              <a:gd name="connsiteY4" fmla="*/ 1057619 h 1156771"/>
              <a:gd name="connsiteX5" fmla="*/ 561860 w 1696598"/>
              <a:gd name="connsiteY5" fmla="*/ 1156771 h 1156771"/>
              <a:gd name="connsiteX6" fmla="*/ 826265 w 1696598"/>
              <a:gd name="connsiteY6" fmla="*/ 1156771 h 1156771"/>
              <a:gd name="connsiteX7" fmla="*/ 1134738 w 1696598"/>
              <a:gd name="connsiteY7" fmla="*/ 1145754 h 1156771"/>
              <a:gd name="connsiteX8" fmla="*/ 1608463 w 1696598"/>
              <a:gd name="connsiteY8" fmla="*/ 1090670 h 1156771"/>
              <a:gd name="connsiteX9" fmla="*/ 1696598 w 1696598"/>
              <a:gd name="connsiteY9" fmla="*/ 870333 h 1156771"/>
              <a:gd name="connsiteX10" fmla="*/ 1685581 w 1696598"/>
              <a:gd name="connsiteY10" fmla="*/ 374573 h 1156771"/>
              <a:gd name="connsiteX11" fmla="*/ 1520328 w 1696598"/>
              <a:gd name="connsiteY11" fmla="*/ 99152 h 1156771"/>
              <a:gd name="connsiteX12" fmla="*/ 1200839 w 1696598"/>
              <a:gd name="connsiteY12" fmla="*/ 0 h 1156771"/>
              <a:gd name="connsiteX13" fmla="*/ 936434 w 1696598"/>
              <a:gd name="connsiteY13" fmla="*/ 11017 h 1156771"/>
              <a:gd name="connsiteX14" fmla="*/ 363557 w 1696598"/>
              <a:gd name="connsiteY14" fmla="*/ 209320 h 1156771"/>
              <a:gd name="connsiteX15" fmla="*/ 121186 w 1696598"/>
              <a:gd name="connsiteY15" fmla="*/ 264405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6598" h="1156771">
                <a:moveTo>
                  <a:pt x="121186" y="264405"/>
                </a:moveTo>
                <a:lnTo>
                  <a:pt x="22034" y="616945"/>
                </a:lnTo>
                <a:lnTo>
                  <a:pt x="0" y="782198"/>
                </a:lnTo>
                <a:lnTo>
                  <a:pt x="99152" y="947451"/>
                </a:lnTo>
                <a:lnTo>
                  <a:pt x="220338" y="1057619"/>
                </a:lnTo>
                <a:lnTo>
                  <a:pt x="561860" y="1156771"/>
                </a:lnTo>
                <a:lnTo>
                  <a:pt x="826265" y="1156771"/>
                </a:lnTo>
                <a:lnTo>
                  <a:pt x="1134738" y="1145754"/>
                </a:lnTo>
                <a:lnTo>
                  <a:pt x="1608463" y="1090670"/>
                </a:lnTo>
                <a:lnTo>
                  <a:pt x="1696598" y="870333"/>
                </a:lnTo>
                <a:lnTo>
                  <a:pt x="1685581" y="374573"/>
                </a:lnTo>
                <a:lnTo>
                  <a:pt x="1520328" y="99152"/>
                </a:lnTo>
                <a:lnTo>
                  <a:pt x="1200839" y="0"/>
                </a:lnTo>
                <a:lnTo>
                  <a:pt x="936434" y="11017"/>
                </a:lnTo>
                <a:lnTo>
                  <a:pt x="363557" y="209320"/>
                </a:lnTo>
                <a:lnTo>
                  <a:pt x="121186" y="264405"/>
                </a:lnTo>
                <a:close/>
              </a:path>
            </a:pathLst>
          </a:cu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8193" y="1529713"/>
            <a:ext cx="5187244" cy="2124301"/>
            <a:chOff x="258193" y="1529713"/>
            <a:chExt cx="5187244" cy="2124301"/>
          </a:xfrm>
        </p:grpSpPr>
        <p:sp>
          <p:nvSpPr>
            <p:cNvPr id="12" name="TextBox 11"/>
            <p:cNvSpPr txBox="1"/>
            <p:nvPr/>
          </p:nvSpPr>
          <p:spPr>
            <a:xfrm>
              <a:off x="258193" y="1529713"/>
              <a:ext cx="1376978" cy="707886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aramond" pitchFamily="18" charset="0"/>
                </a:rPr>
                <a:t>Peripheral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Garamond" pitchFamily="18" charset="0"/>
                </a:rPr>
                <a:t>percent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48839" y="2497243"/>
              <a:ext cx="1696598" cy="1156771"/>
            </a:xfrm>
            <a:custGeom>
              <a:avLst/>
              <a:gdLst>
                <a:gd name="connsiteX0" fmla="*/ 121186 w 1696598"/>
                <a:gd name="connsiteY0" fmla="*/ 264405 h 1156771"/>
                <a:gd name="connsiteX1" fmla="*/ 22034 w 1696598"/>
                <a:gd name="connsiteY1" fmla="*/ 616945 h 1156771"/>
                <a:gd name="connsiteX2" fmla="*/ 0 w 1696598"/>
                <a:gd name="connsiteY2" fmla="*/ 782198 h 1156771"/>
                <a:gd name="connsiteX3" fmla="*/ 99152 w 1696598"/>
                <a:gd name="connsiteY3" fmla="*/ 947451 h 1156771"/>
                <a:gd name="connsiteX4" fmla="*/ 220338 w 1696598"/>
                <a:gd name="connsiteY4" fmla="*/ 1057619 h 1156771"/>
                <a:gd name="connsiteX5" fmla="*/ 561860 w 1696598"/>
                <a:gd name="connsiteY5" fmla="*/ 1156771 h 1156771"/>
                <a:gd name="connsiteX6" fmla="*/ 826265 w 1696598"/>
                <a:gd name="connsiteY6" fmla="*/ 1156771 h 1156771"/>
                <a:gd name="connsiteX7" fmla="*/ 1134738 w 1696598"/>
                <a:gd name="connsiteY7" fmla="*/ 1145754 h 1156771"/>
                <a:gd name="connsiteX8" fmla="*/ 1608463 w 1696598"/>
                <a:gd name="connsiteY8" fmla="*/ 1090670 h 1156771"/>
                <a:gd name="connsiteX9" fmla="*/ 1696598 w 1696598"/>
                <a:gd name="connsiteY9" fmla="*/ 870333 h 1156771"/>
                <a:gd name="connsiteX10" fmla="*/ 1685581 w 1696598"/>
                <a:gd name="connsiteY10" fmla="*/ 374573 h 1156771"/>
                <a:gd name="connsiteX11" fmla="*/ 1520328 w 1696598"/>
                <a:gd name="connsiteY11" fmla="*/ 99152 h 1156771"/>
                <a:gd name="connsiteX12" fmla="*/ 1200839 w 1696598"/>
                <a:gd name="connsiteY12" fmla="*/ 0 h 1156771"/>
                <a:gd name="connsiteX13" fmla="*/ 936434 w 1696598"/>
                <a:gd name="connsiteY13" fmla="*/ 11017 h 1156771"/>
                <a:gd name="connsiteX14" fmla="*/ 363557 w 1696598"/>
                <a:gd name="connsiteY14" fmla="*/ 209320 h 1156771"/>
                <a:gd name="connsiteX15" fmla="*/ 121186 w 1696598"/>
                <a:gd name="connsiteY15" fmla="*/ 264405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6598" h="1156771">
                  <a:moveTo>
                    <a:pt x="121186" y="264405"/>
                  </a:moveTo>
                  <a:lnTo>
                    <a:pt x="22034" y="616945"/>
                  </a:lnTo>
                  <a:lnTo>
                    <a:pt x="0" y="782198"/>
                  </a:lnTo>
                  <a:lnTo>
                    <a:pt x="99152" y="947451"/>
                  </a:lnTo>
                  <a:lnTo>
                    <a:pt x="220338" y="1057619"/>
                  </a:lnTo>
                  <a:lnTo>
                    <a:pt x="561860" y="1156771"/>
                  </a:lnTo>
                  <a:lnTo>
                    <a:pt x="826265" y="1156771"/>
                  </a:lnTo>
                  <a:lnTo>
                    <a:pt x="1134738" y="1145754"/>
                  </a:lnTo>
                  <a:lnTo>
                    <a:pt x="1608463" y="1090670"/>
                  </a:lnTo>
                  <a:lnTo>
                    <a:pt x="1696598" y="870333"/>
                  </a:lnTo>
                  <a:lnTo>
                    <a:pt x="1685581" y="374573"/>
                  </a:lnTo>
                  <a:lnTo>
                    <a:pt x="1520328" y="99152"/>
                  </a:lnTo>
                  <a:lnTo>
                    <a:pt x="1200839" y="0"/>
                  </a:lnTo>
                  <a:lnTo>
                    <a:pt x="936434" y="11017"/>
                  </a:lnTo>
                  <a:lnTo>
                    <a:pt x="363557" y="209320"/>
                  </a:lnTo>
                  <a:lnTo>
                    <a:pt x="121186" y="264405"/>
                  </a:lnTo>
                  <a:close/>
                </a:path>
              </a:pathLst>
            </a:custGeom>
            <a:solidFill>
              <a:schemeClr val="tx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1161826" y="2237599"/>
              <a:ext cx="2323652" cy="82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4A309CDB-39EA-48D9-A2D0-81526626E0E4}"/>
              </a:ext>
            </a:extLst>
          </p:cNvPr>
          <p:cNvSpPr txBox="1">
            <a:spLocks noChangeArrowheads="1"/>
          </p:cNvSpPr>
          <p:nvPr/>
        </p:nvSpPr>
        <p:spPr>
          <a:xfrm>
            <a:off x="1849437" y="381000"/>
            <a:ext cx="6507753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Custom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peripheral </a:t>
            </a: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zonal function</a:t>
            </a:r>
          </a:p>
        </p:txBody>
      </p:sp>
    </p:spTree>
    <p:extLst>
      <p:ext uri="{BB962C8B-B14F-4D97-AF65-F5344CB8AC3E}">
        <p14:creationId xmlns:p14="http://schemas.microsoft.com/office/powerpoint/2010/main" val="24831580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4522</TotalTime>
  <Words>843</Words>
  <Application>Microsoft Office PowerPoint</Application>
  <PresentationFormat>On-screen Show (4:3)</PresentationFormat>
  <Paragraphs>193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Earth Template</vt:lpstr>
      <vt:lpstr>Equation</vt:lpstr>
      <vt:lpstr>Spatial Analysis in R: An introduction to data manipulation, spatial data analysis and statistical modeling   Vector topology operators, raster integration and distance/proximity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1408</cp:revision>
  <dcterms:created xsi:type="dcterms:W3CDTF">2008-08-18T17:46:25Z</dcterms:created>
  <dcterms:modified xsi:type="dcterms:W3CDTF">2022-05-14T03:40:49Z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