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52" r:id="rId2"/>
    <p:sldId id="331" r:id="rId3"/>
    <p:sldId id="262" r:id="rId4"/>
    <p:sldId id="263" r:id="rId5"/>
    <p:sldId id="264" r:id="rId6"/>
    <p:sldId id="265" r:id="rId7"/>
    <p:sldId id="266" r:id="rId8"/>
    <p:sldId id="280" r:id="rId9"/>
    <p:sldId id="344" r:id="rId10"/>
    <p:sldId id="259" r:id="rId11"/>
    <p:sldId id="342" r:id="rId12"/>
    <p:sldId id="341" r:id="rId13"/>
    <p:sldId id="267" r:id="rId14"/>
    <p:sldId id="347" r:id="rId15"/>
    <p:sldId id="346" r:id="rId16"/>
    <p:sldId id="345" r:id="rId17"/>
    <p:sldId id="333" r:id="rId18"/>
    <p:sldId id="270" r:id="rId19"/>
    <p:sldId id="332" r:id="rId20"/>
    <p:sldId id="271" r:id="rId21"/>
    <p:sldId id="340" r:id="rId22"/>
    <p:sldId id="278" r:id="rId23"/>
    <p:sldId id="277" r:id="rId24"/>
    <p:sldId id="279" r:id="rId25"/>
    <p:sldId id="293" r:id="rId26"/>
    <p:sldId id="296" r:id="rId27"/>
    <p:sldId id="348" r:id="rId28"/>
    <p:sldId id="353" r:id="rId29"/>
    <p:sldId id="354" r:id="rId30"/>
    <p:sldId id="339" r:id="rId31"/>
    <p:sldId id="355" r:id="rId32"/>
    <p:sldId id="272" r:id="rId33"/>
    <p:sldId id="268" r:id="rId34"/>
    <p:sldId id="260" r:id="rId35"/>
    <p:sldId id="269" r:id="rId36"/>
    <p:sldId id="286" r:id="rId37"/>
    <p:sldId id="275" r:id="rId38"/>
    <p:sldId id="261" r:id="rId39"/>
    <p:sldId id="336" r:id="rId40"/>
    <p:sldId id="292" r:id="rId41"/>
    <p:sldId id="284" r:id="rId42"/>
    <p:sldId id="338" r:id="rId43"/>
    <p:sldId id="343" r:id="rId44"/>
    <p:sldId id="329" r:id="rId45"/>
    <p:sldId id="350" r:id="rId46"/>
    <p:sldId id="330" r:id="rId47"/>
    <p:sldId id="351" r:id="rId48"/>
    <p:sldId id="273" r:id="rId49"/>
    <p:sldId id="288" r:id="rId50"/>
    <p:sldId id="274" r:id="rId51"/>
    <p:sldId id="291" r:id="rId52"/>
    <p:sldId id="289" r:id="rId53"/>
    <p:sldId id="281" r:id="rId54"/>
    <p:sldId id="290" r:id="rId55"/>
    <p:sldId id="282" r:id="rId56"/>
    <p:sldId id="337" r:id="rId57"/>
    <p:sldId id="28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3A5B6B-C2E2-454F-9DFF-C58821B59B72}">
          <p14:sldIdLst>
            <p14:sldId id="352"/>
            <p14:sldId id="331"/>
            <p14:sldId id="262"/>
            <p14:sldId id="263"/>
            <p14:sldId id="264"/>
            <p14:sldId id="265"/>
            <p14:sldId id="266"/>
            <p14:sldId id="280"/>
            <p14:sldId id="344"/>
            <p14:sldId id="259"/>
            <p14:sldId id="342"/>
            <p14:sldId id="341"/>
            <p14:sldId id="267"/>
            <p14:sldId id="347"/>
            <p14:sldId id="346"/>
            <p14:sldId id="345"/>
            <p14:sldId id="333"/>
            <p14:sldId id="270"/>
            <p14:sldId id="332"/>
            <p14:sldId id="271"/>
            <p14:sldId id="340"/>
            <p14:sldId id="278"/>
            <p14:sldId id="277"/>
            <p14:sldId id="279"/>
            <p14:sldId id="293"/>
            <p14:sldId id="296"/>
            <p14:sldId id="348"/>
            <p14:sldId id="353"/>
            <p14:sldId id="354"/>
            <p14:sldId id="339"/>
            <p14:sldId id="355"/>
            <p14:sldId id="272"/>
            <p14:sldId id="268"/>
            <p14:sldId id="260"/>
            <p14:sldId id="269"/>
            <p14:sldId id="286"/>
            <p14:sldId id="275"/>
            <p14:sldId id="261"/>
            <p14:sldId id="336"/>
            <p14:sldId id="292"/>
            <p14:sldId id="284"/>
            <p14:sldId id="338"/>
            <p14:sldId id="343"/>
            <p14:sldId id="329"/>
            <p14:sldId id="350"/>
            <p14:sldId id="330"/>
            <p14:sldId id="351"/>
            <p14:sldId id="273"/>
            <p14:sldId id="288"/>
            <p14:sldId id="274"/>
            <p14:sldId id="291"/>
            <p14:sldId id="289"/>
            <p14:sldId id="281"/>
            <p14:sldId id="290"/>
            <p14:sldId id="282"/>
            <p14:sldId id="337"/>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8" d="100"/>
          <a:sy n="78" d="100"/>
        </p:scale>
        <p:origin x="682"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6586D-32C9-4BAE-9826-8C8A34DA2312}" type="datetimeFigureOut">
              <a:rPr lang="en-US" smtClean="0"/>
              <a:t>5/13/2022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BDB83-A559-42E1-AD62-8808DDEFBB82}" type="slidenum">
              <a:rPr lang="en-US" smtClean="0"/>
              <a:t>‹#›</a:t>
            </a:fld>
            <a:endParaRPr lang="en-US"/>
          </a:p>
        </p:txBody>
      </p:sp>
    </p:spTree>
    <p:extLst>
      <p:ext uri="{BB962C8B-B14F-4D97-AF65-F5344CB8AC3E}">
        <p14:creationId xmlns:p14="http://schemas.microsoft.com/office/powerpoint/2010/main" val="365434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42884E-B8AD-4428-8552-21738CA537D5}"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88474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2884E-B8AD-4428-8552-21738CA537D5}"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57762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2884E-B8AD-4428-8552-21738CA537D5}"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173928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2884E-B8AD-4428-8552-21738CA537D5}"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11379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42884E-B8AD-4428-8552-21738CA537D5}"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54018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42884E-B8AD-4428-8552-21738CA537D5}"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43315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42884E-B8AD-4428-8552-21738CA537D5}"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113912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42884E-B8AD-4428-8552-21738CA537D5}"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09419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2884E-B8AD-4428-8552-21738CA537D5}"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267676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2884E-B8AD-4428-8552-21738CA537D5}"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17095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2884E-B8AD-4428-8552-21738CA537D5}"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50646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2884E-B8AD-4428-8552-21738CA537D5}" type="datetimeFigureOut">
              <a:rPr lang="en-US" smtClean="0"/>
              <a:t>5/13/2022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B8427-A85A-4BD9-BAAF-68C364DE2C1D}" type="slidenum">
              <a:rPr lang="en-US" smtClean="0"/>
              <a:t>‹#›</a:t>
            </a:fld>
            <a:endParaRPr lang="en-US"/>
          </a:p>
        </p:txBody>
      </p:sp>
    </p:spTree>
    <p:extLst>
      <p:ext uri="{BB962C8B-B14F-4D97-AF65-F5344CB8AC3E}">
        <p14:creationId xmlns:p14="http://schemas.microsoft.com/office/powerpoint/2010/main" val="544570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r-spatial.org/r/2022/04/12/evolution.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oscarperpinan.github.io/rastervis/"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19600" y="4953000"/>
            <a:ext cx="4360433" cy="1752600"/>
          </a:xfrm>
        </p:spPr>
        <p:txBody>
          <a:bodyPr>
            <a:noAutofit/>
          </a:bodyPr>
          <a:lstStyle/>
          <a:p>
            <a:pPr algn="l"/>
            <a:r>
              <a:rPr lang="en-US" sz="2000" dirty="0">
                <a:solidFill>
                  <a:schemeClr val="tx1"/>
                </a:solidFill>
                <a:latin typeface="Times New Roman" panose="02020603050405020304" pitchFamily="18" charset="0"/>
                <a:cs typeface="Times New Roman" panose="02020603050405020304" pitchFamily="18" charset="0"/>
              </a:rPr>
              <a:t>Jeffrey S. Evans, Ph.D., </a:t>
            </a:r>
          </a:p>
          <a:p>
            <a:pPr algn="l"/>
            <a:r>
              <a:rPr lang="en-US" sz="1800" dirty="0">
                <a:solidFill>
                  <a:schemeClr val="tx1"/>
                </a:solidFill>
                <a:latin typeface="Times New Roman" panose="02020603050405020304" pitchFamily="18" charset="0"/>
                <a:cs typeface="Times New Roman" panose="02020603050405020304" pitchFamily="18" charset="0"/>
              </a:rPr>
              <a:t>Senior Landscape Ecologist &amp; Biometrician</a:t>
            </a:r>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The Nature Conservancy | Protected Lands Science</a:t>
            </a:r>
          </a:p>
          <a:p>
            <a:pPr algn="l"/>
            <a:r>
              <a:rPr lang="en-US" sz="1200" dirty="0">
                <a:solidFill>
                  <a:schemeClr val="tx1"/>
                </a:solidFill>
                <a:latin typeface="Times New Roman" panose="02020603050405020304" pitchFamily="18" charset="0"/>
                <a:cs typeface="Times New Roman" panose="02020603050405020304" pitchFamily="18" charset="0"/>
              </a:rPr>
              <a:t>Visiting Professor | University of Wyoming | Zoology &amp; Physiology </a:t>
            </a:r>
          </a:p>
          <a:p>
            <a:pPr algn="l"/>
            <a:r>
              <a:rPr lang="en-US" sz="1200" dirty="0">
                <a:solidFill>
                  <a:schemeClr val="tx1"/>
                </a:solidFill>
                <a:latin typeface="Times New Roman" panose="02020603050405020304" pitchFamily="18" charset="0"/>
                <a:cs typeface="Times New Roman" panose="02020603050405020304" pitchFamily="18" charset="0"/>
              </a:rPr>
              <a:t>Laramie, WY | jeffrey_evans@tnc.org | (970) 672-6766</a:t>
            </a:r>
          </a:p>
          <a:p>
            <a:pPr algn="l"/>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46081" name="Picture 1" descr="TNCLogoPrimary_RGB"/>
          <p:cNvPicPr>
            <a:picLocks noChangeAspect="1" noChangeArrowheads="1"/>
          </p:cNvPicPr>
          <p:nvPr/>
        </p:nvPicPr>
        <p:blipFill>
          <a:blip r:embed="rId2" cstate="email"/>
          <a:srcRect/>
          <a:stretch>
            <a:fillRect/>
          </a:stretch>
        </p:blipFill>
        <p:spPr bwMode="auto">
          <a:xfrm>
            <a:off x="304800" y="5100487"/>
            <a:ext cx="2438400" cy="1321820"/>
          </a:xfrm>
          <a:prstGeom prst="rect">
            <a:avLst/>
          </a:prstGeom>
          <a:noFill/>
          <a:scene3d>
            <a:camera prst="orthographicFront"/>
            <a:lightRig rig="threePt" dir="t"/>
          </a:scene3d>
          <a:sp3d>
            <a:bevelT/>
          </a:sp3d>
        </p:spPr>
      </p:pic>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https://lh6.googleusercontent.com/-xvEkjEdoGns/AAAAAAAAAAI/AAAAAAAAAFU/PP0aQQKVSVE/s0-c-k-no-ns/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5100487"/>
            <a:ext cx="1321820" cy="132182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30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6976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lists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609600"/>
            <a:ext cx="8458200" cy="4662815"/>
          </a:xfrm>
          <a:prstGeom prst="rect">
            <a:avLst/>
          </a:prstGeom>
          <a:noFill/>
        </p:spPr>
        <p:txBody>
          <a:bodyPr wrap="square" rtlCol="0">
            <a:spAutoFit/>
          </a:bodyPr>
          <a:lstStyle/>
          <a:p>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l </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list</a:t>
            </a:r>
            <a:r>
              <a:rPr lang="en-US" sz="2000" b="1" dirty="0">
                <a:solidFill>
                  <a:srgbClr val="000080"/>
                </a:solidFill>
                <a:latin typeface="Courier New" panose="02070309020205020404" pitchFamily="49" charset="0"/>
              </a:rPr>
              <a:t>(</a:t>
            </a:r>
            <a:r>
              <a:rPr lang="en-US" sz="2000" dirty="0" err="1">
                <a:solidFill>
                  <a:srgbClr val="8000FF"/>
                </a:solidFill>
                <a:latin typeface="Courier New" panose="02070309020205020404" pitchFamily="49" charset="0"/>
              </a:rPr>
              <a:t>runif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runif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endParaRPr lang="en-US" sz="2000" dirty="0"/>
          </a:p>
          <a:p>
            <a:endParaRPr lang="en-US" sz="1000" dirty="0">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[[1]]</a:t>
            </a:r>
          </a:p>
          <a:p>
            <a:r>
              <a:rPr lang="en-US" sz="1200" b="1" dirty="0">
                <a:solidFill>
                  <a:srgbClr val="0070C0"/>
                </a:solidFill>
                <a:latin typeface="Times New Roman" panose="02020603050405020304" pitchFamily="18" charset="0"/>
                <a:cs typeface="Times New Roman" panose="02020603050405020304" pitchFamily="18" charset="0"/>
              </a:rPr>
              <a:t>0.960 0.457 0.343 0.479 0.550 0.275 0.895 0.396 0.815 0.084</a:t>
            </a:r>
          </a:p>
          <a:p>
            <a:endParaRPr lang="en-US" sz="9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[[2]]</a:t>
            </a:r>
          </a:p>
          <a:p>
            <a:r>
              <a:rPr lang="en-US" sz="1200" b="1" dirty="0">
                <a:solidFill>
                  <a:srgbClr val="0070C0"/>
                </a:solidFill>
                <a:latin typeface="Times New Roman" panose="02020603050405020304" pitchFamily="18" charset="0"/>
                <a:cs typeface="Times New Roman" panose="02020603050405020304" pitchFamily="18" charset="0"/>
              </a:rPr>
              <a:t>0.684 0.148 0.497 0.735 0.230 0.340 0.086 0.510 0.037 0.718 0.025 0.759 0.244 0.446 0.669</a:t>
            </a:r>
          </a:p>
          <a:p>
            <a:endParaRPr lang="en-US" sz="2000" b="1" dirty="0">
              <a:latin typeface="Times New Roman" panose="02020603050405020304" pitchFamily="18" charset="0"/>
              <a:cs typeface="Times New Roman" panose="02020603050405020304" pitchFamily="18" charset="0"/>
            </a:endParaRPr>
          </a:p>
          <a:p>
            <a:r>
              <a:rPr lang="en-US" sz="2000" dirty="0">
                <a:solidFill>
                  <a:srgbClr val="000000"/>
                </a:solidFill>
                <a:latin typeface="Courier New" panose="02070309020205020404" pitchFamily="49" charset="0"/>
              </a:rPr>
              <a:t>l</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note double bracket to return object in list</a:t>
            </a:r>
            <a:endParaRPr lang="en-US" sz="2000" dirty="0"/>
          </a:p>
          <a:p>
            <a:endParaRPr lang="en-US" sz="1000" b="1"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0.676917901 0.264833974 0.040940561 0.084881507 0.654755290 0.920636447 0.005664547 0.619531529 0.166442874 0.231758205</a:t>
            </a:r>
          </a:p>
          <a:p>
            <a:endParaRPr lang="en-US" sz="1200" b="1"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study.info</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"Experiment-1"</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"Evans"</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"pending"</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group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year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seq</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2000</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2009</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y</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norm</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sd</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b="1" dirty="0">
              <a:latin typeface="Times New Roman" panose="02020603050405020304" pitchFamily="18" charset="0"/>
              <a:cs typeface="Times New Roman" panose="02020603050405020304" pitchFamily="18" charset="0"/>
            </a:endParaRPr>
          </a:p>
          <a:p>
            <a:r>
              <a:rPr lang="en-US" sz="1000" b="1" dirty="0">
                <a:solidFill>
                  <a:srgbClr val="0070C0"/>
                </a:solidFill>
                <a:latin typeface="Times New Roman" panose="02020603050405020304" pitchFamily="18" charset="0"/>
                <a:cs typeface="Times New Roman" panose="02020603050405020304" pitchFamily="18" charset="0"/>
              </a:rPr>
              <a:t>	$study.info</a:t>
            </a:r>
          </a:p>
          <a:p>
            <a:r>
              <a:rPr lang="en-US" sz="1000" b="1" dirty="0">
                <a:solidFill>
                  <a:srgbClr val="0070C0"/>
                </a:solidFill>
                <a:latin typeface="Times New Roman" panose="02020603050405020304" pitchFamily="18" charset="0"/>
                <a:cs typeface="Times New Roman" panose="02020603050405020304" pitchFamily="18" charset="0"/>
              </a:rPr>
              <a:t>	[1] "Experment-1" "Evans"       "pending"    </a:t>
            </a:r>
          </a:p>
          <a:p>
            <a:endParaRPr lang="en-US" sz="1000" b="1"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67200" y="4495800"/>
            <a:ext cx="3286477" cy="1938992"/>
          </a:xfrm>
          <a:prstGeom prst="rect">
            <a:avLst/>
          </a:prstGeom>
          <a:noFill/>
        </p:spPr>
        <p:txBody>
          <a:bodyPr wrap="none" rtlCol="0">
            <a:spAutoFit/>
          </a:bodyPr>
          <a:lstStyle/>
          <a:p>
            <a:r>
              <a:rPr lang="en-US" sz="1000" b="1" dirty="0">
                <a:solidFill>
                  <a:srgbClr val="0070C0"/>
                </a:solidFill>
                <a:latin typeface="Times New Roman" panose="02020603050405020304" pitchFamily="18" charset="0"/>
                <a:cs typeface="Times New Roman" panose="02020603050405020304" pitchFamily="18" charset="0"/>
              </a:rPr>
              <a:t>$data</a:t>
            </a:r>
          </a:p>
          <a:p>
            <a:r>
              <a:rPr lang="en-US" sz="1000" b="1" dirty="0">
                <a:solidFill>
                  <a:srgbClr val="0070C0"/>
                </a:solidFill>
                <a:latin typeface="Times New Roman" panose="02020603050405020304" pitchFamily="18" charset="0"/>
                <a:cs typeface="Times New Roman" panose="02020603050405020304" pitchFamily="18" charset="0"/>
              </a:rPr>
              <a:t>       group 	year     	y   	norm</a:t>
            </a:r>
          </a:p>
          <a:p>
            <a:r>
              <a:rPr lang="en-US" sz="1000" b="1" dirty="0">
                <a:solidFill>
                  <a:srgbClr val="0070C0"/>
                </a:solidFill>
                <a:latin typeface="Times New Roman" panose="02020603050405020304" pitchFamily="18" charset="0"/>
                <a:cs typeface="Times New Roman" panose="02020603050405020304" pitchFamily="18" charset="0"/>
              </a:rPr>
              <a:t>1      A 	2000 	0.612 	-0.303</a:t>
            </a:r>
          </a:p>
          <a:p>
            <a:r>
              <a:rPr lang="en-US" sz="1000" b="1" dirty="0">
                <a:solidFill>
                  <a:srgbClr val="0070C0"/>
                </a:solidFill>
                <a:latin typeface="Times New Roman" panose="02020603050405020304" pitchFamily="18" charset="0"/>
                <a:cs typeface="Times New Roman" panose="02020603050405020304" pitchFamily="18" charset="0"/>
              </a:rPr>
              <a:t>2      B 	2001 	0.980  	0.109</a:t>
            </a:r>
          </a:p>
          <a:p>
            <a:r>
              <a:rPr lang="en-US" sz="1000" b="1" dirty="0">
                <a:solidFill>
                  <a:srgbClr val="0070C0"/>
                </a:solidFill>
                <a:latin typeface="Times New Roman" panose="02020603050405020304" pitchFamily="18" charset="0"/>
                <a:cs typeface="Times New Roman" panose="02020603050405020304" pitchFamily="18" charset="0"/>
              </a:rPr>
              <a:t>3      A 	2002 	0.403  	1.197</a:t>
            </a:r>
          </a:p>
          <a:p>
            <a:r>
              <a:rPr lang="en-US" sz="1000" b="1" dirty="0">
                <a:solidFill>
                  <a:srgbClr val="0070C0"/>
                </a:solidFill>
                <a:latin typeface="Times New Roman" panose="02020603050405020304" pitchFamily="18" charset="0"/>
                <a:cs typeface="Times New Roman" panose="02020603050405020304" pitchFamily="18" charset="0"/>
              </a:rPr>
              <a:t>4      B 	2003 	0.568  	1.927</a:t>
            </a:r>
          </a:p>
          <a:p>
            <a:r>
              <a:rPr lang="en-US" sz="1000" b="1" dirty="0">
                <a:solidFill>
                  <a:srgbClr val="0070C0"/>
                </a:solidFill>
                <a:latin typeface="Times New Roman" panose="02020603050405020304" pitchFamily="18" charset="0"/>
                <a:cs typeface="Times New Roman" panose="02020603050405020304" pitchFamily="18" charset="0"/>
              </a:rPr>
              <a:t>5      A 	2004 	0.840  	0.742</a:t>
            </a:r>
          </a:p>
          <a:p>
            <a:r>
              <a:rPr lang="en-US" sz="1000" b="1" dirty="0">
                <a:solidFill>
                  <a:srgbClr val="0070C0"/>
                </a:solidFill>
                <a:latin typeface="Times New Roman" panose="02020603050405020304" pitchFamily="18" charset="0"/>
                <a:cs typeface="Times New Roman" panose="02020603050405020304" pitchFamily="18" charset="0"/>
              </a:rPr>
              <a:t>6      B 	2005 	0.050  	3.090</a:t>
            </a:r>
          </a:p>
          <a:p>
            <a:r>
              <a:rPr lang="en-US" sz="1000" b="1" dirty="0">
                <a:solidFill>
                  <a:srgbClr val="0070C0"/>
                </a:solidFill>
                <a:latin typeface="Times New Roman" panose="02020603050405020304" pitchFamily="18" charset="0"/>
                <a:cs typeface="Times New Roman" panose="02020603050405020304" pitchFamily="18" charset="0"/>
              </a:rPr>
              <a:t>7      A 	2006 	0.605 	-0.434</a:t>
            </a:r>
          </a:p>
          <a:p>
            <a:r>
              <a:rPr lang="en-US" sz="1000" b="1" dirty="0">
                <a:solidFill>
                  <a:srgbClr val="0070C0"/>
                </a:solidFill>
                <a:latin typeface="Times New Roman" panose="02020603050405020304" pitchFamily="18" charset="0"/>
                <a:cs typeface="Times New Roman" panose="02020603050405020304" pitchFamily="18" charset="0"/>
              </a:rPr>
              <a:t>8      B 	2007 	0.309  	0.484</a:t>
            </a:r>
          </a:p>
          <a:p>
            <a:r>
              <a:rPr lang="en-US" sz="1000" b="1" dirty="0">
                <a:solidFill>
                  <a:srgbClr val="0070C0"/>
                </a:solidFill>
                <a:latin typeface="Times New Roman" panose="02020603050405020304" pitchFamily="18" charset="0"/>
                <a:cs typeface="Times New Roman" panose="02020603050405020304" pitchFamily="18" charset="0"/>
              </a:rPr>
              <a:t>9      A 	2008 	0.298  	0.325</a:t>
            </a:r>
          </a:p>
          <a:p>
            <a:r>
              <a:rPr lang="en-US" sz="1000" b="1" dirty="0">
                <a:solidFill>
                  <a:srgbClr val="0070C0"/>
                </a:solidFill>
                <a:latin typeface="Times New Roman" panose="02020603050405020304" pitchFamily="18" charset="0"/>
                <a:cs typeface="Times New Roman" panose="02020603050405020304" pitchFamily="18" charset="0"/>
              </a:rPr>
              <a:t>10    B 	2009 	0.338 -	0.143</a:t>
            </a:r>
            <a:endParaRPr lang="en-US"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89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08A309-DBA5-48B9-9791-7169DF27A5FE}"/>
              </a:ext>
            </a:extLst>
          </p:cNvPr>
          <p:cNvSpPr txBox="1"/>
          <p:nvPr/>
        </p:nvSpPr>
        <p:spPr>
          <a:xfrm>
            <a:off x="381000" y="718602"/>
            <a:ext cx="8458200" cy="60631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operate on elements in a list one common function is </a:t>
            </a:r>
            <a:r>
              <a:rPr lang="en-US" dirty="0" err="1">
                <a:solidFill>
                  <a:srgbClr val="8000FF"/>
                </a:solidFill>
                <a:latin typeface="Courier New" panose="02070309020205020404" pitchFamily="49" charset="0"/>
              </a:rPr>
              <a:t>lapply</a:t>
            </a:r>
            <a:r>
              <a:rPr lang="en-US" dirty="0">
                <a:latin typeface="Times New Roman" panose="02020603050405020304" pitchFamily="18" charset="0"/>
                <a:cs typeface="Times New Roman" panose="02020603050405020304" pitchFamily="18" charset="0"/>
              </a:rPr>
              <a:t>, which operates like a for loop across the elements in the list</a:t>
            </a:r>
          </a:p>
          <a:p>
            <a:endParaRPr lang="en-US" sz="12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1000</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unlist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lapply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endParaRPr lang="en-US" sz="1600" dirty="0"/>
          </a:p>
          <a:p>
            <a:endParaRPr lang="en-US" sz="1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also use a function such as </a:t>
            </a:r>
            <a:r>
              <a:rPr lang="en-US" dirty="0" err="1">
                <a:latin typeface="Times New Roman" panose="02020603050405020304" pitchFamily="18" charset="0"/>
                <a:cs typeface="Times New Roman" panose="02020603050405020304" pitchFamily="18" charset="0"/>
              </a:rPr>
              <a:t>do.call</a:t>
            </a:r>
            <a:r>
              <a:rPr lang="en-US" dirty="0">
                <a:latin typeface="Times New Roman" panose="02020603050405020304" pitchFamily="18" charset="0"/>
                <a:cs typeface="Times New Roman" panose="02020603050405020304" pitchFamily="18" charset="0"/>
              </a:rPr>
              <a:t> to apply a function resulting in a new object class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rbind</a:t>
            </a:r>
            <a:r>
              <a:rPr lang="en-US" dirty="0">
                <a:latin typeface="Times New Roman" panose="02020603050405020304" pitchFamily="18" charset="0"/>
                <a:cs typeface="Times New Roman" panose="02020603050405020304" pitchFamily="18" charset="0"/>
              </a:rPr>
              <a:t> all elements into a </a:t>
            </a:r>
            <a:r>
              <a:rPr lang="en-US" dirty="0" err="1">
                <a:latin typeface="Times New Roman" panose="02020603050405020304" pitchFamily="18" charset="0"/>
                <a:cs typeface="Times New Roman" panose="02020603050405020304" pitchFamily="18" charset="0"/>
              </a:rPr>
              <a:t>data.frame</a:t>
            </a:r>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do.call</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rbind</a:t>
            </a:r>
            <a:r>
              <a:rPr lang="en-US" sz="1600" dirty="0">
                <a:solidFill>
                  <a:srgbClr val="000000"/>
                </a:solidFill>
                <a:latin typeface="Courier New" panose="02070309020205020404" pitchFamily="49" charset="0"/>
              </a:rPr>
              <a:t>, l</a:t>
            </a:r>
            <a:r>
              <a:rPr lang="en-US" sz="1600" b="1" dirty="0">
                <a:solidFill>
                  <a:srgbClr val="000080"/>
                </a:solidFill>
                <a:latin typeface="Courier New" panose="02070309020205020404" pitchFamily="49" charset="0"/>
              </a:rPr>
              <a:t>)</a:t>
            </a:r>
            <a:endParaRPr lang="en-US" sz="1600" dirty="0"/>
          </a:p>
          <a:p>
            <a:endParaRPr lang="en-US" sz="1200" dirty="0">
              <a:solidFill>
                <a:srgbClr val="000000"/>
              </a:solidFill>
              <a:latin typeface="Courier New" panose="02070309020205020404" pitchFamily="49" charset="0"/>
            </a:endParaRPr>
          </a:p>
          <a:p>
            <a:r>
              <a:rPr lang="en-US" dirty="0">
                <a:latin typeface="Times New Roman" panose="02020603050405020304" pitchFamily="18" charset="0"/>
                <a:cs typeface="Times New Roman" panose="02020603050405020304" pitchFamily="18" charset="0"/>
              </a:rPr>
              <a:t>Sometimes you have a nested list, </a:t>
            </a:r>
            <a:r>
              <a:rPr lang="en-US" dirty="0" err="1">
                <a:latin typeface="Times New Roman" panose="02020603050405020304" pitchFamily="18" charset="0"/>
                <a:cs typeface="Times New Roman" panose="02020603050405020304" pitchFamily="18" charset="0"/>
              </a:rPr>
              <a:t>whic</a:t>
            </a:r>
            <a:r>
              <a:rPr lang="en-US" dirty="0">
                <a:latin typeface="Times New Roman" panose="02020603050405020304" pitchFamily="18" charset="0"/>
                <a:cs typeface="Times New Roman" panose="02020603050405020304" pitchFamily="18" charset="0"/>
              </a:rPr>
              <a:t> can be quite difficult. Here is a simple example, with nested numeric vectors, showing two examples for returning the mean. </a:t>
            </a:r>
          </a:p>
          <a:p>
            <a:endParaRPr lang="en-US" sz="1200" b="1" dirty="0">
              <a:solidFill>
                <a:srgbClr val="000000"/>
              </a:solidFill>
              <a:latin typeface="Courier New" panose="02070309020205020404" pitchFamily="49" charset="0"/>
            </a:endParaRPr>
          </a:p>
          <a:p>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2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look at 2nd element in 1st </a:t>
            </a:r>
          </a:p>
          <a:p>
            <a:r>
              <a:rPr lang="en-US" sz="10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  </a:t>
            </a:r>
            <a:r>
              <a:rPr lang="en-US" sz="1600" dirty="0" err="1">
                <a:solidFill>
                  <a:srgbClr val="8000FF"/>
                </a:solidFill>
                <a:latin typeface="Courier New" panose="02070309020205020404" pitchFamily="49" charset="0"/>
              </a:rPr>
              <a:t>lapply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sapply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rapply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dirty="0">
                <a:solidFill>
                  <a:srgbClr val="000000"/>
                </a:solidFill>
                <a:latin typeface="Courier New" panose="02070309020205020404" pitchFamily="49" charset="0"/>
              </a:rPr>
              <a:t>, how</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"list"</a:t>
            </a:r>
            <a:r>
              <a:rPr lang="en-US" sz="1600" b="1" dirty="0">
                <a:solidFill>
                  <a:srgbClr val="000080"/>
                </a:solidFill>
                <a:latin typeface="Courier New" panose="02070309020205020404" pitchFamily="49" charset="0"/>
              </a:rPr>
              <a:t>)</a:t>
            </a:r>
            <a:endParaRPr lang="en-US" sz="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BC2000-E3F3-4520-9587-F0975C522E9D}"/>
              </a:ext>
            </a:extLst>
          </p:cNvPr>
          <p:cNvSpPr txBox="1"/>
          <p:nvPr/>
        </p:nvSpPr>
        <p:spPr>
          <a:xfrm>
            <a:off x="228600" y="185202"/>
            <a:ext cx="6976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lists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82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08A309-DBA5-48B9-9791-7169DF27A5FE}"/>
              </a:ext>
            </a:extLst>
          </p:cNvPr>
          <p:cNvSpPr txBox="1"/>
          <p:nvPr/>
        </p:nvSpPr>
        <p:spPr>
          <a:xfrm>
            <a:off x="381000" y="753844"/>
            <a:ext cx="8458200" cy="55707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Say you have ANOVA model results stored in a list (many model objects are list objects as well), to get the p values you double bracket index the summary object and then call the column name using a single bracket. </a:t>
            </a:r>
          </a:p>
          <a:p>
            <a:endParaRPr lang="en-US" sz="1600" b="1" dirty="0">
              <a:solidFill>
                <a:srgbClr val="000080"/>
              </a:solidFill>
              <a:latin typeface="Courier New" panose="02070309020205020404" pitchFamily="49" charset="0"/>
            </a:endParaRPr>
          </a:p>
          <a:p>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mdl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stats</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aov</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yield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block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K, </a:t>
            </a:r>
            <a:r>
              <a:rPr lang="en-US" sz="1600" dirty="0" err="1">
                <a:solidFill>
                  <a:srgbClr val="000000"/>
                </a:solidFill>
                <a:latin typeface="Courier New" panose="02070309020205020404" pitchFamily="49" charset="0"/>
              </a:rPr>
              <a:t>npk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mdl</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8000FF"/>
                </a:solidFill>
                <a:latin typeface="Courier New" panose="02070309020205020404" pitchFamily="49" charset="0"/>
              </a:rPr>
              <a:t>    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mdl</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Pr</a:t>
            </a:r>
            <a:r>
              <a:rPr lang="en-US" sz="1600" dirty="0">
                <a:solidFill>
                  <a:srgbClr val="808080"/>
                </a:solidFill>
                <a:latin typeface="Courier New" panose="02070309020205020404" pitchFamily="49" charset="0"/>
              </a:rPr>
              <a:t>(&gt;F)"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dirty="0">
                <a:latin typeface="Times New Roman" panose="02020603050405020304" pitchFamily="18" charset="0"/>
                <a:cs typeface="Times New Roman" panose="02020603050405020304" pitchFamily="18" charset="0"/>
              </a:rPr>
              <a:t>However, now say you had several summary ANOVA objects saved in a list (nested lists in a list). </a:t>
            </a: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mdl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dirty="0">
                <a:latin typeface="Times New Roman" panose="02020603050405020304" pitchFamily="18" charset="0"/>
                <a:cs typeface="Times New Roman" panose="02020603050405020304" pitchFamily="18" charset="0"/>
              </a:rPr>
              <a:t>The most transparent way is simply a for loop, but there are apply type solutions as well. </a:t>
            </a: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row.names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8</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cbind</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 </a:t>
            </a:r>
            <a:r>
              <a:rPr lang="en-US" sz="1600" dirty="0" err="1">
                <a:solidFill>
                  <a:srgbClr val="000000"/>
                </a:solidFill>
                <a:latin typeface="Courier New" panose="02070309020205020404" pitchFamily="49" charset="0"/>
              </a:rPr>
              <a:t>na.omit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  names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"parameter"</a:t>
            </a:r>
            <a:r>
              <a:rPr lang="en-US" sz="1600" dirty="0">
                <a:solidFill>
                  <a:srgbClr val="000000"/>
                </a:solidFill>
                <a:latin typeface="Courier New" panose="02070309020205020404" pitchFamily="49" charset="0"/>
              </a:rPr>
              <a:t>, paste0</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"p_"</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endParaRPr lang="en-US" sz="1600" dirty="0"/>
          </a:p>
          <a:p>
            <a:endParaRPr lang="en-US" sz="800" b="1"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BC2000-E3F3-4520-9587-F0975C522E9D}"/>
              </a:ext>
            </a:extLst>
          </p:cNvPr>
          <p:cNvSpPr txBox="1"/>
          <p:nvPr/>
        </p:nvSpPr>
        <p:spPr>
          <a:xfrm>
            <a:off x="228600" y="220444"/>
            <a:ext cx="6976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lists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61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25779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matrix and arrays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5539978"/>
          </a:xfrm>
          <a:prstGeom prst="rect">
            <a:avLst/>
          </a:prstGeom>
          <a:noFill/>
        </p:spPr>
        <p:txBody>
          <a:bodyPr wrap="square" rtlCol="0">
            <a:spAutoFit/>
          </a:bodyPr>
          <a:lstStyle/>
          <a:p>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x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as.matrix</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rbind</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0.842</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0.842</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rownames</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x</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808080"/>
                </a:solidFill>
                <a:latin typeface="Courier New" panose="02070309020205020404" pitchFamily="49" charset="0"/>
              </a:rPr>
              <a:t>"site1"</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"site2"</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"site3"</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colnames</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x</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808080"/>
                </a:solidFill>
                <a:latin typeface="Courier New" panose="02070309020205020404" pitchFamily="49" charset="0"/>
              </a:rPr>
              <a:t>"site1"</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"site2"</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"site3"</a:t>
            </a:r>
            <a:r>
              <a:rPr lang="fr-FR" sz="1600" b="1" dirty="0">
                <a:solidFill>
                  <a:srgbClr val="000080"/>
                </a:solidFill>
                <a:latin typeface="Courier New" panose="02070309020205020404" pitchFamily="49" charset="0"/>
              </a:rPr>
              <a:t>)</a:t>
            </a:r>
            <a:endParaRPr lang="fr-FR" sz="1600" dirty="0"/>
          </a:p>
          <a:p>
            <a:endParaRPr lang="en-US" sz="10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	site1	site2	site3</a:t>
            </a:r>
          </a:p>
          <a:p>
            <a:r>
              <a:rPr lang="en-US" sz="1400" dirty="0">
                <a:solidFill>
                  <a:srgbClr val="0070C0"/>
                </a:solidFill>
                <a:latin typeface="Times New Roman" panose="02020603050405020304" pitchFamily="18" charset="0"/>
                <a:cs typeface="Times New Roman" panose="02020603050405020304" pitchFamily="18" charset="0"/>
              </a:rPr>
              <a:t>site1 	0 	0.509 	0.842</a:t>
            </a:r>
          </a:p>
          <a:p>
            <a:r>
              <a:rPr lang="en-US" sz="1400" dirty="0">
                <a:solidFill>
                  <a:srgbClr val="0070C0"/>
                </a:solidFill>
                <a:latin typeface="Times New Roman" panose="02020603050405020304" pitchFamily="18" charset="0"/>
                <a:cs typeface="Times New Roman" panose="02020603050405020304" pitchFamily="18" charset="0"/>
              </a:rPr>
              <a:t>site2 	0.509 	0 	0.299</a:t>
            </a:r>
          </a:p>
          <a:p>
            <a:r>
              <a:rPr lang="en-US" sz="1400" dirty="0">
                <a:solidFill>
                  <a:srgbClr val="0070C0"/>
                </a:solidFill>
                <a:latin typeface="Times New Roman" panose="02020603050405020304" pitchFamily="18" charset="0"/>
                <a:cs typeface="Times New Roman" panose="02020603050405020304" pitchFamily="18" charset="0"/>
              </a:rPr>
              <a:t>site3 	0.842 	0.299 	0</a:t>
            </a:r>
          </a:p>
          <a:p>
            <a:endParaRPr lang="en-US" sz="1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matrix</a:t>
            </a:r>
            <a:r>
              <a:rPr lang="en-US" sz="2000" b="1" dirty="0">
                <a:solidFill>
                  <a:srgbClr val="000080"/>
                </a:solidFill>
                <a:latin typeface="Courier New" panose="02070309020205020404" pitchFamily="49" charset="0"/>
              </a:rPr>
              <a:t>(</a:t>
            </a:r>
            <a:r>
              <a:rPr lang="en-US" sz="2000" dirty="0" err="1">
                <a:solidFill>
                  <a:srgbClr val="8000FF"/>
                </a:solidFill>
                <a:latin typeface="Courier New" panose="02070309020205020404" pitchFamily="49" charset="0"/>
              </a:rPr>
              <a:t>runif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nrow</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ncol</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dirty="0"/>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Diagonal	Lower triangle	          Upper triangle</a:t>
            </a:r>
          </a:p>
          <a:p>
            <a:r>
              <a:rPr lang="en-US" sz="2000" dirty="0" err="1">
                <a:solidFill>
                  <a:srgbClr val="8000FF"/>
                </a:solidFill>
                <a:latin typeface="Courier New" panose="02070309020205020404" pitchFamily="49" charset="0"/>
              </a:rPr>
              <a:t>diag</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lower.tri</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upper.tri</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Change diagonal to NA                            Change lower triangle to NA </a:t>
            </a:r>
          </a:p>
          <a:p>
            <a:r>
              <a:rPr lang="pl-PL" sz="2000" dirty="0">
                <a:solidFill>
                  <a:srgbClr val="8000FF"/>
                </a:solidFill>
                <a:latin typeface="Courier New" panose="02070309020205020404" pitchFamily="49" charset="0"/>
              </a:rPr>
              <a:t>diag</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x</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 </a:t>
            </a:r>
            <a:r>
              <a:rPr lang="pl-PL" sz="2000" b="1" dirty="0">
                <a:solidFill>
                  <a:srgbClr val="000080"/>
                </a:solidFill>
                <a:latin typeface="Courier New" panose="02070309020205020404" pitchFamily="49" charset="0"/>
              </a:rPr>
              <a:t>&lt;-</a:t>
            </a:r>
            <a:r>
              <a:rPr lang="pl-PL" sz="2000" dirty="0">
                <a:solidFill>
                  <a:srgbClr val="000000"/>
                </a:solidFill>
                <a:latin typeface="Courier New" panose="02070309020205020404" pitchFamily="49" charset="0"/>
              </a:rPr>
              <a:t> </a:t>
            </a:r>
            <a:r>
              <a:rPr lang="pl-PL" sz="2000" b="1" dirty="0">
                <a:solidFill>
                  <a:srgbClr val="0000FF"/>
                </a:solidFill>
                <a:latin typeface="Courier New" panose="02070309020205020404" pitchFamily="49" charset="0"/>
              </a:rPr>
              <a:t>NA</a:t>
            </a:r>
            <a:r>
              <a:rPr lang="pl-PL" sz="2000" dirty="0">
                <a:solidFill>
                  <a:srgbClr val="000000"/>
                </a:solidFill>
                <a:latin typeface="Courier New" panose="02070309020205020404" pitchFamily="49" charset="0"/>
              </a:rPr>
              <a:t> </a:t>
            </a:r>
            <a:r>
              <a:rPr lang="en-US" sz="2000" dirty="0">
                <a:solidFill>
                  <a:srgbClr val="000000"/>
                </a:solidFill>
                <a:latin typeface="Courier New" panose="02070309020205020404" pitchFamily="49" charset="0"/>
              </a:rPr>
              <a:t>             </a:t>
            </a:r>
            <a:r>
              <a:rPr lang="pl-PL" sz="2000" dirty="0">
                <a:solidFill>
                  <a:srgbClr val="000000"/>
                </a:solidFill>
                <a:latin typeface="Courier New" panose="02070309020205020404" pitchFamily="49" charset="0"/>
              </a:rPr>
              <a:t>x</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lower.tri</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x</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 </a:t>
            </a:r>
            <a:r>
              <a:rPr lang="pl-PL" sz="2000" b="1" dirty="0">
                <a:solidFill>
                  <a:srgbClr val="000080"/>
                </a:solidFill>
                <a:latin typeface="Courier New" panose="02070309020205020404" pitchFamily="49" charset="0"/>
              </a:rPr>
              <a:t>&lt;-</a:t>
            </a:r>
            <a:r>
              <a:rPr lang="pl-PL" sz="2000" dirty="0">
                <a:solidFill>
                  <a:srgbClr val="000000"/>
                </a:solidFill>
                <a:latin typeface="Courier New" panose="02070309020205020404" pitchFamily="49" charset="0"/>
              </a:rPr>
              <a:t> </a:t>
            </a:r>
            <a:r>
              <a:rPr lang="pl-PL" sz="2000" b="1" dirty="0">
                <a:solidFill>
                  <a:srgbClr val="0000FF"/>
                </a:solidFill>
                <a:latin typeface="Courier New" panose="02070309020205020404" pitchFamily="49" charset="0"/>
              </a:rPr>
              <a:t>NA</a:t>
            </a:r>
            <a:endParaRPr lang="pl-PL" sz="2000" dirty="0"/>
          </a:p>
          <a:p>
            <a:endParaRPr lang="en-US" sz="12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	site1	site2	site3 	            		site1	site2	site3</a:t>
            </a:r>
          </a:p>
          <a:p>
            <a:r>
              <a:rPr lang="en-US" sz="1400" dirty="0">
                <a:solidFill>
                  <a:srgbClr val="0070C0"/>
                </a:solidFill>
                <a:latin typeface="Times New Roman" panose="02020603050405020304" pitchFamily="18" charset="0"/>
                <a:cs typeface="Times New Roman" panose="02020603050405020304" pitchFamily="18" charset="0"/>
              </a:rPr>
              <a:t>site1 	NA 	0.509 	0.842		site1    	0 	0.509 	0.842</a:t>
            </a:r>
          </a:p>
          <a:p>
            <a:r>
              <a:rPr lang="en-US" sz="1400" dirty="0">
                <a:solidFill>
                  <a:srgbClr val="0070C0"/>
                </a:solidFill>
                <a:latin typeface="Times New Roman" panose="02020603050405020304" pitchFamily="18" charset="0"/>
                <a:cs typeface="Times New Roman" panose="02020603050405020304" pitchFamily="18" charset="0"/>
              </a:rPr>
              <a:t>site2 	0.509 	NA	0.299		site2    	NA	0	0.299</a:t>
            </a:r>
          </a:p>
          <a:p>
            <a:r>
              <a:rPr lang="en-US" sz="1400" dirty="0">
                <a:solidFill>
                  <a:srgbClr val="0070C0"/>
                </a:solidFill>
                <a:latin typeface="Times New Roman" panose="02020603050405020304" pitchFamily="18" charset="0"/>
                <a:cs typeface="Times New Roman" panose="02020603050405020304" pitchFamily="18" charset="0"/>
              </a:rPr>
              <a:t>site3 	0.842 	0.299 	NA		site3	NA 	NA 	0</a:t>
            </a:r>
          </a:p>
        </p:txBody>
      </p:sp>
    </p:spTree>
    <p:extLst>
      <p:ext uri="{BB962C8B-B14F-4D97-AF65-F5344CB8AC3E}">
        <p14:creationId xmlns:p14="http://schemas.microsoft.com/office/powerpoint/2010/main" val="324208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25779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matrix and arrays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5078313"/>
          </a:xfrm>
          <a:prstGeom prst="rect">
            <a:avLst/>
          </a:prstGeom>
          <a:noFill/>
        </p:spPr>
        <p:txBody>
          <a:bodyPr wrap="square" rtlCol="0">
            <a:spAutoFit/>
          </a:bodyPr>
          <a:lstStyle/>
          <a:p>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x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as.matrix</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rbind</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0.842</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0.842</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y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4</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byrow</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TRUE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Inverse</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of</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matrix</a:t>
            </a:r>
            <a:r>
              <a:rPr lang="es-ES" sz="1600" dirty="0">
                <a:solidFill>
                  <a:srgbClr val="008000"/>
                </a:solidFill>
                <a:latin typeface="Courier New" panose="02070309020205020404" pitchFamily="49" charset="0"/>
              </a:rPr>
              <a:t> 		</a:t>
            </a:r>
            <a:r>
              <a:rPr lang="en-US" sz="1600" dirty="0">
                <a:solidFill>
                  <a:srgbClr val="8000FF"/>
                </a:solidFill>
                <a:latin typeface="Courier New" panose="02070309020205020404" pitchFamily="49" charset="0"/>
              </a:rPr>
              <a:t>solve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endParaRPr lang="en-US" sz="1600" dirty="0"/>
          </a:p>
          <a:p>
            <a:endParaRPr lang="en-US" sz="1600" dirty="0"/>
          </a:p>
          <a:p>
            <a:r>
              <a:rPr lang="es-ES" sz="1600" dirty="0">
                <a:solidFill>
                  <a:srgbClr val="008000"/>
                </a:solidFill>
                <a:latin typeface="Courier New" panose="02070309020205020404" pitchFamily="49" charset="0"/>
              </a:rPr>
              <a:t>Matrix </a:t>
            </a:r>
            <a:r>
              <a:rPr lang="es-ES" sz="1600" dirty="0" err="1">
                <a:solidFill>
                  <a:srgbClr val="008000"/>
                </a:solidFill>
                <a:latin typeface="Courier New" panose="02070309020205020404" pitchFamily="49" charset="0"/>
              </a:rPr>
              <a:t>multiplication</a:t>
            </a:r>
            <a:r>
              <a:rPr lang="es-ES" sz="1600" dirty="0">
                <a:solidFill>
                  <a:srgbClr val="000000"/>
                </a:solidFill>
                <a:latin typeface="Courier New" panose="02070309020205020404" pitchFamily="49" charset="0"/>
              </a:rPr>
              <a:t>		y </a:t>
            </a:r>
            <a:r>
              <a:rPr lang="es-ES" sz="1600" dirty="0">
                <a:solidFill>
                  <a:srgbClr val="804000"/>
                </a:solidFill>
                <a:latin typeface="Courier New" panose="02070309020205020404" pitchFamily="49" charset="0"/>
              </a:rPr>
              <a:t>%*%</a:t>
            </a:r>
            <a:r>
              <a:rPr lang="es-ES" sz="1600" dirty="0">
                <a:solidFill>
                  <a:srgbClr val="000000"/>
                </a:solidFill>
                <a:latin typeface="Courier New" panose="02070309020205020404" pitchFamily="49" charset="0"/>
              </a:rPr>
              <a:t> x </a:t>
            </a:r>
          </a:p>
          <a:p>
            <a:endParaRPr lang="es-ES" sz="16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Transpose</a:t>
            </a:r>
            <a:r>
              <a:rPr lang="es-ES" sz="1600" dirty="0">
                <a:solidFill>
                  <a:srgbClr val="000000"/>
                </a:solidFill>
                <a:latin typeface="Courier New" panose="02070309020205020404" pitchFamily="49" charset="0"/>
              </a:rPr>
              <a:t>			</a:t>
            </a:r>
            <a:r>
              <a:rPr lang="es-ES" sz="1600" dirty="0">
                <a:solidFill>
                  <a:srgbClr val="8000FF"/>
                </a:solidFill>
                <a:latin typeface="Courier New" panose="02070309020205020404" pitchFamily="49" charset="0"/>
              </a:rPr>
              <a:t>t</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y</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 </a:t>
            </a:r>
          </a:p>
          <a:p>
            <a:endParaRPr lang="es-ES" sz="16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Outer</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product</a:t>
            </a:r>
            <a:r>
              <a:rPr lang="es-ES" sz="1600" dirty="0">
                <a:solidFill>
                  <a:srgbClr val="000000"/>
                </a:solidFill>
                <a:latin typeface="Courier New" panose="02070309020205020404" pitchFamily="49" charset="0"/>
              </a:rPr>
              <a:t>			y </a:t>
            </a:r>
            <a:r>
              <a:rPr lang="es-ES" sz="1600" dirty="0">
                <a:solidFill>
                  <a:srgbClr val="804000"/>
                </a:solidFill>
                <a:latin typeface="Courier New" panose="02070309020205020404" pitchFamily="49" charset="0"/>
              </a:rPr>
              <a:t>%o%</a:t>
            </a:r>
            <a:r>
              <a:rPr lang="es-ES" sz="1600" dirty="0">
                <a:solidFill>
                  <a:srgbClr val="000000"/>
                </a:solidFill>
                <a:latin typeface="Courier New" panose="02070309020205020404" pitchFamily="49" charset="0"/>
              </a:rPr>
              <a:t> x </a:t>
            </a:r>
          </a:p>
          <a:p>
            <a:endParaRPr lang="es-ES" sz="1600" dirty="0">
              <a:solidFill>
                <a:srgbClr val="000000"/>
              </a:solidFill>
              <a:latin typeface="Courier New" panose="02070309020205020404" pitchFamily="49" charset="0"/>
            </a:endParaRPr>
          </a:p>
          <a:p>
            <a:r>
              <a:rPr lang="es-ES" sz="1600" dirty="0">
                <a:solidFill>
                  <a:srgbClr val="008000"/>
                </a:solidFill>
                <a:latin typeface="Courier New" panose="02070309020205020404" pitchFamily="49" charset="0"/>
              </a:rPr>
              <a:t>Cross </a:t>
            </a:r>
            <a:r>
              <a:rPr lang="es-ES" sz="1600" dirty="0" err="1">
                <a:solidFill>
                  <a:srgbClr val="008000"/>
                </a:solidFill>
                <a:latin typeface="Courier New" panose="02070309020205020404" pitchFamily="49" charset="0"/>
              </a:rPr>
              <a:t>product</a:t>
            </a:r>
            <a:r>
              <a:rPr lang="es-ES" sz="1600" dirty="0">
                <a:solidFill>
                  <a:srgbClr val="008000"/>
                </a:solidFill>
                <a:latin typeface="Courier New" panose="02070309020205020404" pitchFamily="49" charset="0"/>
              </a:rPr>
              <a:t> </a:t>
            </a:r>
            <a:r>
              <a:rPr lang="es-ES" sz="1600" dirty="0">
                <a:solidFill>
                  <a:srgbClr val="000000"/>
                </a:solidFill>
                <a:latin typeface="Courier New" panose="02070309020205020404" pitchFamily="49" charset="0"/>
              </a:rPr>
              <a:t>			</a:t>
            </a:r>
            <a:r>
              <a:rPr lang="es-ES" sz="1600" dirty="0" err="1">
                <a:solidFill>
                  <a:srgbClr val="8000FF"/>
                </a:solidFill>
                <a:latin typeface="Courier New" panose="02070309020205020404" pitchFamily="49" charset="0"/>
              </a:rPr>
              <a:t>crossprod</a:t>
            </a:r>
            <a:r>
              <a:rPr lang="es-ES" sz="1600" b="1" dirty="0">
                <a:solidFill>
                  <a:srgbClr val="000080"/>
                </a:solidFill>
                <a:latin typeface="Courier New" panose="02070309020205020404" pitchFamily="49" charset="0"/>
              </a:rPr>
              <a:t>(</a:t>
            </a:r>
            <a:r>
              <a:rPr lang="es-ES" sz="1600" dirty="0" err="1">
                <a:solidFill>
                  <a:srgbClr val="000000"/>
                </a:solidFill>
                <a:latin typeface="Courier New" panose="02070309020205020404" pitchFamily="49" charset="0"/>
              </a:rPr>
              <a:t>x,y</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 </a:t>
            </a:r>
          </a:p>
          <a:p>
            <a:endParaRPr lang="es-ES" sz="16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Eigan</a:t>
            </a:r>
            <a:r>
              <a:rPr lang="es-ES" sz="1600" dirty="0">
                <a:solidFill>
                  <a:srgbClr val="008000"/>
                </a:solidFill>
                <a:latin typeface="Courier New" panose="02070309020205020404" pitchFamily="49" charset="0"/>
              </a:rPr>
              <a:t> vector</a:t>
            </a:r>
            <a:r>
              <a:rPr lang="es-ES" sz="1600" dirty="0">
                <a:solidFill>
                  <a:srgbClr val="000000"/>
                </a:solidFill>
                <a:latin typeface="Courier New" panose="02070309020205020404" pitchFamily="49" charset="0"/>
              </a:rPr>
              <a:t>			</a:t>
            </a:r>
            <a:r>
              <a:rPr lang="es-ES" sz="1600" dirty="0" err="1">
                <a:solidFill>
                  <a:srgbClr val="8000FF"/>
                </a:solidFill>
                <a:latin typeface="Courier New" panose="02070309020205020404" pitchFamily="49" charset="0"/>
              </a:rPr>
              <a:t>eigen</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y</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 </a:t>
            </a:r>
          </a:p>
          <a:p>
            <a:endParaRPr lang="es-ES" sz="1600" dirty="0">
              <a:solidFill>
                <a:srgbClr val="000000"/>
              </a:solidFill>
              <a:latin typeface="Courier New" panose="02070309020205020404" pitchFamily="49" charset="0"/>
            </a:endParaRPr>
          </a:p>
          <a:p>
            <a:r>
              <a:rPr lang="es-ES" sz="1600" dirty="0">
                <a:solidFill>
                  <a:srgbClr val="008000"/>
                </a:solidFill>
                <a:latin typeface="Courier New" panose="02070309020205020404" pitchFamily="49" charset="0"/>
              </a:rPr>
              <a:t>Single </a:t>
            </a:r>
            <a:r>
              <a:rPr lang="es-ES" sz="1600" dirty="0" err="1">
                <a:solidFill>
                  <a:srgbClr val="008000"/>
                </a:solidFill>
                <a:latin typeface="Courier New" panose="02070309020205020404" pitchFamily="49" charset="0"/>
              </a:rPr>
              <a:t>value</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decomposition</a:t>
            </a:r>
            <a:r>
              <a:rPr lang="es-ES" sz="1600" dirty="0">
                <a:solidFill>
                  <a:srgbClr val="000000"/>
                </a:solidFill>
                <a:latin typeface="Courier New" panose="02070309020205020404" pitchFamily="49" charset="0"/>
              </a:rPr>
              <a:t> 	</a:t>
            </a:r>
            <a:r>
              <a:rPr lang="es-ES" sz="1600" dirty="0" err="1">
                <a:solidFill>
                  <a:srgbClr val="8000FF"/>
                </a:solidFill>
                <a:latin typeface="Courier New" panose="02070309020205020404" pitchFamily="49" charset="0"/>
              </a:rPr>
              <a:t>svd</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y</a:t>
            </a:r>
            <a:r>
              <a:rPr lang="es-ES" sz="1600" b="1" dirty="0">
                <a:solidFill>
                  <a:srgbClr val="000080"/>
                </a:solidFill>
                <a:latin typeface="Courier New" panose="02070309020205020404" pitchFamily="49" charset="0"/>
              </a:rPr>
              <a:t>)</a:t>
            </a:r>
            <a:endParaRPr lang="es-ES" sz="1600" dirty="0"/>
          </a:p>
          <a:p>
            <a:endParaRPr lang="en-US" sz="1600" dirty="0"/>
          </a:p>
        </p:txBody>
      </p:sp>
    </p:spTree>
    <p:extLst>
      <p:ext uri="{BB962C8B-B14F-4D97-AF65-F5344CB8AC3E}">
        <p14:creationId xmlns:p14="http://schemas.microsoft.com/office/powerpoint/2010/main" val="10446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95410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tables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566308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Used for calculating univariate or bivariate frequencies (tabulate or cross-tabulate). The Object is essentially a matrix and can be indexed. </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return counts or proportions. </a:t>
            </a:r>
          </a:p>
          <a:p>
            <a:endParaRPr lang="en-US" sz="1000" dirty="0">
              <a:latin typeface="Times New Roman" panose="02020603050405020304" pitchFamily="18" charset="0"/>
              <a:cs typeface="Times New Roman" panose="02020603050405020304" pitchFamily="18" charset="0"/>
            </a:endParaRPr>
          </a:p>
          <a:p>
            <a:r>
              <a:rPr lang="en-US" b="1" dirty="0">
                <a:solidFill>
                  <a:srgbClr val="000080"/>
                </a:solidFill>
                <a:latin typeface="Courier New" panose="02070309020205020404" pitchFamily="49" charset="0"/>
              </a:rPr>
              <a:t>  ( </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sample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replace</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TRUE</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  ( </a:t>
            </a:r>
            <a:r>
              <a:rPr lang="en-US" dirty="0">
                <a:solidFill>
                  <a:srgbClr val="000000"/>
                </a:solidFill>
                <a:latin typeface="Courier New" panose="02070309020205020404" pitchFamily="49" charset="0"/>
              </a:rPr>
              <a:t>y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sample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7</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replace</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TRUE</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endParaRPr lang="en-US" sz="1000" dirty="0">
              <a:solidFill>
                <a:srgbClr val="8000FF"/>
              </a:solidFill>
              <a:latin typeface="Courier New" panose="02070309020205020404" pitchFamily="49" charset="0"/>
            </a:endParaRPr>
          </a:p>
          <a:p>
            <a:r>
              <a:rPr lang="en-US" dirty="0">
                <a:solidFill>
                  <a:srgbClr val="8000FF"/>
                </a:solidFill>
                <a:latin typeface="Courier New" panose="02070309020205020404" pitchFamily="49" charset="0"/>
              </a:rPr>
              <a:t>  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prop.table</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dirty="0">
                <a:solidFill>
                  <a:srgbClr val="8000FF"/>
                </a:solidFill>
                <a:latin typeface="Courier New" panose="02070309020205020404" pitchFamily="49" charset="0"/>
              </a:rPr>
              <a:t>  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prop.table</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dirty="0">
                <a:solidFill>
                  <a:srgbClr val="000000"/>
                </a:solidFill>
                <a:latin typeface="Times New Roman" panose="02020603050405020304" pitchFamily="18" charset="0"/>
                <a:cs typeface="Times New Roman" panose="02020603050405020304" pitchFamily="18" charset="0"/>
              </a:rPr>
              <a:t>You can factorize a vector and add an empty level to account for missing levels (</a:t>
            </a:r>
            <a:r>
              <a:rPr lang="en-US" dirty="0" err="1">
                <a:solidFill>
                  <a:srgbClr val="000000"/>
                </a:solidFill>
                <a:latin typeface="Times New Roman" panose="02020603050405020304" pitchFamily="18" charset="0"/>
                <a:cs typeface="Times New Roman" panose="02020603050405020304" pitchFamily="18" charset="0"/>
              </a:rPr>
              <a:t>eg.</a:t>
            </a:r>
            <a:r>
              <a:rPr lang="en-US" dirty="0">
                <a:solidFill>
                  <a:srgbClr val="000000"/>
                </a:solidFill>
                <a:latin typeface="Times New Roman" panose="02020603050405020304" pitchFamily="18" charset="0"/>
                <a:cs typeface="Times New Roman" panose="02020603050405020304" pitchFamily="18" charset="0"/>
              </a:rPr>
              <a:t>, evaluating landcover across time)</a:t>
            </a:r>
          </a:p>
          <a:p>
            <a:endParaRPr lang="en-US" sz="1000"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as.factor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factor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dirty="0">
                <a:solidFill>
                  <a:srgbClr val="8000FF"/>
                </a:solidFill>
                <a:latin typeface="Courier New" panose="02070309020205020404" pitchFamily="49" charset="0"/>
              </a:rPr>
              <a:t>levels</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levels</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unique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"empty"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  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endParaRPr lang="en-US" dirty="0"/>
          </a:p>
        </p:txBody>
      </p:sp>
    </p:spTree>
    <p:extLst>
      <p:ext uri="{BB962C8B-B14F-4D97-AF65-F5344CB8AC3E}">
        <p14:creationId xmlns:p14="http://schemas.microsoft.com/office/powerpoint/2010/main" val="356112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No Data, object classes, methods</a:t>
            </a:r>
            <a:br>
              <a:rPr lang="en-US" sz="32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0129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C8E631-EEB8-46A1-AEEC-259A15EE037C}"/>
              </a:ext>
            </a:extLst>
          </p:cNvPr>
          <p:cNvSpPr txBox="1"/>
          <p:nvPr/>
        </p:nvSpPr>
        <p:spPr>
          <a:xfrm>
            <a:off x="228600" y="224135"/>
            <a:ext cx="12715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No Data</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89C1E3-4A8E-4CB1-A301-CE25E6E4E64D}"/>
              </a:ext>
            </a:extLst>
          </p:cNvPr>
          <p:cNvSpPr txBox="1"/>
          <p:nvPr/>
        </p:nvSpPr>
        <p:spPr>
          <a:xfrm>
            <a:off x="381000" y="942975"/>
            <a:ext cx="8458200" cy="51398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Specific class and value(s) for handling </a:t>
            </a:r>
            <a:r>
              <a:rPr lang="en-US" dirty="0" err="1">
                <a:latin typeface="Times New Roman" panose="02020603050405020304" pitchFamily="18" charset="0"/>
                <a:cs typeface="Times New Roman" panose="02020603050405020304" pitchFamily="18" charset="0"/>
              </a:rPr>
              <a:t>nodata</a:t>
            </a:r>
            <a:r>
              <a:rPr lang="en-US"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NA – No data, any missing data</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NaN</a:t>
            </a:r>
            <a:r>
              <a:rPr lang="en-US" b="1" dirty="0">
                <a:latin typeface="Times New Roman" panose="02020603050405020304" pitchFamily="18" charset="0"/>
                <a:cs typeface="Times New Roman" panose="02020603050405020304" pitchFamily="18" charset="0"/>
              </a:rPr>
              <a:t> – Not a number, can't resolve, </a:t>
            </a:r>
            <a:r>
              <a:rPr lang="en-US" b="1" dirty="0" err="1">
                <a:latin typeface="Times New Roman" panose="02020603050405020304" pitchFamily="18" charset="0"/>
                <a:cs typeface="Times New Roman" panose="02020603050405020304" pitchFamily="18" charset="0"/>
              </a:rPr>
              <a:t>eg.</a:t>
            </a:r>
            <a:r>
              <a:rPr lang="en-US" b="1" dirty="0">
                <a:latin typeface="Times New Roman" panose="02020603050405020304" pitchFamily="18" charset="0"/>
                <a:cs typeface="Times New Roman" panose="02020603050405020304" pitchFamily="18" charset="0"/>
              </a:rPr>
              <a:t>, log(0)</a:t>
            </a:r>
          </a:p>
          <a:p>
            <a:r>
              <a:rPr lang="en-US" b="1" dirty="0">
                <a:latin typeface="Times New Roman" panose="02020603050405020304" pitchFamily="18" charset="0"/>
                <a:cs typeface="Times New Roman" panose="02020603050405020304" pitchFamily="18" charset="0"/>
              </a:rPr>
              <a:t>      -Inf – Infinity, divide by zero</a:t>
            </a:r>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0000"/>
                </a:solidFill>
                <a:latin typeface="Courier New" panose="02070309020205020404" pitchFamily="49" charset="0"/>
              </a:rPr>
              <a:t>x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10</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50</a:t>
            </a:r>
            <a:r>
              <a:rPr lang="en-US" sz="1400" dirty="0">
                <a:solidFill>
                  <a:srgbClr val="000000"/>
                </a:solidFill>
                <a:latin typeface="Courier New" panose="02070309020205020404" pitchFamily="49" charset="0"/>
              </a:rPr>
              <a:t>,</a:t>
            </a:r>
            <a:r>
              <a:rPr lang="en-US" sz="1400" b="1" dirty="0">
                <a:solidFill>
                  <a:srgbClr val="0000FF"/>
                </a:solidFill>
                <a:latin typeface="Courier New" panose="02070309020205020404" pitchFamily="49" charset="0"/>
              </a:rPr>
              <a:t>NA</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100</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is.na</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00FF"/>
                </a:solidFill>
                <a:latin typeface="Courier New" panose="02070309020205020404" pitchFamily="49" charset="0"/>
              </a:rPr>
              <a:t>  which</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is.na</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x</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which</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is.na</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dirty="0"/>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Useful NA functions are; </a:t>
            </a:r>
            <a:r>
              <a:rPr lang="en-US" sz="1400" dirty="0" err="1">
                <a:solidFill>
                  <a:srgbClr val="000000"/>
                </a:solidFill>
                <a:latin typeface="Courier New" panose="02070309020205020404" pitchFamily="49" charset="0"/>
              </a:rPr>
              <a:t>na.omit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and </a:t>
            </a:r>
            <a:r>
              <a:rPr lang="en-US" sz="1400" dirty="0" err="1">
                <a:solidFill>
                  <a:srgbClr val="000000"/>
                </a:solidFill>
                <a:latin typeface="Courier New" panose="02070309020205020404" pitchFamily="49" charset="0"/>
              </a:rPr>
              <a:t>complete.cases</a:t>
            </a:r>
            <a:r>
              <a:rPr lang="en-US" sz="1400" b="1" dirty="0">
                <a:solidFill>
                  <a:srgbClr val="000080"/>
                </a:solidFill>
                <a:latin typeface="Courier New" panose="02070309020205020404" pitchFamily="49" charset="0"/>
              </a:rPr>
              <a:t>()</a:t>
            </a:r>
            <a:endParaRPr lang="en-US" sz="1400" dirty="0"/>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Methods exist for NA’s in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 object that allow global indexing and replacement.</a:t>
            </a:r>
          </a:p>
          <a:p>
            <a:r>
              <a:rPr lang="en-US" sz="1600" b="1" dirty="0">
                <a:solidFill>
                  <a:srgbClr val="0070C0"/>
                </a:solidFill>
                <a:latin typeface="Times New Roman" panose="02020603050405020304" pitchFamily="18" charset="0"/>
                <a:cs typeface="Times New Roman" panose="02020603050405020304" pitchFamily="18" charset="0"/>
              </a:rPr>
              <a:t>	</a:t>
            </a:r>
          </a:p>
          <a:p>
            <a:r>
              <a:rPr lang="en-US" sz="1400" dirty="0" err="1">
                <a:solidFill>
                  <a:srgbClr val="000000"/>
                </a:solidFill>
                <a:latin typeface="Courier New" panose="02070309020205020404" pitchFamily="49" charset="0"/>
              </a:rPr>
              <a:t>data.frame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is.na</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data.frame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a:solidFill>
                  <a:srgbClr val="FF8000"/>
                </a:solidFill>
                <a:latin typeface="Courier New" panose="02070309020205020404" pitchFamily="49" charset="0"/>
              </a:rPr>
              <a:t>0</a:t>
            </a:r>
            <a:endParaRPr lang="en-US" sz="1400" dirty="0"/>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But there are no methods for </a:t>
            </a:r>
            <a:r>
              <a:rPr lang="en-US" sz="1600" dirty="0" err="1">
                <a:latin typeface="Times New Roman" panose="02020603050405020304" pitchFamily="18" charset="0"/>
                <a:cs typeface="Times New Roman" panose="02020603050405020304" pitchFamily="18" charset="0"/>
              </a:rPr>
              <a:t>NaN</a:t>
            </a:r>
            <a:r>
              <a:rPr lang="en-US" sz="1600" dirty="0">
                <a:latin typeface="Times New Roman" panose="02020603050405020304" pitchFamily="18" charset="0"/>
                <a:cs typeface="Times New Roman" panose="02020603050405020304" pitchFamily="18" charset="0"/>
              </a:rPr>
              <a:t> or –Inf so, here they are</a:t>
            </a:r>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400" dirty="0" err="1">
                <a:solidFill>
                  <a:srgbClr val="000000"/>
                </a:solidFill>
                <a:latin typeface="Courier New" panose="02070309020205020404" pitchFamily="49" charset="0"/>
              </a:rPr>
              <a:t>is.nan.data.frame</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function</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do.call</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lapply</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 </a:t>
            </a:r>
            <a:r>
              <a:rPr lang="en-US" sz="1400" dirty="0" err="1">
                <a:solidFill>
                  <a:srgbClr val="000000"/>
                </a:solidFill>
                <a:latin typeface="Courier New" panose="02070309020205020404" pitchFamily="49" charset="0"/>
              </a:rPr>
              <a:t>is.nan</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err="1">
                <a:solidFill>
                  <a:srgbClr val="000000"/>
                </a:solidFill>
                <a:latin typeface="Courier New" panose="02070309020205020404" pitchFamily="49" charset="0"/>
              </a:rPr>
              <a:t>is.infinite.data.frame</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function</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do.call</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lapply</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 </a:t>
            </a:r>
            <a:r>
              <a:rPr lang="en-US" sz="1400" dirty="0" err="1">
                <a:solidFill>
                  <a:srgbClr val="000000"/>
                </a:solidFill>
                <a:latin typeface="Courier New" panose="02070309020205020404" pitchFamily="49" charset="0"/>
              </a:rPr>
              <a:t>is.infinite</a:t>
            </a:r>
            <a:r>
              <a:rPr lang="en-US" sz="14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a:p>
        </p:txBody>
      </p:sp>
      <p:sp>
        <p:nvSpPr>
          <p:cNvPr id="6" name="TextBox 5">
            <a:extLst>
              <a:ext uri="{FF2B5EF4-FFF2-40B4-BE49-F238E27FC236}">
                <a16:creationId xmlns:a16="http://schemas.microsoft.com/office/drawing/2014/main" id="{6118D423-0E09-4DA9-A51D-8B4B13403AB8}"/>
              </a:ext>
            </a:extLst>
          </p:cNvPr>
          <p:cNvSpPr txBox="1"/>
          <p:nvPr/>
        </p:nvSpPr>
        <p:spPr>
          <a:xfrm>
            <a:off x="5791200" y="693362"/>
            <a:ext cx="2900153" cy="2431435"/>
          </a:xfrm>
          <a:prstGeom prst="rect">
            <a:avLst/>
          </a:prstGeom>
          <a:noFill/>
        </p:spPr>
        <p:txBody>
          <a:bodyPr wrap="square" rtlCol="0">
            <a:spAutoFit/>
          </a:bodyPr>
          <a:lstStyle/>
          <a:p>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x </a:t>
            </a:r>
            <a:r>
              <a:rPr lang="pl-PL" sz="1600" b="1" dirty="0">
                <a:solidFill>
                  <a:srgbClr val="000080"/>
                </a:solidFill>
                <a:latin typeface="Courier New" panose="02070309020205020404" pitchFamily="49" charset="0"/>
              </a:rPr>
              <a:t>&lt;-</a:t>
            </a:r>
            <a:r>
              <a:rPr lang="pl-PL" sz="1600" dirty="0">
                <a:solidFill>
                  <a:srgbClr val="000000"/>
                </a:solidFill>
                <a:latin typeface="Courier New" panose="02070309020205020404" pitchFamily="49" charset="0"/>
              </a:rPr>
              <a:t> </a:t>
            </a:r>
            <a:r>
              <a:rPr lang="pl-PL" sz="1600" dirty="0">
                <a:solidFill>
                  <a:srgbClr val="8000FF"/>
                </a:solidFill>
                <a:latin typeface="Courier New" panose="02070309020205020404" pitchFamily="49" charset="0"/>
              </a:rPr>
              <a:t>c</a:t>
            </a:r>
            <a:r>
              <a:rPr lang="pl-PL" sz="1600" b="1" dirty="0">
                <a:solidFill>
                  <a:srgbClr val="000080"/>
                </a:solidFill>
                <a:latin typeface="Courier New" panose="02070309020205020404" pitchFamily="49" charset="0"/>
              </a:rPr>
              <a:t>(</a:t>
            </a:r>
            <a:r>
              <a:rPr lang="pl-PL" sz="1600" dirty="0">
                <a:solidFill>
                  <a:srgbClr val="FF8000"/>
                </a:solidFill>
                <a:latin typeface="Courier New" panose="02070309020205020404" pitchFamily="49" charset="0"/>
              </a:rPr>
              <a:t>1</a:t>
            </a:r>
            <a:r>
              <a:rPr lang="pl-PL" sz="1600" dirty="0">
                <a:solidFill>
                  <a:srgbClr val="000000"/>
                </a:solidFill>
                <a:latin typeface="Courier New" panose="02070309020205020404" pitchFamily="49" charset="0"/>
              </a:rPr>
              <a:t>,</a:t>
            </a:r>
            <a:r>
              <a:rPr lang="pl-PL" sz="1600" dirty="0">
                <a:solidFill>
                  <a:srgbClr val="FF8000"/>
                </a:solidFill>
                <a:latin typeface="Courier New" panose="02070309020205020404" pitchFamily="49" charset="0"/>
              </a:rPr>
              <a:t>2</a:t>
            </a:r>
            <a:r>
              <a:rPr lang="pl-PL" sz="1600" dirty="0">
                <a:solidFill>
                  <a:srgbClr val="000000"/>
                </a:solidFill>
                <a:latin typeface="Courier New" panose="02070309020205020404" pitchFamily="49" charset="0"/>
              </a:rPr>
              <a:t>,</a:t>
            </a:r>
            <a:r>
              <a:rPr lang="pl-PL" sz="1600" dirty="0">
                <a:solidFill>
                  <a:srgbClr val="FF8000"/>
                </a:solidFill>
                <a:latin typeface="Courier New" panose="02070309020205020404" pitchFamily="49" charset="0"/>
              </a:rPr>
              <a:t>3</a:t>
            </a:r>
            <a:r>
              <a:rPr lang="pl-PL" sz="1600" dirty="0">
                <a:solidFill>
                  <a:srgbClr val="000000"/>
                </a:solidFill>
                <a:latin typeface="Courier New" panose="02070309020205020404" pitchFamily="49" charset="0"/>
              </a:rPr>
              <a:t>,</a:t>
            </a:r>
            <a:r>
              <a:rPr lang="pl-PL" sz="1600" b="1" dirty="0">
                <a:solidFill>
                  <a:srgbClr val="0000FF"/>
                </a:solidFill>
                <a:latin typeface="Courier New" panose="02070309020205020404" pitchFamily="49" charset="0"/>
              </a:rPr>
              <a:t>NA</a:t>
            </a:r>
            <a:r>
              <a:rPr lang="pl-PL" sz="1600" dirty="0">
                <a:solidFill>
                  <a:srgbClr val="000000"/>
                </a:solidFill>
                <a:latin typeface="Courier New" panose="02070309020205020404" pitchFamily="49" charset="0"/>
              </a:rPr>
              <a:t>,</a:t>
            </a:r>
            <a:r>
              <a:rPr lang="pl-PL" sz="1600" dirty="0">
                <a:solidFill>
                  <a:srgbClr val="FF8000"/>
                </a:solidFill>
                <a:latin typeface="Courier New" panose="02070309020205020404" pitchFamily="49" charset="0"/>
              </a:rPr>
              <a:t>5</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endParaRPr lang="pl-PL" sz="1600" dirty="0"/>
          </a:p>
          <a:p>
            <a:endParaRPr lang="en-US" sz="1000" dirty="0">
              <a:latin typeface="Times New Roman" panose="02020603050405020304" pitchFamily="18" charset="0"/>
              <a:cs typeface="Times New Roman" panose="02020603050405020304" pitchFamily="18" charset="0"/>
            </a:endParaRPr>
          </a:p>
          <a:p>
            <a:r>
              <a:rPr lang="pl-PL" sz="1600" dirty="0">
                <a:solidFill>
                  <a:srgbClr val="0070C0"/>
                </a:solidFill>
                <a:latin typeface="Times New Roman" panose="02020603050405020304" pitchFamily="18" charset="0"/>
                <a:cs typeface="Times New Roman" panose="02020603050405020304" pitchFamily="18" charset="0"/>
              </a:rPr>
              <a:t>[1]  1  2  3 NA  5</a:t>
            </a:r>
          </a:p>
          <a:p>
            <a:endParaRPr lang="en-US" sz="10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is.na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da-DK" sz="1200" dirty="0">
                <a:solidFill>
                  <a:srgbClr val="0070C0"/>
                </a:solidFill>
                <a:latin typeface="Times New Roman" panose="02020603050405020304" pitchFamily="18" charset="0"/>
                <a:cs typeface="Times New Roman" panose="02020603050405020304" pitchFamily="18" charset="0"/>
              </a:rPr>
              <a:t>[1] FALSE FALSE FALSE  TRUE FALSE</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is.na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3 0 5</a:t>
            </a:r>
          </a:p>
          <a:p>
            <a:endParaRPr lang="en-US" sz="1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5ACCD9E-BAB7-45E1-9786-38E3C0991CAD}"/>
              </a:ext>
            </a:extLst>
          </p:cNvPr>
          <p:cNvSpPr/>
          <p:nvPr/>
        </p:nvSpPr>
        <p:spPr>
          <a:xfrm>
            <a:off x="5638800" y="609600"/>
            <a:ext cx="3124200" cy="25151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5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573746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 class identification and verification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2900" y="762000"/>
            <a:ext cx="8458200" cy="61247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Checking object classes: </a:t>
            </a:r>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y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"B"</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r>
              <a:rPr lang="en-US" sz="1600" dirty="0">
                <a:latin typeface="Times New Roman" panose="02020603050405020304" pitchFamily="18" charset="0"/>
                <a:cs typeface="Times New Roman" panose="02020603050405020304" pitchFamily="18" charset="0"/>
              </a:rPr>
              <a:t> </a:t>
            </a: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"numeric“		[1] "character"</a:t>
            </a:r>
          </a:p>
          <a:p>
            <a:endParaRPr lang="en-US" sz="16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TRUE 		[1] FALSE</a:t>
            </a: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"y is not numeric"</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"y is not numeric"</a:t>
            </a: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"character"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"We can use a character now"</a:t>
            </a:r>
            <a:r>
              <a:rPr lang="en-US" sz="1600" b="1" dirty="0">
                <a:solidFill>
                  <a:srgbClr val="000080"/>
                </a:solidFill>
                <a:latin typeface="Courier New" panose="02070309020205020404" pitchFamily="49" charset="0"/>
              </a:rPr>
              <a:t>)</a:t>
            </a:r>
            <a:endParaRPr lang="en-US" sz="1600" dirty="0"/>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"We can use a character now“</a:t>
            </a: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Other object classes</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lm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50</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p>
          <a:p>
            <a:endParaRPr lang="en-US" sz="1000" dirty="0"/>
          </a:p>
          <a:p>
            <a:r>
              <a:rPr lang="en-US" sz="16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lm</a:t>
            </a:r>
            <a:r>
              <a:rPr lang="en-US" sz="1600" dirty="0">
                <a:solidFill>
                  <a:srgbClr val="0070C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65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CF246-C87F-4B26-960B-FC9E0BA8145C}"/>
              </a:ext>
            </a:extLst>
          </p:cNvPr>
          <p:cNvSpPr txBox="1"/>
          <p:nvPr/>
        </p:nvSpPr>
        <p:spPr>
          <a:xfrm>
            <a:off x="228600" y="224135"/>
            <a:ext cx="133081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Methods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3AD194-E534-499A-840A-CB442F912B04}"/>
              </a:ext>
            </a:extLst>
          </p:cNvPr>
          <p:cNvSpPr txBox="1"/>
          <p:nvPr/>
        </p:nvSpPr>
        <p:spPr>
          <a:xfrm>
            <a:off x="342900" y="914400"/>
            <a:ext cx="8458200"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method is a generic function that is called on various object classes. A few common generic methods are:</a:t>
            </a:r>
          </a:p>
          <a:p>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summary</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plot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predict</a:t>
            </a:r>
            <a:r>
              <a:rPr lang="en-US" sz="2000"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background the developer has written a specific method for the object class that is invoked using the generic. One example are the methods associated with the </a:t>
            </a:r>
            <a:r>
              <a:rPr lang="en-US" sz="2000" dirty="0">
                <a:solidFill>
                  <a:srgbClr val="8000FF"/>
                </a:solidFill>
                <a:latin typeface="Courier New" panose="02070309020205020404" pitchFamily="49" charset="0"/>
                <a:cs typeface="Times New Roman" panose="02020603050405020304" pitchFamily="18" charset="0"/>
              </a:rPr>
              <a:t>stats::</a:t>
            </a:r>
            <a:r>
              <a:rPr lang="en-US" sz="2000" dirty="0" err="1">
                <a:solidFill>
                  <a:srgbClr val="8000FF"/>
                </a:solidFill>
                <a:latin typeface="Courier New" panose="02070309020205020404" pitchFamily="49" charset="0"/>
              </a:rPr>
              <a:t>lm</a:t>
            </a:r>
            <a:r>
              <a:rPr lang="en-US" sz="2000" dirty="0">
                <a:solidFill>
                  <a:srgbClr val="000080"/>
                </a:solidFill>
                <a:latin typeface="Times New Roman" panose="02020603050405020304" pitchFamily="18" charset="0"/>
                <a:cs typeface="Times New Roman" panose="02020603050405020304" pitchFamily="18" charset="0"/>
              </a:rPr>
              <a:t>() "</a:t>
            </a:r>
            <a:r>
              <a:rPr lang="en-US" sz="2000" dirty="0" err="1">
                <a:solidFill>
                  <a:srgbClr val="000080"/>
                </a:solidFill>
                <a:latin typeface="Times New Roman" panose="02020603050405020304" pitchFamily="18" charset="0"/>
                <a:cs typeface="Times New Roman" panose="02020603050405020304" pitchFamily="18" charset="0"/>
              </a:rPr>
              <a:t>lm</a:t>
            </a:r>
            <a:r>
              <a:rPr lang="en-US" sz="2000" dirty="0">
                <a:solidFill>
                  <a:srgbClr val="000080"/>
                </a:solidFill>
                <a:latin typeface="Times New Roman" panose="02020603050405020304" pitchFamily="18" charset="0"/>
                <a:cs typeface="Times New Roman" panose="02020603050405020304" pitchFamily="18" charset="0"/>
              </a:rPr>
              <a:t>" class.</a:t>
            </a:r>
            <a:endParaRPr lang="en-US" sz="20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2000" dirty="0" err="1">
                <a:solidFill>
                  <a:srgbClr val="8000FF"/>
                </a:solidFill>
                <a:latin typeface="Courier New" panose="02070309020205020404" pitchFamily="49" charset="0"/>
              </a:rPr>
              <a:t>summary.lm</a:t>
            </a:r>
            <a:endParaRPr lang="en-US" sz="2000" b="1" dirty="0">
              <a:solidFill>
                <a:srgbClr val="000080"/>
              </a:solidFill>
              <a:latin typeface="Courier New" panose="02070309020205020404" pitchFamily="49" charset="0"/>
            </a:endParaRPr>
          </a:p>
          <a:p>
            <a:r>
              <a:rPr lang="en-US" sz="2000" dirty="0" err="1">
                <a:solidFill>
                  <a:srgbClr val="8000FF"/>
                </a:solidFill>
                <a:latin typeface="Courier New" panose="02070309020205020404" pitchFamily="49" charset="0"/>
              </a:rPr>
              <a:t>print.lm</a:t>
            </a:r>
            <a:endParaRPr lang="en-US" sz="2000" dirty="0">
              <a:latin typeface="Times New Roman" panose="02020603050405020304" pitchFamily="18" charset="0"/>
              <a:cs typeface="Times New Roman" panose="02020603050405020304" pitchFamily="18" charset="0"/>
            </a:endParaRPr>
          </a:p>
          <a:p>
            <a:r>
              <a:rPr lang="en-US" sz="2000" dirty="0" err="1">
                <a:solidFill>
                  <a:srgbClr val="8000FF"/>
                </a:solidFill>
                <a:latin typeface="Courier New" panose="02070309020205020404" pitchFamily="49" charset="0"/>
              </a:rPr>
              <a:t>plot.lm</a:t>
            </a:r>
            <a:endParaRPr lang="en-US" sz="2000" dirty="0">
              <a:latin typeface="Times New Roman" panose="02020603050405020304" pitchFamily="18" charset="0"/>
              <a:cs typeface="Times New Roman" panose="02020603050405020304" pitchFamily="18" charset="0"/>
            </a:endParaRPr>
          </a:p>
          <a:p>
            <a:r>
              <a:rPr lang="en-US" sz="2000" dirty="0" err="1">
                <a:solidFill>
                  <a:srgbClr val="8000FF"/>
                </a:solidFill>
                <a:latin typeface="Courier New" panose="02070309020205020404" pitchFamily="49" charset="0"/>
              </a:rPr>
              <a:t>predict.lm</a:t>
            </a:r>
            <a:endParaRPr lang="en-US" sz="20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generic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a:solidFill>
                  <a:srgbClr val="8000FF"/>
                </a:solidFill>
                <a:latin typeface="Courier New" panose="02070309020205020404" pitchFamily="49" charset="0"/>
              </a:rPr>
              <a:t>summary</a:t>
            </a:r>
            <a:r>
              <a:rPr lang="en-US" sz="2000" dirty="0">
                <a:latin typeface="Times New Roman" panose="02020603050405020304" pitchFamily="18" charset="0"/>
                <a:cs typeface="Times New Roman" panose="02020603050405020304" pitchFamily="18" charset="0"/>
              </a:rPr>
              <a:t>) looks at the class of the object and then, if available, calls the appropriate method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err="1">
                <a:solidFill>
                  <a:srgbClr val="8000FF"/>
                </a:solidFill>
                <a:latin typeface="Courier New" panose="02070309020205020404" pitchFamily="49" charset="0"/>
              </a:rPr>
              <a:t>summary.lm</a:t>
            </a:r>
            <a:r>
              <a:rPr lang="en-US" sz="2000" dirty="0">
                <a:latin typeface="Times New Roman" panose="02020603050405020304" pitchFamily="18" charset="0"/>
                <a:cs typeface="Times New Roman" panose="02020603050405020304" pitchFamily="18" charset="0"/>
              </a:rPr>
              <a:t>). This is very relevant in understanding how functions, such as </a:t>
            </a:r>
            <a:r>
              <a:rPr lang="en-US" sz="2000" dirty="0">
                <a:solidFill>
                  <a:srgbClr val="8000FF"/>
                </a:solidFill>
                <a:latin typeface="Courier New" panose="02070309020205020404" pitchFamily="49" charset="0"/>
              </a:rPr>
              <a:t>predict</a:t>
            </a:r>
            <a:r>
              <a:rPr lang="en-US" sz="2000" dirty="0">
                <a:solidFill>
                  <a:srgbClr val="8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raster package, are parametrized.  </a:t>
            </a:r>
          </a:p>
        </p:txBody>
      </p:sp>
    </p:spTree>
    <p:extLst>
      <p:ext uri="{BB962C8B-B14F-4D97-AF65-F5344CB8AC3E}">
        <p14:creationId xmlns:p14="http://schemas.microsoft.com/office/powerpoint/2010/main" val="370025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vector, </a:t>
            </a:r>
            <a:r>
              <a:rPr lang="en-US" sz="3200" b="1" dirty="0" err="1">
                <a:latin typeface="Times New Roman" panose="02020603050405020304" pitchFamily="18" charset="0"/>
                <a:cs typeface="Times New Roman" panose="02020603050405020304" pitchFamily="18" charset="0"/>
              </a:rPr>
              <a:t>data.frame</a:t>
            </a:r>
            <a:r>
              <a:rPr lang="en-US" sz="3200" b="1" dirty="0">
                <a:latin typeface="Times New Roman" panose="02020603050405020304" pitchFamily="18" charset="0"/>
                <a:cs typeface="Times New Roman" panose="02020603050405020304" pitchFamily="18" charset="0"/>
              </a:rPr>
              <a:t> and sampling</a:t>
            </a:r>
            <a:br>
              <a:rPr lang="en-US" sz="32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422743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 definition and coercion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90600"/>
            <a:ext cx="8458200" cy="492442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Coercion: </a:t>
            </a:r>
            <a:r>
              <a:rPr lang="en-US" sz="1600" dirty="0" err="1">
                <a:solidFill>
                  <a:srgbClr val="000000"/>
                </a:solidFill>
                <a:latin typeface="Courier New" panose="02070309020205020404" pitchFamily="49" charset="0"/>
              </a:rPr>
              <a:t>as.vector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r>
              <a:rPr lang="en-US" sz="1600" dirty="0">
                <a:latin typeface="Times New Roman" panose="02020603050405020304" pitchFamily="18" charset="0"/>
                <a:cs typeface="Times New Roman" panose="02020603050405020304" pitchFamily="18" charset="0"/>
              </a:rPr>
              <a:t>Class definition: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vector</a:t>
            </a:r>
            <a:r>
              <a:rPr lang="en-US" sz="1600" b="1" dirty="0">
                <a:solidFill>
                  <a:srgbClr val="000080"/>
                </a:solidFill>
                <a:latin typeface="Courier New" panose="02070309020205020404" pitchFamily="49" charset="0"/>
              </a:rPr>
              <a:t>()</a:t>
            </a:r>
            <a:endParaRPr lang="en-US" sz="1600" dirty="0"/>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cbind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x.mat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cbind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r>
              <a:rPr lang="en-US" sz="1000" dirty="0">
                <a:latin typeface="Times New Roman" panose="02020603050405020304" pitchFamily="18" charset="0"/>
                <a:cs typeface="Times New Roman" panose="02020603050405020304" pitchFamily="18" charset="0"/>
              </a:rPr>
              <a:t> </a:t>
            </a: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x.mat</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"matrix"</a:t>
            </a:r>
          </a:p>
          <a:p>
            <a:endParaRPr lang="en-US" sz="16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as.numeric</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"3"</a:t>
            </a:r>
            <a:r>
              <a:rPr lang="en-US" sz="1600" b="1" dirty="0">
                <a:solidFill>
                  <a:srgbClr val="000080"/>
                </a:solidFill>
                <a:latin typeface="Courier New" panose="02070309020205020404" pitchFamily="49" charset="0"/>
              </a:rPr>
              <a:t>))</a:t>
            </a:r>
            <a:endParaRPr lang="en-US" sz="1600" dirty="0"/>
          </a:p>
          <a:p>
            <a:endParaRPr lang="en-US" sz="16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Creating empty objects</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1"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000" b="1"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95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loops, apply and functions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595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98937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Loops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838200"/>
            <a:ext cx="8610600" cy="4678204"/>
          </a:xfrm>
          <a:prstGeom prst="rect">
            <a:avLst/>
          </a:prstGeom>
        </p:spPr>
        <p:txBody>
          <a:bodyPr wrap="square">
            <a:spAutoFit/>
          </a:bodyPr>
          <a:lstStyle/>
          <a:p>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append</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1 2 3 4 5 </a:t>
            </a:r>
          </a:p>
          <a:p>
            <a:endParaRPr lang="en-US" sz="1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x.list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x.list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a:t>
            </a:r>
          </a:p>
          <a:p>
            <a:r>
              <a:rPr lang="en-US" sz="1200" dirty="0">
                <a:solidFill>
                  <a:srgbClr val="0070C0"/>
                </a:solidFill>
                <a:latin typeface="Times New Roman" panose="02020603050405020304" pitchFamily="18" charset="0"/>
                <a:cs typeface="Times New Roman" panose="02020603050405020304" pitchFamily="18" charset="0"/>
              </a:rPr>
              <a:t>[1] 0.012 0.911 0.176 0.446 0.860</a:t>
            </a: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[[2]]</a:t>
            </a:r>
          </a:p>
          <a:p>
            <a:r>
              <a:rPr lang="en-US" sz="1200" dirty="0">
                <a:solidFill>
                  <a:srgbClr val="0070C0"/>
                </a:solidFill>
                <a:latin typeface="Times New Roman" panose="02020603050405020304" pitchFamily="18" charset="0"/>
                <a:cs typeface="Times New Roman" panose="02020603050405020304" pitchFamily="18" charset="0"/>
              </a:rPr>
              <a:t>[1] 0.257 0.755 0.090 0.828 0.006</a:t>
            </a: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[[3]]</a:t>
            </a:r>
          </a:p>
          <a:p>
            <a:r>
              <a:rPr lang="en-US" sz="1200" dirty="0">
                <a:solidFill>
                  <a:srgbClr val="0070C0"/>
                </a:solidFill>
                <a:latin typeface="Times New Roman" panose="02020603050405020304" pitchFamily="18" charset="0"/>
                <a:cs typeface="Times New Roman" panose="02020603050405020304" pitchFamily="18" charset="0"/>
              </a:rPr>
              <a:t>[1] 0.014 0.395 0.775 0.738 0.686</a:t>
            </a:r>
          </a:p>
          <a:p>
            <a:endParaRPr lang="en-US" dirty="0">
              <a:latin typeface="Times New Roman" panose="02020603050405020304" pitchFamily="18" charset="0"/>
              <a:cs typeface="Times New Roman" panose="02020603050405020304" pitchFamily="18" charset="0"/>
            </a:endParaRPr>
          </a:p>
          <a:p>
            <a:r>
              <a:rPr lang="en-US" sz="1500" dirty="0">
                <a:solidFill>
                  <a:srgbClr val="000000"/>
                </a:solidFill>
                <a:latin typeface="Courier New" panose="02070309020205020404" pitchFamily="49" charset="0"/>
              </a:rPr>
              <a:t>sepal </a:t>
            </a:r>
            <a:r>
              <a:rPr lang="en-US" sz="1500" b="1" dirty="0">
                <a:solidFill>
                  <a:srgbClr val="000080"/>
                </a:solidFill>
                <a:latin typeface="Courier New" panose="02070309020205020404" pitchFamily="49" charset="0"/>
              </a:rPr>
              <a:t>&lt;-</a:t>
            </a:r>
            <a:r>
              <a:rPr lang="en-US" sz="1500" dirty="0">
                <a:solidFill>
                  <a:srgbClr val="000000"/>
                </a:solidFill>
                <a:latin typeface="Courier New" panose="02070309020205020404" pitchFamily="49" charset="0"/>
              </a:rPr>
              <a:t> </a:t>
            </a:r>
            <a:r>
              <a:rPr lang="en-US" sz="1500" dirty="0">
                <a:solidFill>
                  <a:srgbClr val="8000FF"/>
                </a:solidFill>
                <a:latin typeface="Courier New" panose="02070309020205020404" pitchFamily="49" charset="0"/>
              </a:rPr>
              <a:t>vector</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p>
          <a:p>
            <a:r>
              <a:rPr lang="en-US" sz="1500" b="1" dirty="0">
                <a:solidFill>
                  <a:srgbClr val="000000"/>
                </a:solidFill>
                <a:latin typeface="Courier New" panose="02070309020205020404" pitchFamily="49" charset="0"/>
              </a:rPr>
              <a:t>  </a:t>
            </a:r>
            <a:r>
              <a:rPr lang="en-US" sz="1500" b="1" dirty="0">
                <a:solidFill>
                  <a:srgbClr val="0000FF"/>
                </a:solidFill>
                <a:latin typeface="Courier New" panose="02070309020205020404" pitchFamily="49" charset="0"/>
              </a:rPr>
              <a:t>for</a:t>
            </a:r>
            <a:r>
              <a:rPr lang="en-US" sz="1500"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i</a:t>
            </a:r>
            <a:r>
              <a:rPr lang="en-US" sz="1500" dirty="0">
                <a:solidFill>
                  <a:srgbClr val="000000"/>
                </a:solidFill>
                <a:latin typeface="Courier New" panose="02070309020205020404" pitchFamily="49" charset="0"/>
              </a:rPr>
              <a:t> </a:t>
            </a:r>
            <a:r>
              <a:rPr lang="en-US" sz="1500" b="1" dirty="0">
                <a:solidFill>
                  <a:srgbClr val="0000FF"/>
                </a:solidFill>
                <a:latin typeface="Courier New" panose="02070309020205020404" pitchFamily="49" charset="0"/>
              </a:rPr>
              <a:t>in</a:t>
            </a:r>
            <a:r>
              <a:rPr lang="en-US" sz="1500" dirty="0">
                <a:solidFill>
                  <a:srgbClr val="000000"/>
                </a:solidFill>
                <a:latin typeface="Courier New" panose="02070309020205020404" pitchFamily="49" charset="0"/>
              </a:rPr>
              <a:t> </a:t>
            </a:r>
            <a:r>
              <a:rPr lang="en-US" sz="1500" dirty="0">
                <a:solidFill>
                  <a:srgbClr val="8000FF"/>
                </a:solidFill>
                <a:latin typeface="Courier New" panose="02070309020205020404" pitchFamily="49" charset="0"/>
              </a:rPr>
              <a:t>unique</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iris</a:t>
            </a:r>
            <a:r>
              <a:rPr lang="en-US" sz="1500" b="1" dirty="0" err="1">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Species</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p>
          <a:p>
            <a:r>
              <a:rPr lang="en-US" sz="1500" dirty="0">
                <a:solidFill>
                  <a:srgbClr val="000000"/>
                </a:solidFill>
                <a:latin typeface="Courier New" panose="02070309020205020404" pitchFamily="49" charset="0"/>
              </a:rPr>
              <a:t>    sepal </a:t>
            </a:r>
            <a:r>
              <a:rPr lang="en-US" sz="1500" b="1" dirty="0">
                <a:solidFill>
                  <a:srgbClr val="000080"/>
                </a:solidFill>
                <a:latin typeface="Courier New" panose="02070309020205020404" pitchFamily="49" charset="0"/>
              </a:rPr>
              <a:t>&lt;-</a:t>
            </a:r>
            <a:r>
              <a:rPr lang="en-US" sz="1500" dirty="0">
                <a:solidFill>
                  <a:srgbClr val="000000"/>
                </a:solidFill>
                <a:latin typeface="Courier New" panose="02070309020205020404" pitchFamily="49" charset="0"/>
              </a:rPr>
              <a:t> </a:t>
            </a:r>
            <a:r>
              <a:rPr lang="en-US" sz="1500" dirty="0">
                <a:solidFill>
                  <a:srgbClr val="8000FF"/>
                </a:solidFill>
                <a:latin typeface="Courier New" panose="02070309020205020404" pitchFamily="49" charset="0"/>
              </a:rPr>
              <a:t>append</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sepal, </a:t>
            </a:r>
            <a:r>
              <a:rPr lang="en-US" sz="1500" dirty="0">
                <a:solidFill>
                  <a:srgbClr val="8000FF"/>
                </a:solidFill>
                <a:latin typeface="Courier New" panose="02070309020205020404" pitchFamily="49" charset="0"/>
              </a:rPr>
              <a:t>mean</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iris</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iris</a:t>
            </a:r>
            <a:r>
              <a:rPr lang="en-US" sz="1500" b="1" dirty="0" err="1">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Species</a:t>
            </a:r>
            <a:r>
              <a:rPr lang="en-US" sz="1500"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r>
              <a:rPr lang="en-US" sz="1500" b="1"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i</a:t>
            </a:r>
            <a:r>
              <a:rPr lang="en-US" sz="1500" dirty="0">
                <a:solidFill>
                  <a:srgbClr val="000000"/>
                </a:solidFill>
                <a:latin typeface="Courier New" panose="02070309020205020404" pitchFamily="49" charset="0"/>
              </a:rPr>
              <a:t>,</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Sepal.Length</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p>
          <a:p>
            <a:r>
              <a:rPr lang="en-US" sz="1500" b="1"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endParaRPr lang="en-US" sz="15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5.006 5.936 6.588</a:t>
            </a:r>
          </a:p>
        </p:txBody>
      </p:sp>
      <p:sp>
        <p:nvSpPr>
          <p:cNvPr id="4" name="Rectangle 3"/>
          <p:cNvSpPr/>
          <p:nvPr/>
        </p:nvSpPr>
        <p:spPr>
          <a:xfrm>
            <a:off x="4038600" y="5285571"/>
            <a:ext cx="3505200" cy="1077218"/>
          </a:xfrm>
          <a:prstGeom prst="rect">
            <a:avLst/>
          </a:prstGeom>
        </p:spPr>
        <p:txBody>
          <a:bodyPr wrap="square">
            <a:spAutoFit/>
          </a:bodyPr>
          <a:lstStyle/>
          <a:p>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while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endParaRPr lang="en-US" sz="1600" dirty="0"/>
          </a:p>
        </p:txBody>
      </p:sp>
    </p:spTree>
    <p:extLst>
      <p:ext uri="{BB962C8B-B14F-4D97-AF65-F5344CB8AC3E}">
        <p14:creationId xmlns:p14="http://schemas.microsoft.com/office/powerpoint/2010/main" val="202263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352853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Apply family of functions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381000" y="677882"/>
            <a:ext cx="8382000" cy="6093976"/>
          </a:xfrm>
          <a:prstGeom prst="rect">
            <a:avLst/>
          </a:prstGeom>
        </p:spPr>
        <p:txBody>
          <a:bodyPr wrap="square">
            <a:spAutoFit/>
          </a:bodyPr>
          <a:lstStyle/>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Use “apply” to sum rows and columns of a </a:t>
            </a:r>
            <a:r>
              <a:rPr lang="en-US" dirty="0" err="1">
                <a:latin typeface="Times New Roman" panose="02020603050405020304" pitchFamily="18" charset="0"/>
                <a:cs typeface="Times New Roman" panose="02020603050405020304" pitchFamily="18" charset="0"/>
              </a:rPr>
              <a:t>data.frame</a:t>
            </a:r>
            <a:endParaRPr lang="en-US" dirty="0">
              <a:latin typeface="Times New Roman" panose="02020603050405020304" pitchFamily="18" charset="0"/>
              <a:cs typeface="Times New Roman" panose="02020603050405020304" pitchFamily="18" charset="0"/>
            </a:endParaRPr>
          </a:p>
          <a:p>
            <a:endParaRPr lang="en-US" sz="1000" dirty="0">
              <a:solidFill>
                <a:srgbClr val="8000FF"/>
              </a:solidFill>
              <a:latin typeface="Courier New" panose="02070309020205020404" pitchFamily="49" charset="0"/>
            </a:endParaRPr>
          </a:p>
          <a:p>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FUN</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rows</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 FUN</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columns</a:t>
            </a:r>
            <a:endParaRPr lang="en-US" sz="1600"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tapply</a:t>
            </a:r>
            <a:r>
              <a:rPr lang="en-US" dirty="0">
                <a:latin typeface="Times New Roman" panose="02020603050405020304" pitchFamily="18" charset="0"/>
                <a:cs typeface="Times New Roman" panose="02020603050405020304" pitchFamily="18" charset="0"/>
              </a:rPr>
              <a:t>” to return an aggregated mean </a:t>
            </a:r>
          </a:p>
          <a:p>
            <a:r>
              <a:rPr lang="en-US" sz="1600" dirty="0" err="1">
                <a:solidFill>
                  <a:srgbClr val="8000FF"/>
                </a:solidFill>
                <a:latin typeface="Courier New" panose="02070309020205020404" pitchFamily="49" charset="0"/>
              </a:rPr>
              <a:t>tapply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iris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Sepal.Length</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iris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Species</a:t>
            </a:r>
            <a:r>
              <a:rPr lang="en-US" sz="1600" dirty="0">
                <a:solidFill>
                  <a:srgbClr val="000000"/>
                </a:solidFill>
                <a:latin typeface="Courier New" panose="02070309020205020404" pitchFamily="49" charset="0"/>
              </a:rPr>
              <a:t>, FUN</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endParaRPr lang="en-US" sz="1200" b="1" dirty="0">
              <a:latin typeface="Times New Roman" panose="02020603050405020304" pitchFamily="18" charset="0"/>
              <a:cs typeface="Times New Roman" panose="02020603050405020304" pitchFamily="18" charset="0"/>
            </a:endParaRPr>
          </a:p>
          <a:p>
            <a:r>
              <a:rPr lang="en-US" sz="1200" dirty="0" err="1">
                <a:solidFill>
                  <a:srgbClr val="0070C0"/>
                </a:solidFill>
                <a:latin typeface="Times New Roman" panose="02020603050405020304" pitchFamily="18" charset="0"/>
                <a:cs typeface="Times New Roman" panose="02020603050405020304" pitchFamily="18" charset="0"/>
              </a:rPr>
              <a:t>Setosa</a:t>
            </a:r>
            <a:r>
              <a:rPr lang="en-US" sz="1200" dirty="0">
                <a:solidFill>
                  <a:srgbClr val="0070C0"/>
                </a:solidFill>
                <a:latin typeface="Times New Roman" panose="02020603050405020304" pitchFamily="18" charset="0"/>
                <a:cs typeface="Times New Roman" panose="02020603050405020304" pitchFamily="18" charset="0"/>
              </a:rPr>
              <a:t>	versicolor	</a:t>
            </a:r>
            <a:r>
              <a:rPr lang="en-US" sz="1200" dirty="0" err="1">
                <a:solidFill>
                  <a:srgbClr val="0070C0"/>
                </a:solidFill>
                <a:latin typeface="Times New Roman" panose="02020603050405020304" pitchFamily="18" charset="0"/>
                <a:cs typeface="Times New Roman" panose="02020603050405020304" pitchFamily="18" charset="0"/>
              </a:rPr>
              <a:t>virginica</a:t>
            </a:r>
            <a:r>
              <a:rPr lang="en-US" sz="1200" dirty="0">
                <a:solidFill>
                  <a:srgbClr val="0070C0"/>
                </a:solidFill>
                <a:latin typeface="Times New Roman" panose="02020603050405020304" pitchFamily="18" charset="0"/>
                <a:cs typeface="Times New Roman" panose="02020603050405020304" pitchFamily="18" charset="0"/>
              </a:rPr>
              <a:t> </a:t>
            </a:r>
          </a:p>
          <a:p>
            <a:r>
              <a:rPr lang="en-US" sz="1200" dirty="0">
                <a:solidFill>
                  <a:srgbClr val="0070C0"/>
                </a:solidFill>
                <a:latin typeface="Times New Roman" panose="02020603050405020304" pitchFamily="18" charset="0"/>
                <a:cs typeface="Times New Roman" panose="02020603050405020304" pitchFamily="18" charset="0"/>
              </a:rPr>
              <a:t>5.006	5.936	6.588 </a:t>
            </a:r>
          </a:p>
          <a:p>
            <a:endParaRPr lang="en-US" sz="1200" dirty="0">
              <a:solidFill>
                <a:srgbClr val="0070C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lapply</a:t>
            </a:r>
            <a:r>
              <a:rPr lang="en-US" dirty="0">
                <a:latin typeface="Times New Roman" panose="02020603050405020304" pitchFamily="18" charset="0"/>
                <a:cs typeface="Times New Roman" panose="02020603050405020304" pitchFamily="18" charset="0"/>
              </a:rPr>
              <a:t>” to return the mean of each list object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Sepal.Length</a:t>
            </a:r>
            <a:r>
              <a:rPr lang="en-US" dirty="0">
                <a:latin typeface="Times New Roman" panose="02020603050405020304" pitchFamily="18" charset="0"/>
                <a:cs typeface="Times New Roman" panose="02020603050405020304" pitchFamily="18" charset="0"/>
              </a:rPr>
              <a:t> column</a:t>
            </a:r>
          </a:p>
          <a:p>
            <a:endParaRPr lang="en-US" sz="10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spp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FF"/>
                </a:solidFill>
                <a:latin typeface="Courier New" panose="02070309020205020404" pitchFamily="49" charset="0"/>
              </a:rPr>
              <a:t>  for</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unique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iris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Species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spp</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iris</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iris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Species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8000FF"/>
                </a:solidFill>
                <a:latin typeface="Courier New" panose="02070309020205020404" pitchFamily="49" charset="0"/>
              </a:rPr>
              <a:t>lapply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a:solidFill>
                  <a:srgbClr val="000000"/>
                </a:solidFill>
                <a:latin typeface="Courier New" panose="02070309020205020404" pitchFamily="49" charset="0"/>
              </a:rPr>
              <a:t>, FUN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mean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Sepal.Length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endParaRPr lang="en-US" sz="1000" b="1" dirty="0">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a:t>
            </a:r>
            <a:r>
              <a:rPr lang="en-US" sz="1200" b="1" dirty="0" err="1">
                <a:solidFill>
                  <a:srgbClr val="0070C0"/>
                </a:solidFill>
                <a:latin typeface="Times New Roman" panose="02020603050405020304" pitchFamily="18" charset="0"/>
                <a:cs typeface="Times New Roman" panose="02020603050405020304" pitchFamily="18" charset="0"/>
              </a:rPr>
              <a:t>setosa</a:t>
            </a:r>
            <a:endParaRPr lang="en-US" sz="12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[1] 5.006</a:t>
            </a:r>
          </a:p>
          <a:p>
            <a:endParaRPr lang="en-US" sz="10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$versicolor</a:t>
            </a:r>
          </a:p>
          <a:p>
            <a:r>
              <a:rPr lang="en-US" sz="1200" b="1" dirty="0">
                <a:solidFill>
                  <a:srgbClr val="0070C0"/>
                </a:solidFill>
                <a:latin typeface="Times New Roman" panose="02020603050405020304" pitchFamily="18" charset="0"/>
                <a:cs typeface="Times New Roman" panose="02020603050405020304" pitchFamily="18" charset="0"/>
              </a:rPr>
              <a:t>[1] 5.936</a:t>
            </a:r>
          </a:p>
          <a:p>
            <a:endParaRPr lang="en-US" sz="10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a:t>
            </a:r>
            <a:r>
              <a:rPr lang="en-US" sz="1200" b="1" dirty="0" err="1">
                <a:solidFill>
                  <a:srgbClr val="0070C0"/>
                </a:solidFill>
                <a:latin typeface="Times New Roman" panose="02020603050405020304" pitchFamily="18" charset="0"/>
                <a:cs typeface="Times New Roman" panose="02020603050405020304" pitchFamily="18" charset="0"/>
              </a:rPr>
              <a:t>virginica</a:t>
            </a:r>
            <a:endParaRPr lang="en-US" sz="12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[1] 6.588</a:t>
            </a:r>
          </a:p>
        </p:txBody>
      </p:sp>
    </p:spTree>
    <p:extLst>
      <p:ext uri="{BB962C8B-B14F-4D97-AF65-F5344CB8AC3E}">
        <p14:creationId xmlns:p14="http://schemas.microsoft.com/office/powerpoint/2010/main" val="261207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20695"/>
            <a:ext cx="14847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 y="903268"/>
            <a:ext cx="8458200" cy="5632311"/>
          </a:xfrm>
          <a:prstGeom prst="rect">
            <a:avLst/>
          </a:prstGeom>
        </p:spPr>
        <p:txBody>
          <a:bodyPr wrap="square">
            <a:spAutoFit/>
          </a:bodyPr>
          <a:lstStyle/>
          <a:p>
            <a:r>
              <a:rPr lang="en-US" sz="2700" b="1" dirty="0">
                <a:latin typeface="Times New Roman" panose="02020603050405020304" pitchFamily="18" charset="0"/>
                <a:cs typeface="Times New Roman" panose="02020603050405020304" pitchFamily="18" charset="0"/>
              </a:rPr>
              <a:t>Scoping</a:t>
            </a:r>
            <a:r>
              <a:rPr lang="en-US" sz="2700" dirty="0">
                <a:latin typeface="Times New Roman" panose="02020603050405020304" pitchFamily="18" charset="0"/>
                <a:cs typeface="Times New Roman" panose="02020603050405020304" pitchFamily="18" charset="0"/>
              </a:rPr>
              <a:t> is the assignment or evaluation of a variable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x) and is associated with the R namespace convention. Careful to not use variable names that are in the global namespace environment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c, data, …)</a:t>
            </a:r>
          </a:p>
          <a:p>
            <a:endParaRPr lang="en-US" sz="12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Validation</a:t>
            </a:r>
            <a:r>
              <a:rPr lang="en-US" sz="2700" dirty="0">
                <a:latin typeface="Times New Roman" panose="02020603050405020304" pitchFamily="18" charset="0"/>
                <a:cs typeface="Times New Roman" panose="02020603050405020304" pitchFamily="18" charset="0"/>
              </a:rPr>
              <a:t> is error handling in the function before execution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check that x is numeric).</a:t>
            </a:r>
          </a:p>
          <a:p>
            <a:endParaRPr lang="en-US" sz="12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Assignment</a:t>
            </a:r>
            <a:r>
              <a:rPr lang="en-US" sz="2700" dirty="0">
                <a:latin typeface="Times New Roman" panose="02020603050405020304" pitchFamily="18" charset="0"/>
                <a:cs typeface="Times New Roman" panose="02020603050405020304" pitchFamily="18" charset="0"/>
              </a:rPr>
              <a:t> is the creation and class definition of output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making sure that output is numeric)</a:t>
            </a:r>
          </a:p>
          <a:p>
            <a:endParaRPr lang="en-US" sz="12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Environment</a:t>
            </a:r>
            <a:r>
              <a:rPr lang="en-US" sz="2700" dirty="0">
                <a:latin typeface="Times New Roman" panose="02020603050405020304" pitchFamily="18" charset="0"/>
                <a:cs typeface="Times New Roman" panose="02020603050405020304" pitchFamily="18" charset="0"/>
              </a:rPr>
              <a:t> contains arguments and objects within a function environment. If an object is not found, then it looks in the global environment. Global objects will not be overwritten.</a:t>
            </a:r>
          </a:p>
        </p:txBody>
      </p:sp>
    </p:spTree>
    <p:extLst>
      <p:ext uri="{BB962C8B-B14F-4D97-AF65-F5344CB8AC3E}">
        <p14:creationId xmlns:p14="http://schemas.microsoft.com/office/powerpoint/2010/main" val="225154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14847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810935"/>
            <a:ext cx="8534400" cy="563231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Object, arguments, body  OR  </a:t>
            </a:r>
            <a:r>
              <a:rPr lang="en-US" dirty="0">
                <a:solidFill>
                  <a:srgbClr val="000000"/>
                </a:solidFill>
                <a:latin typeface="Courier New" panose="02070309020205020404" pitchFamily="49" charset="0"/>
              </a:rPr>
              <a:t>object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arguments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body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 mean function we need two components </a:t>
            </a:r>
            <a:r>
              <a:rPr lang="en-US" sz="2000" b="1" dirty="0">
                <a:latin typeface="Times New Roman" panose="02020603050405020304" pitchFamily="18" charset="0"/>
                <a:cs typeface="Times New Roman" panose="02020603050405020304" pitchFamily="18" charset="0"/>
              </a:rPr>
              <a:t>1/N</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sum of x</a:t>
            </a:r>
          </a:p>
          <a:p>
            <a:endParaRPr lang="en-US" sz="1200" dirty="0">
              <a:latin typeface="Times New Roman" panose="02020603050405020304" pitchFamily="18" charset="0"/>
              <a:cs typeface="Times New Roman" panose="02020603050405020304" pitchFamily="18" charset="0"/>
            </a:endParaRPr>
          </a:p>
          <a:p>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endParaRPr lang="en-US" sz="1600" dirty="0"/>
          </a:p>
          <a:p>
            <a:endParaRPr lang="en-US" sz="2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my.mean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Let’s look at expanding the function to check validity of x and remove NA values. </a:t>
            </a:r>
          </a:p>
          <a:p>
            <a:endParaRPr lang="en-US" sz="2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my.mean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na.rm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TRUE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if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stop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"x is not 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validation</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if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na.rm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is.na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scoping</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assignment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endParaRPr lang="en-US" sz="1600" dirty="0"/>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502308" y="1447800"/>
                <a:ext cx="1402692"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𝜇</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𝑁</m:t>
                          </m:r>
                        </m:den>
                      </m:f>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𝑁</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02308" y="1447800"/>
                <a:ext cx="1402692" cy="8766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53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87708"/>
            <a:ext cx="8382000" cy="4832092"/>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Mapping a function –</a:t>
            </a:r>
            <a:r>
              <a:rPr lang="en-US" sz="2200" dirty="0">
                <a:latin typeface="Times New Roman" panose="02020603050405020304" pitchFamily="18" charset="0"/>
                <a:cs typeface="Times New Roman" panose="02020603050405020304" pitchFamily="18" charset="0"/>
              </a:rPr>
              <a:t> Before writing a function define the procedural steps need to accomplish the output. Do not think of this in terms of R functions but, rather the output needed in each step.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Dissecting a function</a:t>
            </a:r>
            <a:r>
              <a:rPr lang="en-US" sz="2200" dirty="0">
                <a:latin typeface="Times New Roman" panose="02020603050405020304" pitchFamily="18" charset="0"/>
                <a:cs typeface="Times New Roman" panose="02020603050405020304" pitchFamily="18" charset="0"/>
              </a:rPr>
              <a:t> – Dissecting existing functions is a critical skill. This involves:</a:t>
            </a:r>
          </a:p>
          <a:p>
            <a:r>
              <a:rPr lang="en-US" sz="2200" dirty="0">
                <a:latin typeface="Times New Roman" panose="02020603050405020304" pitchFamily="18" charset="0"/>
                <a:cs typeface="Times New Roman" panose="02020603050405020304" pitchFamily="18" charset="0"/>
              </a:rPr>
              <a:t> </a:t>
            </a:r>
          </a:p>
          <a:p>
            <a:pPr marL="457200" indent="-457200">
              <a:buAutoNum type="arabicParenR"/>
            </a:pPr>
            <a:r>
              <a:rPr lang="en-US" sz="2200" dirty="0">
                <a:latin typeface="Times New Roman" panose="02020603050405020304" pitchFamily="18" charset="0"/>
                <a:cs typeface="Times New Roman" panose="02020603050405020304" pitchFamily="18" charset="0"/>
              </a:rPr>
              <a:t>Defining the required parameters (arguments) using the correct object classes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object, d = single numeric value)</a:t>
            </a:r>
          </a:p>
          <a:p>
            <a:pPr marL="457200" indent="-457200">
              <a:buAutoNum type="arabicParenR"/>
            </a:pPr>
            <a:r>
              <a:rPr lang="en-US" sz="2200" dirty="0">
                <a:latin typeface="Times New Roman" panose="02020603050405020304" pitchFamily="18" charset="0"/>
                <a:cs typeface="Times New Roman" panose="02020603050405020304" pitchFamily="18" charset="0"/>
              </a:rPr>
              <a:t>Stepping through the function.</a:t>
            </a:r>
          </a:p>
          <a:p>
            <a:pPr marL="457200" indent="-457200">
              <a:buAutoNum type="arabicParenR"/>
            </a:pPr>
            <a:r>
              <a:rPr lang="en-US" sz="2200" dirty="0">
                <a:latin typeface="Times New Roman" panose="02020603050405020304" pitchFamily="18" charset="0"/>
                <a:cs typeface="Times New Roman" panose="02020603050405020304" pitchFamily="18" charset="0"/>
              </a:rPr>
              <a:t>For each step in the function you must understand each function calls purpose and associated arguments as well as the resulting object classes.  </a:t>
            </a:r>
          </a:p>
          <a:p>
            <a:endParaRPr lang="en-US"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300335"/>
            <a:ext cx="14847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87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file manipulation</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1964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90977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File manipulation</a:t>
            </a:r>
          </a:p>
        </p:txBody>
      </p:sp>
      <p:sp>
        <p:nvSpPr>
          <p:cNvPr id="3" name="TextBox 2"/>
          <p:cNvSpPr txBox="1"/>
          <p:nvPr/>
        </p:nvSpPr>
        <p:spPr>
          <a:xfrm>
            <a:off x="228600" y="685800"/>
            <a:ext cx="4419600" cy="6063198"/>
          </a:xfrm>
          <a:prstGeom prst="rect">
            <a:avLst/>
          </a:prstGeom>
          <a:noFill/>
        </p:spPr>
        <p:txBody>
          <a:bodyPr wrap="square" rtlCol="0">
            <a:spAutoFit/>
          </a:bodyPr>
          <a:lstStyle/>
          <a:p>
            <a:r>
              <a:rPr lang="en-US" sz="1600" dirty="0">
                <a:solidFill>
                  <a:srgbClr val="008000"/>
                </a:solidFill>
                <a:effectLst/>
                <a:latin typeface="Courier New" panose="02070309020205020404" pitchFamily="49" charset="0"/>
              </a:rPr>
              <a:t>set working directory</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setwd</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"C:/Users"</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get current working directory</a:t>
            </a:r>
            <a:r>
              <a:rPr lang="en-US" sz="1600" dirty="0">
                <a:solidFill>
                  <a:srgbClr val="000000"/>
                </a:solidFill>
                <a:effectLst/>
                <a:latin typeface="Courier New" panose="02070309020205020404" pitchFamily="49" charset="0"/>
              </a:rPr>
              <a:t> </a:t>
            </a:r>
          </a:p>
          <a:p>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endParaRPr lang="en-US" sz="1600" dirty="0">
              <a:solidFill>
                <a:srgbClr val="008000"/>
              </a:solidFill>
              <a:effectLst/>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Construct file path </a:t>
            </a:r>
            <a:r>
              <a:rPr lang="en-US" sz="1600" dirty="0" err="1">
                <a:solidFill>
                  <a:srgbClr val="000000"/>
                </a:solidFill>
                <a:effectLst/>
                <a:latin typeface="Courier New" panose="02070309020205020404" pitchFamily="49" charset="0"/>
              </a:rPr>
              <a:t>file.path</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"C:/mydir"</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"newfile.txt"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a:solidFill>
                  <a:srgbClr val="008000"/>
                </a:solidFill>
                <a:effectLst/>
                <a:latin typeface="Courier New" panose="02070309020205020404" pitchFamily="49" charset="0"/>
              </a:rPr>
              <a:t>Create new directory</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dir.create</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a:t>
            </a:r>
            <a:r>
              <a:rPr lang="en-US" sz="1600" dirty="0" err="1">
                <a:solidFill>
                  <a:srgbClr val="808080"/>
                </a:solidFill>
                <a:effectLst/>
                <a:latin typeface="Courier New" panose="02070309020205020404" pitchFamily="49" charset="0"/>
              </a:rPr>
              <a:t>new_folder</a:t>
            </a:r>
            <a:r>
              <a:rPr lang="en-US" sz="1600" dirty="0">
                <a:solidFill>
                  <a:srgbClr val="808080"/>
                </a:solidFill>
                <a:effectLst/>
                <a:latin typeface="Courier New" panose="02070309020205020404" pitchFamily="49" charset="0"/>
              </a:rPr>
              <a: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Copy a file to new location</a:t>
            </a:r>
            <a:r>
              <a:rPr lang="en-US" sz="1600" dirty="0">
                <a:solidFill>
                  <a:srgbClr val="000000"/>
                </a:solidFill>
                <a:effectLst/>
                <a:latin typeface="Courier New" panose="02070309020205020404" pitchFamily="49" charset="0"/>
              </a:rPr>
              <a:t> </a:t>
            </a:r>
          </a:p>
          <a:p>
            <a:endParaRPr lang="en-US" sz="1600" dirty="0">
              <a:solidFill>
                <a:srgbClr val="000000"/>
              </a:solidFill>
              <a:effectLst/>
              <a:latin typeface="Courier New" panose="02070309020205020404" pitchFamily="49" charset="0"/>
            </a:endParaRPr>
          </a:p>
          <a:p>
            <a:r>
              <a:rPr lang="en-US" sz="1600" dirty="0" err="1">
                <a:solidFill>
                  <a:srgbClr val="000000"/>
                </a:solidFill>
                <a:effectLst/>
                <a:latin typeface="Courier New" panose="02070309020205020404" pitchFamily="49" charset="0"/>
              </a:rPr>
              <a:t>file.copy</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"newfile.txt"</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"C:/spatialR"</a:t>
            </a:r>
            <a:r>
              <a:rPr lang="en-US" sz="1600" b="1" dirty="0">
                <a:solidFill>
                  <a:srgbClr val="000080"/>
                </a:solidFill>
                <a:effectLst/>
                <a:latin typeface="Courier New" panose="02070309020205020404" pitchFamily="49" charset="0"/>
              </a:rPr>
              <a:t>)</a:t>
            </a:r>
            <a:endParaRPr lang="en-US" sz="1600" dirty="0">
              <a:solidFill>
                <a:srgbClr val="000000"/>
              </a:solidFill>
              <a:effectLst/>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dirty="0">
                <a:solidFill>
                  <a:srgbClr val="008000"/>
                </a:solidFill>
                <a:effectLst/>
                <a:latin typeface="Courier New" panose="02070309020205020404" pitchFamily="49" charset="0"/>
              </a:rPr>
              <a:t>Create new empty file</a:t>
            </a:r>
            <a:endParaRPr lang="en-US" sz="1600" dirty="0">
              <a:solidFill>
                <a:srgbClr val="000000"/>
              </a:solidFill>
              <a:effectLst/>
              <a:latin typeface="Courier New" panose="02070309020205020404" pitchFamily="49" charset="0"/>
            </a:endParaRPr>
          </a:p>
          <a:p>
            <a:r>
              <a:rPr lang="en-US" sz="1600" dirty="0" err="1">
                <a:solidFill>
                  <a:srgbClr val="8000FF"/>
                </a:solidFill>
                <a:latin typeface="Courier New" panose="02070309020205020404" pitchFamily="49" charset="0"/>
              </a:rPr>
              <a:t>file.create</a:t>
            </a:r>
            <a:r>
              <a:rPr lang="en-US" sz="1600"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"newfile.txt"</a:t>
            </a:r>
            <a:r>
              <a:rPr lang="en-US" sz="1600" dirty="0">
                <a:solidFill>
                  <a:srgbClr val="000080"/>
                </a:solidFill>
                <a:effectLst/>
                <a:latin typeface="Courier New" panose="02070309020205020404" pitchFamily="49" charset="0"/>
              </a:rPr>
              <a:t>)</a:t>
            </a:r>
            <a:endParaRPr lang="en-US" sz="1600" dirty="0">
              <a:solidFill>
                <a:srgbClr val="000000"/>
              </a:solidFill>
              <a:effectLst/>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dirty="0" err="1">
                <a:solidFill>
                  <a:srgbClr val="8000FF"/>
                </a:solidFill>
                <a:effectLst/>
                <a:latin typeface="Courier New" panose="02070309020205020404" pitchFamily="49" charset="0"/>
              </a:rPr>
              <a:t>sapply</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paste0</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a:t>
            </a:r>
            <a:r>
              <a:rPr lang="en-US" sz="1600" dirty="0">
                <a:solidFill>
                  <a:srgbClr val="000000"/>
                </a:solidFill>
                <a:effectLst/>
                <a:latin typeface="Courier New" panose="02070309020205020404" pitchFamily="49" charset="0"/>
              </a:rPr>
              <a:t>, </a:t>
            </a:r>
            <a:r>
              <a:rPr lang="en-US" sz="1600" dirty="0">
                <a:solidFill>
                  <a:srgbClr val="FF8000"/>
                </a:solidFill>
                <a:effectLst/>
                <a:latin typeface="Courier New" panose="02070309020205020404" pitchFamily="49" charset="0"/>
              </a:rPr>
              <a:t>1</a:t>
            </a:r>
            <a:r>
              <a:rPr lang="en-US" sz="1600" b="1" dirty="0">
                <a:solidFill>
                  <a:srgbClr val="000080"/>
                </a:solidFill>
                <a:effectLst/>
                <a:latin typeface="Courier New" panose="02070309020205020404" pitchFamily="49" charset="0"/>
              </a:rPr>
              <a:t>:</a:t>
            </a:r>
            <a:r>
              <a:rPr lang="en-US" sz="1600" dirty="0">
                <a:solidFill>
                  <a:srgbClr val="FF8000"/>
                </a:solidFill>
                <a:effectLst/>
                <a:latin typeface="Courier New" panose="02070309020205020404" pitchFamily="49" charset="0"/>
              </a:rPr>
              <a:t>10</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file.create</a:t>
            </a:r>
            <a:r>
              <a:rPr lang="en-US" sz="1600" b="1" dirty="0">
                <a:solidFill>
                  <a:srgbClr val="000080"/>
                </a:solidFill>
                <a:effectLst/>
                <a:latin typeface="Courier New" panose="02070309020205020404" pitchFamily="49" charset="0"/>
              </a:rPr>
              <a:t>)</a:t>
            </a:r>
            <a:endParaRPr lang="en-US" sz="1600" dirty="0">
              <a:effectLst/>
            </a:endParaRPr>
          </a:p>
          <a:p>
            <a:endParaRPr lang="en-US" sz="1600" dirty="0">
              <a:solidFill>
                <a:srgbClr val="000000"/>
              </a:solidFill>
              <a:latin typeface="Courier New" panose="02070309020205020404" pitchFamily="49" charset="0"/>
            </a:endParaRPr>
          </a:p>
        </p:txBody>
      </p:sp>
      <p:sp>
        <p:nvSpPr>
          <p:cNvPr id="4" name="TextBox 3"/>
          <p:cNvSpPr txBox="1"/>
          <p:nvPr/>
        </p:nvSpPr>
        <p:spPr>
          <a:xfrm>
            <a:off x="4724402" y="166092"/>
            <a:ext cx="4267198" cy="6401753"/>
          </a:xfrm>
          <a:prstGeom prst="rect">
            <a:avLst/>
          </a:prstGeom>
          <a:noFill/>
        </p:spPr>
        <p:txBody>
          <a:bodyPr wrap="square" rtlCol="0">
            <a:spAutoFit/>
          </a:bodyPr>
          <a:lstStyle/>
          <a:p>
            <a:endParaRPr lang="en-US" sz="10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List all the files in a directory</a:t>
            </a:r>
            <a:r>
              <a:rPr lang="en-US" sz="1600" dirty="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"C:/path/to/somewhere/else"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list all files and sub-directories</a:t>
            </a:r>
          </a:p>
          <a:p>
            <a:endParaRPr lang="en-US" sz="1600" dirty="0">
              <a:solidFill>
                <a:srgbClr val="000000"/>
              </a:solidFill>
              <a:effectLst/>
              <a:latin typeface="Courier New" panose="02070309020205020404" pitchFamily="49" charset="0"/>
            </a:endParaRPr>
          </a:p>
          <a:p>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recursive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full.names</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Using wildcard, following common expressions</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0000"/>
              </a:solidFill>
              <a:effectLst/>
              <a:latin typeface="Courier New" panose="02070309020205020404" pitchFamily="49" charset="0"/>
            </a:endParaRPr>
          </a:p>
          <a:p>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a:t>
            </a:r>
            <a:r>
              <a:rPr lang="en-US" sz="1600" dirty="0" err="1">
                <a:solidFill>
                  <a:srgbClr val="808080"/>
                </a:solidFill>
                <a:effectLst/>
                <a:latin typeface="Courier New" panose="02070309020205020404" pitchFamily="49" charset="0"/>
              </a:rPr>
              <a:t>shp</a:t>
            </a:r>
            <a:r>
              <a:rPr lang="en-US" sz="1600" dirty="0">
                <a:solidFill>
                  <a:srgbClr val="808080"/>
                </a:solidFill>
                <a:effectLst/>
                <a:latin typeface="Courier New" panose="02070309020205020404" pitchFamily="49" charset="0"/>
              </a:rPr>
              <a: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 </a:t>
            </a:r>
          </a:p>
          <a:p>
            <a:r>
              <a:rPr lang="en-US" sz="1600" dirty="0">
                <a:solidFill>
                  <a:srgbClr val="008000"/>
                </a:solidFill>
                <a:effectLst/>
                <a:latin typeface="Courier New" panose="02070309020205020404" pitchFamily="49" charset="0"/>
              </a:rPr>
              <a:t>Now, say you want to read many shapefiles in a directory</a:t>
            </a:r>
            <a:r>
              <a:rPr lang="en-US" sz="1600" dirty="0">
                <a:solidFill>
                  <a:srgbClr val="000000"/>
                </a:solidFill>
                <a:effectLst/>
                <a:latin typeface="Courier New" panose="02070309020205020404" pitchFamily="49" charset="0"/>
              </a:rPr>
              <a:t> </a:t>
            </a:r>
          </a:p>
          <a:p>
            <a:endParaRPr lang="en-US" sz="1600" dirty="0">
              <a:solidFill>
                <a:srgbClr val="000000"/>
              </a:solidFill>
              <a:effectLst/>
              <a:latin typeface="Courier New" panose="02070309020205020404" pitchFamily="49" charset="0"/>
            </a:endParaRPr>
          </a:p>
          <a:p>
            <a:r>
              <a:rPr lang="en-US" sz="1600" dirty="0" err="1">
                <a:solidFill>
                  <a:srgbClr val="000000"/>
                </a:solidFill>
                <a:effectLst/>
                <a:latin typeface="Courier New" panose="02070309020205020404" pitchFamily="49" charset="0"/>
              </a:rPr>
              <a:t>ddir</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"C:/spatialR/data"</a:t>
            </a:r>
            <a:r>
              <a:rPr lang="en-US" sz="1600" dirty="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a:solidFill>
                  <a:srgbClr val="8000FF"/>
                </a:solidFill>
                <a:effectLst/>
                <a:latin typeface="Courier New" panose="02070309020205020404" pitchFamily="49" charset="0"/>
              </a:rPr>
              <a:t>lapply</a:t>
            </a:r>
            <a:r>
              <a:rPr lang="en-US" sz="1600" b="1" dirty="0">
                <a:solidFill>
                  <a:srgbClr val="000080"/>
                </a:solidFill>
                <a:effectLst/>
                <a:latin typeface="Courier New" panose="02070309020205020404" pitchFamily="49" charset="0"/>
              </a:rPr>
              <a:t>(</a:t>
            </a:r>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ddir</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a:t>
            </a:r>
            <a:r>
              <a:rPr lang="en-US" sz="1600" dirty="0" err="1">
                <a:solidFill>
                  <a:srgbClr val="808080"/>
                </a:solidFill>
                <a:effectLst/>
                <a:latin typeface="Courier New" panose="02070309020205020404" pitchFamily="49" charset="0"/>
              </a:rPr>
              <a:t>shp</a:t>
            </a:r>
            <a:r>
              <a:rPr lang="en-US" sz="1600" dirty="0">
                <a:solidFill>
                  <a:srgbClr val="808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full.names</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sf</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st_read</a:t>
            </a:r>
            <a:r>
              <a:rPr lang="en-US" sz="1600" b="1" dirty="0">
                <a:solidFill>
                  <a:srgbClr val="000080"/>
                </a:solidFill>
                <a:effectLst/>
                <a:latin typeface="Courier New" panose="02070309020205020404" pitchFamily="49" charset="0"/>
              </a:rPr>
              <a:t>)</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685800"/>
            <a:ext cx="4191000" cy="594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p:cNvSpPr/>
          <p:nvPr/>
        </p:nvSpPr>
        <p:spPr>
          <a:xfrm>
            <a:off x="4556127" y="152400"/>
            <a:ext cx="4444998"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488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90977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File manipulation</a:t>
            </a:r>
          </a:p>
        </p:txBody>
      </p:sp>
      <p:sp>
        <p:nvSpPr>
          <p:cNvPr id="4" name="TextBox 3"/>
          <p:cNvSpPr txBox="1"/>
          <p:nvPr/>
        </p:nvSpPr>
        <p:spPr>
          <a:xfrm>
            <a:off x="563880" y="838200"/>
            <a:ext cx="8275320" cy="5509200"/>
          </a:xfrm>
          <a:prstGeom prst="rect">
            <a:avLst/>
          </a:prstGeom>
          <a:noFill/>
        </p:spPr>
        <p:txBody>
          <a:bodyPr wrap="square" rtlCol="0">
            <a:spAutoFit/>
          </a:bodyPr>
          <a:lstStyle/>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 two ways to delete a file</a:t>
            </a:r>
            <a:r>
              <a:rPr lang="en-US" sz="1600" dirty="0">
                <a:solidFill>
                  <a:srgbClr val="000000"/>
                </a:solidFill>
                <a:effectLst/>
                <a:latin typeface="Courier New" panose="02070309020205020404" pitchFamily="49" charset="0"/>
              </a:rPr>
              <a:t> </a:t>
            </a:r>
          </a:p>
          <a:p>
            <a:r>
              <a:rPr lang="en-US" sz="1600" dirty="0">
                <a:solidFill>
                  <a:srgbClr val="8000FF"/>
                </a:solidFill>
                <a:effectLst/>
                <a:latin typeface="Courier New" panose="02070309020205020404" pitchFamily="49" charset="0"/>
              </a:rPr>
              <a:t>unlink</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"file.csv"</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err="1">
                <a:solidFill>
                  <a:srgbClr val="8000FF"/>
                </a:solidFill>
                <a:latin typeface="Courier New" panose="02070309020205020404" pitchFamily="49" charset="0"/>
              </a:rPr>
              <a:t>file.remove</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"file.csv"</a:t>
            </a:r>
            <a:r>
              <a:rPr lang="en-US" sz="1600" b="1" dirty="0">
                <a:solidFill>
                  <a:srgbClr val="000080"/>
                </a:solidFill>
                <a:effectLst/>
                <a:latin typeface="Courier New" panose="02070309020205020404" pitchFamily="49" charset="0"/>
              </a:rPr>
              <a:t>)</a:t>
            </a:r>
            <a:endParaRPr lang="en-US" sz="1600" dirty="0">
              <a:solidFill>
                <a:srgbClr val="000000"/>
              </a:solidFill>
              <a:effectLst/>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dirty="0">
                <a:solidFill>
                  <a:srgbClr val="008000"/>
                </a:solidFill>
                <a:effectLst/>
                <a:latin typeface="Courier New" panose="02070309020205020404" pitchFamily="49" charset="0"/>
              </a:rPr>
              <a:t>delete a directory, must add recursive = TRUE if there are</a:t>
            </a:r>
            <a:r>
              <a:rPr lang="en-US" sz="1600" dirty="0">
                <a:solidFill>
                  <a:srgbClr val="000000"/>
                </a:solidFill>
                <a:effectLst/>
                <a:latin typeface="Courier New" panose="02070309020205020404" pitchFamily="49" charset="0"/>
              </a:rPr>
              <a:t> </a:t>
            </a:r>
            <a:r>
              <a:rPr lang="en-US" sz="1600" dirty="0">
                <a:solidFill>
                  <a:srgbClr val="008000"/>
                </a:solidFill>
                <a:effectLst/>
                <a:latin typeface="Courier New" panose="02070309020205020404" pitchFamily="49" charset="0"/>
              </a:rPr>
              <a:t>subdirectories. </a:t>
            </a:r>
          </a:p>
          <a:p>
            <a:r>
              <a:rPr lang="en-US" sz="1600" dirty="0">
                <a:solidFill>
                  <a:srgbClr val="8000FF"/>
                </a:solidFill>
                <a:effectLst/>
                <a:latin typeface="Courier New" panose="02070309020205020404" pitchFamily="49" charset="0"/>
              </a:rPr>
              <a:t>unlink</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"C:/mydir/junk"</a:t>
            </a:r>
            <a:r>
              <a:rPr lang="en-US" sz="1600" dirty="0">
                <a:solidFill>
                  <a:srgbClr val="000000"/>
                </a:solidFill>
                <a:effectLst/>
                <a:latin typeface="Courier New" panose="02070309020205020404" pitchFamily="49" charset="0"/>
              </a:rPr>
              <a:t>, recursive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Delete multiple files</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sapply</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paste0</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a:t>
            </a:r>
            <a:r>
              <a:rPr lang="en-US" sz="1600" dirty="0">
                <a:solidFill>
                  <a:srgbClr val="000000"/>
                </a:solidFill>
                <a:effectLst/>
                <a:latin typeface="Courier New" panose="02070309020205020404" pitchFamily="49" charset="0"/>
              </a:rPr>
              <a:t>, </a:t>
            </a:r>
            <a:r>
              <a:rPr lang="en-US" sz="1600" dirty="0">
                <a:solidFill>
                  <a:srgbClr val="FF8000"/>
                </a:solidFill>
                <a:effectLst/>
                <a:latin typeface="Courier New" panose="02070309020205020404" pitchFamily="49" charset="0"/>
              </a:rPr>
              <a:t>1</a:t>
            </a:r>
            <a:r>
              <a:rPr lang="en-US" sz="1600" b="1" dirty="0">
                <a:solidFill>
                  <a:srgbClr val="000080"/>
                </a:solidFill>
                <a:effectLst/>
                <a:latin typeface="Courier New" panose="02070309020205020404" pitchFamily="49" charset="0"/>
              </a:rPr>
              <a:t>:</a:t>
            </a:r>
            <a:r>
              <a:rPr lang="en-US" sz="1600" dirty="0">
                <a:solidFill>
                  <a:srgbClr val="FF8000"/>
                </a:solidFill>
                <a:effectLst/>
                <a:latin typeface="Courier New" panose="02070309020205020404" pitchFamily="49" charset="0"/>
              </a:rPr>
              <a:t>10</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unlink</a:t>
            </a:r>
            <a:r>
              <a:rPr lang="en-US" sz="1600" b="1" dirty="0">
                <a:solidFill>
                  <a:srgbClr val="000080"/>
                </a:solidFill>
                <a:effectLst/>
                <a:latin typeface="Courier New" panose="02070309020205020404" pitchFamily="49" charset="0"/>
              </a:rPr>
              <a:t>)</a:t>
            </a:r>
            <a:endParaRPr lang="en-US" sz="1600" b="1" dirty="0">
              <a:solidFill>
                <a:srgbClr val="000000"/>
              </a:solidFill>
              <a:latin typeface="Courier New" panose="02070309020205020404" pitchFamily="49" charset="0"/>
            </a:endParaRPr>
          </a:p>
          <a:p>
            <a:endParaRPr lang="en-US" sz="1600" b="1" dirty="0">
              <a:solidFill>
                <a:srgbClr val="000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check if a file exists</a:t>
            </a:r>
            <a:r>
              <a:rPr lang="en-US" sz="1600" dirty="0">
                <a:solidFill>
                  <a:srgbClr val="000000"/>
                </a:solidFill>
                <a:effectLst/>
                <a:latin typeface="Courier New" panose="02070309020205020404" pitchFamily="49" charset="0"/>
              </a:rPr>
              <a:t> </a:t>
            </a:r>
          </a:p>
          <a:p>
            <a:r>
              <a:rPr lang="en-US" sz="1600" dirty="0" err="1">
                <a:solidFill>
                  <a:srgbClr val="8000FF"/>
                </a:solidFill>
                <a:latin typeface="Courier New" panose="02070309020205020404" pitchFamily="49" charset="0"/>
              </a:rPr>
              <a:t>file.exists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"C:/path/to/file/some_file.txt"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check if a folder exists</a:t>
            </a:r>
            <a:r>
              <a:rPr lang="en-US" sz="1600" dirty="0">
                <a:solidFill>
                  <a:srgbClr val="000000"/>
                </a:solidFill>
                <a:effectLst/>
                <a:latin typeface="Courier New" panose="02070309020205020404" pitchFamily="49" charset="0"/>
              </a:rPr>
              <a:t> </a:t>
            </a:r>
            <a:r>
              <a:rPr lang="en-US" sz="1600" dirty="0" err="1">
                <a:solidFill>
                  <a:srgbClr val="8000FF"/>
                </a:solidFill>
                <a:latin typeface="Courier New" panose="02070309020205020404" pitchFamily="49" charset="0"/>
              </a:rPr>
              <a:t>file.exists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"C:/path/to/file/some_folder"</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alternatively, check if a folder exists with </a:t>
            </a:r>
            <a:r>
              <a:rPr lang="en-US" sz="1600" dirty="0" err="1">
                <a:solidFill>
                  <a:srgbClr val="008000"/>
                </a:solidFill>
                <a:effectLst/>
                <a:latin typeface="Courier New" panose="02070309020205020404" pitchFamily="49" charset="0"/>
              </a:rPr>
              <a:t>dir.exists</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dir</a:t>
            </a:r>
            <a:r>
              <a:rPr lang="en-US" sz="1600" dirty="0" err="1">
                <a:solidFill>
                  <a:srgbClr val="8000FF"/>
                </a:solidFill>
                <a:latin typeface="Courier New" panose="02070309020205020404" pitchFamily="49" charset="0"/>
              </a:rPr>
              <a:t>.exists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"C:/path/to/file/some_folder"</a:t>
            </a:r>
            <a:r>
              <a:rPr lang="en-US" sz="1600" b="1" dirty="0">
                <a:solidFill>
                  <a:srgbClr val="000080"/>
                </a:solidFill>
                <a:effectLst/>
                <a:latin typeface="Courier New" panose="02070309020205020404" pitchFamily="49" charset="0"/>
              </a:rPr>
              <a:t>)</a:t>
            </a:r>
            <a:endParaRPr lang="en-US" sz="1600" b="1" dirty="0">
              <a:solidFill>
                <a:srgbClr val="000000"/>
              </a:solidFill>
              <a:latin typeface="Courier New" panose="02070309020205020404" pitchFamily="49" charset="0"/>
            </a:endParaRPr>
          </a:p>
          <a:p>
            <a:endParaRPr lang="en-US" sz="1600" b="1" dirty="0">
              <a:solidFill>
                <a:srgbClr val="000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Return </a:t>
            </a:r>
            <a:r>
              <a:rPr lang="en-US" sz="1600" dirty="0" err="1">
                <a:solidFill>
                  <a:srgbClr val="008000"/>
                </a:solidFill>
                <a:effectLst/>
                <a:latin typeface="Courier New" panose="02070309020205020404" pitchFamily="49" charset="0"/>
              </a:rPr>
              <a:t>basename</a:t>
            </a:r>
            <a:r>
              <a:rPr lang="en-US" sz="1600" dirty="0">
                <a:solidFill>
                  <a:srgbClr val="008000"/>
                </a:solidFill>
                <a:effectLst/>
                <a:latin typeface="Courier New" panose="02070309020205020404" pitchFamily="49" charset="0"/>
              </a:rPr>
              <a:t> of file (filename from path)</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basename</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"C:/path/to/file.txt"</a:t>
            </a:r>
            <a:r>
              <a:rPr lang="en-US" sz="1600" b="1" dirty="0">
                <a:solidFill>
                  <a:srgbClr val="000080"/>
                </a:solidFill>
                <a:effectLst/>
                <a:latin typeface="Courier New" panose="02070309020205020404" pitchFamily="49" charset="0"/>
              </a:rPr>
              <a:t>)</a:t>
            </a:r>
            <a:endParaRPr lang="en-US" sz="1600" dirty="0">
              <a:effectLst/>
            </a:endParaRPr>
          </a:p>
        </p:txBody>
      </p:sp>
      <p:sp>
        <p:nvSpPr>
          <p:cNvPr id="6" name="Rectangle 5"/>
          <p:cNvSpPr/>
          <p:nvPr/>
        </p:nvSpPr>
        <p:spPr>
          <a:xfrm>
            <a:off x="381000" y="685800"/>
            <a:ext cx="8620125" cy="594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15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127951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vectors</a:t>
            </a:r>
          </a:p>
        </p:txBody>
      </p:sp>
      <p:sp>
        <p:nvSpPr>
          <p:cNvPr id="3" name="TextBox 2"/>
          <p:cNvSpPr txBox="1"/>
          <p:nvPr/>
        </p:nvSpPr>
        <p:spPr>
          <a:xfrm>
            <a:off x="228600" y="685800"/>
            <a:ext cx="4191000" cy="5593839"/>
          </a:xfrm>
          <a:prstGeom prst="rect">
            <a:avLst/>
          </a:prstGeom>
          <a:noFill/>
        </p:spPr>
        <p:txBody>
          <a:bodyPr wrap="square" rtlCol="0">
            <a:spAutoFit/>
          </a:bodyPr>
          <a:lstStyle/>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3  4  5</a:t>
            </a: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4</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3  4  5</a:t>
            </a:r>
          </a:p>
          <a:p>
            <a:endParaRPr lang="en-US" sz="1000" dirty="0">
              <a:latin typeface="Times New Roman" panose="02020603050405020304" pitchFamily="18" charset="0"/>
              <a:cs typeface="Times New Roman" panose="02020603050405020304" pitchFamily="18" charset="0"/>
            </a:endParaRPr>
          </a:p>
          <a:p>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x </a:t>
            </a:r>
            <a:r>
              <a:rPr lang="pl-PL" sz="1600" b="1" dirty="0">
                <a:solidFill>
                  <a:srgbClr val="000080"/>
                </a:solidFill>
                <a:latin typeface="Courier New" panose="02070309020205020404" pitchFamily="49" charset="0"/>
              </a:rPr>
              <a:t>&lt;-</a:t>
            </a:r>
            <a:r>
              <a:rPr lang="pl-PL" sz="1600" dirty="0">
                <a:solidFill>
                  <a:srgbClr val="000000"/>
                </a:solidFill>
                <a:latin typeface="Courier New" panose="02070309020205020404" pitchFamily="49" charset="0"/>
              </a:rPr>
              <a:t> </a:t>
            </a:r>
            <a:r>
              <a:rPr lang="pl-PL" sz="1600" dirty="0">
                <a:solidFill>
                  <a:srgbClr val="8000FF"/>
                </a:solidFill>
                <a:latin typeface="Courier New" panose="02070309020205020404" pitchFamily="49" charset="0"/>
              </a:rPr>
              <a:t>c</a:t>
            </a:r>
            <a:r>
              <a:rPr lang="pl-PL" sz="1600" b="1" dirty="0">
                <a:solidFill>
                  <a:srgbClr val="000080"/>
                </a:solidFill>
                <a:latin typeface="Courier New" panose="02070309020205020404" pitchFamily="49" charset="0"/>
              </a:rPr>
              <a:t>(</a:t>
            </a:r>
            <a:r>
              <a:rPr lang="pl-PL" sz="1600" dirty="0">
                <a:solidFill>
                  <a:srgbClr val="808080"/>
                </a:solidFill>
                <a:latin typeface="Courier New" panose="02070309020205020404" pitchFamily="49" charset="0"/>
              </a:rPr>
              <a:t>"A"</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"B"</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"C"</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"Z"</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endParaRPr lang="pl-PL" sz="1600" dirty="0"/>
          </a:p>
          <a:p>
            <a:endParaRPr lang="en-US" sz="1000" dirty="0">
              <a:latin typeface="Times New Roman" panose="02020603050405020304" pitchFamily="18" charset="0"/>
              <a:cs typeface="Times New Roman" panose="02020603050405020304" pitchFamily="18" charset="0"/>
            </a:endParaRPr>
          </a:p>
          <a:p>
            <a:r>
              <a:rPr lang="pl-PL" sz="1600" dirty="0">
                <a:solidFill>
                  <a:srgbClr val="0070C0"/>
                </a:solidFill>
                <a:latin typeface="Times New Roman" panose="02020603050405020304" pitchFamily="18" charset="0"/>
                <a:cs typeface="Times New Roman" panose="02020603050405020304" pitchFamily="18" charset="0"/>
              </a:rPr>
              <a:t>[1] "A" "B" "C" "Z"</a:t>
            </a:r>
          </a:p>
          <a:p>
            <a:endParaRPr lang="en-US" sz="1000" dirty="0">
              <a:latin typeface="Times New Roman" panose="02020603050405020304" pitchFamily="18" charset="0"/>
              <a:cs typeface="Times New Roman" panose="02020603050405020304" pitchFamily="18" charset="0"/>
            </a:endParaRP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endParaRPr lang="pt-BR" sz="1600" dirty="0"/>
          </a:p>
          <a:p>
            <a:endParaRPr lang="en-US" sz="1000" dirty="0">
              <a:latin typeface="Times New Roman" panose="02020603050405020304" pitchFamily="18" charset="0"/>
              <a:cs typeface="Times New Roman" panose="02020603050405020304" pitchFamily="18" charset="0"/>
            </a:endParaRPr>
          </a:p>
          <a:p>
            <a:r>
              <a:rPr lang="pl-PL" dirty="0">
                <a:solidFill>
                  <a:srgbClr val="0070C0"/>
                </a:solidFill>
                <a:latin typeface="Times New Roman" panose="02020603050405020304" pitchFamily="18" charset="0"/>
                <a:cs typeface="Times New Roman" panose="02020603050405020304" pitchFamily="18" charset="0"/>
              </a:rPr>
              <a:t>[1] 1.0 1.5 2.0 2.5 3.0 3.5 4.0 4.5 5.0</a:t>
            </a:r>
          </a:p>
          <a:p>
            <a:endParaRPr lang="en-US" sz="10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1 1 1 1 1 1 1 1 1</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5</a:t>
            </a:r>
          </a:p>
          <a:p>
            <a:endParaRPr lang="en-US" sz="1000" dirty="0">
              <a:solidFill>
                <a:srgbClr val="0070C0"/>
              </a:solidFill>
              <a:latin typeface="Times New Roman" panose="02020603050405020304" pitchFamily="18" charset="0"/>
              <a:cs typeface="Times New Roman" panose="02020603050405020304" pitchFamily="18" charset="0"/>
            </a:endParaRPr>
          </a:p>
          <a:p>
            <a:r>
              <a:rPr lang="fr-FR" sz="1600" dirty="0">
                <a:solidFill>
                  <a:srgbClr val="8000FF"/>
                </a:solidFill>
                <a:latin typeface="Courier New" panose="02070309020205020404" pitchFamily="49" charset="0"/>
              </a:rPr>
              <a:t>unique</a:t>
            </a:r>
            <a:r>
              <a:rPr lang="fr-FR" sz="1600" b="1" dirty="0">
                <a:solidFill>
                  <a:srgbClr val="000080"/>
                </a:solidFill>
                <a:latin typeface="Courier New" panose="02070309020205020404" pitchFamily="49" charset="0"/>
              </a:rPr>
              <a:t>(</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1</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2</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6</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2</a:t>
            </a:r>
            <a:r>
              <a:rPr lang="fr-FR" sz="1600" b="1" dirty="0">
                <a:solidFill>
                  <a:srgbClr val="000080"/>
                </a:solidFill>
                <a:latin typeface="Courier New" panose="02070309020205020404" pitchFamily="49" charset="0"/>
              </a:rPr>
              <a:t>))</a:t>
            </a:r>
            <a:endParaRPr lang="en-US" b="1"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6</a:t>
            </a:r>
          </a:p>
        </p:txBody>
      </p:sp>
      <p:sp>
        <p:nvSpPr>
          <p:cNvPr id="4" name="TextBox 3"/>
          <p:cNvSpPr txBox="1"/>
          <p:nvPr/>
        </p:nvSpPr>
        <p:spPr>
          <a:xfrm>
            <a:off x="5105400" y="166092"/>
            <a:ext cx="3657600" cy="6186309"/>
          </a:xfrm>
          <a:prstGeom prst="rect">
            <a:avLst/>
          </a:prstGeom>
          <a:noFill/>
        </p:spPr>
        <p:txBody>
          <a:bodyPr wrap="square" rtlCol="0">
            <a:spAutoFit/>
          </a:bodyPr>
          <a:lstStyle/>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8000FF"/>
                </a:solidFill>
                <a:latin typeface="Courier New" panose="02070309020205020404" pitchFamily="49" charset="0"/>
              </a:rPr>
              <a:t>c</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4</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5</a:t>
            </a:r>
            <a:r>
              <a:rPr lang="pt-BR" sz="1600" b="1" dirty="0">
                <a:solidFill>
                  <a:srgbClr val="000080"/>
                </a:solidFill>
                <a:latin typeface="Courier New" panose="02070309020205020404" pitchFamily="49" charset="0"/>
              </a:rPr>
              <a:t>)]</a:t>
            </a:r>
            <a:endParaRPr lang="pt-BR" sz="1600" dirty="0"/>
          </a:p>
          <a:p>
            <a:endParaRPr lang="en-US" sz="1000" b="1" dirty="0">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[1] 1.0 2.5 3.0</a:t>
            </a:r>
          </a:p>
          <a:p>
            <a:endParaRPr lang="en-US" b="1"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endParaRPr lang="en-US" sz="1600" dirty="0"/>
          </a:p>
          <a:p>
            <a:endParaRPr lang="en-US" sz="1000" b="1"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1.0 1.5 2.0 2.5 3.0</a:t>
            </a:r>
          </a:p>
          <a:p>
            <a:r>
              <a:rPr lang="en-US" sz="1000" dirty="0">
                <a:latin typeface="Times New Roman" panose="02020603050405020304" pitchFamily="18" charset="0"/>
                <a:cs typeface="Times New Roman" panose="02020603050405020304" pitchFamily="18" charset="0"/>
              </a:rPr>
              <a:t> </a:t>
            </a: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b="1" dirty="0">
                <a:solidFill>
                  <a:srgbClr val="0000FF"/>
                </a:solidFill>
                <a:latin typeface="Courier New" panose="02070309020205020404" pitchFamily="49" charset="0"/>
              </a:rPr>
              <a:t>NA</a:t>
            </a:r>
            <a:endParaRPr lang="pt-BR" sz="1600" dirty="0"/>
          </a:p>
          <a:p>
            <a:endParaRPr lang="en-US" sz="1000" dirty="0">
              <a:solidFill>
                <a:srgbClr val="0070C0"/>
              </a:solidFill>
              <a:latin typeface="Times New Roman" panose="02020603050405020304" pitchFamily="18" charset="0"/>
              <a:cs typeface="Times New Roman" panose="02020603050405020304" pitchFamily="18" charset="0"/>
            </a:endParaRPr>
          </a:p>
          <a:p>
            <a:r>
              <a:rPr lang="pl-PL" sz="1600" dirty="0">
                <a:solidFill>
                  <a:srgbClr val="0070C0"/>
                </a:solidFill>
                <a:latin typeface="Times New Roman" panose="02020603050405020304" pitchFamily="18" charset="0"/>
                <a:cs typeface="Times New Roman" panose="02020603050405020304" pitchFamily="18" charset="0"/>
              </a:rPr>
              <a:t>[1] 0.0 0.0 0.0 0.0  NA 3.5 4.0 4.5 5.0</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3</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a:t>
            </a:r>
            <a:endParaRPr lang="pt-BR" sz="1600" dirty="0"/>
          </a:p>
          <a:p>
            <a:r>
              <a:rPr lang="en-US" sz="1000" dirty="0">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[1] 0.0 0.0 0.0 0.0 0.0 3.5 4.0 4.5 5.0</a:t>
            </a:r>
          </a:p>
          <a:p>
            <a:endParaRPr lang="en-US" sz="1000" dirty="0">
              <a:latin typeface="Times New Roman" panose="02020603050405020304" pitchFamily="18" charset="0"/>
              <a:cs typeface="Times New Roman" panose="02020603050405020304" pitchFamily="18" charset="0"/>
            </a:endParaRP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3</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b="1" dirty="0">
                <a:solidFill>
                  <a:srgbClr val="0000FF"/>
                </a:solidFill>
                <a:latin typeface="Courier New" panose="02070309020205020404" pitchFamily="49" charset="0"/>
              </a:rPr>
              <a:t>NA</a:t>
            </a:r>
            <a:endParaRPr lang="pt-BR" sz="1600" dirty="0"/>
          </a:p>
          <a:p>
            <a:r>
              <a:rPr lang="en-US" sz="1000" dirty="0">
                <a:latin typeface="Times New Roman" panose="02020603050405020304" pitchFamily="18" charset="0"/>
                <a:cs typeface="Times New Roman" panose="02020603050405020304" pitchFamily="18" charset="0"/>
              </a:rPr>
              <a:t>    </a:t>
            </a:r>
          </a:p>
          <a:p>
            <a:r>
              <a:rPr lang="pl-PL" sz="1600" dirty="0">
                <a:solidFill>
                  <a:srgbClr val="0070C0"/>
                </a:solidFill>
                <a:latin typeface="Times New Roman" panose="02020603050405020304" pitchFamily="18" charset="0"/>
                <a:cs typeface="Times New Roman" panose="02020603050405020304" pitchFamily="18" charset="0"/>
              </a:rPr>
              <a:t>[1]  NA  NA  NA  NA  NA 3.5 4.0 4.5 5.0</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x </a:t>
            </a:r>
            <a:r>
              <a:rPr lang="nb-NO" sz="1600" b="1" dirty="0">
                <a:solidFill>
                  <a:srgbClr val="000080"/>
                </a:solidFill>
                <a:latin typeface="Courier New" panose="02070309020205020404" pitchFamily="49" charset="0"/>
              </a:rPr>
              <a:t>&lt;-</a:t>
            </a:r>
            <a:r>
              <a:rPr lang="nb-NO" sz="1600" dirty="0">
                <a:solidFill>
                  <a:srgbClr val="000000"/>
                </a:solidFill>
                <a:latin typeface="Courier New" panose="02070309020205020404" pitchFamily="49" charset="0"/>
              </a:rPr>
              <a:t> </a:t>
            </a:r>
            <a:r>
              <a:rPr lang="nb-NO" sz="1600" dirty="0">
                <a:solidFill>
                  <a:srgbClr val="8000FF"/>
                </a:solidFill>
                <a:latin typeface="Courier New" panose="02070309020205020404" pitchFamily="49" charset="0"/>
              </a:rPr>
              <a:t>seq</a:t>
            </a:r>
            <a:r>
              <a:rPr lang="nb-NO" sz="1600" b="1" dirty="0">
                <a:solidFill>
                  <a:srgbClr val="000080"/>
                </a:solidFill>
                <a:latin typeface="Courier New" panose="02070309020205020404" pitchFamily="49" charset="0"/>
              </a:rPr>
              <a:t>(</a:t>
            </a:r>
            <a:r>
              <a:rPr lang="nb-NO" sz="1600" dirty="0">
                <a:solidFill>
                  <a:srgbClr val="FF8000"/>
                </a:solidFill>
                <a:latin typeface="Courier New" panose="02070309020205020404" pitchFamily="49" charset="0"/>
              </a:rPr>
              <a:t>1</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5</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0.5</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a:t>
            </a:r>
          </a:p>
          <a:p>
            <a:r>
              <a:rPr lang="nb-NO" sz="1600" b="1" dirty="0">
                <a:solidFill>
                  <a:srgbClr val="000080"/>
                </a:solidFill>
                <a:latin typeface="Courier New" panose="02070309020205020404" pitchFamily="49" charset="0"/>
              </a:rPr>
              <a:t>  (</a:t>
            </a:r>
            <a:r>
              <a:rPr lang="nb-NO" sz="1600" dirty="0">
                <a:solidFill>
                  <a:srgbClr val="000000"/>
                </a:solidFill>
                <a:latin typeface="Courier New" panose="02070309020205020404" pitchFamily="49" charset="0"/>
              </a:rPr>
              <a:t> </a:t>
            </a:r>
            <a:r>
              <a:rPr lang="nb-NO" sz="1600" dirty="0">
                <a:solidFill>
                  <a:srgbClr val="8000FF"/>
                </a:solidFill>
                <a:latin typeface="Courier New" panose="02070309020205020404" pitchFamily="49" charset="0"/>
              </a:rPr>
              <a:t>ifelse</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x </a:t>
            </a:r>
            <a:r>
              <a:rPr lang="nb-NO" sz="1600" b="1" dirty="0">
                <a:solidFill>
                  <a:srgbClr val="000080"/>
                </a:solidFill>
                <a:latin typeface="Courier New" panose="02070309020205020404" pitchFamily="49" charset="0"/>
              </a:rPr>
              <a:t>&lt;=</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3</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0</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1</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a:t>
            </a:r>
            <a:r>
              <a:rPr lang="nb-NO" sz="1600" b="1" dirty="0">
                <a:solidFill>
                  <a:srgbClr val="000080"/>
                </a:solidFill>
                <a:latin typeface="Courier New" panose="02070309020205020404" pitchFamily="49" charset="0"/>
              </a:rPr>
              <a:t>)</a:t>
            </a:r>
            <a:endParaRPr lang="nb-NO" sz="1600" dirty="0"/>
          </a:p>
          <a:p>
            <a:endParaRPr lang="en-US" sz="1000" b="1"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0 0 0 0 0 1 1 1 1</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685800"/>
            <a:ext cx="4191000" cy="594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152400"/>
            <a:ext cx="38100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898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spatial object structures, import/export of spatial data</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65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762000"/>
            <a:ext cx="8382000" cy="538609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Important note: R spatial packages</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sp</a:t>
            </a:r>
            <a:r>
              <a:rPr lang="en-US" dirty="0">
                <a:latin typeface="Times New Roman" panose="02020603050405020304" pitchFamily="18" charset="0"/>
                <a:cs typeface="Times New Roman" panose="02020603050405020304" pitchFamily="18" charset="0"/>
              </a:rPr>
              <a:t> (S4 class)</a:t>
            </a:r>
          </a:p>
          <a:p>
            <a:pPr marL="571500" indent="-57150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raster</a:t>
            </a:r>
            <a:r>
              <a:rPr lang="en-US" dirty="0">
                <a:latin typeface="Times New Roman" panose="02020603050405020304" pitchFamily="18" charset="0"/>
                <a:cs typeface="Times New Roman" panose="02020603050405020304" pitchFamily="18" charset="0"/>
              </a:rPr>
              <a:t> (S4 class)</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rgdal</a:t>
            </a:r>
            <a:r>
              <a:rPr lang="en-US" dirty="0">
                <a:latin typeface="Times New Roman" panose="02020603050405020304" pitchFamily="18" charset="0"/>
                <a:cs typeface="Times New Roman" panose="02020603050405020304" pitchFamily="18" charset="0"/>
              </a:rPr>
              <a:t> (API for GDAL and PROJ4)</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rgeos</a:t>
            </a:r>
            <a:r>
              <a:rPr lang="en-US" dirty="0">
                <a:latin typeface="Times New Roman" panose="02020603050405020304" pitchFamily="18" charset="0"/>
                <a:cs typeface="Times New Roman" panose="02020603050405020304" pitchFamily="18" charset="0"/>
              </a:rPr>
              <a:t> (API for GEOS)</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maptools</a:t>
            </a:r>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are being depreciated end of 2023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See: </a:t>
            </a:r>
            <a:r>
              <a:rPr lang="en-US" dirty="0">
                <a:latin typeface="Times New Roman" panose="02020603050405020304" pitchFamily="18" charset="0"/>
                <a:cs typeface="Times New Roman" panose="02020603050405020304" pitchFamily="18" charset="0"/>
                <a:hlinkClick r:id="rId2"/>
              </a:rPr>
              <a:t>https://r-spatial.org/r/2022/04/12/evolution.html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1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42571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 structure and summary</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440120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Summarizing objects using: </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summary() </a:t>
            </a:r>
          </a:p>
          <a:p>
            <a:endParaRPr lang="en-US" sz="16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endParaRPr lang="en-US" sz="1600" dirty="0"/>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Structure of an object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str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   150 obs. of  5 variables:</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Sepal.Length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5.1 4.9 4.7 4.6 5 5.4 4.6 5 4.4 4.9 ...</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Sepal.Width</a:t>
            </a:r>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3.5 3 3.2 3.1 3.6 3.9 3.4 3.4 2.9 3.1 ...</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Petal.Length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1.4 1.4 1.3 1.5 1.4 1.7 1.4 1.5 1.4 1.5 ...</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Petal.Width</a:t>
            </a:r>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0.2 0.2 0.2 0.2 0.2 0.4 0.3 0.2 0.2 0.1 ...</a:t>
            </a:r>
          </a:p>
          <a:p>
            <a:r>
              <a:rPr lang="en-US" sz="1200" dirty="0">
                <a:solidFill>
                  <a:srgbClr val="0070C0"/>
                </a:solidFill>
                <a:latin typeface="Times New Roman" panose="02020603050405020304" pitchFamily="18" charset="0"/>
                <a:cs typeface="Times New Roman" panose="02020603050405020304" pitchFamily="18" charset="0"/>
              </a:rPr>
              <a:t> $ Species     : Factor w/ 3 levels "</a:t>
            </a:r>
            <a:r>
              <a:rPr lang="en-US" sz="1200" dirty="0" err="1">
                <a:solidFill>
                  <a:srgbClr val="0070C0"/>
                </a:solidFill>
                <a:latin typeface="Times New Roman" panose="02020603050405020304" pitchFamily="18" charset="0"/>
                <a:cs typeface="Times New Roman" panose="02020603050405020304" pitchFamily="18" charset="0"/>
              </a:rPr>
              <a:t>setosa</a:t>
            </a:r>
            <a:r>
              <a:rPr lang="en-US" sz="1200" dirty="0">
                <a:solidFill>
                  <a:srgbClr val="0070C0"/>
                </a:solidFill>
                <a:latin typeface="Times New Roman" panose="02020603050405020304" pitchFamily="18" charset="0"/>
                <a:cs typeface="Times New Roman" panose="02020603050405020304" pitchFamily="18" charset="0"/>
              </a:rPr>
              <a:t>","versicolor",..: 1 1 1 1 1 1 1 1 1 1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Summarizing object or vector</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Sepal.Length</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 Min. 1st Qu.  Median    Mean 3rd Qu.    Max. </a:t>
            </a:r>
          </a:p>
          <a:p>
            <a:r>
              <a:rPr lang="en-US" sz="1200" dirty="0">
                <a:solidFill>
                  <a:srgbClr val="0070C0"/>
                </a:solidFill>
                <a:latin typeface="Times New Roman" panose="02020603050405020304" pitchFamily="18" charset="0"/>
                <a:cs typeface="Times New Roman" panose="02020603050405020304" pitchFamily="18" charset="0"/>
              </a:rPr>
              <a:t>  4.300   5.100   5.800   5.843   6.400   7.900 </a:t>
            </a:r>
          </a:p>
        </p:txBody>
      </p:sp>
      <p:sp>
        <p:nvSpPr>
          <p:cNvPr id="2" name="TextBox 1"/>
          <p:cNvSpPr txBox="1"/>
          <p:nvPr/>
        </p:nvSpPr>
        <p:spPr>
          <a:xfrm>
            <a:off x="3850000" y="4414897"/>
            <a:ext cx="5141600" cy="2062103"/>
          </a:xfrm>
          <a:prstGeom prst="rect">
            <a:avLst/>
          </a:prstGeom>
          <a:noFill/>
        </p:spPr>
        <p:txBody>
          <a:bodyPr wrap="none" rtlCol="0">
            <a:spAutoFit/>
          </a:bodyPr>
          <a:lstStyle/>
          <a:p>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err="1">
                <a:solidFill>
                  <a:srgbClr val="0070C0"/>
                </a:solidFill>
                <a:latin typeface="Times New Roman" panose="02020603050405020304" pitchFamily="18" charset="0"/>
                <a:cs typeface="Times New Roman" panose="02020603050405020304" pitchFamily="18" charset="0"/>
              </a:rPr>
              <a:t>Sepal.Length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Sepal.Width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Petal.Length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Petal.Width</a:t>
            </a:r>
            <a:r>
              <a:rPr lang="en-US" sz="1200" dirty="0">
                <a:solidFill>
                  <a:srgbClr val="0070C0"/>
                </a:solidFill>
                <a:latin typeface="Times New Roman" panose="02020603050405020304" pitchFamily="18" charset="0"/>
                <a:cs typeface="Times New Roman" panose="02020603050405020304" pitchFamily="18" charset="0"/>
              </a:rPr>
              <a:t>       Species  </a:t>
            </a:r>
          </a:p>
          <a:p>
            <a:r>
              <a:rPr lang="en-US" sz="1200" dirty="0">
                <a:solidFill>
                  <a:srgbClr val="0070C0"/>
                </a:solidFill>
                <a:latin typeface="Times New Roman" panose="02020603050405020304" pitchFamily="18" charset="0"/>
                <a:cs typeface="Times New Roman" panose="02020603050405020304" pitchFamily="18" charset="0"/>
              </a:rPr>
              <a:t>Min.   :4.300    Min.   :2.000     Min.   :1.000    Min.   :0.100      </a:t>
            </a:r>
            <a:r>
              <a:rPr lang="en-US" sz="1200" dirty="0" err="1">
                <a:solidFill>
                  <a:srgbClr val="0070C0"/>
                </a:solidFill>
                <a:latin typeface="Times New Roman" panose="02020603050405020304" pitchFamily="18" charset="0"/>
                <a:cs typeface="Times New Roman" panose="02020603050405020304" pitchFamily="18" charset="0"/>
              </a:rPr>
              <a:t>setosa</a:t>
            </a:r>
            <a:r>
              <a:rPr lang="en-US" sz="1200" dirty="0">
                <a:solidFill>
                  <a:srgbClr val="0070C0"/>
                </a:solidFill>
                <a:latin typeface="Times New Roman" panose="02020603050405020304" pitchFamily="18" charset="0"/>
                <a:cs typeface="Times New Roman" panose="02020603050405020304" pitchFamily="18" charset="0"/>
              </a:rPr>
              <a:t>    :50  </a:t>
            </a:r>
          </a:p>
          <a:p>
            <a:r>
              <a:rPr lang="en-US" sz="1200" dirty="0">
                <a:solidFill>
                  <a:srgbClr val="0070C0"/>
                </a:solidFill>
                <a:latin typeface="Times New Roman" panose="02020603050405020304" pitchFamily="18" charset="0"/>
                <a:cs typeface="Times New Roman" panose="02020603050405020304" pitchFamily="18" charset="0"/>
              </a:rPr>
              <a:t>1st Qu.:5.100   1st Qu.:2.800     1st Qu.:1.600   1st Qu.:0.300     versicolor:50  </a:t>
            </a:r>
          </a:p>
          <a:p>
            <a:r>
              <a:rPr lang="en-US" sz="1200" dirty="0">
                <a:solidFill>
                  <a:srgbClr val="0070C0"/>
                </a:solidFill>
                <a:latin typeface="Times New Roman" panose="02020603050405020304" pitchFamily="18" charset="0"/>
                <a:cs typeface="Times New Roman" panose="02020603050405020304" pitchFamily="18" charset="0"/>
              </a:rPr>
              <a:t>Median :5.800  Median :3.000   Median :4.350  Median :1.300  </a:t>
            </a:r>
            <a:r>
              <a:rPr lang="en-US" sz="1200" dirty="0" err="1">
                <a:solidFill>
                  <a:srgbClr val="0070C0"/>
                </a:solidFill>
                <a:latin typeface="Times New Roman" panose="02020603050405020304" pitchFamily="18" charset="0"/>
                <a:cs typeface="Times New Roman" panose="02020603050405020304" pitchFamily="18" charset="0"/>
              </a:rPr>
              <a:t>virginica</a:t>
            </a:r>
            <a:r>
              <a:rPr lang="en-US" sz="1200" dirty="0">
                <a:solidFill>
                  <a:srgbClr val="0070C0"/>
                </a:solidFill>
                <a:latin typeface="Times New Roman" panose="02020603050405020304" pitchFamily="18" charset="0"/>
                <a:cs typeface="Times New Roman" panose="02020603050405020304" pitchFamily="18" charset="0"/>
              </a:rPr>
              <a:t> :50  </a:t>
            </a:r>
          </a:p>
          <a:p>
            <a:r>
              <a:rPr lang="en-US" sz="1200" dirty="0">
                <a:solidFill>
                  <a:srgbClr val="0070C0"/>
                </a:solidFill>
                <a:latin typeface="Times New Roman" panose="02020603050405020304" pitchFamily="18" charset="0"/>
                <a:cs typeface="Times New Roman" panose="02020603050405020304" pitchFamily="18" charset="0"/>
              </a:rPr>
              <a:t>Mean   :5.843   Mean   :3.057    Mean   :3.758   Mean   :1.199                  </a:t>
            </a:r>
          </a:p>
          <a:p>
            <a:r>
              <a:rPr lang="en-US" sz="1200" dirty="0">
                <a:solidFill>
                  <a:srgbClr val="0070C0"/>
                </a:solidFill>
                <a:latin typeface="Times New Roman" panose="02020603050405020304" pitchFamily="18" charset="0"/>
                <a:cs typeface="Times New Roman" panose="02020603050405020304" pitchFamily="18" charset="0"/>
              </a:rPr>
              <a:t>3rd Qu.:6.400   3rd Qu.:3.300    3rd Qu.:5.100   3rd Qu.:1.800                  </a:t>
            </a:r>
          </a:p>
          <a:p>
            <a:r>
              <a:rPr lang="en-US" sz="1200" dirty="0">
                <a:solidFill>
                  <a:srgbClr val="0070C0"/>
                </a:solidFill>
                <a:latin typeface="Times New Roman" panose="02020603050405020304" pitchFamily="18" charset="0"/>
                <a:cs typeface="Times New Roman" panose="02020603050405020304" pitchFamily="18" charset="0"/>
              </a:rPr>
              <a:t>Max.   :7.900    Max.   :4.400     Max.   :6.900    Max.   :2.500 </a:t>
            </a:r>
          </a:p>
          <a:p>
            <a:endParaRPr lang="en-US" dirty="0"/>
          </a:p>
        </p:txBody>
      </p:sp>
    </p:spTree>
    <p:extLst>
      <p:ext uri="{BB962C8B-B14F-4D97-AF65-F5344CB8AC3E}">
        <p14:creationId xmlns:p14="http://schemas.microsoft.com/office/powerpoint/2010/main" val="354195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556274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S3, S4 and tidy classes (</a:t>
            </a:r>
            <a:r>
              <a:rPr lang="en-US" sz="2400" b="1" dirty="0" err="1">
                <a:latin typeface="Times New Roman" panose="02020603050405020304" pitchFamily="18" charset="0"/>
                <a:cs typeface="Times New Roman" panose="02020603050405020304" pitchFamily="18" charset="0"/>
              </a:rPr>
              <a:t>data.table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trible</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8600" y="841712"/>
            <a:ext cx="8458200" cy="686341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S3 can only dispatch on it's first argument, whereas S4 can dispatch on multiple arguments.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S3 is very simple and easy to implement but, given the object internals, isn't really a formal object-oriented system.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tidy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tribble) new class abstraction that works with pipe %&gt;% syntax. The sf class is compliant with WKT and common database storage structure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Programmers answer to the limitation of S3 list objects, S4 class adds slots to data structure with internal R class handling. A slot can be called using slot() or @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want to be able to write methods for function that should do different things if given an object of class(x) or given objects of class(x) and class(y), then S4 provides a far better way to handle such complexities.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S4 provides structured output but, can be emulated using assigned class list outputs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931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9311"/>
            <a:ext cx="512916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S4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spatial class (being depreciated)</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739944"/>
            <a:ext cx="8458200" cy="543225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However, spatial class objects are a special case of S4 that do not adhere to all of the S4 structures. Let’s take a look at a </a:t>
            </a:r>
            <a:r>
              <a:rPr lang="en-US" sz="2000" dirty="0" err="1">
                <a:latin typeface="Times New Roman" panose="02020603050405020304" pitchFamily="18" charset="0"/>
                <a:cs typeface="Times New Roman" panose="02020603050405020304" pitchFamily="18" charset="0"/>
              </a:rPr>
              <a:t>SpatialPointsDataFrame</a:t>
            </a:r>
            <a:r>
              <a:rPr lang="en-US" sz="2000" dirty="0">
                <a:latin typeface="Times New Roman" panose="02020603050405020304" pitchFamily="18" charset="0"/>
                <a:cs typeface="Times New Roman" panose="02020603050405020304" pitchFamily="18" charset="0"/>
              </a:rPr>
              <a:t> S4 object</a:t>
            </a:r>
          </a:p>
          <a:p>
            <a:pPr algn="just"/>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library</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sp</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data</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class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a:t>
            </a:r>
          </a:p>
          <a:p>
            <a:endParaRPr lang="en-US" sz="1000" b="1"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str</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r>
              <a:rPr lang="en-US" sz="1000" dirty="0">
                <a:latin typeface="Times New Roman" panose="02020603050405020304" pitchFamily="18" charset="0"/>
                <a:cs typeface="Times New Roman" panose="02020603050405020304" pitchFamily="18" charset="0"/>
              </a:rPr>
              <a:t> </a:t>
            </a:r>
          </a:p>
          <a:p>
            <a:r>
              <a:rPr lang="en-US" sz="1100" dirty="0">
                <a:solidFill>
                  <a:srgbClr val="0070C0"/>
                </a:solidFill>
                <a:latin typeface="Times New Roman" panose="02020603050405020304" pitchFamily="18" charset="0"/>
                <a:cs typeface="Times New Roman" panose="02020603050405020304" pitchFamily="18" charset="0"/>
              </a:rPr>
              <a:t>'</a:t>
            </a:r>
            <a:r>
              <a:rPr lang="en-US" sz="1100" dirty="0" err="1">
                <a:solidFill>
                  <a:srgbClr val="0070C0"/>
                </a:solidFill>
                <a:latin typeface="Times New Roman" panose="02020603050405020304" pitchFamily="18" charset="0"/>
                <a:cs typeface="Times New Roman" panose="02020603050405020304" pitchFamily="18" charset="0"/>
              </a:rPr>
              <a:t>data.frame</a:t>
            </a:r>
            <a:r>
              <a:rPr lang="en-US" sz="1100" dirty="0">
                <a:solidFill>
                  <a:srgbClr val="0070C0"/>
                </a:solidFill>
                <a:latin typeface="Times New Roman" panose="02020603050405020304" pitchFamily="18" charset="0"/>
                <a:cs typeface="Times New Roman" panose="02020603050405020304" pitchFamily="18" charset="0"/>
              </a:rPr>
              <a:t>':   155 obs. of  14 variables:</a:t>
            </a:r>
          </a:p>
          <a:p>
            <a:r>
              <a:rPr lang="en-US" sz="1100" dirty="0">
                <a:solidFill>
                  <a:srgbClr val="0070C0"/>
                </a:solidFill>
                <a:latin typeface="Times New Roman" panose="02020603050405020304" pitchFamily="18" charset="0"/>
                <a:cs typeface="Times New Roman" panose="02020603050405020304" pitchFamily="18" charset="0"/>
              </a:rPr>
              <a:t> $ x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181072 181025 181165 181298 181307 ...</a:t>
            </a:r>
          </a:p>
          <a:p>
            <a:r>
              <a:rPr lang="en-US" sz="1100" dirty="0">
                <a:solidFill>
                  <a:srgbClr val="0070C0"/>
                </a:solidFill>
                <a:latin typeface="Times New Roman" panose="02020603050405020304" pitchFamily="18" charset="0"/>
                <a:cs typeface="Times New Roman" panose="02020603050405020304" pitchFamily="18" charset="0"/>
              </a:rPr>
              <a:t> $ y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333611 333558 333537 333484 333330 ...</a:t>
            </a:r>
          </a:p>
          <a:p>
            <a:r>
              <a:rPr lang="en-US" sz="1100" dirty="0">
                <a:solidFill>
                  <a:srgbClr val="0070C0"/>
                </a:solidFill>
                <a:latin typeface="Times New Roman" panose="02020603050405020304" pitchFamily="18" charset="0"/>
                <a:cs typeface="Times New Roman" panose="02020603050405020304" pitchFamily="18" charset="0"/>
              </a:rPr>
              <a:t> $ cadmium: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11.7 8.6 6.5 2.6 2.8 3 3.2 2.8 2.4 1.6 ...</a:t>
            </a:r>
          </a:p>
          <a:p>
            <a:r>
              <a:rPr lang="en-US" sz="1100" dirty="0">
                <a:solidFill>
                  <a:srgbClr val="0070C0"/>
                </a:solidFill>
                <a:latin typeface="Times New Roman" panose="02020603050405020304" pitchFamily="18" charset="0"/>
                <a:cs typeface="Times New Roman" panose="02020603050405020304" pitchFamily="18" charset="0"/>
              </a:rPr>
              <a:t> $ copper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85 81 68 81 48 61 31 29 37 24 ...</a:t>
            </a:r>
          </a:p>
          <a:p>
            <a:r>
              <a:rPr lang="en-US" sz="1100" dirty="0">
                <a:solidFill>
                  <a:srgbClr val="0070C0"/>
                </a:solidFill>
                <a:latin typeface="Times New Roman" panose="02020603050405020304" pitchFamily="18" charset="0"/>
                <a:cs typeface="Times New Roman" panose="02020603050405020304" pitchFamily="18" charset="0"/>
              </a:rPr>
              <a:t> $ lead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299 277 199 116 117 137 132 150 133 80 ...</a:t>
            </a:r>
          </a:p>
          <a:p>
            <a:r>
              <a:rPr lang="en-US" sz="1100" dirty="0">
                <a:solidFill>
                  <a:srgbClr val="0070C0"/>
                </a:solidFill>
                <a:latin typeface="Times New Roman" panose="02020603050405020304" pitchFamily="18" charset="0"/>
                <a:cs typeface="Times New Roman" panose="02020603050405020304" pitchFamily="18" charset="0"/>
              </a:rPr>
              <a:t> $ zinc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1022 1141 640 257 269 ...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elev</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7.91 6.98 7.8 7.66 7.48 ...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dist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0.00136 0.01222 0.10303 0.19009 0.27709 ...</a:t>
            </a:r>
          </a:p>
          <a:p>
            <a:r>
              <a:rPr lang="en-US" sz="1100" dirty="0">
                <a:solidFill>
                  <a:srgbClr val="0070C0"/>
                </a:solidFill>
                <a:latin typeface="Times New Roman" panose="02020603050405020304" pitchFamily="18" charset="0"/>
                <a:cs typeface="Times New Roman" panose="02020603050405020304" pitchFamily="18" charset="0"/>
              </a:rPr>
              <a:t> $ om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13.6 14 13 8 8.7 7.8 9.2 9.5 10.6 6.3 ...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ffreq</a:t>
            </a:r>
            <a:r>
              <a:rPr lang="en-US" sz="11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100" dirty="0">
                <a:solidFill>
                  <a:srgbClr val="0070C0"/>
                </a:solidFill>
                <a:latin typeface="Times New Roman" panose="02020603050405020304" pitchFamily="18" charset="0"/>
                <a:cs typeface="Times New Roman" panose="02020603050405020304" pitchFamily="18" charset="0"/>
              </a:rPr>
              <a:t> $ soil   : Factor w/ 3 levels "1","2","3": 1 1 1 2 2 2 2 1 1 2 ...</a:t>
            </a:r>
          </a:p>
          <a:p>
            <a:r>
              <a:rPr lang="en-US" sz="1100" dirty="0">
                <a:solidFill>
                  <a:srgbClr val="0070C0"/>
                </a:solidFill>
                <a:latin typeface="Times New Roman" panose="02020603050405020304" pitchFamily="18" charset="0"/>
                <a:cs typeface="Times New Roman" panose="02020603050405020304" pitchFamily="18" charset="0"/>
              </a:rPr>
              <a:t> $ lime   : Factor w/ 2 levels "0","1": 2 2 2 1 1 1 1 1 1 1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landuse</a:t>
            </a:r>
            <a:r>
              <a:rPr lang="en-US" sz="1100" dirty="0">
                <a:solidFill>
                  <a:srgbClr val="0070C0"/>
                </a:solidFill>
                <a:latin typeface="Times New Roman" panose="02020603050405020304" pitchFamily="18" charset="0"/>
                <a:cs typeface="Times New Roman" panose="02020603050405020304" pitchFamily="18" charset="0"/>
              </a:rPr>
              <a:t>: Factor w/ 15 levels "</a:t>
            </a:r>
            <a:r>
              <a:rPr lang="en-US" sz="1100" dirty="0" err="1">
                <a:solidFill>
                  <a:srgbClr val="0070C0"/>
                </a:solidFill>
                <a:latin typeface="Times New Roman" panose="02020603050405020304" pitchFamily="18" charset="0"/>
                <a:cs typeface="Times New Roman" panose="02020603050405020304" pitchFamily="18" charset="0"/>
              </a:rPr>
              <a:t>Aa","Ab","Ag</a:t>
            </a:r>
            <a:r>
              <a:rPr lang="en-US" sz="1100" dirty="0">
                <a:solidFill>
                  <a:srgbClr val="0070C0"/>
                </a:solidFill>
                <a:latin typeface="Times New Roman" panose="02020603050405020304" pitchFamily="18" charset="0"/>
                <a:cs typeface="Times New Roman" panose="02020603050405020304" pitchFamily="18" charset="0"/>
              </a:rPr>
              <a:t>",..: 4 4 4 11 4 11 4 2 2 15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dist.m</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50 30 150 270 380 470 240 120 240 420 ...</a:t>
            </a:r>
          </a:p>
        </p:txBody>
      </p:sp>
    </p:spTree>
    <p:extLst>
      <p:ext uri="{BB962C8B-B14F-4D97-AF65-F5344CB8AC3E}">
        <p14:creationId xmlns:p14="http://schemas.microsoft.com/office/powerpoint/2010/main" val="3181893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4135"/>
            <a:ext cx="280237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S4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spatial class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981194"/>
            <a:ext cx="422910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Coerce into </a:t>
            </a:r>
            <a:r>
              <a:rPr lang="en-US" sz="2000" dirty="0" err="1">
                <a:latin typeface="Times New Roman" panose="02020603050405020304" pitchFamily="18" charset="0"/>
                <a:cs typeface="Times New Roman" panose="02020603050405020304" pitchFamily="18" charset="0"/>
              </a:rPr>
              <a:t>SpatialPointsDataFrame</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Courier New" panose="02070309020205020404" pitchFamily="49" charset="0"/>
              </a:rPr>
              <a:t>coordinates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y</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class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SpatialPointsDataFrame</a:t>
            </a:r>
            <a:r>
              <a:rPr lang="en-US" sz="1200" dirty="0">
                <a:solidFill>
                  <a:srgbClr val="0070C0"/>
                </a:solidFill>
                <a:latin typeface="Times New Roman" panose="02020603050405020304" pitchFamily="18" charset="0"/>
                <a:cs typeface="Times New Roman" panose="02020603050405020304" pitchFamily="18" charset="0"/>
              </a:rPr>
              <a:t>"</a:t>
            </a:r>
          </a:p>
          <a:p>
            <a:r>
              <a:rPr lang="en-US" sz="1200" dirty="0" err="1">
                <a:solidFill>
                  <a:srgbClr val="0070C0"/>
                </a:solidFill>
                <a:latin typeface="Times New Roman" panose="02020603050405020304" pitchFamily="18" charset="0"/>
                <a:cs typeface="Times New Roman" panose="02020603050405020304" pitchFamily="18" charset="0"/>
              </a:rPr>
              <a:t>attr</a:t>
            </a:r>
            <a:r>
              <a:rPr lang="en-US" sz="1200" dirty="0">
                <a:solidFill>
                  <a:srgbClr val="0070C0"/>
                </a:solidFill>
                <a:latin typeface="Times New Roman" panose="02020603050405020304" pitchFamily="18" charset="0"/>
                <a:cs typeface="Times New Roman" panose="02020603050405020304" pitchFamily="18" charset="0"/>
              </a:rPr>
              <a:t>(,"package")</a:t>
            </a: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sp</a:t>
            </a:r>
            <a:r>
              <a:rPr lang="en-US" sz="1200" dirty="0">
                <a:solidFill>
                  <a:srgbClr val="0070C0"/>
                </a:solidFill>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str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dirty="0" err="1">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str</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class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dirty="0" err="1">
                <a:solidFill>
                  <a:srgbClr val="8000FF"/>
                </a:solidFill>
                <a:latin typeface="Courier New" panose="02070309020205020404" pitchFamily="49" charset="0"/>
              </a:rPr>
              <a:t>data</a:t>
            </a:r>
            <a:r>
              <a:rPr lang="en-US" sz="2000" b="1" dirty="0">
                <a:solidFill>
                  <a:srgbClr val="000080"/>
                </a:solidFill>
                <a:latin typeface="Courier New" panose="02070309020205020404" pitchFamily="49" charset="0"/>
              </a:rPr>
              <a:t>)</a:t>
            </a:r>
            <a:endParaRPr lang="en-US" sz="2000" dirty="0"/>
          </a:p>
          <a:p>
            <a:endParaRPr lang="en-US" sz="1000" b="1"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solidFill>
                  <a:srgbClr val="000000"/>
                </a:solidFill>
                <a:latin typeface="Courier New" panose="02070309020205020404" pitchFamily="49" charset="0"/>
              </a:rPr>
              <a:t>meuse@bbox</a:t>
            </a:r>
            <a:endParaRPr lang="en-US" sz="2000" dirty="0"/>
          </a:p>
          <a:p>
            <a:endParaRPr lang="en-US" sz="1000" b="1"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	min    	max</a:t>
            </a:r>
          </a:p>
          <a:p>
            <a:pPr algn="just"/>
            <a:r>
              <a:rPr lang="en-US" sz="1200" dirty="0">
                <a:solidFill>
                  <a:srgbClr val="0070C0"/>
                </a:solidFill>
                <a:latin typeface="Times New Roman" panose="02020603050405020304" pitchFamily="18" charset="0"/>
                <a:cs typeface="Times New Roman" panose="02020603050405020304" pitchFamily="18" charset="0"/>
              </a:rPr>
              <a:t>x 	178605 	181390</a:t>
            </a:r>
          </a:p>
          <a:p>
            <a:pPr algn="just"/>
            <a:r>
              <a:rPr lang="en-US" sz="1200" dirty="0">
                <a:solidFill>
                  <a:srgbClr val="0070C0"/>
                </a:solidFill>
                <a:latin typeface="Times New Roman" panose="02020603050405020304" pitchFamily="18" charset="0"/>
                <a:cs typeface="Times New Roman" panose="02020603050405020304" pitchFamily="18" charset="0"/>
              </a:rPr>
              <a:t>y 	329714 	333611</a:t>
            </a:r>
          </a:p>
        </p:txBody>
      </p:sp>
      <p:sp>
        <p:nvSpPr>
          <p:cNvPr id="4" name="TextBox 3"/>
          <p:cNvSpPr txBox="1"/>
          <p:nvPr/>
        </p:nvSpPr>
        <p:spPr>
          <a:xfrm>
            <a:off x="4647718" y="226159"/>
            <a:ext cx="4238661" cy="6555641"/>
          </a:xfrm>
          <a:prstGeom prst="rect">
            <a:avLst/>
          </a:prstGeom>
          <a:noFill/>
        </p:spPr>
        <p:txBody>
          <a:bodyPr wrap="non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a:t>
            </a:r>
            <a:r>
              <a:rPr lang="en-US" sz="1000" dirty="0" err="1">
                <a:solidFill>
                  <a:srgbClr val="0070C0"/>
                </a:solidFill>
                <a:latin typeface="Times New Roman" panose="02020603050405020304" pitchFamily="18" charset="0"/>
                <a:cs typeface="Times New Roman" panose="02020603050405020304" pitchFamily="18" charset="0"/>
              </a:rPr>
              <a:t>data.frame</a:t>
            </a:r>
            <a:r>
              <a:rPr lang="en-US" sz="1000" dirty="0">
                <a:solidFill>
                  <a:srgbClr val="0070C0"/>
                </a:solidFill>
                <a:latin typeface="Times New Roman" panose="02020603050405020304" pitchFamily="18" charset="0"/>
                <a:cs typeface="Times New Roman" panose="02020603050405020304" pitchFamily="18" charset="0"/>
              </a:rPr>
              <a:t>':   155 obs. of  12 variables:</a:t>
            </a:r>
          </a:p>
          <a:p>
            <a:r>
              <a:rPr lang="en-US" sz="1000" dirty="0">
                <a:solidFill>
                  <a:srgbClr val="0070C0"/>
                </a:solidFill>
                <a:latin typeface="Times New Roman" panose="02020603050405020304" pitchFamily="18" charset="0"/>
                <a:cs typeface="Times New Roman" panose="02020603050405020304" pitchFamily="18" charset="0"/>
              </a:rPr>
              <a:t> $ cadmium: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11.7 8.6 6.5 2.6 2.8 3 3.2 2.8 2.4 1.6 ...</a:t>
            </a:r>
          </a:p>
          <a:p>
            <a:r>
              <a:rPr lang="en-US" sz="1000" dirty="0">
                <a:solidFill>
                  <a:srgbClr val="0070C0"/>
                </a:solidFill>
                <a:latin typeface="Times New Roman" panose="02020603050405020304" pitchFamily="18" charset="0"/>
                <a:cs typeface="Times New Roman" panose="02020603050405020304" pitchFamily="18" charset="0"/>
              </a:rPr>
              <a:t> $ copper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85 81 68 81 48 61 31 29 37 24 ...</a:t>
            </a:r>
          </a:p>
          <a:p>
            <a:r>
              <a:rPr lang="en-US" sz="1000" dirty="0">
                <a:solidFill>
                  <a:srgbClr val="0070C0"/>
                </a:solidFill>
                <a:latin typeface="Times New Roman" panose="02020603050405020304" pitchFamily="18" charset="0"/>
                <a:cs typeface="Times New Roman" panose="02020603050405020304" pitchFamily="18" charset="0"/>
              </a:rPr>
              <a:t> $ lead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299 277 199 116 117 137 132 150 133 80 ...</a:t>
            </a:r>
          </a:p>
          <a:p>
            <a:r>
              <a:rPr lang="en-US" sz="1000" dirty="0">
                <a:solidFill>
                  <a:srgbClr val="0070C0"/>
                </a:solidFill>
                <a:latin typeface="Times New Roman" panose="02020603050405020304" pitchFamily="18" charset="0"/>
                <a:cs typeface="Times New Roman" panose="02020603050405020304" pitchFamily="18" charset="0"/>
              </a:rPr>
              <a:t> $ zinc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1022 1141 640 257 269 ...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elev</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7.91 6.98 7.8 7.66 7.48 ...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dist</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0.00136 0.01222 0.10303 0.19009 0.27709 ...</a:t>
            </a:r>
          </a:p>
          <a:p>
            <a:r>
              <a:rPr lang="en-US" sz="1000" dirty="0">
                <a:solidFill>
                  <a:srgbClr val="0070C0"/>
                </a:solidFill>
                <a:latin typeface="Times New Roman" panose="02020603050405020304" pitchFamily="18" charset="0"/>
                <a:cs typeface="Times New Roman" panose="02020603050405020304" pitchFamily="18" charset="0"/>
              </a:rPr>
              <a:t> $ om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13.6 14 13 8 8.7 7.8 9.2 9.5 10.6 6.3 ...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ffreq</a:t>
            </a:r>
            <a:r>
              <a:rPr lang="en-US" sz="10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000" dirty="0">
                <a:solidFill>
                  <a:srgbClr val="0070C0"/>
                </a:solidFill>
                <a:latin typeface="Times New Roman" panose="02020603050405020304" pitchFamily="18" charset="0"/>
                <a:cs typeface="Times New Roman" panose="02020603050405020304" pitchFamily="18" charset="0"/>
              </a:rPr>
              <a:t> $ soil   : Factor w/ 3 levels "1","2","3": 1 1 1 2 2 2 2 1 1 2 ...</a:t>
            </a:r>
          </a:p>
          <a:p>
            <a:r>
              <a:rPr lang="en-US" sz="1000" dirty="0">
                <a:solidFill>
                  <a:srgbClr val="0070C0"/>
                </a:solidFill>
                <a:latin typeface="Times New Roman" panose="02020603050405020304" pitchFamily="18" charset="0"/>
                <a:cs typeface="Times New Roman" panose="02020603050405020304" pitchFamily="18" charset="0"/>
              </a:rPr>
              <a:t> $ lime   : Factor w/ 2 levels "0","1": 2 2 2 1 1 1 1 1 1 1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landuse</a:t>
            </a:r>
            <a:r>
              <a:rPr lang="en-US" sz="1000" dirty="0">
                <a:solidFill>
                  <a:srgbClr val="0070C0"/>
                </a:solidFill>
                <a:latin typeface="Times New Roman" panose="02020603050405020304" pitchFamily="18" charset="0"/>
                <a:cs typeface="Times New Roman" panose="02020603050405020304" pitchFamily="18" charset="0"/>
              </a:rPr>
              <a:t>: Factor w/ 15 levels "</a:t>
            </a:r>
            <a:r>
              <a:rPr lang="en-US" sz="1000" dirty="0" err="1">
                <a:solidFill>
                  <a:srgbClr val="0070C0"/>
                </a:solidFill>
                <a:latin typeface="Times New Roman" panose="02020603050405020304" pitchFamily="18" charset="0"/>
                <a:cs typeface="Times New Roman" panose="02020603050405020304" pitchFamily="18" charset="0"/>
              </a:rPr>
              <a:t>Aa","Ab","Ag</a:t>
            </a:r>
            <a:r>
              <a:rPr lang="en-US" sz="1000" dirty="0">
                <a:solidFill>
                  <a:srgbClr val="0070C0"/>
                </a:solidFill>
                <a:latin typeface="Times New Roman" panose="02020603050405020304" pitchFamily="18" charset="0"/>
                <a:cs typeface="Times New Roman" panose="02020603050405020304" pitchFamily="18" charset="0"/>
              </a:rPr>
              <a:t>",..: 4 4 4 11 4 11 4 2 2 15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dist.m</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50 30 150 270 380 470 240 120 240 420 ...</a:t>
            </a:r>
          </a:p>
          <a:p>
            <a:endParaRPr lang="en-US" sz="10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000" dirty="0">
                <a:solidFill>
                  <a:srgbClr val="0070C0"/>
                </a:solidFill>
                <a:latin typeface="Times New Roman" panose="02020603050405020304" pitchFamily="18" charset="0"/>
                <a:cs typeface="Times New Roman" panose="02020603050405020304" pitchFamily="18" charset="0"/>
              </a:rPr>
              <a:t>Formal class '</a:t>
            </a:r>
            <a:r>
              <a:rPr lang="en-US" sz="1000" dirty="0" err="1">
                <a:solidFill>
                  <a:srgbClr val="0070C0"/>
                </a:solidFill>
                <a:latin typeface="Times New Roman" panose="02020603050405020304" pitchFamily="18" charset="0"/>
                <a:cs typeface="Times New Roman" panose="02020603050405020304" pitchFamily="18" charset="0"/>
              </a:rPr>
              <a:t>SpatialPointsDataFrame</a:t>
            </a:r>
            <a:r>
              <a:rPr lang="en-US" sz="1000" dirty="0">
                <a:solidFill>
                  <a:srgbClr val="0070C0"/>
                </a:solidFill>
                <a:latin typeface="Times New Roman" panose="02020603050405020304" pitchFamily="18" charset="0"/>
                <a:cs typeface="Times New Roman" panose="02020603050405020304" pitchFamily="18" charset="0"/>
              </a:rPr>
              <a:t>' [package "</a:t>
            </a:r>
            <a:r>
              <a:rPr lang="en-US" sz="1000" dirty="0" err="1">
                <a:solidFill>
                  <a:srgbClr val="0070C0"/>
                </a:solidFill>
                <a:latin typeface="Times New Roman" panose="02020603050405020304" pitchFamily="18" charset="0"/>
                <a:cs typeface="Times New Roman" panose="02020603050405020304" pitchFamily="18" charset="0"/>
              </a:rPr>
              <a:t>sp</a:t>
            </a:r>
            <a:r>
              <a:rPr lang="en-US" sz="1000" dirty="0">
                <a:solidFill>
                  <a:srgbClr val="0070C0"/>
                </a:solidFill>
                <a:latin typeface="Times New Roman" panose="02020603050405020304" pitchFamily="18" charset="0"/>
                <a:cs typeface="Times New Roman" panose="02020603050405020304" pitchFamily="18" charset="0"/>
              </a:rPr>
              <a:t>"] with 5 slots</a:t>
            </a:r>
          </a:p>
          <a:p>
            <a:r>
              <a:rPr lang="en-US" sz="1000" dirty="0">
                <a:solidFill>
                  <a:srgbClr val="0070C0"/>
                </a:solidFill>
                <a:latin typeface="Times New Roman" panose="02020603050405020304" pitchFamily="18" charset="0"/>
                <a:cs typeface="Times New Roman" panose="02020603050405020304" pitchFamily="18" charset="0"/>
              </a:rPr>
              <a:t>  ..@ data       :'</a:t>
            </a:r>
            <a:r>
              <a:rPr lang="en-US" sz="1000" dirty="0" err="1">
                <a:solidFill>
                  <a:srgbClr val="0070C0"/>
                </a:solidFill>
                <a:latin typeface="Times New Roman" panose="02020603050405020304" pitchFamily="18" charset="0"/>
                <a:cs typeface="Times New Roman" panose="02020603050405020304" pitchFamily="18" charset="0"/>
              </a:rPr>
              <a:t>data.frame</a:t>
            </a:r>
            <a:r>
              <a:rPr lang="en-US" sz="1000" dirty="0">
                <a:solidFill>
                  <a:srgbClr val="0070C0"/>
                </a:solidFill>
                <a:latin typeface="Times New Roman" panose="02020603050405020304" pitchFamily="18" charset="0"/>
                <a:cs typeface="Times New Roman" panose="02020603050405020304" pitchFamily="18" charset="0"/>
              </a:rPr>
              <a:t>': 155 obs. of  12 variables:</a:t>
            </a:r>
          </a:p>
          <a:p>
            <a:r>
              <a:rPr lang="en-US" sz="1000" dirty="0">
                <a:solidFill>
                  <a:srgbClr val="0070C0"/>
                </a:solidFill>
                <a:latin typeface="Times New Roman" panose="02020603050405020304" pitchFamily="18" charset="0"/>
                <a:cs typeface="Times New Roman" panose="02020603050405020304" pitchFamily="18" charset="0"/>
              </a:rPr>
              <a:t>  .. ..$ cadmium: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11.7 8.6 6.5 2.6 2.8 3 3.2 2.8 2.4 1.6 ...</a:t>
            </a:r>
          </a:p>
          <a:p>
            <a:r>
              <a:rPr lang="en-US" sz="1000" dirty="0">
                <a:solidFill>
                  <a:srgbClr val="0070C0"/>
                </a:solidFill>
                <a:latin typeface="Times New Roman" panose="02020603050405020304" pitchFamily="18" charset="0"/>
                <a:cs typeface="Times New Roman" panose="02020603050405020304" pitchFamily="18" charset="0"/>
              </a:rPr>
              <a:t>  .. ..$ copper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85 81 68 81 48 61 31 29 37 24 ...</a:t>
            </a:r>
          </a:p>
          <a:p>
            <a:r>
              <a:rPr lang="en-US" sz="1000" dirty="0">
                <a:solidFill>
                  <a:srgbClr val="0070C0"/>
                </a:solidFill>
                <a:latin typeface="Times New Roman" panose="02020603050405020304" pitchFamily="18" charset="0"/>
                <a:cs typeface="Times New Roman" panose="02020603050405020304" pitchFamily="18" charset="0"/>
              </a:rPr>
              <a:t>  .. ..$ lead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299 277 199 116 117 137 132 150 133 80 ...</a:t>
            </a:r>
          </a:p>
          <a:p>
            <a:r>
              <a:rPr lang="en-US" sz="1000" dirty="0">
                <a:solidFill>
                  <a:srgbClr val="0070C0"/>
                </a:solidFill>
                <a:latin typeface="Times New Roman" panose="02020603050405020304" pitchFamily="18" charset="0"/>
                <a:cs typeface="Times New Roman" panose="02020603050405020304" pitchFamily="18" charset="0"/>
              </a:rPr>
              <a:t>  .. ..$ zinc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1022 1141 640 257 269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elev</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7.91 6.98 7.8 7.66 7.48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dist</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0.00136 0.01222 0.10303 0.19009 0.27709 ...</a:t>
            </a:r>
          </a:p>
          <a:p>
            <a:r>
              <a:rPr lang="en-US" sz="1000" dirty="0">
                <a:solidFill>
                  <a:srgbClr val="0070C0"/>
                </a:solidFill>
                <a:latin typeface="Times New Roman" panose="02020603050405020304" pitchFamily="18" charset="0"/>
                <a:cs typeface="Times New Roman" panose="02020603050405020304" pitchFamily="18" charset="0"/>
              </a:rPr>
              <a:t>  .. ..$ om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13.6 14 13 8 8.7 7.8 9.2 9.5 10.6 6.3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ffreq</a:t>
            </a:r>
            <a:r>
              <a:rPr lang="en-US" sz="10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000" dirty="0">
                <a:solidFill>
                  <a:srgbClr val="0070C0"/>
                </a:solidFill>
                <a:latin typeface="Times New Roman" panose="02020603050405020304" pitchFamily="18" charset="0"/>
                <a:cs typeface="Times New Roman" panose="02020603050405020304" pitchFamily="18" charset="0"/>
              </a:rPr>
              <a:t>  .. ..$ soil   : Factor w/ 3 levels "1","2","3": 1 1 1 2 2 2 2 1 1 2 ...</a:t>
            </a:r>
          </a:p>
          <a:p>
            <a:r>
              <a:rPr lang="en-US" sz="1000" dirty="0">
                <a:solidFill>
                  <a:srgbClr val="0070C0"/>
                </a:solidFill>
                <a:latin typeface="Times New Roman" panose="02020603050405020304" pitchFamily="18" charset="0"/>
                <a:cs typeface="Times New Roman" panose="02020603050405020304" pitchFamily="18" charset="0"/>
              </a:rPr>
              <a:t>  .. ..$ lime   : Factor w/ 2 levels "0","1": 2 2 2 1 1 1 1 1 1 1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landuse</a:t>
            </a:r>
            <a:r>
              <a:rPr lang="en-US" sz="1000" dirty="0">
                <a:solidFill>
                  <a:srgbClr val="0070C0"/>
                </a:solidFill>
                <a:latin typeface="Times New Roman" panose="02020603050405020304" pitchFamily="18" charset="0"/>
                <a:cs typeface="Times New Roman" panose="02020603050405020304" pitchFamily="18" charset="0"/>
              </a:rPr>
              <a:t>: Factor w/ 15 levels "</a:t>
            </a:r>
            <a:r>
              <a:rPr lang="en-US" sz="1000" dirty="0" err="1">
                <a:solidFill>
                  <a:srgbClr val="0070C0"/>
                </a:solidFill>
                <a:latin typeface="Times New Roman" panose="02020603050405020304" pitchFamily="18" charset="0"/>
                <a:cs typeface="Times New Roman" panose="02020603050405020304" pitchFamily="18" charset="0"/>
              </a:rPr>
              <a:t>Aa","Ab","Ag</a:t>
            </a:r>
            <a:r>
              <a:rPr lang="en-US" sz="1000" dirty="0">
                <a:solidFill>
                  <a:srgbClr val="0070C0"/>
                </a:solidFill>
                <a:latin typeface="Times New Roman" panose="02020603050405020304" pitchFamily="18" charset="0"/>
                <a:cs typeface="Times New Roman" panose="02020603050405020304" pitchFamily="18" charset="0"/>
              </a:rPr>
              <a:t>",..: 4 4 4 11 4 11 4 2 2 15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dist.m</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50 30 150 270 380 470 240 120 240 420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coords.nrs</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int</a:t>
            </a:r>
            <a:r>
              <a:rPr lang="en-US" sz="1000" dirty="0">
                <a:solidFill>
                  <a:srgbClr val="0070C0"/>
                </a:solidFill>
                <a:latin typeface="Times New Roman" panose="02020603050405020304" pitchFamily="18" charset="0"/>
                <a:cs typeface="Times New Roman" panose="02020603050405020304" pitchFamily="18" charset="0"/>
              </a:rPr>
              <a:t> [1:2] 1 2</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coords</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1:2] 181072 181025 181165 181298 181307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attr</a:t>
            </a:r>
            <a:r>
              <a:rPr lang="en-US" sz="1000" dirty="0">
                <a:solidFill>
                  <a:srgbClr val="0070C0"/>
                </a:solidFill>
                <a:latin typeface="Times New Roman" panose="02020603050405020304" pitchFamily="18" charset="0"/>
                <a:cs typeface="Times New Roman" panose="02020603050405020304" pitchFamily="18" charset="0"/>
              </a:rPr>
              <a:t>(*, "</a:t>
            </a:r>
            <a:r>
              <a:rPr lang="en-US" sz="1000" dirty="0" err="1">
                <a:solidFill>
                  <a:srgbClr val="0070C0"/>
                </a:solidFill>
                <a:latin typeface="Times New Roman" panose="02020603050405020304" pitchFamily="18" charset="0"/>
                <a:cs typeface="Times New Roman" panose="02020603050405020304" pitchFamily="18" charset="0"/>
              </a:rPr>
              <a:t>dimnames</a:t>
            </a:r>
            <a:r>
              <a:rPr lang="en-US" sz="1000" dirty="0">
                <a:solidFill>
                  <a:srgbClr val="0070C0"/>
                </a:solidFill>
                <a:latin typeface="Times New Roman" panose="02020603050405020304" pitchFamily="18" charset="0"/>
                <a:cs typeface="Times New Roman" panose="02020603050405020304" pitchFamily="18" charset="0"/>
              </a:rPr>
              <a:t>")=List of 2</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[1:155] "1" "2" "3" "4" ...</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[1:2] "x" "y"</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bbox</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[1:2, 1:2] 178605 329714 181390 333611</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attr</a:t>
            </a:r>
            <a:r>
              <a:rPr lang="en-US" sz="1000" dirty="0">
                <a:solidFill>
                  <a:srgbClr val="0070C0"/>
                </a:solidFill>
                <a:latin typeface="Times New Roman" panose="02020603050405020304" pitchFamily="18" charset="0"/>
                <a:cs typeface="Times New Roman" panose="02020603050405020304" pitchFamily="18" charset="0"/>
              </a:rPr>
              <a:t>(*, "</a:t>
            </a:r>
            <a:r>
              <a:rPr lang="en-US" sz="1000" dirty="0" err="1">
                <a:solidFill>
                  <a:srgbClr val="0070C0"/>
                </a:solidFill>
                <a:latin typeface="Times New Roman" panose="02020603050405020304" pitchFamily="18" charset="0"/>
                <a:cs typeface="Times New Roman" panose="02020603050405020304" pitchFamily="18" charset="0"/>
              </a:rPr>
              <a:t>dimnames</a:t>
            </a:r>
            <a:r>
              <a:rPr lang="en-US" sz="1000" dirty="0">
                <a:solidFill>
                  <a:srgbClr val="0070C0"/>
                </a:solidFill>
                <a:latin typeface="Times New Roman" panose="02020603050405020304" pitchFamily="18" charset="0"/>
                <a:cs typeface="Times New Roman" panose="02020603050405020304" pitchFamily="18" charset="0"/>
              </a:rPr>
              <a:t>")=List of 2</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[1:2] "x" "y"</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[1:2] "min" "max"</a:t>
            </a:r>
          </a:p>
          <a:p>
            <a:r>
              <a:rPr lang="en-US" sz="1000" dirty="0">
                <a:solidFill>
                  <a:srgbClr val="0070C0"/>
                </a:solidFill>
                <a:latin typeface="Times New Roman" panose="02020603050405020304" pitchFamily="18" charset="0"/>
                <a:cs typeface="Times New Roman" panose="02020603050405020304" pitchFamily="18" charset="0"/>
              </a:rPr>
              <a:t>  ..@ proj4string:Formal class 'CRS' [package "</a:t>
            </a:r>
            <a:r>
              <a:rPr lang="en-US" sz="1000" dirty="0" err="1">
                <a:solidFill>
                  <a:srgbClr val="0070C0"/>
                </a:solidFill>
                <a:latin typeface="Times New Roman" panose="02020603050405020304" pitchFamily="18" charset="0"/>
                <a:cs typeface="Times New Roman" panose="02020603050405020304" pitchFamily="18" charset="0"/>
              </a:rPr>
              <a:t>sp</a:t>
            </a:r>
            <a:r>
              <a:rPr lang="en-US" sz="1000" dirty="0">
                <a:solidFill>
                  <a:srgbClr val="0070C0"/>
                </a:solidFill>
                <a:latin typeface="Times New Roman" panose="02020603050405020304" pitchFamily="18" charset="0"/>
                <a:cs typeface="Times New Roman" panose="02020603050405020304" pitchFamily="18" charset="0"/>
              </a:rPr>
              <a:t>"] with 1 slot</a:t>
            </a:r>
          </a:p>
          <a:p>
            <a:r>
              <a:rPr lang="en-US" sz="1000" dirty="0">
                <a:solidFill>
                  <a:srgbClr val="0070C0"/>
                </a:solidFill>
                <a:latin typeface="Times New Roman" panose="02020603050405020304" pitchFamily="18" charset="0"/>
                <a:cs typeface="Times New Roman" panose="02020603050405020304" pitchFamily="18" charset="0"/>
              </a:rPr>
              <a:t>  .. .. ..@ </a:t>
            </a:r>
            <a:r>
              <a:rPr lang="en-US" sz="1000" dirty="0" err="1">
                <a:solidFill>
                  <a:srgbClr val="0070C0"/>
                </a:solidFill>
                <a:latin typeface="Times New Roman" panose="02020603050405020304" pitchFamily="18" charset="0"/>
                <a:cs typeface="Times New Roman" panose="02020603050405020304" pitchFamily="18" charset="0"/>
              </a:rPr>
              <a:t>projargs</a:t>
            </a:r>
            <a:r>
              <a:rPr lang="en-US" sz="1000" dirty="0">
                <a:solidFill>
                  <a:srgbClr val="0070C0"/>
                </a:solidFill>
                <a:latin typeface="Times New Roman" panose="02020603050405020304" pitchFamily="18" charset="0"/>
                <a:cs typeface="Times New Roman" panose="02020603050405020304" pitchFamily="18" charset="0"/>
              </a:rPr>
              <a:t>: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NA</a:t>
            </a:r>
          </a:p>
        </p:txBody>
      </p:sp>
      <p:cxnSp>
        <p:nvCxnSpPr>
          <p:cNvPr id="6" name="Straight Arrow Connector 5"/>
          <p:cNvCxnSpPr>
            <a:cxnSpLocks/>
          </p:cNvCxnSpPr>
          <p:nvPr/>
        </p:nvCxnSpPr>
        <p:spPr>
          <a:xfrm flipV="1">
            <a:off x="2286000" y="1524000"/>
            <a:ext cx="22479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981200" y="3581400"/>
            <a:ext cx="25527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47718" y="226159"/>
            <a:ext cx="4238661" cy="21756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0" y="2668488"/>
            <a:ext cx="4238661" cy="3960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70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4800"/>
            <a:ext cx="6356164" cy="6093976"/>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Structure of </a:t>
            </a:r>
            <a:r>
              <a:rPr lang="en-US" sz="2800" b="1" dirty="0" err="1">
                <a:latin typeface="Times New Roman" panose="02020603050405020304" pitchFamily="18" charset="0"/>
                <a:cs typeface="Times New Roman" panose="02020603050405020304" pitchFamily="18" charset="0"/>
              </a:rPr>
              <a:t>sp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SpatialPointsDataFrame</a:t>
            </a:r>
            <a:endParaRPr lang="en-US" sz="2800" b="1" dirty="0">
              <a:latin typeface="Times New Roman" panose="02020603050405020304" pitchFamily="18" charset="0"/>
              <a:cs typeface="Times New Roman" panose="02020603050405020304" pitchFamily="18" charset="0"/>
            </a:endParaRP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Formal class '</a:t>
            </a:r>
            <a:r>
              <a:rPr lang="en-US" sz="1400" dirty="0" err="1">
                <a:solidFill>
                  <a:srgbClr val="0070C0"/>
                </a:solidFill>
                <a:latin typeface="Times New Roman" panose="02020603050405020304" pitchFamily="18" charset="0"/>
                <a:cs typeface="Times New Roman" panose="02020603050405020304" pitchFamily="18" charset="0"/>
              </a:rPr>
              <a:t>SpatialPointsDataFrame</a:t>
            </a:r>
            <a:r>
              <a:rPr lang="en-US" sz="1400" dirty="0">
                <a:solidFill>
                  <a:srgbClr val="0070C0"/>
                </a:solidFill>
                <a:latin typeface="Times New Roman" panose="02020603050405020304" pitchFamily="18" charset="0"/>
                <a:cs typeface="Times New Roman" panose="02020603050405020304" pitchFamily="18" charset="0"/>
              </a:rPr>
              <a:t>' [package "</a:t>
            </a:r>
            <a:r>
              <a:rPr lang="en-US" sz="1400" dirty="0" err="1">
                <a:solidFill>
                  <a:srgbClr val="0070C0"/>
                </a:solidFill>
                <a:latin typeface="Times New Roman" panose="02020603050405020304" pitchFamily="18" charset="0"/>
                <a:cs typeface="Times New Roman" panose="02020603050405020304" pitchFamily="18" charset="0"/>
              </a:rPr>
              <a:t>sp</a:t>
            </a:r>
            <a:r>
              <a:rPr lang="en-US" sz="1400" dirty="0">
                <a:solidFill>
                  <a:srgbClr val="0070C0"/>
                </a:solidFill>
                <a:latin typeface="Times New Roman" panose="02020603050405020304" pitchFamily="18" charset="0"/>
                <a:cs typeface="Times New Roman" panose="02020603050405020304" pitchFamily="18" charset="0"/>
              </a:rPr>
              <a:t>"] with 5 slots</a:t>
            </a:r>
          </a:p>
          <a:p>
            <a:r>
              <a:rPr lang="en-US" sz="1400" dirty="0">
                <a:solidFill>
                  <a:srgbClr val="0070C0"/>
                </a:solidFill>
                <a:latin typeface="Times New Roman" panose="02020603050405020304" pitchFamily="18" charset="0"/>
                <a:cs typeface="Times New Roman" panose="02020603050405020304" pitchFamily="18" charset="0"/>
              </a:rPr>
              <a:t>  ..@ data       :'</a:t>
            </a:r>
            <a:r>
              <a:rPr lang="en-US" sz="1400" dirty="0" err="1">
                <a:solidFill>
                  <a:srgbClr val="0070C0"/>
                </a:solidFill>
                <a:latin typeface="Times New Roman" panose="02020603050405020304" pitchFamily="18" charset="0"/>
                <a:cs typeface="Times New Roman" panose="02020603050405020304" pitchFamily="18" charset="0"/>
              </a:rPr>
              <a:t>data.frame</a:t>
            </a:r>
            <a:r>
              <a:rPr lang="en-US" sz="1400" dirty="0">
                <a:solidFill>
                  <a:srgbClr val="0070C0"/>
                </a:solidFill>
                <a:latin typeface="Times New Roman" panose="02020603050405020304" pitchFamily="18" charset="0"/>
                <a:cs typeface="Times New Roman" panose="02020603050405020304" pitchFamily="18" charset="0"/>
              </a:rPr>
              <a:t>': 155 obs. of  12 variables:</a:t>
            </a:r>
          </a:p>
          <a:p>
            <a:r>
              <a:rPr lang="en-US" sz="1400" dirty="0">
                <a:solidFill>
                  <a:srgbClr val="0070C0"/>
                </a:solidFill>
                <a:latin typeface="Times New Roman" panose="02020603050405020304" pitchFamily="18" charset="0"/>
                <a:cs typeface="Times New Roman" panose="02020603050405020304" pitchFamily="18" charset="0"/>
              </a:rPr>
              <a:t>  .. ..$ cadmium: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11.7 8.6 6.5 2.6 2.8 3 3.2 2.8 2.4 1.6 ...</a:t>
            </a:r>
          </a:p>
          <a:p>
            <a:r>
              <a:rPr lang="en-US" sz="1400" dirty="0">
                <a:solidFill>
                  <a:srgbClr val="0070C0"/>
                </a:solidFill>
                <a:latin typeface="Times New Roman" panose="02020603050405020304" pitchFamily="18" charset="0"/>
                <a:cs typeface="Times New Roman" panose="02020603050405020304" pitchFamily="18" charset="0"/>
              </a:rPr>
              <a:t>  .. ..$ copper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85 81 68 81 48 61 31 29 37 24 ...</a:t>
            </a:r>
          </a:p>
          <a:p>
            <a:r>
              <a:rPr lang="en-US" sz="1400" dirty="0">
                <a:solidFill>
                  <a:srgbClr val="0070C0"/>
                </a:solidFill>
                <a:latin typeface="Times New Roman" panose="02020603050405020304" pitchFamily="18" charset="0"/>
                <a:cs typeface="Times New Roman" panose="02020603050405020304" pitchFamily="18" charset="0"/>
              </a:rPr>
              <a:t>  .. ..$ lead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299 277 199 116 117 137 132 150 133 80 ...</a:t>
            </a:r>
          </a:p>
          <a:p>
            <a:r>
              <a:rPr lang="en-US" sz="1400" dirty="0">
                <a:solidFill>
                  <a:srgbClr val="0070C0"/>
                </a:solidFill>
                <a:latin typeface="Times New Roman" panose="02020603050405020304" pitchFamily="18" charset="0"/>
                <a:cs typeface="Times New Roman" panose="02020603050405020304" pitchFamily="18" charset="0"/>
              </a:rPr>
              <a:t>  .. ..$ zinc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1022 1141 640 257 269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elev</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7.91 6.98 7.8 7.66 7.48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dist</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0.00136 0.01222 0.10303 0.19009 0.27709 ...</a:t>
            </a:r>
          </a:p>
          <a:p>
            <a:r>
              <a:rPr lang="en-US" sz="1400" dirty="0">
                <a:solidFill>
                  <a:srgbClr val="0070C0"/>
                </a:solidFill>
                <a:latin typeface="Times New Roman" panose="02020603050405020304" pitchFamily="18" charset="0"/>
                <a:cs typeface="Times New Roman" panose="02020603050405020304" pitchFamily="18" charset="0"/>
              </a:rPr>
              <a:t>  .. ..$ om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13.6 14 13 8 8.7 7.8 9.2 9.5 10.6 6.3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ffreq</a:t>
            </a:r>
            <a:r>
              <a:rPr lang="en-US" sz="14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400" dirty="0">
                <a:solidFill>
                  <a:srgbClr val="0070C0"/>
                </a:solidFill>
                <a:latin typeface="Times New Roman" panose="02020603050405020304" pitchFamily="18" charset="0"/>
                <a:cs typeface="Times New Roman" panose="02020603050405020304" pitchFamily="18" charset="0"/>
              </a:rPr>
              <a:t>  .. ..$ soil   : Factor w/ 3 levels "1","2","3": 1 1 1 2 2 2 2 1 1 2 ...</a:t>
            </a:r>
          </a:p>
          <a:p>
            <a:r>
              <a:rPr lang="en-US" sz="1400" dirty="0">
                <a:solidFill>
                  <a:srgbClr val="0070C0"/>
                </a:solidFill>
                <a:latin typeface="Times New Roman" panose="02020603050405020304" pitchFamily="18" charset="0"/>
                <a:cs typeface="Times New Roman" panose="02020603050405020304" pitchFamily="18" charset="0"/>
              </a:rPr>
              <a:t>  .. ..$ lime   : Factor w/ 2 levels "0","1": 2 2 2 1 1 1 1 1 1 1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landuse</a:t>
            </a:r>
            <a:r>
              <a:rPr lang="en-US" sz="1400" dirty="0">
                <a:solidFill>
                  <a:srgbClr val="0070C0"/>
                </a:solidFill>
                <a:latin typeface="Times New Roman" panose="02020603050405020304" pitchFamily="18" charset="0"/>
                <a:cs typeface="Times New Roman" panose="02020603050405020304" pitchFamily="18" charset="0"/>
              </a:rPr>
              <a:t>: Factor w/ 15 levels "</a:t>
            </a:r>
            <a:r>
              <a:rPr lang="en-US" sz="1400" dirty="0" err="1">
                <a:solidFill>
                  <a:srgbClr val="0070C0"/>
                </a:solidFill>
                <a:latin typeface="Times New Roman" panose="02020603050405020304" pitchFamily="18" charset="0"/>
                <a:cs typeface="Times New Roman" panose="02020603050405020304" pitchFamily="18" charset="0"/>
              </a:rPr>
              <a:t>Aa","Ab","Ag</a:t>
            </a:r>
            <a:r>
              <a:rPr lang="en-US" sz="1400" dirty="0">
                <a:solidFill>
                  <a:srgbClr val="0070C0"/>
                </a:solidFill>
                <a:latin typeface="Times New Roman" panose="02020603050405020304" pitchFamily="18" charset="0"/>
                <a:cs typeface="Times New Roman" panose="02020603050405020304" pitchFamily="18" charset="0"/>
              </a:rPr>
              <a:t>",..: 4 4 4 11 4 11 4 2 2 15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dist.m</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50 30 150 270 380 470 240 120 240 420 ...</a:t>
            </a:r>
          </a:p>
          <a:p>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coords.nrs</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int</a:t>
            </a:r>
            <a:r>
              <a:rPr lang="en-US" sz="1400" dirty="0">
                <a:solidFill>
                  <a:srgbClr val="0070C0"/>
                </a:solidFill>
                <a:latin typeface="Times New Roman" panose="02020603050405020304" pitchFamily="18" charset="0"/>
                <a:cs typeface="Times New Roman" panose="02020603050405020304" pitchFamily="18" charset="0"/>
              </a:rPr>
              <a:t> [1:2] 1 2</a:t>
            </a:r>
          </a:p>
          <a:p>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coords</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1:2] 181072 181025 181165 181298 181307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attr</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dimnames</a:t>
            </a:r>
            <a:r>
              <a:rPr lang="en-US" sz="1400" dirty="0">
                <a:solidFill>
                  <a:srgbClr val="0070C0"/>
                </a:solidFill>
                <a:latin typeface="Times New Roman" panose="02020603050405020304" pitchFamily="18" charset="0"/>
                <a:cs typeface="Times New Roman" panose="02020603050405020304" pitchFamily="18" charset="0"/>
              </a:rPr>
              <a:t>")=List of 2</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[1:155] "1" "2" "3" "4" ...</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[1:2] "x" "y"</a:t>
            </a:r>
          </a:p>
          <a:p>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bbox</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[1:2, 1:2] 178605 329714 181390 333611</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attr</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dimnames</a:t>
            </a:r>
            <a:r>
              <a:rPr lang="en-US" sz="1400" dirty="0">
                <a:solidFill>
                  <a:srgbClr val="0070C0"/>
                </a:solidFill>
                <a:latin typeface="Times New Roman" panose="02020603050405020304" pitchFamily="18" charset="0"/>
                <a:cs typeface="Times New Roman" panose="02020603050405020304" pitchFamily="18" charset="0"/>
              </a:rPr>
              <a:t>")=List of 2</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[1:2] "x" "y"</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[1:2] "min" "max"</a:t>
            </a:r>
          </a:p>
          <a:p>
            <a:r>
              <a:rPr lang="en-US" sz="1400" dirty="0">
                <a:solidFill>
                  <a:srgbClr val="0070C0"/>
                </a:solidFill>
                <a:latin typeface="Times New Roman" panose="02020603050405020304" pitchFamily="18" charset="0"/>
                <a:cs typeface="Times New Roman" panose="02020603050405020304" pitchFamily="18" charset="0"/>
              </a:rPr>
              <a:t>  ..@ proj4string:Formal class 'CRS' [package "</a:t>
            </a:r>
            <a:r>
              <a:rPr lang="en-US" sz="1400" dirty="0" err="1">
                <a:solidFill>
                  <a:srgbClr val="0070C0"/>
                </a:solidFill>
                <a:latin typeface="Times New Roman" panose="02020603050405020304" pitchFamily="18" charset="0"/>
                <a:cs typeface="Times New Roman" panose="02020603050405020304" pitchFamily="18" charset="0"/>
              </a:rPr>
              <a:t>sp</a:t>
            </a:r>
            <a:r>
              <a:rPr lang="en-US" sz="1400" dirty="0">
                <a:solidFill>
                  <a:srgbClr val="0070C0"/>
                </a:solidFill>
                <a:latin typeface="Times New Roman" panose="02020603050405020304" pitchFamily="18" charset="0"/>
                <a:cs typeface="Times New Roman" panose="02020603050405020304" pitchFamily="18" charset="0"/>
              </a:rPr>
              <a:t>"] with 1 slot</a:t>
            </a:r>
          </a:p>
          <a:p>
            <a:r>
              <a:rPr lang="en-US" sz="1400" dirty="0">
                <a:solidFill>
                  <a:srgbClr val="0070C0"/>
                </a:solidFill>
                <a:latin typeface="Times New Roman" panose="02020603050405020304" pitchFamily="18" charset="0"/>
                <a:cs typeface="Times New Roman" panose="02020603050405020304" pitchFamily="18" charset="0"/>
              </a:rPr>
              <a:t>  .. .. ..@ </a:t>
            </a:r>
            <a:r>
              <a:rPr lang="en-US" sz="1400" dirty="0" err="1">
                <a:solidFill>
                  <a:srgbClr val="0070C0"/>
                </a:solidFill>
                <a:latin typeface="Times New Roman" panose="02020603050405020304" pitchFamily="18" charset="0"/>
                <a:cs typeface="Times New Roman" panose="02020603050405020304" pitchFamily="18" charset="0"/>
              </a:rPr>
              <a:t>projargs</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NA</a:t>
            </a:r>
          </a:p>
        </p:txBody>
      </p:sp>
    </p:spTree>
    <p:extLst>
      <p:ext uri="{BB962C8B-B14F-4D97-AF65-F5344CB8AC3E}">
        <p14:creationId xmlns:p14="http://schemas.microsoft.com/office/powerpoint/2010/main" val="520793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18730"/>
            <a:ext cx="414568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S4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spatial class - polygons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1080730"/>
            <a:ext cx="8229600" cy="446276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Create spatial polygons (</a:t>
            </a:r>
            <a:r>
              <a:rPr lang="en-US" sz="2000" dirty="0" err="1">
                <a:latin typeface="Times New Roman" panose="02020603050405020304" pitchFamily="18" charset="0"/>
                <a:cs typeface="Times New Roman" panose="02020603050405020304" pitchFamily="18" charset="0"/>
              </a:rPr>
              <a:t>SpatialPolygonsDataFrame</a:t>
            </a:r>
            <a:r>
              <a:rPr lang="en-US" sz="2000" dirty="0">
                <a:latin typeface="Times New Roman" panose="02020603050405020304" pitchFamily="18" charset="0"/>
                <a:cs typeface="Times New Roman" panose="02020603050405020304" pitchFamily="18" charset="0"/>
              </a:rPr>
              <a:t>). The nesting of the list objects corresponds to the nesting of the resulting S4 slots.</a:t>
            </a:r>
          </a:p>
          <a:p>
            <a:pPr algn="just"/>
            <a:endParaRPr lang="en-US" sz="1000" dirty="0">
              <a:latin typeface="Times New Roman" panose="02020603050405020304" pitchFamily="18" charset="0"/>
              <a:cs typeface="Times New Roman" panose="02020603050405020304" pitchFamily="18" charset="0"/>
            </a:endParaRPr>
          </a:p>
          <a:p>
            <a:r>
              <a:rPr lang="en-US" sz="1400" dirty="0">
                <a:solidFill>
                  <a:srgbClr val="8000FF"/>
                </a:solidFill>
                <a:latin typeface="Courier New" panose="02070309020205020404" pitchFamily="49" charset="0"/>
              </a:rPr>
              <a:t>library</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sp</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p1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Polygons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list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Polygon</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1</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3</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5</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"p1"</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p2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Polygons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list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Polygon</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5</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5</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3</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"p2"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00FF"/>
                </a:solidFill>
                <a:latin typeface="Courier New" panose="02070309020205020404" pitchFamily="49" charset="0"/>
              </a:rPr>
              <a:t>poly</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SpatialPolygonsDataFrame</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SpatialPolygons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list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p1, p2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FF8000"/>
                </a:solidFill>
                <a:latin typeface="Courier New" panose="02070309020205020404" pitchFamily="49" charset="0"/>
              </a:rPr>
              <a:t>1</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data.frame</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row.names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"p1"</a:t>
            </a:r>
            <a:r>
              <a:rPr lang="en-US" sz="1400"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"p2"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,ID</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1</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endParaRPr lang="en-US" sz="1400" dirty="0"/>
          </a:p>
          <a:p>
            <a:pPr algn="just"/>
            <a:endParaRPr lang="en-US" sz="14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can be difficult to pull information from nested slots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area in polygons)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Here is an example of extracting “area” from “polygon” slot using “</a:t>
            </a:r>
            <a:r>
              <a:rPr lang="en-US" sz="2000" dirty="0" err="1">
                <a:latin typeface="Times New Roman" panose="02020603050405020304" pitchFamily="18" charset="0"/>
                <a:cs typeface="Times New Roman" panose="02020603050405020304" pitchFamily="18" charset="0"/>
              </a:rPr>
              <a:t>sapply</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r>
              <a:rPr lang="en-US" sz="1600" dirty="0" err="1">
                <a:solidFill>
                  <a:srgbClr val="8000FF"/>
                </a:solidFill>
                <a:latin typeface="Courier New" panose="02070309020205020404" pitchFamily="49" charset="0"/>
              </a:rPr>
              <a:t>sapply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slot</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poly</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"polygons"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slot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"area"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[1] 5.5 1.5</a:t>
            </a: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68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76200"/>
            <a:ext cx="5829673" cy="6724918"/>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Structure of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SpatialPolygonsDataFrame</a:t>
            </a:r>
            <a:endParaRPr lang="en-US" sz="2400" b="1" dirty="0">
              <a:latin typeface="Times New Roman" panose="02020603050405020304" pitchFamily="18" charset="0"/>
              <a:cs typeface="Times New Roman" panose="02020603050405020304" pitchFamily="18" charset="0"/>
            </a:endParaRPr>
          </a:p>
          <a:p>
            <a:endParaRPr lang="en-US" sz="1100" dirty="0">
              <a:solidFill>
                <a:srgbClr val="0070C0"/>
              </a:solidFill>
              <a:latin typeface="Times New Roman" panose="02020603050405020304" pitchFamily="18" charset="0"/>
              <a:cs typeface="Times New Roman" panose="02020603050405020304" pitchFamily="18" charset="0"/>
            </a:endParaRPr>
          </a:p>
          <a:p>
            <a:r>
              <a:rPr lang="en-US" sz="1100" dirty="0">
                <a:solidFill>
                  <a:srgbClr val="0070C0"/>
                </a:solidFill>
                <a:latin typeface="Times New Roman" panose="02020603050405020304" pitchFamily="18" charset="0"/>
                <a:cs typeface="Times New Roman" panose="02020603050405020304" pitchFamily="18" charset="0"/>
              </a:rPr>
              <a:t>Formal class '</a:t>
            </a:r>
            <a:r>
              <a:rPr lang="en-US" sz="1100" dirty="0" err="1">
                <a:solidFill>
                  <a:srgbClr val="0070C0"/>
                </a:solidFill>
                <a:latin typeface="Times New Roman" panose="02020603050405020304" pitchFamily="18" charset="0"/>
                <a:cs typeface="Times New Roman" panose="02020603050405020304" pitchFamily="18" charset="0"/>
              </a:rPr>
              <a:t>SpatialPolygonsDataFrame</a:t>
            </a:r>
            <a:r>
              <a:rPr lang="en-US" sz="1100" dirty="0">
                <a:solidFill>
                  <a:srgbClr val="0070C0"/>
                </a:solidFill>
                <a:latin typeface="Times New Roman" panose="02020603050405020304" pitchFamily="18" charset="0"/>
                <a:cs typeface="Times New Roman" panose="02020603050405020304" pitchFamily="18" charset="0"/>
              </a:rPr>
              <a:t>'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data       :'</a:t>
            </a:r>
            <a:r>
              <a:rPr lang="en-US" sz="1100" dirty="0" err="1">
                <a:solidFill>
                  <a:srgbClr val="0070C0"/>
                </a:solidFill>
                <a:latin typeface="Times New Roman" panose="02020603050405020304" pitchFamily="18" charset="0"/>
                <a:cs typeface="Times New Roman" panose="02020603050405020304" pitchFamily="18" charset="0"/>
              </a:rPr>
              <a:t>data.frame</a:t>
            </a:r>
            <a:r>
              <a:rPr lang="en-US" sz="1100" dirty="0">
                <a:solidFill>
                  <a:srgbClr val="0070C0"/>
                </a:solidFill>
                <a:latin typeface="Times New Roman" panose="02020603050405020304" pitchFamily="18" charset="0"/>
                <a:cs typeface="Times New Roman" panose="02020603050405020304" pitchFamily="18" charset="0"/>
              </a:rPr>
              <a:t>': 2 obs. of  1 variable:</a:t>
            </a:r>
          </a:p>
          <a:p>
            <a:r>
              <a:rPr lang="en-US" sz="1100" dirty="0">
                <a:solidFill>
                  <a:srgbClr val="0070C0"/>
                </a:solidFill>
                <a:latin typeface="Times New Roman" panose="02020603050405020304" pitchFamily="18" charset="0"/>
                <a:cs typeface="Times New Roman" panose="02020603050405020304" pitchFamily="18" charset="0"/>
              </a:rPr>
              <a:t>  .. ..$ ID: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[1:2] 1 2</a:t>
            </a:r>
          </a:p>
          <a:p>
            <a:r>
              <a:rPr lang="en-US" sz="1100" dirty="0">
                <a:solidFill>
                  <a:srgbClr val="0070C0"/>
                </a:solidFill>
                <a:latin typeface="Times New Roman" panose="02020603050405020304" pitchFamily="18" charset="0"/>
                <a:cs typeface="Times New Roman" panose="02020603050405020304" pitchFamily="18" charset="0"/>
              </a:rPr>
              <a:t>  ..@ polygons   :List of 2</a:t>
            </a:r>
          </a:p>
          <a:p>
            <a:r>
              <a:rPr lang="en-US" sz="1100" dirty="0">
                <a:solidFill>
                  <a:srgbClr val="0070C0"/>
                </a:solidFill>
                <a:latin typeface="Times New Roman" panose="02020603050405020304" pitchFamily="18" charset="0"/>
                <a:cs typeface="Times New Roman" panose="02020603050405020304" pitchFamily="18" charset="0"/>
              </a:rPr>
              <a:t>  .. ..$ :Formal class 'Polygons'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Polygons :List of 1</a:t>
            </a:r>
          </a:p>
          <a:p>
            <a:r>
              <a:rPr lang="en-US" sz="1100" dirty="0">
                <a:solidFill>
                  <a:srgbClr val="0070C0"/>
                </a:solidFill>
                <a:latin typeface="Times New Roman" panose="02020603050405020304" pitchFamily="18" charset="0"/>
                <a:cs typeface="Times New Roman" panose="02020603050405020304" pitchFamily="18" charset="0"/>
              </a:rPr>
              <a:t>  .. .. .. .. ..$ :Formal class 'Polygon'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2.7 3.55</a:t>
            </a:r>
          </a:p>
          <a:p>
            <a:r>
              <a:rPr lang="en-US" sz="1100" dirty="0">
                <a:solidFill>
                  <a:srgbClr val="0070C0"/>
                </a:solidFill>
                <a:latin typeface="Times New Roman" panose="02020603050405020304" pitchFamily="18" charset="0"/>
                <a:cs typeface="Times New Roman" panose="02020603050405020304" pitchFamily="18" charset="0"/>
              </a:rPr>
              <a:t>  .. .. ..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5.5</a:t>
            </a:r>
          </a:p>
          <a:p>
            <a:r>
              <a:rPr lang="en-US" sz="1100" dirty="0">
                <a:solidFill>
                  <a:srgbClr val="0070C0"/>
                </a:solidFill>
                <a:latin typeface="Times New Roman" panose="02020603050405020304" pitchFamily="18" charset="0"/>
                <a:cs typeface="Times New Roman" panose="02020603050405020304" pitchFamily="18" charset="0"/>
              </a:rPr>
              <a:t>  .. .. .. .. .. .. ..@ hole   : </a:t>
            </a:r>
            <a:r>
              <a:rPr lang="en-US" sz="1100" dirty="0" err="1">
                <a:solidFill>
                  <a:srgbClr val="0070C0"/>
                </a:solidFill>
                <a:latin typeface="Times New Roman" panose="02020603050405020304" pitchFamily="18" charset="0"/>
                <a:cs typeface="Times New Roman" panose="02020603050405020304" pitchFamily="18" charset="0"/>
              </a:rPr>
              <a:t>logi</a:t>
            </a:r>
            <a:r>
              <a:rPr lang="en-US" sz="1100" dirty="0">
                <a:solidFill>
                  <a:srgbClr val="0070C0"/>
                </a:solidFill>
                <a:latin typeface="Times New Roman" panose="02020603050405020304" pitchFamily="18" charset="0"/>
                <a:cs typeface="Times New Roman" panose="02020603050405020304" pitchFamily="18" charset="0"/>
              </a:rPr>
              <a:t> FALSE</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ringDir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coords</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[1:5, 1:2] 2 1 4 4 2 2 4 5 3 2</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plotOrder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2.7 3.55</a:t>
            </a:r>
          </a:p>
          <a:p>
            <a:r>
              <a:rPr lang="en-US" sz="1100" dirty="0">
                <a:solidFill>
                  <a:srgbClr val="0070C0"/>
                </a:solidFill>
                <a:latin typeface="Times New Roman" panose="02020603050405020304" pitchFamily="18" charset="0"/>
                <a:cs typeface="Times New Roman" panose="02020603050405020304" pitchFamily="18" charset="0"/>
              </a:rPr>
              <a:t>  .. .. .. ..@ ID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"p1"</a:t>
            </a:r>
          </a:p>
          <a:p>
            <a:r>
              <a:rPr lang="en-US" sz="1100" dirty="0">
                <a:solidFill>
                  <a:srgbClr val="0070C0"/>
                </a:solidFill>
                <a:latin typeface="Times New Roman" panose="02020603050405020304" pitchFamily="18" charset="0"/>
                <a:cs typeface="Times New Roman" panose="02020603050405020304" pitchFamily="18" charset="0"/>
              </a:rPr>
              <a:t>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5.5</a:t>
            </a:r>
          </a:p>
          <a:p>
            <a:r>
              <a:rPr lang="en-US" sz="1100" dirty="0">
                <a:solidFill>
                  <a:srgbClr val="0070C0"/>
                </a:solidFill>
                <a:latin typeface="Times New Roman" panose="02020603050405020304" pitchFamily="18" charset="0"/>
                <a:cs typeface="Times New Roman" panose="02020603050405020304" pitchFamily="18" charset="0"/>
              </a:rPr>
              <a:t>  .. ..$ :Formal class 'Polygons'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Polygons :List of 1</a:t>
            </a:r>
          </a:p>
          <a:p>
            <a:r>
              <a:rPr lang="en-US" sz="1100" dirty="0">
                <a:solidFill>
                  <a:srgbClr val="0070C0"/>
                </a:solidFill>
                <a:latin typeface="Times New Roman" panose="02020603050405020304" pitchFamily="18" charset="0"/>
                <a:cs typeface="Times New Roman" panose="02020603050405020304" pitchFamily="18" charset="0"/>
              </a:rPr>
              <a:t>  .. .. .. .. ..$ :Formal class 'Polygon'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3.67 2.33</a:t>
            </a:r>
          </a:p>
          <a:p>
            <a:r>
              <a:rPr lang="en-US" sz="1100" dirty="0">
                <a:solidFill>
                  <a:srgbClr val="0070C0"/>
                </a:solidFill>
                <a:latin typeface="Times New Roman" panose="02020603050405020304" pitchFamily="18" charset="0"/>
                <a:cs typeface="Times New Roman" panose="02020603050405020304" pitchFamily="18" charset="0"/>
              </a:rPr>
              <a:t>  .. .. ..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1.5</a:t>
            </a:r>
          </a:p>
          <a:p>
            <a:r>
              <a:rPr lang="en-US" sz="1100" dirty="0">
                <a:solidFill>
                  <a:srgbClr val="0070C0"/>
                </a:solidFill>
                <a:latin typeface="Times New Roman" panose="02020603050405020304" pitchFamily="18" charset="0"/>
                <a:cs typeface="Times New Roman" panose="02020603050405020304" pitchFamily="18" charset="0"/>
              </a:rPr>
              <a:t>  .. .. .. .. .. .. ..@ hole   : </a:t>
            </a:r>
            <a:r>
              <a:rPr lang="en-US" sz="1100" dirty="0" err="1">
                <a:solidFill>
                  <a:srgbClr val="0070C0"/>
                </a:solidFill>
                <a:latin typeface="Times New Roman" panose="02020603050405020304" pitchFamily="18" charset="0"/>
                <a:cs typeface="Times New Roman" panose="02020603050405020304" pitchFamily="18" charset="0"/>
              </a:rPr>
              <a:t>logi</a:t>
            </a:r>
            <a:r>
              <a:rPr lang="en-US" sz="1100" dirty="0">
                <a:solidFill>
                  <a:srgbClr val="0070C0"/>
                </a:solidFill>
                <a:latin typeface="Times New Roman" panose="02020603050405020304" pitchFamily="18" charset="0"/>
                <a:cs typeface="Times New Roman" panose="02020603050405020304" pitchFamily="18" charset="0"/>
              </a:rPr>
              <a:t> FALSE</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ringDir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coords</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[1:4, 1:2] 5 2 4 5 2 2 3 2</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plotOrder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3.67 2.33</a:t>
            </a:r>
          </a:p>
          <a:p>
            <a:r>
              <a:rPr lang="en-US" sz="1100" dirty="0">
                <a:solidFill>
                  <a:srgbClr val="0070C0"/>
                </a:solidFill>
                <a:latin typeface="Times New Roman" panose="02020603050405020304" pitchFamily="18" charset="0"/>
                <a:cs typeface="Times New Roman" panose="02020603050405020304" pitchFamily="18" charset="0"/>
              </a:rPr>
              <a:t>  .. .. .. ..@ ID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"p2"</a:t>
            </a:r>
          </a:p>
          <a:p>
            <a:r>
              <a:rPr lang="en-US" sz="1100" dirty="0">
                <a:solidFill>
                  <a:srgbClr val="0070C0"/>
                </a:solidFill>
                <a:latin typeface="Times New Roman" panose="02020603050405020304" pitchFamily="18" charset="0"/>
                <a:cs typeface="Times New Roman" panose="02020603050405020304" pitchFamily="18" charset="0"/>
              </a:rPr>
              <a:t>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1.5</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plotOrder</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[1:2] 1 2</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bbox</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1:2] 1 2 5 5</a:t>
            </a:r>
          </a:p>
          <a:p>
            <a:r>
              <a:rPr lang="en-US" sz="1100" dirty="0">
                <a:solidFill>
                  <a:srgbClr val="0070C0"/>
                </a:solidFill>
                <a:latin typeface="Times New Roman" panose="02020603050405020304" pitchFamily="18" charset="0"/>
                <a:cs typeface="Times New Roman" panose="02020603050405020304" pitchFamily="18" charset="0"/>
              </a:rPr>
              <a:t>  .. ..- </a:t>
            </a:r>
            <a:r>
              <a:rPr lang="en-US" sz="1100" dirty="0" err="1">
                <a:solidFill>
                  <a:srgbClr val="0070C0"/>
                </a:solidFill>
                <a:latin typeface="Times New Roman" panose="02020603050405020304" pitchFamily="18" charset="0"/>
                <a:cs typeface="Times New Roman" panose="02020603050405020304" pitchFamily="18" charset="0"/>
              </a:rPr>
              <a:t>attr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dimnames</a:t>
            </a:r>
            <a:r>
              <a:rPr lang="en-US" sz="1100" dirty="0">
                <a:solidFill>
                  <a:srgbClr val="0070C0"/>
                </a:solidFill>
                <a:latin typeface="Times New Roman" panose="02020603050405020304" pitchFamily="18" charset="0"/>
                <a:cs typeface="Times New Roman" panose="02020603050405020304" pitchFamily="18" charset="0"/>
              </a:rPr>
              <a:t>")=List of 2</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[1:2] "x" "y"</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[1:2] "min" "max"</a:t>
            </a:r>
          </a:p>
          <a:p>
            <a:r>
              <a:rPr lang="en-US" sz="1100" dirty="0">
                <a:solidFill>
                  <a:srgbClr val="0070C0"/>
                </a:solidFill>
                <a:latin typeface="Times New Roman" panose="02020603050405020304" pitchFamily="18" charset="0"/>
                <a:cs typeface="Times New Roman" panose="02020603050405020304" pitchFamily="18" charset="0"/>
              </a:rPr>
              <a:t>  ..@ proj4string:Formal class 'CRS'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1 slot</a:t>
            </a:r>
          </a:p>
          <a:p>
            <a:r>
              <a:rPr lang="en-US" sz="1100" dirty="0">
                <a:solidFill>
                  <a:srgbClr val="0070C0"/>
                </a:solidFill>
                <a:latin typeface="Times New Roman" panose="02020603050405020304" pitchFamily="18" charset="0"/>
                <a:cs typeface="Times New Roman" panose="02020603050405020304" pitchFamily="18" charset="0"/>
              </a:rPr>
              <a:t>  .. .. ..@ </a:t>
            </a:r>
            <a:r>
              <a:rPr lang="en-US" sz="1100" dirty="0" err="1">
                <a:solidFill>
                  <a:srgbClr val="0070C0"/>
                </a:solidFill>
                <a:latin typeface="Times New Roman" panose="02020603050405020304" pitchFamily="18" charset="0"/>
                <a:cs typeface="Times New Roman" panose="02020603050405020304" pitchFamily="18" charset="0"/>
              </a:rPr>
              <a:t>projargs</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NA</a:t>
            </a:r>
          </a:p>
          <a:p>
            <a:endParaRPr lang="en-US" sz="11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893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4909"/>
            <a:ext cx="210025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sf class objects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758309"/>
            <a:ext cx="8229600" cy="587853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Create spatial points class(“sf”,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The spatial data is stored in the geometry column as WKT. Note that you do not get the geometry type from class. </a:t>
            </a:r>
          </a:p>
          <a:p>
            <a:pPr algn="just"/>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library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library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pts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st_as_sf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coords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"x"</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crs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CRS</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init</a:t>
            </a:r>
            <a:r>
              <a:rPr lang="en-US" sz="1600" dirty="0">
                <a:solidFill>
                  <a:srgbClr val="808080"/>
                </a:solidFill>
                <a:latin typeface="Courier New" panose="02070309020205020404" pitchFamily="49" charset="0"/>
              </a:rPr>
              <a:t>=epsg:28992"</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solidFill>
                <a:srgbClr val="000000"/>
              </a:solidFill>
              <a:latin typeface="Courier New" panose="02070309020205020404" pitchFamily="49" charset="0"/>
            </a:endParaRPr>
          </a:p>
          <a:p>
            <a:r>
              <a:rPr lang="en-US" sz="1000" dirty="0">
                <a:solidFill>
                  <a:schemeClr val="accent1"/>
                </a:solidFill>
                <a:latin typeface="Courier New" panose="02070309020205020404" pitchFamily="49" charset="0"/>
              </a:rPr>
              <a:t>Simple feature collection with 155 features and 12 fields</a:t>
            </a:r>
          </a:p>
          <a:p>
            <a:r>
              <a:rPr lang="en-US" sz="1000" dirty="0">
                <a:solidFill>
                  <a:schemeClr val="accent1"/>
                </a:solidFill>
                <a:latin typeface="Courier New" panose="02070309020205020404" pitchFamily="49" charset="0"/>
              </a:rPr>
              <a:t>geometry type:  POINT</a:t>
            </a:r>
          </a:p>
          <a:p>
            <a:r>
              <a:rPr lang="en-US" sz="1000" dirty="0">
                <a:solidFill>
                  <a:schemeClr val="accent1"/>
                </a:solidFill>
                <a:latin typeface="Courier New" panose="02070309020205020404" pitchFamily="49" charset="0"/>
              </a:rPr>
              <a:t>dimension:      XY</a:t>
            </a:r>
          </a:p>
          <a:p>
            <a:r>
              <a:rPr lang="en-US" sz="1000" dirty="0" err="1">
                <a:solidFill>
                  <a:schemeClr val="accent1"/>
                </a:solidFill>
                <a:latin typeface="Courier New" panose="02070309020205020404" pitchFamily="49" charset="0"/>
              </a:rPr>
              <a:t>bbox</a:t>
            </a:r>
            <a:r>
              <a:rPr lang="en-US" sz="1000" dirty="0">
                <a:solidFill>
                  <a:schemeClr val="accent1"/>
                </a:solidFill>
                <a:latin typeface="Courier New" panose="02070309020205020404" pitchFamily="49" charset="0"/>
              </a:rPr>
              <a:t>:           </a:t>
            </a:r>
            <a:r>
              <a:rPr lang="en-US" sz="1000" dirty="0" err="1">
                <a:solidFill>
                  <a:schemeClr val="accent1"/>
                </a:solidFill>
                <a:latin typeface="Courier New" panose="02070309020205020404" pitchFamily="49" charset="0"/>
              </a:rPr>
              <a:t>xmin</a:t>
            </a:r>
            <a:r>
              <a:rPr lang="en-US" sz="1000" dirty="0">
                <a:solidFill>
                  <a:schemeClr val="accent1"/>
                </a:solidFill>
                <a:latin typeface="Courier New" panose="02070309020205020404" pitchFamily="49" charset="0"/>
              </a:rPr>
              <a:t>: 178605 </a:t>
            </a:r>
            <a:r>
              <a:rPr lang="en-US" sz="1000" dirty="0" err="1">
                <a:solidFill>
                  <a:schemeClr val="accent1"/>
                </a:solidFill>
                <a:latin typeface="Courier New" panose="02070309020205020404" pitchFamily="49" charset="0"/>
              </a:rPr>
              <a:t>ymin</a:t>
            </a:r>
            <a:r>
              <a:rPr lang="en-US" sz="1000" dirty="0">
                <a:solidFill>
                  <a:schemeClr val="accent1"/>
                </a:solidFill>
                <a:latin typeface="Courier New" panose="02070309020205020404" pitchFamily="49" charset="0"/>
              </a:rPr>
              <a:t>: 329714 </a:t>
            </a:r>
            <a:r>
              <a:rPr lang="en-US" sz="1000" dirty="0" err="1">
                <a:solidFill>
                  <a:schemeClr val="accent1"/>
                </a:solidFill>
                <a:latin typeface="Courier New" panose="02070309020205020404" pitchFamily="49" charset="0"/>
              </a:rPr>
              <a:t>xmax</a:t>
            </a:r>
            <a:r>
              <a:rPr lang="en-US" sz="1000" dirty="0">
                <a:solidFill>
                  <a:schemeClr val="accent1"/>
                </a:solidFill>
                <a:latin typeface="Courier New" panose="02070309020205020404" pitchFamily="49" charset="0"/>
              </a:rPr>
              <a:t>: 181390 </a:t>
            </a:r>
            <a:r>
              <a:rPr lang="en-US" sz="1000" dirty="0" err="1">
                <a:solidFill>
                  <a:schemeClr val="accent1"/>
                </a:solidFill>
                <a:latin typeface="Courier New" panose="02070309020205020404" pitchFamily="49" charset="0"/>
              </a:rPr>
              <a:t>ymax</a:t>
            </a:r>
            <a:r>
              <a:rPr lang="en-US" sz="1000" dirty="0">
                <a:solidFill>
                  <a:schemeClr val="accent1"/>
                </a:solidFill>
                <a:latin typeface="Courier New" panose="02070309020205020404" pitchFamily="49" charset="0"/>
              </a:rPr>
              <a:t>: 333611</a:t>
            </a:r>
          </a:p>
          <a:p>
            <a:r>
              <a:rPr lang="en-US" sz="1000" dirty="0">
                <a:solidFill>
                  <a:schemeClr val="accent1"/>
                </a:solidFill>
                <a:latin typeface="Courier New" panose="02070309020205020404" pitchFamily="49" charset="0"/>
              </a:rPr>
              <a:t>projected CRS:  Amersfoort / RD New</a:t>
            </a:r>
          </a:p>
          <a:p>
            <a:r>
              <a:rPr lang="en-US" sz="1000" dirty="0">
                <a:solidFill>
                  <a:schemeClr val="accent1"/>
                </a:solidFill>
                <a:latin typeface="Courier New" panose="02070309020205020404" pitchFamily="49" charset="0"/>
              </a:rPr>
              <a:t>First 10 features:</a:t>
            </a:r>
          </a:p>
          <a:p>
            <a:r>
              <a:rPr lang="en-US" sz="1000" dirty="0">
                <a:solidFill>
                  <a:schemeClr val="accent1"/>
                </a:solidFill>
                <a:latin typeface="Courier New" panose="02070309020205020404" pitchFamily="49" charset="0"/>
              </a:rPr>
              <a:t>   cadmium copper lead zinc  </a:t>
            </a:r>
            <a:r>
              <a:rPr lang="en-US" sz="1000" dirty="0" err="1">
                <a:solidFill>
                  <a:schemeClr val="accent1"/>
                </a:solidFill>
                <a:latin typeface="Courier New" panose="02070309020205020404" pitchFamily="49" charset="0"/>
              </a:rPr>
              <a:t>elev</a:t>
            </a:r>
            <a:r>
              <a:rPr lang="en-US" sz="1000" dirty="0">
                <a:solidFill>
                  <a:schemeClr val="accent1"/>
                </a:solidFill>
                <a:latin typeface="Courier New" panose="02070309020205020404" pitchFamily="49" charset="0"/>
              </a:rPr>
              <a:t>       </a:t>
            </a:r>
            <a:r>
              <a:rPr lang="en-US" sz="1000" dirty="0" err="1">
                <a:solidFill>
                  <a:schemeClr val="accent1"/>
                </a:solidFill>
                <a:latin typeface="Courier New" panose="02070309020205020404" pitchFamily="49" charset="0"/>
              </a:rPr>
              <a:t>dist</a:t>
            </a:r>
            <a:r>
              <a:rPr lang="en-US" sz="1000" dirty="0">
                <a:solidFill>
                  <a:schemeClr val="accent1"/>
                </a:solidFill>
                <a:latin typeface="Courier New" panose="02070309020205020404" pitchFamily="49" charset="0"/>
              </a:rPr>
              <a:t>   om </a:t>
            </a:r>
            <a:r>
              <a:rPr lang="en-US" sz="1000" dirty="0" err="1">
                <a:solidFill>
                  <a:schemeClr val="accent1"/>
                </a:solidFill>
                <a:latin typeface="Courier New" panose="02070309020205020404" pitchFamily="49" charset="0"/>
              </a:rPr>
              <a:t>ffreq</a:t>
            </a:r>
            <a:r>
              <a:rPr lang="en-US" sz="1000" dirty="0">
                <a:solidFill>
                  <a:schemeClr val="accent1"/>
                </a:solidFill>
                <a:latin typeface="Courier New" panose="02070309020205020404" pitchFamily="49" charset="0"/>
              </a:rPr>
              <a:t> soil lime </a:t>
            </a:r>
            <a:r>
              <a:rPr lang="en-US" sz="1000" dirty="0" err="1">
                <a:solidFill>
                  <a:schemeClr val="accent1"/>
                </a:solidFill>
                <a:latin typeface="Courier New" panose="02070309020205020404" pitchFamily="49" charset="0"/>
              </a:rPr>
              <a:t>landuse</a:t>
            </a:r>
            <a:r>
              <a:rPr lang="en-US" sz="1000" dirty="0">
                <a:solidFill>
                  <a:schemeClr val="accent1"/>
                </a:solidFill>
                <a:latin typeface="Courier New" panose="02070309020205020404" pitchFamily="49" charset="0"/>
              </a:rPr>
              <a:t> </a:t>
            </a:r>
            <a:r>
              <a:rPr lang="en-US" sz="1000" dirty="0" err="1">
                <a:solidFill>
                  <a:schemeClr val="accent1"/>
                </a:solidFill>
                <a:latin typeface="Courier New" panose="02070309020205020404" pitchFamily="49" charset="0"/>
              </a:rPr>
              <a:t>dist.m</a:t>
            </a:r>
            <a:endParaRPr lang="en-US" sz="1000" dirty="0">
              <a:solidFill>
                <a:schemeClr val="accent1"/>
              </a:solidFill>
              <a:latin typeface="Courier New" panose="02070309020205020404" pitchFamily="49" charset="0"/>
            </a:endParaRPr>
          </a:p>
          <a:p>
            <a:r>
              <a:rPr lang="en-US" sz="1000" dirty="0">
                <a:solidFill>
                  <a:schemeClr val="accent1"/>
                </a:solidFill>
                <a:latin typeface="Courier New" panose="02070309020205020404" pitchFamily="49" charset="0"/>
              </a:rPr>
              <a:t>1     11.7     85  299 1022 7.909 0.00135803 13.6     1    1    1      Ah     50</a:t>
            </a:r>
          </a:p>
          <a:p>
            <a:r>
              <a:rPr lang="en-US" sz="1000" dirty="0">
                <a:solidFill>
                  <a:schemeClr val="accent1"/>
                </a:solidFill>
                <a:latin typeface="Courier New" panose="02070309020205020404" pitchFamily="49" charset="0"/>
              </a:rPr>
              <a:t>2      8.6     81  277 1141 6.983 0.01222430 14.0     1    1    1      Ah     30</a:t>
            </a:r>
          </a:p>
          <a:p>
            <a:r>
              <a:rPr lang="en-US" sz="1000" dirty="0">
                <a:solidFill>
                  <a:schemeClr val="accent1"/>
                </a:solidFill>
                <a:latin typeface="Courier New" panose="02070309020205020404" pitchFamily="49" charset="0"/>
              </a:rPr>
              <a:t>3      6.5     68  199  640 7.800 0.10302900 13.0     1    1    1      Ah    150</a:t>
            </a:r>
          </a:p>
          <a:p>
            <a:r>
              <a:rPr lang="en-US" sz="1000" dirty="0">
                <a:solidFill>
                  <a:schemeClr val="accent1"/>
                </a:solidFill>
                <a:latin typeface="Courier New" panose="02070309020205020404" pitchFamily="49" charset="0"/>
              </a:rPr>
              <a:t>4      2.6     81  116  257 7.655 0.19009400  8.0     1    2    0      Ga    270</a:t>
            </a:r>
          </a:p>
          <a:p>
            <a:r>
              <a:rPr lang="en-US" sz="1000" dirty="0">
                <a:solidFill>
                  <a:schemeClr val="accent1"/>
                </a:solidFill>
                <a:latin typeface="Courier New" panose="02070309020205020404" pitchFamily="49" charset="0"/>
              </a:rPr>
              <a:t>5      2.8     48  117  269 7.480 0.27709000  8.7     1    2    0      Ah    380</a:t>
            </a:r>
          </a:p>
          <a:p>
            <a:r>
              <a:rPr lang="en-US" sz="1000" dirty="0">
                <a:solidFill>
                  <a:schemeClr val="accent1"/>
                </a:solidFill>
                <a:latin typeface="Courier New" panose="02070309020205020404" pitchFamily="49" charset="0"/>
              </a:rPr>
              <a:t>6      3.0     61  137  281 7.791 0.36406700  7.8     1    2    0      Ga    470</a:t>
            </a:r>
          </a:p>
          <a:p>
            <a:r>
              <a:rPr lang="en-US" sz="1000" dirty="0">
                <a:solidFill>
                  <a:schemeClr val="accent1"/>
                </a:solidFill>
                <a:latin typeface="Courier New" panose="02070309020205020404" pitchFamily="49" charset="0"/>
              </a:rPr>
              <a:t>geometry</a:t>
            </a:r>
          </a:p>
          <a:p>
            <a:r>
              <a:rPr lang="en-US" sz="1000" dirty="0">
                <a:solidFill>
                  <a:schemeClr val="accent1"/>
                </a:solidFill>
                <a:latin typeface="Courier New" panose="02070309020205020404" pitchFamily="49" charset="0"/>
              </a:rPr>
              <a:t>1  POINT (181072 333611)</a:t>
            </a:r>
          </a:p>
          <a:p>
            <a:r>
              <a:rPr lang="en-US" sz="1000" dirty="0">
                <a:solidFill>
                  <a:schemeClr val="accent1"/>
                </a:solidFill>
                <a:latin typeface="Courier New" panose="02070309020205020404" pitchFamily="49" charset="0"/>
              </a:rPr>
              <a:t>2  POINT (181025 333558)</a:t>
            </a:r>
          </a:p>
          <a:p>
            <a:r>
              <a:rPr lang="en-US" sz="1000" dirty="0">
                <a:solidFill>
                  <a:schemeClr val="accent1"/>
                </a:solidFill>
                <a:latin typeface="Courier New" panose="02070309020205020404" pitchFamily="49" charset="0"/>
              </a:rPr>
              <a:t>3  POINT (181165 333537)</a:t>
            </a:r>
          </a:p>
          <a:p>
            <a:r>
              <a:rPr lang="en-US" sz="1000" dirty="0">
                <a:solidFill>
                  <a:schemeClr val="accent1"/>
                </a:solidFill>
                <a:latin typeface="Courier New" panose="02070309020205020404" pitchFamily="49" charset="0"/>
              </a:rPr>
              <a:t>4  POINT (181298 333484)</a:t>
            </a:r>
          </a:p>
          <a:p>
            <a:r>
              <a:rPr lang="en-US" sz="1000" dirty="0">
                <a:solidFill>
                  <a:schemeClr val="accent1"/>
                </a:solidFill>
                <a:latin typeface="Courier New" panose="02070309020205020404" pitchFamily="49" charset="0"/>
              </a:rPr>
              <a:t>5  POINT (181307 333330)</a:t>
            </a:r>
          </a:p>
          <a:p>
            <a:r>
              <a:rPr lang="en-US" sz="1000" dirty="0">
                <a:solidFill>
                  <a:schemeClr val="accent1"/>
                </a:solidFill>
                <a:latin typeface="Courier New" panose="02070309020205020404" pitchFamily="49" charset="0"/>
              </a:rPr>
              <a:t>6  POINT (181390 333260)</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74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2580"/>
            <a:ext cx="266611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vectors (factors)</a:t>
            </a:r>
          </a:p>
        </p:txBody>
      </p:sp>
      <p:sp>
        <p:nvSpPr>
          <p:cNvPr id="3" name="TextBox 2"/>
          <p:cNvSpPr txBox="1"/>
          <p:nvPr/>
        </p:nvSpPr>
        <p:spPr>
          <a:xfrm>
            <a:off x="304800" y="762000"/>
            <a:ext cx="3962400" cy="5416868"/>
          </a:xfrm>
          <a:prstGeom prst="rect">
            <a:avLst/>
          </a:prstGeom>
          <a:noFill/>
        </p:spPr>
        <p:txBody>
          <a:bodyPr wrap="square" rtlCol="0">
            <a:spAutoFit/>
          </a:bodyPr>
          <a:lstStyle/>
          <a:p>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states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as.factor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"OR"</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"CO"</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"WY"</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"ID"</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"MT"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 OR CO WY WA ID MT</a:t>
            </a:r>
          </a:p>
          <a:p>
            <a:r>
              <a:rPr lang="en-US" sz="1400" dirty="0">
                <a:solidFill>
                  <a:srgbClr val="0070C0"/>
                </a:solidFill>
                <a:latin typeface="Times New Roman" panose="02020603050405020304" pitchFamily="18" charset="0"/>
                <a:cs typeface="Times New Roman" panose="02020603050405020304" pitchFamily="18" charset="0"/>
              </a:rPr>
              <a:t>Levels: CO ID MT OR WA WY</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"CO" "ID" "MT" "OR" "WA" "WY“</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p>
          <a:p>
            <a:endParaRPr lang="en-US" sz="1000" b="1" dirty="0">
              <a:solidFill>
                <a:srgbClr val="000080"/>
              </a:solidFill>
              <a:latin typeface="Courier New" panose="02070309020205020404" pitchFamily="49" charset="0"/>
            </a:endParaRPr>
          </a:p>
          <a:p>
            <a:r>
              <a:rPr lang="en-US" sz="1600" dirty="0">
                <a:solidFill>
                  <a:srgbClr val="0070C0"/>
                </a:solidFill>
                <a:latin typeface="Times New Roman" panose="02020603050405020304" pitchFamily="18" charset="0"/>
                <a:cs typeface="Times New Roman" panose="02020603050405020304" pitchFamily="18" charset="0"/>
              </a:rPr>
              <a:t>[1] "CO“</a:t>
            </a:r>
          </a:p>
          <a:p>
            <a:endParaRPr lang="en-US" sz="1600" b="1" dirty="0">
              <a:solidFill>
                <a:srgbClr val="000080"/>
              </a:solidFill>
              <a:latin typeface="Courier New" panose="02070309020205020404" pitchFamily="49" charset="0"/>
            </a:endParaRPr>
          </a:p>
          <a:p>
            <a:r>
              <a:rPr lang="en-US" sz="1600" dirty="0">
                <a:solidFill>
                  <a:srgbClr val="8000FF"/>
                </a:solidFill>
                <a:latin typeface="Courier New" panose="02070309020205020404" pitchFamily="49" charset="0"/>
              </a:rPr>
              <a:t>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"other"</a:t>
            </a:r>
          </a:p>
          <a:p>
            <a:endParaRPr lang="en-US" sz="1000" dirty="0">
              <a:solidFill>
                <a:srgbClr val="808080"/>
              </a:solidFill>
              <a:latin typeface="Courier New" panose="02070309020205020404" pitchFamily="49" charset="0"/>
            </a:endParaRPr>
          </a:p>
          <a:p>
            <a:r>
              <a:rPr lang="en-US" sz="1600" dirty="0">
                <a:solidFill>
                  <a:srgbClr val="0070C0"/>
                </a:solidFill>
                <a:latin typeface="Times New Roman" panose="02020603050405020304" pitchFamily="18" charset="0"/>
                <a:cs typeface="Times New Roman" panose="02020603050405020304" pitchFamily="18" charset="0"/>
              </a:rPr>
              <a:t>[1] “other" "ID" "MT" "OR" "WA" "WY“</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err="1">
                <a:solidFill>
                  <a:srgbClr val="8000FF"/>
                </a:solidFill>
                <a:latin typeface="Courier New" panose="02070309020205020404" pitchFamily="49" charset="0"/>
              </a:rPr>
              <a:t>nlevels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endParaRPr lang="en-US" sz="1600" dirty="0"/>
          </a:p>
          <a:p>
            <a:r>
              <a:rPr lang="en-US" sz="900" dirty="0">
                <a:latin typeface="Times New Roman" panose="02020603050405020304" pitchFamily="18" charset="0"/>
                <a:cs typeface="Times New Roman" panose="02020603050405020304" pitchFamily="18" charset="0"/>
              </a:rPr>
              <a:t> </a:t>
            </a:r>
          </a:p>
          <a:p>
            <a:r>
              <a:rPr lang="en-US" sz="1400" dirty="0">
                <a:solidFill>
                  <a:srgbClr val="0070C0"/>
                </a:solidFill>
                <a:latin typeface="Times New Roman" panose="02020603050405020304" pitchFamily="18" charset="0"/>
                <a:cs typeface="Times New Roman" panose="02020603050405020304" pitchFamily="18" charset="0"/>
              </a:rPr>
              <a:t>[1] 6</a:t>
            </a:r>
          </a:p>
          <a:p>
            <a:endParaRPr lang="en-US" sz="16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419600" y="923865"/>
            <a:ext cx="4648200" cy="5324535"/>
          </a:xfrm>
          <a:prstGeom prst="rect">
            <a:avLst/>
          </a:prstGeom>
          <a:noFill/>
        </p:spPr>
        <p:txBody>
          <a:bodyPr wrap="square" rtlCol="0">
            <a:spAutoFit/>
          </a:bodyPr>
          <a:lstStyle/>
          <a:p>
            <a:endParaRPr lang="en-US" sz="1000" dirty="0">
              <a:latin typeface="Times New Roman" panose="02020603050405020304" pitchFamily="18" charset="0"/>
              <a:cs typeface="Times New Roman" panose="02020603050405020304" pitchFamily="18" charset="0"/>
            </a:endParaRPr>
          </a:p>
          <a:p>
            <a:r>
              <a:rPr lang="en-US" dirty="0">
                <a:solidFill>
                  <a:srgbClr val="8000FF"/>
                </a:solidFill>
                <a:latin typeface="Courier New" panose="02070309020205020404" pitchFamily="49" charset="0"/>
              </a:rPr>
              <a:t>ordered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as.factor</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"LOW"</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"MED"</a:t>
            </a:r>
            <a:r>
              <a:rPr lang="en-US"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"HIGH"</a:t>
            </a:r>
            <a:r>
              <a:rPr lang="en-US" b="1" dirty="0">
                <a:solidFill>
                  <a:srgbClr val="000080"/>
                </a:solidFill>
                <a:latin typeface="Courier New" panose="02070309020205020404" pitchFamily="49" charset="0"/>
              </a:rPr>
              <a:t>)))</a:t>
            </a:r>
            <a:endParaRPr lang="en-US" b="1"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[1] LOW  MED  HIGH</a:t>
            </a:r>
          </a:p>
          <a:p>
            <a:r>
              <a:rPr lang="en-US" sz="1600" dirty="0">
                <a:solidFill>
                  <a:srgbClr val="0070C0"/>
                </a:solidFill>
                <a:latin typeface="Times New Roman" panose="02020603050405020304" pitchFamily="18" charset="0"/>
                <a:cs typeface="Times New Roman" panose="02020603050405020304" pitchFamily="18" charset="0"/>
              </a:rPr>
              <a:t>Levels: HIGH &lt; LOW &lt; MED</a:t>
            </a:r>
          </a:p>
          <a:p>
            <a:endParaRPr lang="en-US" sz="10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f </a:t>
            </a:r>
            <a:r>
              <a:rPr lang="en-US" sz="1600" b="1" dirty="0">
                <a:solidFill>
                  <a:srgbClr val="000080"/>
                </a:solidFill>
                <a:latin typeface="Courier New" panose="02070309020205020404" pitchFamily="49" charset="0"/>
              </a:rPr>
              <a:t>&lt;- </a:t>
            </a:r>
            <a:r>
              <a:rPr lang="en-US" sz="1600" dirty="0">
                <a:solidFill>
                  <a:srgbClr val="8000FF"/>
                </a:solidFill>
                <a:latin typeface="Courier New" panose="02070309020205020404" pitchFamily="49" charset="0"/>
              </a:rPr>
              <a:t>factor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1,1</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6</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7</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7</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7</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 [1] 1 1 1 1 2 2 5 6 4 7 7 7 4</a:t>
            </a:r>
          </a:p>
          <a:p>
            <a:r>
              <a:rPr lang="en-US" sz="1600" dirty="0">
                <a:solidFill>
                  <a:srgbClr val="0070C0"/>
                </a:solidFill>
                <a:latin typeface="Times New Roman" panose="02020603050405020304" pitchFamily="18" charset="0"/>
                <a:cs typeface="Times New Roman" panose="02020603050405020304" pitchFamily="18" charset="0"/>
              </a:rPr>
              <a:t>Levels: 1 2 4 5 6 7</a:t>
            </a:r>
          </a:p>
          <a:p>
            <a:endParaRPr lang="en-US" sz="10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as.numeric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f</a:t>
            </a:r>
            <a:r>
              <a:rPr lang="en-US" b="1" dirty="0">
                <a:solidFill>
                  <a:srgbClr val="000080"/>
                </a:solidFill>
                <a:latin typeface="Courier New" panose="02070309020205020404" pitchFamily="49" charset="0"/>
              </a:rPr>
              <a:t>)</a:t>
            </a:r>
            <a:endParaRPr lang="en-US"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1 1 1 2 2 4 5 3 6 6 6 3</a:t>
            </a:r>
          </a:p>
          <a:p>
            <a:endParaRPr lang="en-US" sz="10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as.numeric</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as.character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f</a:t>
            </a:r>
            <a:r>
              <a:rPr lang="en-US" b="1" dirty="0">
                <a:solidFill>
                  <a:srgbClr val="000080"/>
                </a:solidFill>
                <a:latin typeface="Courier New" panose="02070309020205020404" pitchFamily="49" charset="0"/>
              </a:rPr>
              <a:t>))</a:t>
            </a:r>
            <a:endParaRPr lang="en-US"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1 1 1 2 2 5 6 4 7 7 7 4</a:t>
            </a:r>
          </a:p>
          <a:p>
            <a:endParaRPr lang="en-US" dirty="0">
              <a:solidFill>
                <a:srgbClr val="0070C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turn off automatic string to factor coercion</a:t>
            </a:r>
          </a:p>
          <a:p>
            <a:r>
              <a:rPr lang="en-US" sz="1600" dirty="0">
                <a:solidFill>
                  <a:srgbClr val="8000FF"/>
                </a:solidFill>
                <a:latin typeface="Courier New" panose="02070309020205020404" pitchFamily="49" charset="0"/>
              </a:rPr>
              <a:t>options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stringsAsFactors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FALSE</a:t>
            </a:r>
            <a:r>
              <a:rPr lang="en-US" sz="1600" b="1" dirty="0">
                <a:solidFill>
                  <a:srgbClr val="000080"/>
                </a:solidFill>
                <a:latin typeface="Courier New" panose="02070309020205020404" pitchFamily="49" charset="0"/>
              </a:rPr>
              <a:t>)</a:t>
            </a:r>
            <a:endParaRPr lang="en-US" sz="1600" dirty="0"/>
          </a:p>
        </p:txBody>
      </p:sp>
      <p:sp>
        <p:nvSpPr>
          <p:cNvPr id="6" name="Rectangle 5">
            <a:extLst>
              <a:ext uri="{FF2B5EF4-FFF2-40B4-BE49-F238E27FC236}">
                <a16:creationId xmlns:a16="http://schemas.microsoft.com/office/drawing/2014/main" id="{1D1DE165-BB23-4B39-A757-1E12C560B331}"/>
              </a:ext>
            </a:extLst>
          </p:cNvPr>
          <p:cNvSpPr/>
          <p:nvPr/>
        </p:nvSpPr>
        <p:spPr>
          <a:xfrm>
            <a:off x="228600" y="1066800"/>
            <a:ext cx="3810000" cy="5112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A446A7-A3B4-4C35-8AE5-56AD37C7D627}"/>
              </a:ext>
            </a:extLst>
          </p:cNvPr>
          <p:cNvSpPr/>
          <p:nvPr/>
        </p:nvSpPr>
        <p:spPr>
          <a:xfrm>
            <a:off x="4343400" y="1066800"/>
            <a:ext cx="4419600" cy="5112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237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A6FF6AD-F0EE-4892-B378-743DA82E57B0}"/>
              </a:ext>
            </a:extLst>
          </p:cNvPr>
          <p:cNvGraphicFramePr>
            <a:graphicFrameLocks noGrp="1"/>
          </p:cNvGraphicFramePr>
          <p:nvPr>
            <p:extLst>
              <p:ext uri="{D42A27DB-BD31-4B8C-83A1-F6EECF244321}">
                <p14:modId xmlns:p14="http://schemas.microsoft.com/office/powerpoint/2010/main" val="1627126675"/>
              </p:ext>
            </p:extLst>
          </p:nvPr>
        </p:nvGraphicFramePr>
        <p:xfrm>
          <a:off x="762000" y="2590800"/>
          <a:ext cx="7620000" cy="3891988"/>
        </p:xfrm>
        <a:graphic>
          <a:graphicData uri="http://schemas.openxmlformats.org/drawingml/2006/table">
            <a:tbl>
              <a:tblPr/>
              <a:tblGrid>
                <a:gridCol w="1981200">
                  <a:extLst>
                    <a:ext uri="{9D8B030D-6E8A-4147-A177-3AD203B41FA5}">
                      <a16:colId xmlns:a16="http://schemas.microsoft.com/office/drawing/2014/main" val="1436173434"/>
                    </a:ext>
                  </a:extLst>
                </a:gridCol>
                <a:gridCol w="5638800">
                  <a:extLst>
                    <a:ext uri="{9D8B030D-6E8A-4147-A177-3AD203B41FA5}">
                      <a16:colId xmlns:a16="http://schemas.microsoft.com/office/drawing/2014/main" val="2844938448"/>
                    </a:ext>
                  </a:extLst>
                </a:gridCol>
              </a:tblGrid>
              <a:tr h="291998">
                <a:tc>
                  <a:txBody>
                    <a:bodyPr/>
                    <a:lstStyle/>
                    <a:p>
                      <a:r>
                        <a:rPr lang="en-US" sz="1400" b="1" dirty="0">
                          <a:latin typeface="Times New Roman" panose="02020603050405020304" pitchFamily="18" charset="0"/>
                          <a:cs typeface="Times New Roman" panose="02020603050405020304" pitchFamily="18" charset="0"/>
                        </a:rPr>
                        <a:t>Geometry type</a:t>
                      </a:r>
                    </a:p>
                  </a:txBody>
                  <a:tcPr marL="80299" marR="80299" marT="36500" marB="36500" anchor="ctr">
                    <a:lnL>
                      <a:noFill/>
                    </a:lnL>
                    <a:lnR>
                      <a:noFill/>
                    </a:lnR>
                    <a:lnT>
                      <a:noFill/>
                    </a:lnT>
                    <a:lnB>
                      <a:noFill/>
                    </a:lnB>
                  </a:tcPr>
                </a:tc>
                <a:tc>
                  <a:txBody>
                    <a:bodyPr/>
                    <a:lstStyle/>
                    <a:p>
                      <a:r>
                        <a:rPr lang="en-US" sz="1400" b="1" dirty="0">
                          <a:latin typeface="Times New Roman" panose="02020603050405020304" pitchFamily="18" charset="0"/>
                          <a:cs typeface="Times New Roman" panose="02020603050405020304" pitchFamily="18" charset="0"/>
                        </a:rPr>
                        <a:t>description</a:t>
                      </a:r>
                    </a:p>
                  </a:txBody>
                  <a:tcPr marL="80299" marR="80299" marT="36500" marB="36500" anchor="ctr">
                    <a:lnL>
                      <a:noFill/>
                    </a:lnL>
                    <a:lnR>
                      <a:noFill/>
                    </a:lnR>
                    <a:lnT>
                      <a:noFill/>
                    </a:lnT>
                    <a:lnB>
                      <a:noFill/>
                    </a:lnB>
                  </a:tcPr>
                </a:tc>
                <a:extLst>
                  <a:ext uri="{0D108BD9-81ED-4DB2-BD59-A6C34878D82A}">
                    <a16:rowId xmlns:a16="http://schemas.microsoft.com/office/drawing/2014/main" val="3287191156"/>
                  </a:ext>
                </a:extLst>
              </a:tr>
              <a:tr h="470002">
                <a:tc>
                  <a:txBody>
                    <a:bodyPr/>
                    <a:lstStyle/>
                    <a:p>
                      <a:r>
                        <a:rPr lang="en-US" sz="1200" dirty="0">
                          <a:latin typeface="Times New Roman" panose="02020603050405020304" pitchFamily="18" charset="0"/>
                          <a:cs typeface="Times New Roman" panose="02020603050405020304" pitchFamily="18" charset="0"/>
                        </a:rPr>
                        <a:t>POINT</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zero-dimensional geometry containing a single point</a:t>
                      </a:r>
                    </a:p>
                  </a:txBody>
                  <a:tcPr marL="80299" marR="80299" marT="36500" marB="36500" anchor="ctr">
                    <a:lnL>
                      <a:noFill/>
                    </a:lnL>
                    <a:lnR>
                      <a:noFill/>
                    </a:lnR>
                    <a:lnT>
                      <a:noFill/>
                    </a:lnT>
                    <a:lnB>
                      <a:noFill/>
                    </a:lnB>
                  </a:tcPr>
                </a:tc>
                <a:extLst>
                  <a:ext uri="{0D108BD9-81ED-4DB2-BD59-A6C34878D82A}">
                    <a16:rowId xmlns:a16="http://schemas.microsoft.com/office/drawing/2014/main" val="3072671123"/>
                  </a:ext>
                </a:extLst>
              </a:tr>
              <a:tr h="685800">
                <a:tc>
                  <a:txBody>
                    <a:bodyPr/>
                    <a:lstStyle/>
                    <a:p>
                      <a:r>
                        <a:rPr lang="en-US" sz="1200" dirty="0">
                          <a:latin typeface="Times New Roman" panose="02020603050405020304" pitchFamily="18" charset="0"/>
                          <a:cs typeface="Times New Roman" panose="02020603050405020304" pitchFamily="18" charset="0"/>
                        </a:rPr>
                        <a:t>LINESTRING</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sequence of points connected by straight, non-self intersecting line pieces; one-dimensional geometry</a:t>
                      </a:r>
                    </a:p>
                  </a:txBody>
                  <a:tcPr marL="80299" marR="80299" marT="36500" marB="36500" anchor="ctr">
                    <a:lnL>
                      <a:noFill/>
                    </a:lnL>
                    <a:lnR>
                      <a:noFill/>
                    </a:lnR>
                    <a:lnT>
                      <a:noFill/>
                    </a:lnT>
                    <a:lnB>
                      <a:noFill/>
                    </a:lnB>
                  </a:tcPr>
                </a:tc>
                <a:extLst>
                  <a:ext uri="{0D108BD9-81ED-4DB2-BD59-A6C34878D82A}">
                    <a16:rowId xmlns:a16="http://schemas.microsoft.com/office/drawing/2014/main" val="889996917"/>
                  </a:ext>
                </a:extLst>
              </a:tr>
              <a:tr h="838200">
                <a:tc>
                  <a:txBody>
                    <a:bodyPr/>
                    <a:lstStyle/>
                    <a:p>
                      <a:r>
                        <a:rPr lang="en-US" sz="1200" dirty="0">
                          <a:latin typeface="Times New Roman" panose="02020603050405020304" pitchFamily="18" charset="0"/>
                          <a:cs typeface="Times New Roman" panose="02020603050405020304" pitchFamily="18" charset="0"/>
                        </a:rPr>
                        <a:t>POLYGON</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geometry with a positive area (two-dimensional); sequence of points form a closed, non-self intersecting ring; the first ring denotes the exterior ring, zero or more subsequent rings denote holes in this exterior ring</a:t>
                      </a:r>
                    </a:p>
                  </a:txBody>
                  <a:tcPr marL="80299" marR="80299" marT="36500" marB="36500" anchor="ctr">
                    <a:lnL>
                      <a:noFill/>
                    </a:lnL>
                    <a:lnR>
                      <a:noFill/>
                    </a:lnR>
                    <a:lnT>
                      <a:noFill/>
                    </a:lnT>
                    <a:lnB>
                      <a:noFill/>
                    </a:lnB>
                  </a:tcPr>
                </a:tc>
                <a:extLst>
                  <a:ext uri="{0D108BD9-81ED-4DB2-BD59-A6C34878D82A}">
                    <a16:rowId xmlns:a16="http://schemas.microsoft.com/office/drawing/2014/main" val="2047246748"/>
                  </a:ext>
                </a:extLst>
              </a:tr>
              <a:tr h="510996">
                <a:tc>
                  <a:txBody>
                    <a:bodyPr/>
                    <a:lstStyle/>
                    <a:p>
                      <a:r>
                        <a:rPr lang="en-US" sz="1200" dirty="0">
                          <a:latin typeface="Times New Roman" panose="02020603050405020304" pitchFamily="18" charset="0"/>
                          <a:cs typeface="Times New Roman" panose="02020603050405020304" pitchFamily="18" charset="0"/>
                        </a:rPr>
                        <a:t>MULTIPOINT</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points; a MULTIPOINT is simple if no two Points in the MULTIPOINT are equal</a:t>
                      </a:r>
                    </a:p>
                  </a:txBody>
                  <a:tcPr marL="80299" marR="80299" marT="36500" marB="36500" anchor="ctr">
                    <a:lnL>
                      <a:noFill/>
                    </a:lnL>
                    <a:lnR>
                      <a:noFill/>
                    </a:lnR>
                    <a:lnT>
                      <a:noFill/>
                    </a:lnT>
                    <a:lnB>
                      <a:noFill/>
                    </a:lnB>
                  </a:tcPr>
                </a:tc>
                <a:extLst>
                  <a:ext uri="{0D108BD9-81ED-4DB2-BD59-A6C34878D82A}">
                    <a16:rowId xmlns:a16="http://schemas.microsoft.com/office/drawing/2014/main" val="2364175167"/>
                  </a:ext>
                </a:extLst>
              </a:tr>
              <a:tr h="291998">
                <a:tc>
                  <a:txBody>
                    <a:bodyPr/>
                    <a:lstStyle/>
                    <a:p>
                      <a:r>
                        <a:rPr lang="en-US" sz="1200" dirty="0">
                          <a:latin typeface="Times New Roman" panose="02020603050405020304" pitchFamily="18" charset="0"/>
                          <a:cs typeface="Times New Roman" panose="02020603050405020304" pitchFamily="18" charset="0"/>
                        </a:rPr>
                        <a:t>MULTILINESTRING</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a:t>
                      </a:r>
                      <a:r>
                        <a:rPr lang="en-US" sz="1200" dirty="0" err="1">
                          <a:latin typeface="Times New Roman" panose="02020603050405020304" pitchFamily="18" charset="0"/>
                          <a:cs typeface="Times New Roman" panose="02020603050405020304" pitchFamily="18" charset="0"/>
                        </a:rPr>
                        <a:t>linestrings</a:t>
                      </a:r>
                      <a:endParaRPr lang="en-US" sz="1200" dirty="0">
                        <a:latin typeface="Times New Roman" panose="02020603050405020304" pitchFamily="18" charset="0"/>
                        <a:cs typeface="Times New Roman" panose="02020603050405020304" pitchFamily="18" charset="0"/>
                      </a:endParaRPr>
                    </a:p>
                  </a:txBody>
                  <a:tcPr marL="80299" marR="80299" marT="36500" marB="36500" anchor="ctr">
                    <a:lnL>
                      <a:noFill/>
                    </a:lnL>
                    <a:lnR>
                      <a:noFill/>
                    </a:lnR>
                    <a:lnT>
                      <a:noFill/>
                    </a:lnT>
                    <a:lnB>
                      <a:noFill/>
                    </a:lnB>
                  </a:tcPr>
                </a:tc>
                <a:extLst>
                  <a:ext uri="{0D108BD9-81ED-4DB2-BD59-A6C34878D82A}">
                    <a16:rowId xmlns:a16="http://schemas.microsoft.com/office/drawing/2014/main" val="3821045983"/>
                  </a:ext>
                </a:extLst>
              </a:tr>
              <a:tr h="291998">
                <a:tc>
                  <a:txBody>
                    <a:bodyPr/>
                    <a:lstStyle/>
                    <a:p>
                      <a:r>
                        <a:rPr lang="en-US" sz="1200" dirty="0">
                          <a:latin typeface="Times New Roman" panose="02020603050405020304" pitchFamily="18" charset="0"/>
                          <a:cs typeface="Times New Roman" panose="02020603050405020304" pitchFamily="18" charset="0"/>
                        </a:rPr>
                        <a:t>MULTIPOLYGON</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polygons</a:t>
                      </a:r>
                    </a:p>
                  </a:txBody>
                  <a:tcPr marL="80299" marR="80299" marT="36500" marB="36500" anchor="ctr">
                    <a:lnL>
                      <a:noFill/>
                    </a:lnL>
                    <a:lnR>
                      <a:noFill/>
                    </a:lnR>
                    <a:lnT>
                      <a:noFill/>
                    </a:lnT>
                    <a:lnB>
                      <a:noFill/>
                    </a:lnB>
                  </a:tcPr>
                </a:tc>
                <a:extLst>
                  <a:ext uri="{0D108BD9-81ED-4DB2-BD59-A6C34878D82A}">
                    <a16:rowId xmlns:a16="http://schemas.microsoft.com/office/drawing/2014/main" val="2740258043"/>
                  </a:ext>
                </a:extLst>
              </a:tr>
              <a:tr h="510996">
                <a:tc>
                  <a:txBody>
                    <a:bodyPr/>
                    <a:lstStyle/>
                    <a:p>
                      <a:r>
                        <a:rPr lang="en-US" sz="1200" dirty="0">
                          <a:latin typeface="Times New Roman" panose="02020603050405020304" pitchFamily="18" charset="0"/>
                          <a:cs typeface="Times New Roman" panose="02020603050405020304" pitchFamily="18" charset="0"/>
                        </a:rPr>
                        <a:t>GEOMETRYCOLLECTION</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geometries of any type except GEOMETRYCOLLECTION</a:t>
                      </a:r>
                    </a:p>
                  </a:txBody>
                  <a:tcPr marL="80299" marR="80299" marT="36500" marB="36500" anchor="ctr">
                    <a:lnL>
                      <a:noFill/>
                    </a:lnL>
                    <a:lnR>
                      <a:noFill/>
                    </a:lnR>
                    <a:lnT>
                      <a:noFill/>
                    </a:lnT>
                    <a:lnB>
                      <a:noFill/>
                    </a:lnB>
                  </a:tcPr>
                </a:tc>
                <a:extLst>
                  <a:ext uri="{0D108BD9-81ED-4DB2-BD59-A6C34878D82A}">
                    <a16:rowId xmlns:a16="http://schemas.microsoft.com/office/drawing/2014/main" val="323725596"/>
                  </a:ext>
                </a:extLst>
              </a:tr>
            </a:tbl>
          </a:graphicData>
        </a:graphic>
      </p:graphicFrame>
      <p:sp>
        <p:nvSpPr>
          <p:cNvPr id="6" name="Rectangle 5">
            <a:extLst>
              <a:ext uri="{FF2B5EF4-FFF2-40B4-BE49-F238E27FC236}">
                <a16:creationId xmlns:a16="http://schemas.microsoft.com/office/drawing/2014/main" id="{CF0D0DEF-3492-4124-8A82-F15350717291}"/>
              </a:ext>
            </a:extLst>
          </p:cNvPr>
          <p:cNvSpPr/>
          <p:nvPr/>
        </p:nvSpPr>
        <p:spPr>
          <a:xfrm>
            <a:off x="381000" y="375212"/>
            <a:ext cx="259096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Structure of sf objects</a:t>
            </a:r>
          </a:p>
        </p:txBody>
      </p:sp>
      <p:graphicFrame>
        <p:nvGraphicFramePr>
          <p:cNvPr id="7" name="Table 6">
            <a:extLst>
              <a:ext uri="{FF2B5EF4-FFF2-40B4-BE49-F238E27FC236}">
                <a16:creationId xmlns:a16="http://schemas.microsoft.com/office/drawing/2014/main" id="{12C343D1-DEF3-4560-BC56-C4D213A5C6FB}"/>
              </a:ext>
            </a:extLst>
          </p:cNvPr>
          <p:cNvGraphicFramePr>
            <a:graphicFrameLocks noGrp="1"/>
          </p:cNvGraphicFramePr>
          <p:nvPr>
            <p:extLst>
              <p:ext uri="{D42A27DB-BD31-4B8C-83A1-F6EECF244321}">
                <p14:modId xmlns:p14="http://schemas.microsoft.com/office/powerpoint/2010/main" val="82491142"/>
              </p:ext>
            </p:extLst>
          </p:nvPr>
        </p:nvGraphicFramePr>
        <p:xfrm>
          <a:off x="609600" y="926570"/>
          <a:ext cx="7086602" cy="1511832"/>
        </p:xfrm>
        <a:graphic>
          <a:graphicData uri="http://schemas.openxmlformats.org/drawingml/2006/table">
            <a:tbl>
              <a:tblPr>
                <a:tableStyleId>{5C22544A-7EE6-4342-B048-85BDC9FD1C3A}</a:tableStyleId>
              </a:tblPr>
              <a:tblGrid>
                <a:gridCol w="140608">
                  <a:extLst>
                    <a:ext uri="{9D8B030D-6E8A-4147-A177-3AD203B41FA5}">
                      <a16:colId xmlns:a16="http://schemas.microsoft.com/office/drawing/2014/main" val="2497449903"/>
                    </a:ext>
                  </a:extLst>
                </a:gridCol>
                <a:gridCol w="464003">
                  <a:extLst>
                    <a:ext uri="{9D8B030D-6E8A-4147-A177-3AD203B41FA5}">
                      <a16:colId xmlns:a16="http://schemas.microsoft.com/office/drawing/2014/main" val="2916942124"/>
                    </a:ext>
                  </a:extLst>
                </a:gridCol>
                <a:gridCol w="801460">
                  <a:extLst>
                    <a:ext uri="{9D8B030D-6E8A-4147-A177-3AD203B41FA5}">
                      <a16:colId xmlns:a16="http://schemas.microsoft.com/office/drawing/2014/main" val="2984476674"/>
                    </a:ext>
                  </a:extLst>
                </a:gridCol>
                <a:gridCol w="956129">
                  <a:extLst>
                    <a:ext uri="{9D8B030D-6E8A-4147-A177-3AD203B41FA5}">
                      <a16:colId xmlns:a16="http://schemas.microsoft.com/office/drawing/2014/main" val="219512010"/>
                    </a:ext>
                  </a:extLst>
                </a:gridCol>
                <a:gridCol w="464003">
                  <a:extLst>
                    <a:ext uri="{9D8B030D-6E8A-4147-A177-3AD203B41FA5}">
                      <a16:colId xmlns:a16="http://schemas.microsoft.com/office/drawing/2014/main" val="2900104819"/>
                    </a:ext>
                  </a:extLst>
                </a:gridCol>
                <a:gridCol w="534307">
                  <a:extLst>
                    <a:ext uri="{9D8B030D-6E8A-4147-A177-3AD203B41FA5}">
                      <a16:colId xmlns:a16="http://schemas.microsoft.com/office/drawing/2014/main" val="310663269"/>
                    </a:ext>
                  </a:extLst>
                </a:gridCol>
                <a:gridCol w="674915">
                  <a:extLst>
                    <a:ext uri="{9D8B030D-6E8A-4147-A177-3AD203B41FA5}">
                      <a16:colId xmlns:a16="http://schemas.microsoft.com/office/drawing/2014/main" val="3806858025"/>
                    </a:ext>
                  </a:extLst>
                </a:gridCol>
                <a:gridCol w="435883">
                  <a:extLst>
                    <a:ext uri="{9D8B030D-6E8A-4147-A177-3AD203B41FA5}">
                      <a16:colId xmlns:a16="http://schemas.microsoft.com/office/drawing/2014/main" val="2442232776"/>
                    </a:ext>
                  </a:extLst>
                </a:gridCol>
                <a:gridCol w="435883">
                  <a:extLst>
                    <a:ext uri="{9D8B030D-6E8A-4147-A177-3AD203B41FA5}">
                      <a16:colId xmlns:a16="http://schemas.microsoft.com/office/drawing/2014/main" val="3296134403"/>
                    </a:ext>
                  </a:extLst>
                </a:gridCol>
                <a:gridCol w="2179411">
                  <a:extLst>
                    <a:ext uri="{9D8B030D-6E8A-4147-A177-3AD203B41FA5}">
                      <a16:colId xmlns:a16="http://schemas.microsoft.com/office/drawing/2014/main" val="2785981930"/>
                    </a:ext>
                  </a:extLst>
                </a:gridCol>
              </a:tblGrid>
              <a:tr h="215976">
                <a:tc>
                  <a:txBody>
                    <a:bodyPr/>
                    <a:lstStyle/>
                    <a:p>
                      <a:pPr algn="l" fontAlgn="b"/>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AREA</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PERIMETER</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NAME</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FIPS</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FIPSNO</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CRESS_ID</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BIR74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SID74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geometry</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1790670783"/>
                  </a:ext>
                </a:extLst>
              </a:tr>
              <a:tr h="215976">
                <a:tc>
                  <a:txBody>
                    <a:bodyPr/>
                    <a:lstStyle/>
                    <a:p>
                      <a:pPr algn="r" fontAlgn="b"/>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0.114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1.442</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Ashe</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37009</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37009</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1091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(((-81.47276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3264269335"/>
                  </a:ext>
                </a:extLst>
              </a:tr>
              <a:tr h="215976">
                <a:tc>
                  <a:txBody>
                    <a:bodyPr/>
                    <a:lstStyle/>
                    <a:p>
                      <a:pPr algn="r" fontAlgn="b"/>
                      <a:r>
                        <a:rPr lang="en-US" sz="1000" u="none" strike="noStrike">
                          <a:effectLst/>
                        </a:rPr>
                        <a:t>2</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0.061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1.231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Alleghany</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487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(((-81.47276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605607847"/>
                  </a:ext>
                </a:extLst>
              </a:tr>
              <a:tr h="215976">
                <a:tc>
                  <a:txBody>
                    <a:bodyPr/>
                    <a:lstStyle/>
                    <a:p>
                      <a:pPr algn="r" fontAlgn="b"/>
                      <a:r>
                        <a:rPr lang="en-US" sz="1000" u="none" strike="noStrike">
                          <a:effectLst/>
                        </a:rPr>
                        <a:t>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0.143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1.63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Surry</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37171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37171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86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3188</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(((-80.45634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1204909643"/>
                  </a:ext>
                </a:extLst>
              </a:tr>
              <a:tr h="215976">
                <a:tc>
                  <a:txBody>
                    <a:bodyPr/>
                    <a:lstStyle/>
                    <a:p>
                      <a:pPr algn="r" fontAlgn="b"/>
                      <a:r>
                        <a:rPr lang="en-US" sz="1000" u="none" strike="noStrike">
                          <a:effectLst/>
                        </a:rPr>
                        <a:t>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0.07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2.968</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Currituck</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37053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37053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27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508</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(((-76.00897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2004043165"/>
                  </a:ext>
                </a:extLst>
              </a:tr>
              <a:tr h="215976">
                <a:tc>
                  <a:txBody>
                    <a:bodyPr/>
                    <a:lstStyle/>
                    <a:p>
                      <a:pPr algn="r" fontAlgn="b"/>
                      <a:r>
                        <a:rPr lang="en-US" sz="1000" u="none" strike="noStrike">
                          <a:effectLst/>
                        </a:rPr>
                        <a:t>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0.153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2.206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Northampton</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37131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37131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66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1421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9</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(((-77.21767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216680018"/>
                  </a:ext>
                </a:extLst>
              </a:tr>
              <a:tr h="215976">
                <a:tc>
                  <a:txBody>
                    <a:bodyPr/>
                    <a:lstStyle/>
                    <a:p>
                      <a:pPr algn="r" fontAlgn="b"/>
                      <a:r>
                        <a:rPr lang="en-US" sz="1000" u="none" strike="noStrike">
                          <a:effectLst/>
                        </a:rPr>
                        <a:t>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0.097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1.67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Hertford</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37091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37091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46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1452</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dirty="0">
                          <a:effectLst/>
                        </a:rPr>
                        <a:t>MULTIPOLYGON (((-76.74506 3…</a:t>
                      </a:r>
                      <a:endParaRPr lang="en-US" sz="1000" b="0" i="0" u="none" strike="noStrike" dirty="0">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1662113735"/>
                  </a:ext>
                </a:extLst>
              </a:tr>
            </a:tbl>
          </a:graphicData>
        </a:graphic>
      </p:graphicFrame>
    </p:spTree>
    <p:extLst>
      <p:ext uri="{BB962C8B-B14F-4D97-AF65-F5344CB8AC3E}">
        <p14:creationId xmlns:p14="http://schemas.microsoft.com/office/powerpoint/2010/main" val="2661495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95382"/>
            <a:ext cx="8458200" cy="65864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Reading, writing and providing spatial classes</a:t>
            </a:r>
            <a:endParaRPr lang="en-US" sz="2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maptools</a:t>
            </a:r>
            <a:r>
              <a:rPr lang="en-US" sz="2200" dirty="0">
                <a:latin typeface="Times New Roman" panose="02020603050405020304" pitchFamily="18" charset="0"/>
                <a:cs typeface="Times New Roman" panose="02020603050405020304" pitchFamily="18" charset="0"/>
              </a:rPr>
              <a:t> – Provides object classes for vector and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raster objects. classes: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SpatialPointsDataFrame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SpatialPolygonsDataFrame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SpatialLinesDataFrame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SpatailPixelsDataFrame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SpatailGridDataFrame</a:t>
            </a:r>
            <a:r>
              <a:rPr lang="en-US"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sf</a:t>
            </a:r>
            <a:r>
              <a:rPr lang="en-US" sz="2200" dirty="0">
                <a:latin typeface="Times New Roman" panose="02020603050405020304" pitchFamily="18" charset="0"/>
                <a:cs typeface="Times New Roman" panose="02020603050405020304" pitchFamily="18" charset="0"/>
              </a:rPr>
              <a:t> – Provides object classes for vector objects (eventually will replace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but object classes not </a:t>
            </a:r>
            <a:r>
              <a:rPr lang="en-US" sz="2200" dirty="0" err="1">
                <a:latin typeface="Times New Roman" panose="02020603050405020304" pitchFamily="18" charset="0"/>
                <a:cs typeface="Times New Roman" panose="02020603050405020304" pitchFamily="18" charset="0"/>
              </a:rPr>
              <a:t>universialy</a:t>
            </a:r>
            <a:r>
              <a:rPr lang="en-US" sz="2200" dirty="0">
                <a:latin typeface="Times New Roman" panose="02020603050405020304" pitchFamily="18" charset="0"/>
                <a:cs typeface="Times New Roman" panose="02020603050405020304" pitchFamily="18" charset="0"/>
              </a:rPr>
              <a:t> supported in other spatial packages. The </a:t>
            </a:r>
            <a:r>
              <a:rPr lang="en-US" sz="2200" dirty="0">
                <a:solidFill>
                  <a:srgbClr val="000000"/>
                </a:solidFill>
                <a:latin typeface="Courier New" panose="02070309020205020404" pitchFamily="49" charset="0"/>
              </a:rPr>
              <a:t>sf</a:t>
            </a:r>
            <a:r>
              <a:rPr lang="en-US" sz="2200"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st_read</a:t>
            </a:r>
            <a:r>
              <a:rPr lang="en-US" sz="2200" dirty="0">
                <a:solidFill>
                  <a:srgbClr val="000080"/>
                </a:solidFill>
                <a:latin typeface="Courier New" panose="02070309020205020404" pitchFamily="49" charset="0"/>
              </a:rPr>
              <a:t>()</a:t>
            </a:r>
            <a:r>
              <a:rPr lang="en-US" sz="2200" dirty="0">
                <a:latin typeface="Times New Roman" panose="02020603050405020304" pitchFamily="18" charset="0"/>
                <a:cs typeface="Times New Roman" panose="02020603050405020304" pitchFamily="18" charset="0"/>
              </a:rPr>
              <a:t>function is much faster than </a:t>
            </a:r>
            <a:r>
              <a:rPr lang="en-US" sz="2200" dirty="0" err="1">
                <a:latin typeface="Times New Roman" panose="02020603050405020304" pitchFamily="18" charset="0"/>
                <a:cs typeface="Times New Roman" panose="02020603050405020304" pitchFamily="18" charset="0"/>
              </a:rPr>
              <a:t>rgdal</a:t>
            </a:r>
            <a:endParaRPr lang="en-US" sz="2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raster/terra</a:t>
            </a:r>
            <a:r>
              <a:rPr lang="en-US" sz="2200" dirty="0">
                <a:latin typeface="Times New Roman" panose="02020603050405020304" pitchFamily="18" charset="0"/>
                <a:cs typeface="Times New Roman" panose="02020603050405020304" pitchFamily="18" charset="0"/>
              </a:rPr>
              <a:t> – Provides object class and read/write for raster data. Functions: “raster”, “stack”, “brick” and “</a:t>
            </a:r>
            <a:r>
              <a:rPr lang="en-US" sz="2200" dirty="0" err="1">
                <a:latin typeface="Times New Roman" panose="02020603050405020304" pitchFamily="18" charset="0"/>
                <a:cs typeface="Times New Roman" panose="02020603050405020304" pitchFamily="18" charset="0"/>
              </a:rPr>
              <a:t>writeRaster</a:t>
            </a:r>
            <a:r>
              <a:rPr lang="en-US" sz="2200" dirty="0">
                <a:latin typeface="Times New Roman" panose="02020603050405020304" pitchFamily="18" charset="0"/>
                <a:cs typeface="Times New Roman" panose="02020603050405020304" pitchFamily="18" charset="0"/>
              </a:rPr>
              <a:t>”, “terra::</a:t>
            </a:r>
            <a:r>
              <a:rPr lang="en-US" sz="2200" dirty="0" err="1">
                <a:latin typeface="Times New Roman" panose="02020603050405020304" pitchFamily="18" charset="0"/>
                <a:cs typeface="Times New Roman" panose="02020603050405020304" pitchFamily="18" charset="0"/>
              </a:rPr>
              <a:t>rast</a:t>
            </a:r>
            <a:r>
              <a:rPr lang="en-US" sz="2200" dirty="0">
                <a:latin typeface="Times New Roman" panose="02020603050405020304" pitchFamily="18" charset="0"/>
                <a:cs typeface="Times New Roman" panose="02020603050405020304" pitchFamily="18" charset="0"/>
              </a:rPr>
              <a:t>” (replaces all raster classes with single object class and read function)</a:t>
            </a:r>
          </a:p>
          <a:p>
            <a:endParaRPr lang="en-US" sz="12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rgdal</a:t>
            </a:r>
            <a:r>
              <a:rPr lang="en-US" sz="2200" dirty="0">
                <a:latin typeface="Times New Roman" panose="02020603050405020304" pitchFamily="18" charset="0"/>
                <a:cs typeface="Times New Roman" panose="02020603050405020304" pitchFamily="18" charset="0"/>
              </a:rPr>
              <a:t> – Read and write of large variety vector and raster data, results in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class object. Functions: “</a:t>
            </a:r>
            <a:r>
              <a:rPr lang="en-US" sz="2200" dirty="0" err="1">
                <a:latin typeface="Times New Roman" panose="02020603050405020304" pitchFamily="18" charset="0"/>
                <a:cs typeface="Times New Roman" panose="02020603050405020304" pitchFamily="18" charset="0"/>
              </a:rPr>
              <a:t>readORG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readGDAL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writeOGR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writeGDAL</a:t>
            </a:r>
            <a:r>
              <a:rPr lang="en-US" sz="2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spatstat</a:t>
            </a:r>
            <a:r>
              <a:rPr lang="en-US" sz="2200" dirty="0">
                <a:latin typeface="Times New Roman" panose="02020603050405020304" pitchFamily="18" charset="0"/>
                <a:cs typeface="Times New Roman" panose="02020603050405020304" pitchFamily="18" charset="0"/>
              </a:rPr>
              <a:t> – Package for point pattern analysis, has its own object classes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ppp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owin</a:t>
            </a:r>
            <a:r>
              <a:rPr lang="en-US" sz="2200" dirty="0">
                <a:latin typeface="Times New Roman" panose="02020603050405020304" pitchFamily="18" charset="0"/>
                <a:cs typeface="Times New Roman" panose="02020603050405020304" pitchFamily="18" charset="0"/>
              </a:rPr>
              <a:t>) and needs coercion (helpful functions in </a:t>
            </a:r>
            <a:r>
              <a:rPr lang="en-US" sz="2200" dirty="0" err="1">
                <a:latin typeface="Times New Roman" panose="02020603050405020304" pitchFamily="18" charset="0"/>
                <a:cs typeface="Times New Roman" panose="02020603050405020304" pitchFamily="18" charset="0"/>
              </a:rPr>
              <a:t>maptools</a:t>
            </a:r>
            <a:r>
              <a:rPr lang="en-US" sz="2200" dirty="0">
                <a:latin typeface="Times New Roman" panose="02020603050405020304" pitchFamily="18" charset="0"/>
                <a:cs typeface="Times New Roman" panose="02020603050405020304" pitchFamily="18" charset="0"/>
              </a:rPr>
              <a:t> package)</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511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3826"/>
            <a:ext cx="84582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Reading and writing spatial data</a:t>
            </a: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9202776-6585-461C-9607-1ABF23F959AF}"/>
              </a:ext>
            </a:extLst>
          </p:cNvPr>
          <p:cNvGraphicFramePr>
            <a:graphicFrameLocks noGrp="1"/>
          </p:cNvGraphicFramePr>
          <p:nvPr>
            <p:extLst>
              <p:ext uri="{D42A27DB-BD31-4B8C-83A1-F6EECF244321}">
                <p14:modId xmlns:p14="http://schemas.microsoft.com/office/powerpoint/2010/main" val="1162773755"/>
              </p:ext>
            </p:extLst>
          </p:nvPr>
        </p:nvGraphicFramePr>
        <p:xfrm>
          <a:off x="381000" y="762000"/>
          <a:ext cx="8534400" cy="6035412"/>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3352927147"/>
                    </a:ext>
                  </a:extLst>
                </a:gridCol>
                <a:gridCol w="1143000">
                  <a:extLst>
                    <a:ext uri="{9D8B030D-6E8A-4147-A177-3AD203B41FA5}">
                      <a16:colId xmlns:a16="http://schemas.microsoft.com/office/drawing/2014/main" val="162800408"/>
                    </a:ext>
                  </a:extLst>
                </a:gridCol>
                <a:gridCol w="1676400">
                  <a:extLst>
                    <a:ext uri="{9D8B030D-6E8A-4147-A177-3AD203B41FA5}">
                      <a16:colId xmlns:a16="http://schemas.microsoft.com/office/drawing/2014/main" val="1765814091"/>
                    </a:ext>
                  </a:extLst>
                </a:gridCol>
                <a:gridCol w="2209800">
                  <a:extLst>
                    <a:ext uri="{9D8B030D-6E8A-4147-A177-3AD203B41FA5}">
                      <a16:colId xmlns:a16="http://schemas.microsoft.com/office/drawing/2014/main" val="789711090"/>
                    </a:ext>
                  </a:extLst>
                </a:gridCol>
                <a:gridCol w="2819400">
                  <a:extLst>
                    <a:ext uri="{9D8B030D-6E8A-4147-A177-3AD203B41FA5}">
                      <a16:colId xmlns:a16="http://schemas.microsoft.com/office/drawing/2014/main" val="478837791"/>
                    </a:ext>
                  </a:extLst>
                </a:gridCol>
              </a:tblGrid>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package</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vector</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raster</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Comments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128834206"/>
                  </a:ext>
                </a:extLst>
              </a:tr>
              <a:tr h="324527">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import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extLst>
                  <a:ext uri="{0D108BD9-81ED-4DB2-BD59-A6C34878D82A}">
                    <a16:rowId xmlns:a16="http://schemas.microsoft.com/office/drawing/2014/main" val="3824057484"/>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sp</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coordinates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No direct “import” functionality, relies on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rgdal</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or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maptools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3304615980"/>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readOGR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Additional utilities for describing data</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4115125339"/>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sf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st_read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Very fast, can query on read, supports WKT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4117664695"/>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maptools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readShapeSpatial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readASCIIgrid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Old interface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1330305189"/>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raster/terra</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shapefile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rast</a:t>
                      </a:r>
                      <a:r>
                        <a:rPr lang="en-US" sz="1600" u="none" strike="noStrike" dirty="0">
                          <a:effectLst/>
                          <a:latin typeface="Times New Roman" panose="02020603050405020304" pitchFamily="18" charset="0"/>
                          <a:cs typeface="Times New Roman" panose="02020603050405020304" pitchFamily="18" charset="0"/>
                        </a:rPr>
                        <a:t>, raster, stack, brick</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with ncdf4 can read </a:t>
                      </a:r>
                      <a:r>
                        <a:rPr lang="en-US" sz="1600" u="none" strike="noStrike" dirty="0" err="1">
                          <a:effectLst/>
                          <a:latin typeface="Times New Roman" panose="02020603050405020304" pitchFamily="18" charset="0"/>
                          <a:cs typeface="Times New Roman" panose="02020603050405020304" pitchFamily="18" charset="0"/>
                        </a:rPr>
                        <a:t>NetCDF</a:t>
                      </a:r>
                      <a:r>
                        <a:rPr lang="en-US" sz="1600" u="none" strike="noStrike" dirty="0">
                          <a:effectLst/>
                          <a:latin typeface="Times New Roman" panose="02020603050405020304" pitchFamily="18" charset="0"/>
                          <a:cs typeface="Times New Roman" panose="02020603050405020304" pitchFamily="18" charset="0"/>
                        </a:rPr>
                        <a:t> and HDF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3568078394"/>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rpostgis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Connects to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PostGIS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database</a:t>
                      </a:r>
                    </a:p>
                  </a:txBody>
                  <a:tcPr marL="5443" marR="5443" marT="5443" marB="0" anchor="b"/>
                </a:tc>
                <a:extLst>
                  <a:ext uri="{0D108BD9-81ED-4DB2-BD59-A6C34878D82A}">
                    <a16:rowId xmlns:a16="http://schemas.microsoft.com/office/drawing/2014/main" val="1954608602"/>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stars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read_stars</a:t>
                      </a:r>
                      <a:r>
                        <a:rPr lang="en-US" sz="1600" u="none" strike="noStrike" dirty="0">
                          <a:effectLst/>
                          <a:latin typeface="Times New Roman" panose="02020603050405020304" pitchFamily="18" charset="0"/>
                          <a:cs typeface="Times New Roman" panose="02020603050405020304" pitchFamily="18" charset="0"/>
                        </a:rPr>
                        <a:t>, </a:t>
                      </a:r>
                      <a:r>
                        <a:rPr lang="en-US" sz="1600" u="none" strike="noStrike" dirty="0" err="1">
                          <a:effectLst/>
                          <a:latin typeface="Times New Roman" panose="02020603050405020304" pitchFamily="18" charset="0"/>
                          <a:cs typeface="Times New Roman" panose="02020603050405020304" pitchFamily="18" charset="0"/>
                        </a:rPr>
                        <a:t>read_ncdf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Supports GDAL data cubes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227650672"/>
                  </a:ext>
                </a:extLst>
              </a:tr>
              <a:tr h="324527">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export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extLst>
                  <a:ext uri="{0D108BD9-81ED-4DB2-BD59-A6C34878D82A}">
                    <a16:rowId xmlns:a16="http://schemas.microsoft.com/office/drawing/2014/main" val="656258157"/>
                  </a:ext>
                </a:extLst>
              </a:tr>
              <a:tr h="33341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sp</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No direct “export” functionality, relies on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rgdal</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or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maptools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3196397383"/>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writeOGR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1065865040"/>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sf</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st_write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2540438104"/>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maptools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writeShapeSpatial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writeASCIIgrid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latin typeface="Times New Roman" panose="02020603050405020304" pitchFamily="18" charset="0"/>
                          <a:cs typeface="Times New Roman" panose="02020603050405020304" pitchFamily="18" charset="0"/>
                        </a:rPr>
                        <a:t>Old interface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2877891883"/>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raster/terra</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writeRaster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4222417118"/>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stars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write_stars</a:t>
                      </a:r>
                      <a:r>
                        <a:rPr lang="en-US" sz="1600" u="none" strike="noStrike" dirty="0">
                          <a:effectLst/>
                          <a:latin typeface="Times New Roman" panose="02020603050405020304" pitchFamily="18" charset="0"/>
                          <a:cs typeface="Times New Roman" panose="02020603050405020304" pitchFamily="18" charset="0"/>
                        </a:rPr>
                        <a:t>, </a:t>
                      </a:r>
                      <a:r>
                        <a:rPr lang="en-US" sz="1600" u="none" strike="noStrike" dirty="0" err="1">
                          <a:effectLst/>
                          <a:latin typeface="Times New Roman" panose="02020603050405020304" pitchFamily="18" charset="0"/>
                          <a:cs typeface="Times New Roman" panose="02020603050405020304" pitchFamily="18" charset="0"/>
                        </a:rPr>
                        <a:t>write_ncdf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Supports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netCDF</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export</a:t>
                      </a:r>
                    </a:p>
                  </a:txBody>
                  <a:tcPr marL="5443" marR="5443" marT="5443" marB="0" anchor="b"/>
                </a:tc>
                <a:extLst>
                  <a:ext uri="{0D108BD9-81ED-4DB2-BD59-A6C34878D82A}">
                    <a16:rowId xmlns:a16="http://schemas.microsoft.com/office/drawing/2014/main" val="1139372885"/>
                  </a:ext>
                </a:extLst>
              </a:tr>
            </a:tbl>
          </a:graphicData>
        </a:graphic>
      </p:graphicFrame>
    </p:spTree>
    <p:extLst>
      <p:ext uri="{BB962C8B-B14F-4D97-AF65-F5344CB8AC3E}">
        <p14:creationId xmlns:p14="http://schemas.microsoft.com/office/powerpoint/2010/main" val="2949558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3826"/>
            <a:ext cx="84582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Spatial R libraries (starting point)</a:t>
            </a:r>
            <a:endParaRPr lang="en-US"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09181B9-8E9A-4EE9-9CAC-96807AA1FC52}"/>
              </a:ext>
            </a:extLst>
          </p:cNvPr>
          <p:cNvGraphicFramePr>
            <a:graphicFrameLocks noGrp="1"/>
          </p:cNvGraphicFramePr>
          <p:nvPr>
            <p:extLst>
              <p:ext uri="{D42A27DB-BD31-4B8C-83A1-F6EECF244321}">
                <p14:modId xmlns:p14="http://schemas.microsoft.com/office/powerpoint/2010/main" val="2557495602"/>
              </p:ext>
            </p:extLst>
          </p:nvPr>
        </p:nvGraphicFramePr>
        <p:xfrm>
          <a:off x="381000" y="685800"/>
          <a:ext cx="8329430" cy="5962175"/>
        </p:xfrm>
        <a:graphic>
          <a:graphicData uri="http://schemas.openxmlformats.org/drawingml/2006/table">
            <a:tbl>
              <a:tblPr>
                <a:tableStyleId>{5C22544A-7EE6-4342-B048-85BDC9FD1C3A}</a:tableStyleId>
              </a:tblPr>
              <a:tblGrid>
                <a:gridCol w="1994341">
                  <a:extLst>
                    <a:ext uri="{9D8B030D-6E8A-4147-A177-3AD203B41FA5}">
                      <a16:colId xmlns:a16="http://schemas.microsoft.com/office/drawing/2014/main" val="3725668428"/>
                    </a:ext>
                  </a:extLst>
                </a:gridCol>
                <a:gridCol w="6335089">
                  <a:extLst>
                    <a:ext uri="{9D8B030D-6E8A-4147-A177-3AD203B41FA5}">
                      <a16:colId xmlns:a16="http://schemas.microsoft.com/office/drawing/2014/main" val="4204810089"/>
                    </a:ext>
                  </a:extLst>
                </a:gridCol>
              </a:tblGrid>
              <a:tr h="238487">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Package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ctr"/>
                </a:tc>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Description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ctr"/>
                </a:tc>
                <a:extLst>
                  <a:ext uri="{0D108BD9-81ED-4DB2-BD59-A6C34878D82A}">
                    <a16:rowId xmlns:a16="http://schemas.microsoft.com/office/drawing/2014/main" val="1277753119"/>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ade4 libraries </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Analysis of animal habitat selection and movement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35008565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gdalutils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Access to Python GDAL utilities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94415688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Geostatsp</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geostatistical regression and INLA modelling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048868182"/>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gstat</a:t>
                      </a:r>
                      <a:r>
                        <a:rPr lang="en-US" sz="1500" u="none" strike="noStrike" dirty="0">
                          <a:effectLst/>
                          <a:latin typeface="Times New Roman" panose="02020603050405020304" pitchFamily="18" charset="0"/>
                          <a:cs typeface="Times New Roman" panose="02020603050405020304" pitchFamily="18" charset="0"/>
                        </a:rPr>
                        <a:t>, </a:t>
                      </a:r>
                      <a:r>
                        <a:rPr lang="en-US" sz="1500" u="none" strike="noStrike" dirty="0" err="1">
                          <a:effectLst/>
                          <a:latin typeface="Times New Roman" panose="02020603050405020304" pitchFamily="18" charset="0"/>
                          <a:cs typeface="Times New Roman" panose="02020603050405020304" pitchFamily="18" charset="0"/>
                        </a:rPr>
                        <a:t>geoR</a:t>
                      </a:r>
                      <a:r>
                        <a:rPr lang="en-US" sz="1500" u="none" strike="noStrike" dirty="0">
                          <a:effectLst/>
                          <a:latin typeface="Times New Roman" panose="02020603050405020304" pitchFamily="18" charset="0"/>
                          <a:cs typeface="Times New Roman" panose="02020603050405020304" pitchFamily="18" charset="0"/>
                        </a:rPr>
                        <a:t>, fields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err="1">
                          <a:effectLst/>
                          <a:latin typeface="Times New Roman" panose="02020603050405020304" pitchFamily="18" charset="0"/>
                          <a:cs typeface="Times New Roman" panose="02020603050405020304" pitchFamily="18" charset="0"/>
                        </a:rPr>
                        <a:t>Geostatistics</a:t>
                      </a:r>
                      <a:r>
                        <a:rPr lang="en-US" sz="1400" u="none" strike="noStrike" dirty="0">
                          <a:effectLst/>
                          <a:latin typeface="Times New Roman" panose="02020603050405020304" pitchFamily="18" charset="0"/>
                          <a:cs typeface="Times New Roman" panose="02020603050405020304" pitchFamily="18" charset="0"/>
                        </a:rPr>
                        <a:t> (Kriging and interpolation)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026170291"/>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Landscapemetrics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Drop-in replacement for </a:t>
                      </a:r>
                      <a:r>
                        <a:rPr lang="en-US" sz="1400" u="none" strike="noStrike" dirty="0" err="1">
                          <a:effectLst/>
                          <a:latin typeface="Times New Roman" panose="02020603050405020304" pitchFamily="18" charset="0"/>
                          <a:cs typeface="Times New Roman" panose="02020603050405020304" pitchFamily="18" charset="0"/>
                        </a:rPr>
                        <a:t>Fragstats</a:t>
                      </a:r>
                      <a:r>
                        <a:rPr lang="en-US" sz="1400" u="none" strike="noStrike" dirty="0">
                          <a:effectLst/>
                          <a:latin typeface="Times New Roman" panose="02020603050405020304" pitchFamily="18" charset="0"/>
                          <a:cs typeface="Times New Roman" panose="02020603050405020304" pitchFamily="18" charset="0"/>
                        </a:rPr>
                        <a:t> landscape metrics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26493185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Lwgeom</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Cleans topology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42006629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Maptools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Various spatial coercion methods and utilities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796420511"/>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Ncdf4</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If added, extends raster package to support </a:t>
                      </a:r>
                      <a:r>
                        <a:rPr lang="en-US" sz="1400" u="none" strike="noStrike" dirty="0" err="1">
                          <a:effectLst/>
                          <a:latin typeface="Times New Roman" panose="02020603050405020304" pitchFamily="18" charset="0"/>
                          <a:cs typeface="Times New Roman" panose="02020603050405020304" pitchFamily="18" charset="0"/>
                        </a:rPr>
                        <a:t>netCDF</a:t>
                      </a:r>
                      <a:r>
                        <a:rPr lang="en-US" sz="1400" u="none" strike="noStrike" dirty="0">
                          <a:effectLst/>
                          <a:latin typeface="Times New Roman" panose="02020603050405020304" pitchFamily="18" charset="0"/>
                          <a:cs typeface="Times New Roman" panose="02020603050405020304" pitchFamily="18" charset="0"/>
                        </a:rPr>
                        <a:t> and HDF 4/5 formats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67004355"/>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OpenStreetMap</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API access to OSM data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2390100509"/>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PlotKML</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Google Earth access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567259080"/>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raster/terra</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Raster manipulation and analysis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68793753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Rgdal</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Import/Export vector and raster data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3941384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Rgeos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GEOS topology library,  operations on vector geometries for buffer and overlay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21792529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rgrass</a:t>
                      </a:r>
                      <a:r>
                        <a:rPr lang="en-US" sz="1500" u="none" strike="noStrike" dirty="0">
                          <a:effectLst/>
                          <a:latin typeface="Times New Roman" panose="02020603050405020304" pitchFamily="18" charset="0"/>
                          <a:cs typeface="Times New Roman" panose="02020603050405020304" pitchFamily="18" charset="0"/>
                        </a:rPr>
                        <a:t>, RSAGA, </a:t>
                      </a:r>
                      <a:r>
                        <a:rPr lang="en-US" sz="1500" u="none" strike="noStrike" dirty="0" err="1">
                          <a:effectLst/>
                          <a:latin typeface="Times New Roman" panose="02020603050405020304" pitchFamily="18" charset="0"/>
                          <a:cs typeface="Times New Roman" panose="02020603050405020304" pitchFamily="18" charset="0"/>
                        </a:rPr>
                        <a:t>RPyGeo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Interfaces to external GIS software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26729319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rgwr</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Geographically Weighted Regression</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44485339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RStoolbox</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Remote sensing untilties and classification</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31804020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
                      </a:r>
                      <a:r>
                        <a:rPr lang="en-US" sz="1500" u="none" strike="noStrike" dirty="0">
                          <a:effectLst/>
                          <a:latin typeface="Times New Roman" panose="02020603050405020304" pitchFamily="18" charset="0"/>
                          <a:cs typeface="Times New Roman" panose="02020603050405020304" pitchFamily="18" charset="0"/>
                        </a:rPr>
                        <a:t>, sf</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Spatial object classes and analysis for vector data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62428241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spatialEco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Spatial analysis of ecological data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34105815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spatialreg</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Spatial regression methods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90145004"/>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spatstat</a:t>
                      </a:r>
                      <a:r>
                        <a:rPr lang="en-US" sz="1500" u="none" strike="noStrike" dirty="0">
                          <a:effectLst/>
                          <a:latin typeface="Times New Roman" panose="02020603050405020304" pitchFamily="18" charset="0"/>
                          <a:cs typeface="Times New Roman" panose="02020603050405020304" pitchFamily="18" charset="0"/>
                        </a:rPr>
                        <a:t>, spatial, </a:t>
                      </a:r>
                      <a:r>
                        <a:rPr lang="en-US" sz="1500" u="none" strike="noStrike" dirty="0" err="1">
                          <a:effectLst/>
                          <a:latin typeface="Times New Roman" panose="02020603050405020304" pitchFamily="18" charset="0"/>
                          <a:cs typeface="Times New Roman" panose="02020603050405020304" pitchFamily="18" charset="0"/>
                        </a:rPr>
                        <a:t>splancs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Point pattern analysis, point process models and other spatial statistics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419792548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spBayes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Bayesian multivariate Gaussian models with MCMC methods for spatial data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455181260"/>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spdep</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Spatial autocorrelation and dependency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68239291"/>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starma</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Space-time autoregressive models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2606472405"/>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stars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Spatial-temporal raster data cubes, tidy version of raster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948650560"/>
                  </a:ext>
                </a:extLst>
              </a:tr>
            </a:tbl>
          </a:graphicData>
        </a:graphic>
      </p:graphicFrame>
    </p:spTree>
    <p:extLst>
      <p:ext uri="{BB962C8B-B14F-4D97-AF65-F5344CB8AC3E}">
        <p14:creationId xmlns:p14="http://schemas.microsoft.com/office/powerpoint/2010/main" val="3784187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122661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Plotting</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533400"/>
            <a:ext cx="8458200" cy="590931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Base (low level) plotting supports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sf and raster/terra objects </a:t>
            </a:r>
            <a:r>
              <a:rPr lang="en-US" dirty="0">
                <a:latin typeface="Times New Roman" panose="02020603050405020304" pitchFamily="18" charset="0"/>
                <a:cs typeface="Times New Roman" panose="02020603050405020304" pitchFamily="18" charset="0"/>
              </a:rPr>
              <a:t>(excluding </a:t>
            </a:r>
            <a:r>
              <a:rPr lang="en-US" dirty="0" err="1">
                <a:latin typeface="Times New Roman" panose="02020603050405020304" pitchFamily="18" charset="0"/>
                <a:cs typeface="Times New Roman" panose="02020603050405020304" pitchFamily="18" charset="0"/>
              </a:rPr>
              <a:t>sp</a:t>
            </a:r>
            <a:r>
              <a:rPr lang="en-US" dirty="0">
                <a:latin typeface="Times New Roman" panose="02020603050405020304" pitchFamily="18" charset="0"/>
                <a:cs typeface="Times New Roman" panose="02020603050405020304" pitchFamily="18" charset="0"/>
              </a:rPr>
              <a:t> pixel and grid objects). </a:t>
            </a:r>
            <a:endParaRPr lang="en-US" sz="22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Standard plotting </a:t>
            </a:r>
            <a:r>
              <a:rPr lang="en-US" sz="2200" b="1" dirty="0">
                <a:latin typeface="Times New Roman" panose="02020603050405020304" pitchFamily="18" charset="0"/>
                <a:cs typeface="Times New Roman" panose="02020603050405020304" pitchFamily="18" charset="0"/>
              </a:rPr>
              <a:t>par</a:t>
            </a:r>
            <a:r>
              <a:rPr lang="en-US" sz="2200" dirty="0">
                <a:latin typeface="Times New Roman" panose="02020603050405020304" pitchFamily="18" charset="0"/>
                <a:cs typeface="Times New Roman" panose="02020603050405020304" pitchFamily="18" charset="0"/>
              </a:rPr>
              <a:t> arguments recognized for feature type</a:t>
            </a:r>
          </a:p>
          <a:p>
            <a:pPr marL="342900" indent="-34290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cex</a:t>
            </a:r>
            <a:r>
              <a:rPr lang="en-US" sz="2200" dirty="0">
                <a:latin typeface="Times New Roman" panose="02020603050405020304" pitchFamily="18" charset="0"/>
                <a:cs typeface="Times New Roman" panose="02020603050405020304" pitchFamily="18" charset="0"/>
              </a:rPr>
              <a:t> – controls size of points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col</a:t>
            </a:r>
            <a:r>
              <a:rPr lang="en-US" sz="2200" dirty="0">
                <a:latin typeface="Times New Roman" panose="02020603050405020304" pitchFamily="18" charset="0"/>
                <a:cs typeface="Times New Roman" panose="02020603050405020304" pitchFamily="18" charset="0"/>
              </a:rPr>
              <a:t> – controls color of all feature types, single value or vector</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boundary</a:t>
            </a:r>
            <a:r>
              <a:rPr lang="en-US" sz="2200" dirty="0">
                <a:latin typeface="Times New Roman" panose="02020603050405020304" pitchFamily="18" charset="0"/>
                <a:cs typeface="Times New Roman" panose="02020603050405020304" pitchFamily="18" charset="0"/>
              </a:rPr>
              <a:t> – Controls polygon line color</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par</a:t>
            </a:r>
            <a:r>
              <a:rPr lang="en-US" sz="2200" dirty="0">
                <a:latin typeface="Times New Roman" panose="02020603050405020304" pitchFamily="18" charset="0"/>
                <a:cs typeface="Times New Roman" panose="02020603050405020304" pitchFamily="18" charset="0"/>
              </a:rPr>
              <a:t> -  Controls point symbol type</a:t>
            </a:r>
          </a:p>
          <a:p>
            <a:pPr marL="342900" indent="-34290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lty</a:t>
            </a:r>
            <a:r>
              <a:rPr lang="en-US" sz="2200" dirty="0">
                <a:latin typeface="Times New Roman" panose="02020603050405020304" pitchFamily="18" charset="0"/>
                <a:cs typeface="Times New Roman" panose="02020603050405020304" pitchFamily="18" charset="0"/>
              </a:rPr>
              <a:t> – Controls line symbol type for lines and polygon boundaries</a:t>
            </a:r>
          </a:p>
          <a:p>
            <a:pPr marL="342900" indent="-34290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lwd</a:t>
            </a:r>
            <a:r>
              <a:rPr lang="en-US" sz="2200" dirty="0">
                <a:latin typeface="Times New Roman" panose="02020603050405020304" pitchFamily="18" charset="0"/>
                <a:cs typeface="Times New Roman" panose="02020603050405020304" pitchFamily="18" charset="0"/>
              </a:rPr>
              <a:t> – Controls line width for lines and polygon boundaries</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all spatial objects plot includes an “add” argument that will add a new feature class plot to the current plot device.</a:t>
            </a:r>
          </a:p>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“points”, “polygon” and “line” functions are also available to add features to the current plot device.</a:t>
            </a:r>
          </a:p>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“legend” function is also supported in the plot device.</a:t>
            </a:r>
          </a:p>
        </p:txBody>
      </p:sp>
    </p:spTree>
    <p:extLst>
      <p:ext uri="{BB962C8B-B14F-4D97-AF65-F5344CB8AC3E}">
        <p14:creationId xmlns:p14="http://schemas.microsoft.com/office/powerpoint/2010/main" val="3897284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122661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Plotting</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762000"/>
            <a:ext cx="8458200" cy="627864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Plotting engines (high level) plotting supports sf and </a:t>
            </a:r>
            <a:r>
              <a:rPr lang="en-US" sz="2400" dirty="0" err="1">
                <a:latin typeface="Times New Roman" panose="02020603050405020304" pitchFamily="18" charset="0"/>
                <a:cs typeface="Times New Roman" panose="02020603050405020304" pitchFamily="18" charset="0"/>
              </a:rPr>
              <a:t>sp</a:t>
            </a:r>
            <a:r>
              <a:rPr lang="en-US" sz="2400" dirty="0">
                <a:latin typeface="Times New Roman" panose="02020603050405020304" pitchFamily="18" charset="0"/>
                <a:cs typeface="Times New Roman" panose="02020603050405020304" pitchFamily="18" charset="0"/>
              </a:rPr>
              <a:t> objects</a:t>
            </a:r>
          </a:p>
          <a:p>
            <a:endParaRPr lang="en-US"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Vectors</a:t>
            </a:r>
          </a:p>
          <a:p>
            <a:endParaRPr lang="en-US" sz="1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lattice - (behind </a:t>
            </a:r>
            <a:r>
              <a:rPr lang="en-US" sz="2400" dirty="0" err="1">
                <a:latin typeface="Times New Roman" panose="02020603050405020304" pitchFamily="18" charset="0"/>
                <a:cs typeface="Times New Roman" panose="02020603050405020304" pitchFamily="18" charset="0"/>
              </a:rPr>
              <a:t>sp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spplot</a:t>
            </a:r>
            <a:r>
              <a:rPr lang="en-US" sz="2400" dirty="0">
                <a:latin typeface="Times New Roman" panose="02020603050405020304" pitchFamily="18" charset="0"/>
                <a:cs typeface="Times New Roman" panose="02020603050405020304" pitchFamily="18" charset="0"/>
              </a:rPr>
              <a:t>) Very obtuse syntax, does not support sf objects.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ggplot2 and </a:t>
            </a:r>
            <a:r>
              <a:rPr lang="en-US" sz="2400" dirty="0" err="1">
                <a:latin typeface="Times New Roman" panose="02020603050405020304" pitchFamily="18" charset="0"/>
                <a:cs typeface="Times New Roman" panose="02020603050405020304" pitchFamily="18" charset="0"/>
              </a:rPr>
              <a:t>ggmap</a:t>
            </a:r>
            <a:r>
              <a:rPr lang="en-US" sz="2400" dirty="0">
                <a:latin typeface="Times New Roman" panose="02020603050405020304" pitchFamily="18" charset="0"/>
                <a:cs typeface="Times New Roman" panose="02020603050405020304" pitchFamily="18" charset="0"/>
              </a:rPr>
              <a:t> - The </a:t>
            </a:r>
            <a:r>
              <a:rPr lang="en-US" sz="2400" dirty="0" err="1">
                <a:latin typeface="Times New Roman" panose="02020603050405020304" pitchFamily="18" charset="0"/>
                <a:cs typeface="Times New Roman" panose="02020603050405020304" pitchFamily="18" charset="0"/>
              </a:rPr>
              <a:t>ggmap</a:t>
            </a:r>
            <a:r>
              <a:rPr lang="en-US" sz="2400" dirty="0">
                <a:latin typeface="Times New Roman" panose="02020603050405020304" pitchFamily="18" charset="0"/>
                <a:cs typeface="Times New Roman" panose="02020603050405020304" pitchFamily="18" charset="0"/>
              </a:rPr>
              <a:t> package provides a </a:t>
            </a:r>
            <a:r>
              <a:rPr lang="en-US" sz="2400" dirty="0" err="1">
                <a:latin typeface="Times New Roman" panose="02020603050405020304" pitchFamily="18" charset="0"/>
                <a:cs typeface="Times New Roman" panose="02020603050405020304" pitchFamily="18" charset="0"/>
              </a:rPr>
              <a:t>wapper</a:t>
            </a:r>
            <a:r>
              <a:rPr lang="en-US" sz="2400" dirty="0">
                <a:latin typeface="Times New Roman" panose="02020603050405020304" pitchFamily="18" charset="0"/>
                <a:cs typeface="Times New Roman" panose="02020603050405020304" pitchFamily="18" charset="0"/>
              </a:rPr>
              <a:t> for spatial objects in the </a:t>
            </a:r>
            <a:r>
              <a:rPr lang="en-US" sz="2400" dirty="0" err="1">
                <a:latin typeface="Times New Roman" panose="02020603050405020304" pitchFamily="18" charset="0"/>
                <a:cs typeface="Times New Roman" panose="02020603050405020304" pitchFamily="18" charset="0"/>
              </a:rPr>
              <a:t>ggplot</a:t>
            </a:r>
            <a:r>
              <a:rPr lang="en-US" sz="2400" dirty="0">
                <a:latin typeface="Times New Roman" panose="02020603050405020304" pitchFamily="18" charset="0"/>
                <a:cs typeface="Times New Roman" panose="02020603050405020304" pitchFamily="18" charset="0"/>
              </a:rPr>
              <a:t> environment.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tmap</a:t>
            </a:r>
            <a:r>
              <a:rPr lang="en-US" sz="2400" dirty="0">
                <a:latin typeface="Times New Roman" panose="02020603050405020304" pitchFamily="18" charset="0"/>
                <a:cs typeface="Times New Roman" panose="02020603050405020304" pitchFamily="18" charset="0"/>
              </a:rPr>
              <a:t> - This is my go to spatial plotting package, allows for interactive zooming and adding </a:t>
            </a:r>
            <a:r>
              <a:rPr lang="en-US" sz="2400" dirty="0" err="1">
                <a:latin typeface="Times New Roman" panose="02020603050405020304" pitchFamily="18" charset="0"/>
                <a:cs typeface="Times New Roman" panose="02020603050405020304" pitchFamily="18" charset="0"/>
              </a:rPr>
              <a:t>basemap</a:t>
            </a:r>
            <a:r>
              <a:rPr lang="en-US" sz="24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Rasters</a:t>
            </a:r>
          </a:p>
          <a:p>
            <a:endParaRPr lang="en-US" sz="1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rasterVis</a:t>
            </a:r>
            <a:r>
              <a:rPr lang="en-US" sz="2400" dirty="0">
                <a:latin typeface="Times New Roman" panose="02020603050405020304" pitchFamily="18" charset="0"/>
                <a:cs typeface="Times New Roman" panose="02020603050405020304" pitchFamily="18" charset="0"/>
              </a:rPr>
              <a:t> - (historically used lattice) </a:t>
            </a:r>
            <a:r>
              <a:rPr lang="en-US" sz="2400" b="1" dirty="0" err="1">
                <a:latin typeface="Times New Roman" panose="02020603050405020304" pitchFamily="18" charset="0"/>
                <a:cs typeface="Times New Roman" panose="02020603050405020304" pitchFamily="18" charset="0"/>
              </a:rPr>
              <a:t>levelplot</a:t>
            </a:r>
            <a:r>
              <a:rPr lang="en-US" sz="2400" dirty="0">
                <a:latin typeface="Times New Roman" panose="02020603050405020304" pitchFamily="18" charset="0"/>
                <a:cs typeface="Times New Roman" panose="02020603050405020304" pitchFamily="18" charset="0"/>
              </a:rPr>
              <a:t> is main driver function but now has wrapper for </a:t>
            </a:r>
            <a:r>
              <a:rPr lang="en-US" sz="2400" dirty="0" err="1">
                <a:latin typeface="Times New Roman" panose="02020603050405020304" pitchFamily="18" charset="0"/>
                <a:cs typeface="Times New Roman" panose="02020603050405020304" pitchFamily="18" charset="0"/>
              </a:rPr>
              <a:t>ggplot</a:t>
            </a:r>
            <a:r>
              <a:rPr lang="en-US" sz="2400" dirty="0">
                <a:latin typeface="Times New Roman" panose="02020603050405020304" pitchFamily="18" charset="0"/>
                <a:cs typeface="Times New Roman" panose="02020603050405020304" pitchFamily="18" charset="0"/>
              </a:rPr>
              <a:t> via the </a:t>
            </a:r>
            <a:r>
              <a:rPr lang="en-US" sz="2400" b="1" dirty="0" err="1">
                <a:latin typeface="Times New Roman" panose="02020603050405020304" pitchFamily="18" charset="0"/>
                <a:cs typeface="Times New Roman" panose="02020603050405020304" pitchFamily="18" charset="0"/>
              </a:rPr>
              <a:t>gplot</a:t>
            </a:r>
            <a:r>
              <a:rPr lang="en-US" sz="2400" dirty="0">
                <a:latin typeface="Times New Roman" panose="02020603050405020304" pitchFamily="18" charset="0"/>
                <a:cs typeface="Times New Roman" panose="02020603050405020304" pitchFamily="18" charset="0"/>
              </a:rPr>
              <a:t> function see: </a:t>
            </a:r>
            <a:r>
              <a:rPr lang="en-US" sz="2400" dirty="0">
                <a:latin typeface="Times New Roman" panose="02020603050405020304" pitchFamily="18" charset="0"/>
                <a:cs typeface="Times New Roman" panose="02020603050405020304" pitchFamily="18" charset="0"/>
                <a:hlinkClick r:id="rId2"/>
              </a:rPr>
              <a:t>https://oscarperpinan.github.io/rastervis/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7212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238238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Spatial sampling</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57620"/>
            <a:ext cx="8458200" cy="587853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Multiple packages support spatial sampling</a:t>
            </a:r>
          </a:p>
          <a:p>
            <a:endParaRPr lang="en-US" sz="16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 The “</a:t>
            </a:r>
            <a:r>
              <a:rPr lang="en-US" sz="2200" dirty="0" err="1">
                <a:latin typeface="Times New Roman" panose="02020603050405020304" pitchFamily="18" charset="0"/>
                <a:cs typeface="Times New Roman" panose="02020603050405020304" pitchFamily="18" charset="0"/>
              </a:rPr>
              <a:t>spsample</a:t>
            </a:r>
            <a:r>
              <a:rPr lang="en-US" sz="2200" dirty="0">
                <a:latin typeface="Times New Roman" panose="02020603050405020304" pitchFamily="18" charset="0"/>
                <a:cs typeface="Times New Roman" panose="02020603050405020304" pitchFamily="18" charset="0"/>
              </a:rPr>
              <a:t>” provides many simple spatial sample options but with very little flexibility and does not sample features independently.</a:t>
            </a:r>
          </a:p>
          <a:p>
            <a:endParaRPr lang="en-US" sz="14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spsurvey</a:t>
            </a:r>
            <a:r>
              <a:rPr lang="en-US" sz="2200" dirty="0">
                <a:latin typeface="Times New Roman" panose="02020603050405020304" pitchFamily="18" charset="0"/>
                <a:cs typeface="Times New Roman" panose="02020603050405020304" pitchFamily="18" charset="0"/>
              </a:rPr>
              <a:t> – Various spatial sampling methods</a:t>
            </a:r>
          </a:p>
          <a:p>
            <a:endParaRPr lang="en-US" sz="14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spatialEco</a:t>
            </a:r>
            <a:r>
              <a:rPr lang="en-US" sz="2200" dirty="0">
                <a:latin typeface="Times New Roman" panose="02020603050405020304" pitchFamily="18" charset="0"/>
                <a:cs typeface="Times New Roman" panose="02020603050405020304" pitchFamily="18" charset="0"/>
              </a:rPr>
              <a:t> – The “</a:t>
            </a:r>
            <a:r>
              <a:rPr lang="en-US" sz="2200" dirty="0" err="1">
                <a:latin typeface="Times New Roman" panose="02020603050405020304" pitchFamily="18" charset="0"/>
                <a:cs typeface="Times New Roman" panose="02020603050405020304" pitchFamily="18" charset="0"/>
              </a:rPr>
              <a:t>sample.poly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sample.line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sample.annulus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parea.sample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stratified.random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sample.dist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sampleTransect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subsample.dist</a:t>
            </a:r>
            <a:r>
              <a:rPr lang="en-US" sz="2200" dirty="0">
                <a:latin typeface="Times New Roman" panose="02020603050405020304" pitchFamily="18" charset="0"/>
                <a:cs typeface="Times New Roman" panose="02020603050405020304" pitchFamily="18" charset="0"/>
              </a:rPr>
              <a:t>” functions provide functionality in sampling multiple features, distance based sampling and random stratified sampling.</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raster/terra</a:t>
            </a:r>
            <a:r>
              <a:rPr lang="en-US" sz="2200" dirty="0">
                <a:latin typeface="Times New Roman" panose="02020603050405020304" pitchFamily="18" charset="0"/>
                <a:cs typeface="Times New Roman" panose="02020603050405020304" pitchFamily="18" charset="0"/>
              </a:rPr>
              <a:t> – The “</a:t>
            </a:r>
            <a:r>
              <a:rPr lang="en-US" sz="2200" dirty="0" err="1">
                <a:latin typeface="Times New Roman" panose="02020603050405020304" pitchFamily="18" charset="0"/>
                <a:cs typeface="Times New Roman" panose="02020603050405020304" pitchFamily="18" charset="0"/>
              </a:rPr>
              <a:t>sampleRandom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sampleRegular</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sampleStratified</a:t>
            </a:r>
            <a:r>
              <a:rPr lang="en-US" sz="2200" dirty="0">
                <a:latin typeface="Times New Roman" panose="02020603050405020304" pitchFamily="18" charset="0"/>
                <a:cs typeface="Times New Roman" panose="02020603050405020304" pitchFamily="18" charset="0"/>
              </a:rPr>
              <a:t>” functions draw point samples from an underlying raster object.</a:t>
            </a:r>
          </a:p>
          <a:p>
            <a:endParaRPr lang="en-US" sz="22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BalancedSampling</a:t>
            </a:r>
            <a:r>
              <a:rPr lang="en-US" sz="2200" dirty="0">
                <a:latin typeface="Times New Roman" panose="02020603050405020304" pitchFamily="18" charset="0"/>
                <a:cs typeface="Times New Roman" panose="02020603050405020304" pitchFamily="18" charset="0"/>
              </a:rPr>
              <a:t> – Provides functions for a probabilistic spatially balanced sample.        </a:t>
            </a:r>
          </a:p>
        </p:txBody>
      </p:sp>
    </p:spTree>
    <p:extLst>
      <p:ext uri="{BB962C8B-B14F-4D97-AF65-F5344CB8AC3E}">
        <p14:creationId xmlns:p14="http://schemas.microsoft.com/office/powerpoint/2010/main" val="353197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Exercises – writing functions</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16191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457200"/>
            <a:ext cx="8534401" cy="5078313"/>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Exercises</a:t>
            </a:r>
          </a:p>
          <a:p>
            <a:pPr algn="ctr"/>
            <a:endParaRPr lang="en-US" sz="30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Defining procedural steps</a:t>
            </a:r>
          </a:p>
          <a:p>
            <a:endParaRPr lang="en-US" sz="30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Writing functions for  </a:t>
            </a:r>
          </a:p>
          <a:p>
            <a:pPr marL="1200150" lvl="1" indent="-742950">
              <a:buAutoNum type="arabicParenR"/>
            </a:pPr>
            <a:r>
              <a:rPr lang="en-US" sz="4000" dirty="0">
                <a:latin typeface="Times New Roman" panose="02020603050405020304" pitchFamily="18" charset="0"/>
                <a:cs typeface="Times New Roman" panose="02020603050405020304" pitchFamily="18" charset="0"/>
              </a:rPr>
              <a:t>Variance</a:t>
            </a:r>
          </a:p>
          <a:p>
            <a:pPr marL="1200150" lvl="1" indent="-742950">
              <a:buAutoNum type="arabicParenR"/>
            </a:pPr>
            <a:r>
              <a:rPr lang="en-US" sz="4000" dirty="0">
                <a:latin typeface="Times New Roman" panose="02020603050405020304" pitchFamily="18" charset="0"/>
                <a:cs typeface="Times New Roman" panose="02020603050405020304" pitchFamily="18" charset="0"/>
              </a:rPr>
              <a:t>Reclassifying a vector</a:t>
            </a:r>
          </a:p>
          <a:p>
            <a:pPr marL="1200150" lvl="1" indent="-742950">
              <a:buAutoNum type="arabicParenR"/>
            </a:pPr>
            <a:r>
              <a:rPr lang="en-US" sz="4000" dirty="0">
                <a:latin typeface="Times New Roman" panose="02020603050405020304" pitchFamily="18" charset="0"/>
                <a:cs typeface="Times New Roman" panose="02020603050405020304" pitchFamily="18" charset="0"/>
              </a:rPr>
              <a:t>Shannon’s Diversity Index</a:t>
            </a:r>
          </a:p>
        </p:txBody>
      </p:sp>
    </p:spTree>
    <p:extLst>
      <p:ext uri="{BB962C8B-B14F-4D97-AF65-F5344CB8AC3E}">
        <p14:creationId xmlns:p14="http://schemas.microsoft.com/office/powerpoint/2010/main" val="1070194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414016"/>
            <a:ext cx="8534401" cy="1323439"/>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Exercise 1 - Write a function for calculating variance</a:t>
            </a:r>
          </a:p>
        </p:txBody>
      </p:sp>
    </p:spTree>
    <p:extLst>
      <p:ext uri="{BB962C8B-B14F-4D97-AF65-F5344CB8AC3E}">
        <p14:creationId xmlns:p14="http://schemas.microsoft.com/office/powerpoint/2010/main" val="83166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47935"/>
            <a:ext cx="180049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762000"/>
            <a:ext cx="7924800" cy="5755422"/>
          </a:xfrm>
          <a:prstGeom prst="rect">
            <a:avLst/>
          </a:prstGeom>
          <a:noFill/>
        </p:spPr>
        <p:txBody>
          <a:bodyPr wrap="square" rtlCol="0">
            <a:spAutoFit/>
          </a:bodyPr>
          <a:lstStyle/>
          <a:p>
            <a:r>
              <a:rPr lang="en-US" sz="1600" dirty="0">
                <a:solidFill>
                  <a:srgbClr val="000000"/>
                </a:solidFill>
                <a:latin typeface="Courier New" panose="02070309020205020404" pitchFamily="49" charset="0"/>
              </a:rPr>
              <a:t>group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year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seq</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2000</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2009</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norm</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sd</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group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group, year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year, 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 norm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6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        group	year	y	norm</a:t>
            </a:r>
          </a:p>
          <a:p>
            <a:r>
              <a:rPr lang="en-US" sz="2000" dirty="0">
                <a:solidFill>
                  <a:srgbClr val="0070C0"/>
                </a:solidFill>
                <a:latin typeface="Times New Roman" panose="02020603050405020304" pitchFamily="18" charset="0"/>
                <a:cs typeface="Times New Roman" panose="02020603050405020304" pitchFamily="18" charset="0"/>
              </a:rPr>
              <a:t>1      A		2000 	0.538 	-0.369</a:t>
            </a:r>
          </a:p>
          <a:p>
            <a:r>
              <a:rPr lang="en-US" sz="2000" dirty="0">
                <a:solidFill>
                  <a:srgbClr val="0070C0"/>
                </a:solidFill>
                <a:latin typeface="Times New Roman" panose="02020603050405020304" pitchFamily="18" charset="0"/>
                <a:cs typeface="Times New Roman" panose="02020603050405020304" pitchFamily="18" charset="0"/>
              </a:rPr>
              <a:t>2      B		2001 	0.340  	0.893</a:t>
            </a:r>
          </a:p>
          <a:p>
            <a:r>
              <a:rPr lang="en-US" sz="2000" dirty="0">
                <a:solidFill>
                  <a:srgbClr val="0070C0"/>
                </a:solidFill>
                <a:latin typeface="Times New Roman" panose="02020603050405020304" pitchFamily="18" charset="0"/>
                <a:cs typeface="Times New Roman" panose="02020603050405020304" pitchFamily="18" charset="0"/>
              </a:rPr>
              <a:t>3      A		2002 	0.106 	-0.327</a:t>
            </a:r>
          </a:p>
          <a:p>
            <a:r>
              <a:rPr lang="en-US" sz="2000" dirty="0">
                <a:solidFill>
                  <a:srgbClr val="0070C0"/>
                </a:solidFill>
                <a:latin typeface="Times New Roman" panose="02020603050405020304" pitchFamily="18" charset="0"/>
                <a:cs typeface="Times New Roman" panose="02020603050405020304" pitchFamily="18" charset="0"/>
              </a:rPr>
              <a:t>4      B		2003 	0.016 	-0.008</a:t>
            </a:r>
          </a:p>
          <a:p>
            <a:r>
              <a:rPr lang="en-US" sz="2000" dirty="0">
                <a:solidFill>
                  <a:srgbClr val="0070C0"/>
                </a:solidFill>
                <a:latin typeface="Times New Roman" panose="02020603050405020304" pitchFamily="18" charset="0"/>
                <a:cs typeface="Times New Roman" panose="02020603050405020304" pitchFamily="18" charset="0"/>
              </a:rPr>
              <a:t>5      A		2004 	0.487 	-1.223</a:t>
            </a:r>
          </a:p>
          <a:p>
            <a:r>
              <a:rPr lang="en-US" sz="2000" dirty="0">
                <a:solidFill>
                  <a:srgbClr val="0070C0"/>
                </a:solidFill>
                <a:latin typeface="Times New Roman" panose="02020603050405020304" pitchFamily="18" charset="0"/>
                <a:cs typeface="Times New Roman" panose="02020603050405020304" pitchFamily="18" charset="0"/>
              </a:rPr>
              <a:t>6      B	 	2005 	0.589 	-1.552</a:t>
            </a:r>
          </a:p>
          <a:p>
            <a:r>
              <a:rPr lang="en-US" sz="2000" dirty="0">
                <a:solidFill>
                  <a:srgbClr val="0070C0"/>
                </a:solidFill>
                <a:latin typeface="Times New Roman" panose="02020603050405020304" pitchFamily="18" charset="0"/>
                <a:cs typeface="Times New Roman" panose="02020603050405020304" pitchFamily="18" charset="0"/>
              </a:rPr>
              <a:t>7      A 		2006 	0.607 	-0.541</a:t>
            </a:r>
          </a:p>
          <a:p>
            <a:r>
              <a:rPr lang="en-US" sz="2000" dirty="0">
                <a:solidFill>
                  <a:srgbClr val="0070C0"/>
                </a:solidFill>
                <a:latin typeface="Times New Roman" panose="02020603050405020304" pitchFamily="18" charset="0"/>
                <a:cs typeface="Times New Roman" panose="02020603050405020304" pitchFamily="18" charset="0"/>
              </a:rPr>
              <a:t>8      B		2007 	0.341 	-1.266</a:t>
            </a:r>
          </a:p>
          <a:p>
            <a:r>
              <a:rPr lang="en-US" sz="2000" dirty="0">
                <a:solidFill>
                  <a:srgbClr val="0070C0"/>
                </a:solidFill>
                <a:latin typeface="Times New Roman" panose="02020603050405020304" pitchFamily="18" charset="0"/>
                <a:cs typeface="Times New Roman" panose="02020603050405020304" pitchFamily="18" charset="0"/>
              </a:rPr>
              <a:t>9      A		2008 	0.665  	1.319</a:t>
            </a:r>
          </a:p>
          <a:p>
            <a:pPr marL="457200" indent="-457200">
              <a:buAutoNum type="arabicPlain" startAt="10"/>
            </a:pPr>
            <a:r>
              <a:rPr lang="en-US" sz="2000" dirty="0">
                <a:solidFill>
                  <a:srgbClr val="0070C0"/>
                </a:solidFill>
                <a:latin typeface="Times New Roman" panose="02020603050405020304" pitchFamily="18" charset="0"/>
                <a:cs typeface="Times New Roman" panose="02020603050405020304" pitchFamily="18" charset="0"/>
              </a:rPr>
              <a:t>B		2009 	0.640 	-0.147</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is preferred over </a:t>
            </a:r>
            <a:r>
              <a:rPr lang="en-US" sz="2000" dirty="0" err="1">
                <a:latin typeface="Times New Roman" panose="02020603050405020304" pitchFamily="18" charset="0"/>
                <a:cs typeface="Times New Roman" panose="02020603050405020304" pitchFamily="18" charset="0"/>
              </a:rPr>
              <a:t>cbind</a:t>
            </a:r>
            <a:r>
              <a:rPr lang="en-US" sz="2000" dirty="0">
                <a:latin typeface="Times New Roman" panose="02020603050405020304" pitchFamily="18" charset="0"/>
                <a:cs typeface="Times New Roman" panose="02020603050405020304" pitchFamily="18" charset="0"/>
              </a:rPr>
              <a:t>() as it does not coerce to a matrix first</a:t>
            </a:r>
          </a:p>
        </p:txBody>
      </p:sp>
    </p:spTree>
    <p:extLst>
      <p:ext uri="{BB962C8B-B14F-4D97-AF65-F5344CB8AC3E}">
        <p14:creationId xmlns:p14="http://schemas.microsoft.com/office/powerpoint/2010/main" val="1647089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1000" y="457200"/>
                <a:ext cx="8305800" cy="581678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Population variance </a:t>
                </a:r>
              </a:p>
              <a:p>
                <a:endParaRPr lang="en-US" sz="1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𝛿</m:t>
                          </m:r>
                        </m:e>
                        <m:sup>
                          <m:r>
                            <a:rPr lang="en-US" sz="1600" i="1">
                              <a:latin typeface="Cambria Math"/>
                            </a:rPr>
                            <m:t>2</m:t>
                          </m:r>
                        </m:sup>
                      </m:sSup>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𝑁</m:t>
                          </m:r>
                        </m:den>
                      </m:f>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𝑥</m:t>
                                      </m:r>
                                    </m:e>
                                    <m:sub>
                                      <m:r>
                                        <a:rPr lang="en-US" sz="1600" i="1">
                                          <a:latin typeface="Cambria Math"/>
                                        </a:rPr>
                                        <m:t>𝑖</m:t>
                                      </m:r>
                                    </m:sub>
                                  </m:sSub>
                                  <m:r>
                                    <a:rPr lang="en-US" sz="1600" i="1">
                                      <a:latin typeface="Cambria Math"/>
                                    </a:rPr>
                                    <m:t>−</m:t>
                                  </m:r>
                                  <m:r>
                                    <a:rPr lang="en-US" sz="1600" i="1">
                                      <a:latin typeface="Cambria Math"/>
                                    </a:rPr>
                                    <m:t>𝜇</m:t>
                                  </m:r>
                                </m:e>
                              </m:d>
                            </m:e>
                            <m:sup>
                              <m:r>
                                <a:rPr lang="en-US" sz="1600" i="1">
                                  <a:latin typeface="Cambria Math"/>
                                </a:rPr>
                                <m:t>2</m:t>
                              </m:r>
                            </m:sup>
                          </m:sSup>
                        </m:e>
                      </m:nary>
                    </m:oMath>
                  </m:oMathPara>
                </a14:m>
                <a:endParaRPr lang="en-US" sz="16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µ = mean(x)</a:t>
                </a:r>
              </a:p>
              <a:p>
                <a:endParaRPr lang="en-US" sz="2400" dirty="0">
                  <a:latin typeface="Times New Roman" panose="02020603050405020304" pitchFamily="18" charset="0"/>
                  <a:cs typeface="Times New Roman" panose="02020603050405020304" pitchFamily="18" charset="0"/>
                </a:endParaRPr>
              </a:p>
              <a:p>
                <a:r>
                  <a:rPr lang="da-DK" dirty="0">
                    <a:solidFill>
                      <a:srgbClr val="8000FF"/>
                    </a:solidFill>
                    <a:latin typeface="Courier New" panose="02070309020205020404" pitchFamily="49" charset="0"/>
                  </a:rPr>
                  <a:t>set.seed</a:t>
                </a:r>
                <a:r>
                  <a:rPr lang="da-DK" b="1" dirty="0">
                    <a:solidFill>
                      <a:srgbClr val="000080"/>
                    </a:solidFill>
                    <a:latin typeface="Courier New" panose="02070309020205020404" pitchFamily="49" charset="0"/>
                  </a:rPr>
                  <a:t>(</a:t>
                </a:r>
                <a:r>
                  <a:rPr lang="da-DK" dirty="0">
                    <a:solidFill>
                      <a:srgbClr val="FF8000"/>
                    </a:solidFill>
                    <a:latin typeface="Courier New" panose="02070309020205020404" pitchFamily="49" charset="0"/>
                  </a:rPr>
                  <a:t>42</a:t>
                </a:r>
                <a:r>
                  <a:rPr lang="da-DK" b="1" dirty="0">
                    <a:solidFill>
                      <a:srgbClr val="000080"/>
                    </a:solidFill>
                    <a:latin typeface="Courier New" panose="02070309020205020404" pitchFamily="49" charset="0"/>
                  </a:rPr>
                  <a:t>)</a:t>
                </a:r>
                <a:endParaRPr lang="da-DK" dirty="0">
                  <a:solidFill>
                    <a:srgbClr val="000000"/>
                  </a:solidFill>
                  <a:latin typeface="Courier New" panose="02070309020205020404" pitchFamily="49" charset="0"/>
                </a:endParaRPr>
              </a:p>
              <a:p>
                <a:r>
                  <a:rPr lang="da-DK" dirty="0">
                    <a:solidFill>
                      <a:srgbClr val="000000"/>
                    </a:solidFill>
                    <a:latin typeface="Courier New" panose="02070309020205020404" pitchFamily="49" charset="0"/>
                  </a:rPr>
                  <a:t>x </a:t>
                </a:r>
                <a:r>
                  <a:rPr lang="da-DK" b="1" dirty="0">
                    <a:solidFill>
                      <a:srgbClr val="000080"/>
                    </a:solidFill>
                    <a:latin typeface="Courier New" panose="02070309020205020404" pitchFamily="49" charset="0"/>
                  </a:rPr>
                  <a:t>&lt;-</a:t>
                </a:r>
                <a:r>
                  <a:rPr lang="da-DK" dirty="0">
                    <a:solidFill>
                      <a:srgbClr val="000000"/>
                    </a:solidFill>
                    <a:latin typeface="Courier New" panose="02070309020205020404" pitchFamily="49" charset="0"/>
                  </a:rPr>
                  <a:t> </a:t>
                </a:r>
                <a:r>
                  <a:rPr lang="da-DK" dirty="0">
                    <a:solidFill>
                      <a:srgbClr val="8000FF"/>
                    </a:solidFill>
                    <a:latin typeface="Courier New" panose="02070309020205020404" pitchFamily="49" charset="0"/>
                  </a:rPr>
                  <a:t>runif</a:t>
                </a:r>
                <a:r>
                  <a:rPr lang="da-DK" b="1" dirty="0">
                    <a:solidFill>
                      <a:srgbClr val="000080"/>
                    </a:solidFill>
                    <a:latin typeface="Courier New" panose="02070309020205020404" pitchFamily="49" charset="0"/>
                  </a:rPr>
                  <a:t>(</a:t>
                </a:r>
                <a:r>
                  <a:rPr lang="da-DK" dirty="0">
                    <a:solidFill>
                      <a:srgbClr val="FF8000"/>
                    </a:solidFill>
                    <a:latin typeface="Courier New" panose="02070309020205020404" pitchFamily="49" charset="0"/>
                  </a:rPr>
                  <a:t>100</a:t>
                </a:r>
                <a:r>
                  <a:rPr lang="da-DK" b="1" dirty="0">
                    <a:solidFill>
                      <a:srgbClr val="000080"/>
                    </a:solidFill>
                    <a:latin typeface="Courier New" panose="02070309020205020404" pitchFamily="49" charset="0"/>
                  </a:rPr>
                  <a:t>)</a:t>
                </a:r>
                <a:r>
                  <a:rPr lang="da-DK" dirty="0">
                    <a:solidFill>
                      <a:srgbClr val="000000"/>
                    </a:solidFill>
                    <a:latin typeface="Courier New" panose="02070309020205020404" pitchFamily="49" charset="0"/>
                  </a:rPr>
                  <a:t> </a:t>
                </a:r>
              </a:p>
              <a:p>
                <a:r>
                  <a:rPr lang="da-DK" dirty="0">
                    <a:solidFill>
                      <a:srgbClr val="8000FF"/>
                    </a:solidFill>
                    <a:latin typeface="Courier New" panose="02070309020205020404" pitchFamily="49" charset="0"/>
                  </a:rPr>
                  <a:t>var</a:t>
                </a:r>
                <a:r>
                  <a:rPr lang="da-DK" b="1" dirty="0">
                    <a:solidFill>
                      <a:srgbClr val="000080"/>
                    </a:solidFill>
                    <a:latin typeface="Courier New" panose="02070309020205020404" pitchFamily="49" charset="0"/>
                  </a:rPr>
                  <a:t>(</a:t>
                </a:r>
                <a:r>
                  <a:rPr lang="da-DK" dirty="0">
                    <a:solidFill>
                      <a:srgbClr val="000000"/>
                    </a:solidFill>
                    <a:latin typeface="Courier New" panose="02070309020205020404" pitchFamily="49" charset="0"/>
                  </a:rPr>
                  <a:t>x</a:t>
                </a:r>
                <a:r>
                  <a:rPr lang="da-DK" b="1" dirty="0">
                    <a:solidFill>
                      <a:srgbClr val="000080"/>
                    </a:solidFill>
                    <a:latin typeface="Courier New" panose="02070309020205020404" pitchFamily="49" charset="0"/>
                  </a:rPr>
                  <a:t>)</a:t>
                </a:r>
                <a:endParaRPr lang="da-DK" dirty="0"/>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 </a:t>
                </a:r>
                <a:r>
                  <a:rPr lang="en-US" sz="2400" dirty="0">
                    <a:solidFill>
                      <a:srgbClr val="000000"/>
                    </a:solidFill>
                    <a:latin typeface="Courier New" panose="02070309020205020404" pitchFamily="49" charset="0"/>
                  </a:rPr>
                  <a:t>stats</a:t>
                </a:r>
                <a:r>
                  <a:rPr lang="en-US" sz="2400" b="1" dirty="0">
                    <a:solidFill>
                      <a:srgbClr val="000080"/>
                    </a:solidFill>
                    <a:latin typeface="Courier New" panose="02070309020205020404" pitchFamily="49" charset="0"/>
                  </a:rPr>
                  <a:t>::</a:t>
                </a:r>
                <a:r>
                  <a:rPr lang="en-US" sz="2400" dirty="0">
                    <a:solidFill>
                      <a:srgbClr val="8000FF"/>
                    </a:solidFill>
                    <a:latin typeface="Courier New" panose="02070309020205020404" pitchFamily="49" charset="0"/>
                  </a:rPr>
                  <a:t>var</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r>
                  <a:rPr lang="en-US" sz="2400" dirty="0"/>
                  <a:t> </a:t>
                </a:r>
                <a:r>
                  <a:rPr lang="en-US" sz="2400" dirty="0">
                    <a:latin typeface="Times New Roman" panose="02020603050405020304" pitchFamily="18" charset="0"/>
                    <a:cs typeface="Times New Roman" panose="02020603050405020304" pitchFamily="18" charset="0"/>
                  </a:rPr>
                  <a:t>function will provide the needed baseline to compare against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components (steps) do we need to calculate variance?</a:t>
                </a:r>
              </a:p>
              <a:p>
                <a:endParaRPr lang="en-US" sz="2400" dirty="0">
                  <a:latin typeface="Times New Roman" panose="02020603050405020304" pitchFamily="18" charset="0"/>
                  <a:cs typeface="Times New Roman" panose="02020603050405020304" pitchFamily="18" charset="0"/>
                </a:endParaRPr>
              </a:p>
              <a:p>
                <a:pPr marL="457200" indent="-457200">
                  <a:buAutoNum type="arabicParenR"/>
                </a:pPr>
                <a:r>
                  <a:rPr lang="en-US" sz="2400" b="1" dirty="0">
                    <a:latin typeface="Times New Roman" panose="02020603050405020304" pitchFamily="18" charset="0"/>
                    <a:cs typeface="Times New Roman" panose="02020603050405020304" pitchFamily="18" charset="0"/>
                  </a:rPr>
                  <a:t>1/N</a:t>
                </a:r>
              </a:p>
              <a:p>
                <a:pPr marL="457200" indent="-457200">
                  <a:buAutoNum type="arabicParenR"/>
                </a:pPr>
                <a:endParaRPr lang="en-US" sz="1200" b="1" dirty="0">
                  <a:latin typeface="Times New Roman" panose="02020603050405020304" pitchFamily="18" charset="0"/>
                  <a:cs typeface="Times New Roman" panose="02020603050405020304" pitchFamily="18" charset="0"/>
                </a:endParaRPr>
              </a:p>
              <a:p>
                <a:pPr marL="457200" indent="-457200">
                  <a:buAutoNum type="arabicParenR"/>
                </a:pPr>
                <a:r>
                  <a:rPr lang="en-US" sz="2400" b="1" dirty="0">
                    <a:latin typeface="Times New Roman" panose="02020603050405020304" pitchFamily="18" charset="0"/>
                    <a:cs typeface="Times New Roman" panose="02020603050405020304" pitchFamily="18" charset="0"/>
                  </a:rPr>
                  <a:t>Sum of squared deviations from mean</a:t>
                </a:r>
              </a:p>
            </p:txBody>
          </p:sp>
        </mc:Choice>
        <mc:Fallback xmlns="">
          <p:sp>
            <p:nvSpPr>
              <p:cNvPr id="2" name="Rectangle 1"/>
              <p:cNvSpPr>
                <a:spLocks noRot="1" noChangeAspect="1" noMove="1" noResize="1" noEditPoints="1" noAdjustHandles="1" noChangeArrowheads="1" noChangeShapeType="1" noTextEdit="1"/>
              </p:cNvSpPr>
              <p:nvPr/>
            </p:nvSpPr>
            <p:spPr>
              <a:xfrm>
                <a:off x="381000" y="457200"/>
                <a:ext cx="8305800" cy="5816785"/>
              </a:xfrm>
              <a:prstGeom prst="rect">
                <a:avLst/>
              </a:prstGeom>
              <a:blipFill>
                <a:blip r:embed="rId2"/>
                <a:stretch>
                  <a:fillRect l="-1175" t="-839" b="-1468"/>
                </a:stretch>
              </a:blipFill>
            </p:spPr>
            <p:txBody>
              <a:bodyPr/>
              <a:lstStyle/>
              <a:p>
                <a:r>
                  <a:rPr lang="en-US">
                    <a:noFill/>
                  </a:rPr>
                  <a:t> </a:t>
                </a:r>
              </a:p>
            </p:txBody>
          </p:sp>
        </mc:Fallback>
      </mc:AlternateContent>
    </p:spTree>
    <p:extLst>
      <p:ext uri="{BB962C8B-B14F-4D97-AF65-F5344CB8AC3E}">
        <p14:creationId xmlns:p14="http://schemas.microsoft.com/office/powerpoint/2010/main" val="303034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458200" cy="578619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Population variance</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1/N</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FF8000"/>
                </a:solidFill>
                <a:latin typeface="Courier New" panose="02070309020205020404" pitchFamily="49" charset="0"/>
              </a:rPr>
              <a:t>1</a:t>
            </a:r>
            <a:r>
              <a:rPr lang="en-US" sz="2400" b="1" dirty="0">
                <a:solidFill>
                  <a:srgbClr val="000080"/>
                </a:solidFill>
                <a:latin typeface="Courier New" panose="02070309020205020404" pitchFamily="49" charset="0"/>
              </a:rPr>
              <a:t>/</a:t>
            </a:r>
            <a:r>
              <a:rPr lang="en-US" sz="2400" dirty="0">
                <a:solidFill>
                  <a:srgbClr val="8000FF"/>
                </a:solidFill>
                <a:latin typeface="Courier New" panose="02070309020205020404" pitchFamily="49" charset="0"/>
              </a:rPr>
              <a:t>length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endParaRPr lang="en-US" sz="2400" dirty="0"/>
          </a:p>
          <a:p>
            <a:endParaRPr lang="en-US" sz="1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Sum of squared deviations from mean, notice the recycling of x when subtracting the mean of x. </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8000FF"/>
                </a:solidFill>
                <a:latin typeface="Courier New" panose="02070309020205020404" pitchFamily="49" charset="0"/>
              </a:rPr>
              <a:t>sum</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FF"/>
                </a:solidFill>
                <a:latin typeface="Courier New" panose="02070309020205020404" pitchFamily="49" charset="0"/>
              </a:rPr>
              <a:t>mean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2</a:t>
            </a:r>
            <a:r>
              <a:rPr lang="en-US" sz="2400" b="1" dirty="0">
                <a:solidFill>
                  <a:srgbClr val="000080"/>
                </a:solidFill>
                <a:latin typeface="Courier New" panose="02070309020205020404" pitchFamily="49" charset="0"/>
              </a:rPr>
              <a:t>)</a:t>
            </a:r>
            <a:endParaRPr lang="en-US" sz="2400" dirty="0"/>
          </a:p>
          <a:p>
            <a:endParaRPr lang="en-US" sz="16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Put the two pieces together to define function</a:t>
            </a:r>
          </a:p>
          <a:p>
            <a:endParaRPr lang="en-US" sz="12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my.var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length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sum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mean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endParaRPr lang="en-US" sz="2400" dirty="0"/>
          </a:p>
          <a:p>
            <a:endParaRPr lang="en-US" sz="16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Compare results against </a:t>
            </a:r>
            <a:r>
              <a:rPr lang="en-US" sz="2400" dirty="0">
                <a:solidFill>
                  <a:srgbClr val="8000FF"/>
                </a:solidFill>
                <a:latin typeface="Courier New" panose="02070309020205020404" pitchFamily="49" charset="0"/>
              </a:rPr>
              <a:t>var</a:t>
            </a:r>
            <a:r>
              <a:rPr lang="en-US" sz="2400" b="1" dirty="0">
                <a:solidFill>
                  <a:srgbClr val="000080"/>
                </a:solidFill>
                <a:latin typeface="Courier New" panose="02070309020205020404" pitchFamily="49" charset="0"/>
              </a:rPr>
              <a:t>()</a:t>
            </a:r>
            <a:endParaRPr lang="en-US" sz="2400"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2400" dirty="0">
                <a:solidFill>
                  <a:srgbClr val="8000FF"/>
                </a:solidFill>
                <a:latin typeface="Courier New" panose="02070309020205020404" pitchFamily="49" charset="0"/>
              </a:rPr>
              <a:t>var</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err="1">
                <a:solidFill>
                  <a:srgbClr val="000000"/>
                </a:solidFill>
                <a:latin typeface="Courier New" panose="02070309020205020404" pitchFamily="49" charset="0"/>
              </a:rPr>
              <a:t>my.var</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73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410361"/>
            <a:ext cx="8534401" cy="1323439"/>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Exercise 2 -  Write a function for reclassifying a vector</a:t>
            </a:r>
          </a:p>
        </p:txBody>
      </p:sp>
    </p:spTree>
    <p:extLst>
      <p:ext uri="{BB962C8B-B14F-4D97-AF65-F5344CB8AC3E}">
        <p14:creationId xmlns:p14="http://schemas.microsoft.com/office/powerpoint/2010/main" val="47604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42292"/>
            <a:ext cx="7924800" cy="637097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Write a function that reclassifies a vector using “</a:t>
            </a:r>
            <a:r>
              <a:rPr lang="en-US" sz="2400" b="1" dirty="0" err="1">
                <a:latin typeface="Times New Roman" panose="02020603050405020304" pitchFamily="18" charset="0"/>
                <a:cs typeface="Times New Roman" panose="02020603050405020304" pitchFamily="18" charset="0"/>
              </a:rPr>
              <a:t>ifelse</a:t>
            </a:r>
            <a:r>
              <a:rPr lang="en-US" sz="2400"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Use the mean of the vector as the default hinge point for the reclassification</a:t>
            </a:r>
          </a:p>
          <a:p>
            <a:endParaRPr lang="en-US" sz="1000" dirty="0">
              <a:latin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runif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reclass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ifelse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p, </a:t>
            </a:r>
            <a:r>
              <a:rPr lang="en-US" dirty="0">
                <a:solidFill>
                  <a:srgbClr val="FF800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reclass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p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mean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We can then add an “if” statement to ensure that the vector is numeric and add an argument for using the median.</a:t>
            </a:r>
          </a:p>
          <a:p>
            <a:r>
              <a:rPr lang="en-US" sz="1000" dirty="0">
                <a:latin typeface="Times New Roman" panose="02020603050405020304" pitchFamily="18" charset="0"/>
                <a:cs typeface="Times New Roman" panose="02020603050405020304" pitchFamily="18" charset="0"/>
              </a:rPr>
              <a:t> </a:t>
            </a:r>
          </a:p>
          <a:p>
            <a:r>
              <a:rPr lang="en-US" sz="1600" dirty="0">
                <a:solidFill>
                  <a:srgbClr val="000000"/>
                </a:solidFill>
                <a:latin typeface="Courier New" panose="02070309020205020404" pitchFamily="49" charset="0"/>
              </a:rPr>
              <a:t>reclass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c(</a:t>
            </a:r>
            <a:r>
              <a:rPr lang="en-US" sz="1600" dirty="0">
                <a:solidFill>
                  <a:srgbClr val="808080"/>
                </a:solidFill>
                <a:latin typeface="Courier New" panose="02070309020205020404" pitchFamily="49" charset="0"/>
              </a:rPr>
              <a:t>"mean", "median“)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stop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"x is not 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p[1]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else</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median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ifelse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p,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reclass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reclass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as.character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invoke error condition</a:t>
            </a:r>
            <a:r>
              <a:rPr lang="en-US" sz="1600" dirty="0">
                <a:solidFill>
                  <a:srgbClr val="000000"/>
                </a:solidFill>
                <a:latin typeface="Courier New" panose="02070309020205020404" pitchFamily="49" charset="0"/>
              </a:rPr>
              <a:t> </a:t>
            </a:r>
            <a:endParaRPr lang="en-US" sz="1600" dirty="0"/>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2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0" end="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414016"/>
            <a:ext cx="8534401" cy="1323439"/>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Exercise 3 -  Write a function for calculating Shannon’s Diversity Index</a:t>
            </a:r>
          </a:p>
        </p:txBody>
      </p:sp>
    </p:spTree>
    <p:extLst>
      <p:ext uri="{BB962C8B-B14F-4D97-AF65-F5344CB8AC3E}">
        <p14:creationId xmlns:p14="http://schemas.microsoft.com/office/powerpoint/2010/main" val="108325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28600" y="690600"/>
                <a:ext cx="8686800" cy="5626797"/>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Break down the Shannon’s entropy (diversity) equation into procedural steps</a:t>
                </a:r>
              </a:p>
              <a:p>
                <a:endParaRPr lang="en-US" sz="105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a:rPr>
                        <m:t>𝐻</m:t>
                      </m:r>
                      <m:r>
                        <a:rPr lang="en-US" i="1">
                          <a:latin typeface="Cambria Math"/>
                        </a:rPr>
                        <m:t>= −</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r>
                                <m:rPr>
                                  <m:sty m:val="p"/>
                                </m:rPr>
                                <a:rPr lang="en-US">
                                  <a:latin typeface="Cambria Math"/>
                                </a:rPr>
                                <m:t>ln</m:t>
                              </m:r>
                              <m:r>
                                <a:rPr lang="en-US" i="1">
                                  <a:latin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r>
                                <a:rPr lang="en-US" i="1">
                                  <a:latin typeface="Cambria Math"/>
                                </a:rPr>
                                <m:t>)</m:t>
                              </m:r>
                            </m:e>
                          </m:d>
                        </m:e>
                      </m:nary>
                    </m:oMath>
                  </m:oMathPara>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proportion of species </a:t>
                </a: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 is calculated by taking the sums of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multiplied by logarithm of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(you can get the negative term by simply multiplying by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steps do we need to calculate Shannon’s diversity? Hint: look at </a:t>
                </a:r>
                <a:r>
                  <a:rPr lang="en-US" dirty="0">
                    <a:solidFill>
                      <a:srgbClr val="8000FF"/>
                    </a:solidFill>
                    <a:latin typeface="Courier New" panose="02070309020205020404" pitchFamily="49" charset="0"/>
                  </a:rPr>
                  <a:t>apply </a:t>
                </a:r>
                <a:r>
                  <a:rPr lang="en-US" dirty="0">
                    <a:latin typeface="Times New Roman" panose="02020603050405020304" pitchFamily="18" charset="0"/>
                    <a:cs typeface="Times New Roman" panose="02020603050405020304" pitchFamily="18" charset="0"/>
                  </a:rPr>
                  <a:t>and </a:t>
                </a:r>
                <a:r>
                  <a:rPr lang="en-US" dirty="0">
                    <a:solidFill>
                      <a:srgbClr val="8000FF"/>
                    </a:solidFill>
                    <a:latin typeface="Courier New" panose="02070309020205020404" pitchFamily="49" charset="0"/>
                  </a:rPr>
                  <a:t>sweep</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 Proportion of species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plot</a:t>
                </a:r>
                <a:r>
                  <a:rPr lang="en-US" i="1" dirty="0">
                    <a:latin typeface="Times New Roman" panose="02020603050405020304" pitchFamily="18" charset="0"/>
                    <a:cs typeface="Times New Roman" panose="02020603050405020304" pitchFamily="18" charset="0"/>
                  </a:rPr>
                  <a:t> j – </a:t>
                </a:r>
                <a:r>
                  <a:rPr lang="en-US" dirty="0">
                    <a:latin typeface="Times New Roman" panose="02020603050405020304" pitchFamily="18" charset="0"/>
                    <a:cs typeface="Times New Roman" panose="02020603050405020304" pitchFamily="18" charset="0"/>
                  </a:rPr>
                  <a:t>We can use </a:t>
                </a:r>
                <a:r>
                  <a:rPr lang="en-US" dirty="0">
                    <a:solidFill>
                      <a:srgbClr val="8000FF"/>
                    </a:solidFill>
                    <a:latin typeface="Courier New" panose="02070309020205020404" pitchFamily="49" charset="0"/>
                  </a:rPr>
                  <a:t>apply</a:t>
                </a:r>
                <a:r>
                  <a:rPr lang="en-US" dirty="0">
                    <a:latin typeface="Times New Roman" panose="02020603050405020304" pitchFamily="18" charset="0"/>
                    <a:cs typeface="Times New Roman" panose="02020603050405020304" pitchFamily="18" charset="0"/>
                  </a:rPr>
                  <a:t> to get row sums and then </a:t>
                </a:r>
                <a:r>
                  <a:rPr lang="en-US" dirty="0">
                    <a:solidFill>
                      <a:srgbClr val="8000FF"/>
                    </a:solidFill>
                    <a:latin typeface="Courier New" panose="02070309020205020404" pitchFamily="49" charset="0"/>
                  </a:rPr>
                  <a:t>sweep</a:t>
                </a:r>
                <a:r>
                  <a:rPr lang="en-US" dirty="0">
                    <a:latin typeface="Times New Roman" panose="02020603050405020304" pitchFamily="18" charset="0"/>
                    <a:cs typeface="Times New Roman" panose="02020603050405020304" pitchFamily="18" charset="0"/>
                  </a:rPr>
                  <a:t> to divide all values by row sums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 Natural log of proportion of species </a:t>
                </a:r>
                <a:r>
                  <a:rPr lang="en-US" i="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plot </a:t>
                </a:r>
                <a:r>
                  <a:rPr lang="en-US" i="1" dirty="0">
                    <a:latin typeface="Times New Roman" panose="02020603050405020304" pitchFamily="18" charset="0"/>
                    <a:cs typeface="Times New Roman" panose="02020603050405020304" pitchFamily="18" charset="0"/>
                  </a:rPr>
                  <a:t>j – </a:t>
                </a:r>
                <a:r>
                  <a:rPr lang="en-US" dirty="0">
                    <a:latin typeface="Times New Roman" panose="02020603050405020304" pitchFamily="18" charset="0"/>
                    <a:cs typeface="Times New Roman" panose="02020603050405020304" pitchFamily="18" charset="0"/>
                  </a:rPr>
                  <a:t>Here we will need a function that can be passed to </a:t>
                </a:r>
                <a:r>
                  <a:rPr lang="en-US" dirty="0">
                    <a:solidFill>
                      <a:srgbClr val="8000FF"/>
                    </a:solidFill>
                    <a:latin typeface="Courier New" panose="02070309020205020404" pitchFamily="49" charset="0"/>
                  </a:rPr>
                  <a:t>apply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 Multiplication of 1 and 2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incorporate this step into the function developed for step #2</a:t>
                </a:r>
              </a:p>
            </p:txBody>
          </p:sp>
        </mc:Choice>
        <mc:Fallback xmlns="">
          <p:sp>
            <p:nvSpPr>
              <p:cNvPr id="4" name="Rectangle 3"/>
              <p:cNvSpPr>
                <a:spLocks noRot="1" noChangeAspect="1" noMove="1" noResize="1" noEditPoints="1" noAdjustHandles="1" noChangeArrowheads="1" noChangeShapeType="1" noTextEdit="1"/>
              </p:cNvSpPr>
              <p:nvPr/>
            </p:nvSpPr>
            <p:spPr>
              <a:xfrm>
                <a:off x="228600" y="690600"/>
                <a:ext cx="8686800" cy="5626797"/>
              </a:xfrm>
              <a:prstGeom prst="rect">
                <a:avLst/>
              </a:prstGeom>
              <a:blipFill>
                <a:blip r:embed="rId2"/>
                <a:stretch>
                  <a:fillRect l="-772" t="-542" r="-632" b="-758"/>
                </a:stretch>
              </a:blipFill>
            </p:spPr>
            <p:txBody>
              <a:bodyPr/>
              <a:lstStyle/>
              <a:p>
                <a:r>
                  <a:rPr lang="en-US">
                    <a:noFill/>
                  </a:rPr>
                  <a:t> </a:t>
                </a:r>
              </a:p>
            </p:txBody>
          </p:sp>
        </mc:Fallback>
      </mc:AlternateContent>
    </p:spTree>
    <p:extLst>
      <p:ext uri="{BB962C8B-B14F-4D97-AF65-F5344CB8AC3E}">
        <p14:creationId xmlns:p14="http://schemas.microsoft.com/office/powerpoint/2010/main" val="420524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686800" cy="5386090"/>
          </a:xfrm>
          <a:prstGeom prst="rect">
            <a:avLst/>
          </a:prstGeom>
        </p:spPr>
        <p:txBody>
          <a:bodyPr wrap="square">
            <a:spAutoFit/>
          </a:bodyPr>
          <a:lstStyle/>
          <a:p>
            <a:pPr algn="ct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we identify a functional approach to implement the diversity equation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 Proportion of species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plot</a:t>
            </a:r>
            <a:r>
              <a:rPr lang="en-US" i="1" dirty="0">
                <a:latin typeface="Times New Roman" panose="02020603050405020304" pitchFamily="18" charset="0"/>
                <a:cs typeface="Times New Roman" panose="02020603050405020304" pitchFamily="18" charset="0"/>
              </a:rPr>
              <a:t> j – </a:t>
            </a:r>
            <a:r>
              <a:rPr lang="en-US" dirty="0">
                <a:latin typeface="Times New Roman" panose="02020603050405020304" pitchFamily="18" charset="0"/>
                <a:cs typeface="Times New Roman" panose="02020603050405020304" pitchFamily="18" charset="0"/>
              </a:rPr>
              <a:t>We can use </a:t>
            </a:r>
            <a:r>
              <a:rPr lang="en-US" dirty="0">
                <a:solidFill>
                  <a:srgbClr val="8000FF"/>
                </a:solidFill>
                <a:latin typeface="Courier New" panose="02070309020205020404" pitchFamily="49" charset="0"/>
              </a:rPr>
              <a:t>apply </a:t>
            </a:r>
            <a:r>
              <a:rPr lang="en-US" dirty="0">
                <a:latin typeface="Times New Roman" panose="02020603050405020304" pitchFamily="18" charset="0"/>
                <a:cs typeface="Times New Roman" panose="02020603050405020304" pitchFamily="18" charset="0"/>
              </a:rPr>
              <a:t>to get row sums and then </a:t>
            </a:r>
            <a:r>
              <a:rPr lang="en-US" dirty="0">
                <a:solidFill>
                  <a:srgbClr val="8000FF"/>
                </a:solidFill>
                <a:latin typeface="Courier New" panose="02070309020205020404" pitchFamily="49" charset="0"/>
              </a:rPr>
              <a:t>sweep</a:t>
            </a:r>
            <a:r>
              <a:rPr lang="en-US" dirty="0">
                <a:latin typeface="Times New Roman" panose="02020603050405020304" pitchFamily="18" charset="0"/>
                <a:cs typeface="Times New Roman" panose="02020603050405020304" pitchFamily="18" charset="0"/>
              </a:rPr>
              <a:t> to divide all values by row sums </a:t>
            </a:r>
          </a:p>
          <a:p>
            <a:endParaRPr lang="en-US" sz="10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total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ncol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sweep</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ncol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total, </a:t>
            </a:r>
            <a:r>
              <a:rPr lang="en-US" sz="1600" dirty="0">
                <a:solidFill>
                  <a:srgbClr val="80808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 Natural log of proportion of species </a:t>
            </a:r>
            <a:r>
              <a:rPr lang="en-US" i="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plot </a:t>
            </a:r>
            <a:r>
              <a:rPr lang="en-US" i="1" dirty="0">
                <a:latin typeface="Times New Roman" panose="02020603050405020304" pitchFamily="18" charset="0"/>
                <a:cs typeface="Times New Roman" panose="02020603050405020304" pitchFamily="18" charset="0"/>
              </a:rPr>
              <a:t>j – </a:t>
            </a:r>
            <a:r>
              <a:rPr lang="en-US" dirty="0">
                <a:latin typeface="Times New Roman" panose="02020603050405020304" pitchFamily="18" charset="0"/>
                <a:cs typeface="Times New Roman" panose="02020603050405020304" pitchFamily="18" charset="0"/>
              </a:rPr>
              <a:t>Here we will need a function that can be passed to </a:t>
            </a:r>
            <a:r>
              <a:rPr lang="en-US" dirty="0">
                <a:solidFill>
                  <a:srgbClr val="8000FF"/>
                </a:solidFill>
                <a:latin typeface="Courier New" panose="02070309020205020404" pitchFamily="49" charset="0"/>
              </a:rPr>
              <a:t>apply</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rPr>
              <a:t>div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sum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 Multiplication of 1 and 2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incorporate this step into the function developed for step #2 and then pass the function to </a:t>
            </a:r>
            <a:r>
              <a:rPr lang="en-US" dirty="0">
                <a:solidFill>
                  <a:srgbClr val="8000FF"/>
                </a:solidFill>
                <a:latin typeface="Courier New" panose="02070309020205020404" pitchFamily="49" charset="0"/>
              </a:rPr>
              <a:t>apply</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FUN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div </a:t>
            </a:r>
            <a:r>
              <a:rPr lang="en-US" sz="1600" b="1" dirty="0">
                <a:solidFill>
                  <a:srgbClr val="000080"/>
                </a:solidFill>
                <a:latin typeface="Courier New" panose="02070309020205020404" pitchFamily="49" charset="0"/>
              </a:rPr>
              <a:t>)</a:t>
            </a:r>
          </a:p>
          <a:p>
            <a:endParaRPr lang="en-US" sz="2000" dirty="0">
              <a:solidFill>
                <a:srgbClr val="000080"/>
              </a:solidFill>
              <a:latin typeface="Times New Roman" panose="02020603050405020304" pitchFamily="18" charset="0"/>
              <a:cs typeface="Times New Roman" panose="02020603050405020304" pitchFamily="18" charset="0"/>
            </a:endParaRPr>
          </a:p>
          <a:p>
            <a:pPr algn="ctr"/>
            <a:r>
              <a:rPr lang="en-US" sz="2400" dirty="0">
                <a:solidFill>
                  <a:srgbClr val="000080"/>
                </a:solidFill>
                <a:latin typeface="Times New Roman" panose="02020603050405020304" pitchFamily="18" charset="0"/>
                <a:cs typeface="Times New Roman" panose="02020603050405020304" pitchFamily="18" charset="0"/>
              </a:rPr>
              <a:t>Now, let’s put this into practice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4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52400"/>
            <a:ext cx="8077200" cy="652486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Shannon’s Diversity Index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Add libraries and data</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library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coordinates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y</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spp.df</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read.csv</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"http://s3.amazonaws.com/</a:t>
            </a:r>
            <a:r>
              <a:rPr lang="en-US" sz="1400" dirty="0" err="1">
                <a:solidFill>
                  <a:srgbClr val="808080"/>
                </a:solidFill>
                <a:latin typeface="Courier New" panose="02070309020205020404" pitchFamily="49" charset="0"/>
              </a:rPr>
              <a:t>RTools</a:t>
            </a:r>
            <a:r>
              <a:rPr lang="en-US" sz="1400" dirty="0">
                <a:solidFill>
                  <a:srgbClr val="808080"/>
                </a:solidFill>
                <a:latin typeface="Courier New" panose="02070309020205020404" pitchFamily="49" charset="0"/>
              </a:rPr>
              <a:t>/spp.plots.csv"</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spp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elev</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elev</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spp.df</a:t>
            </a:r>
            <a:r>
              <a:rPr lang="en-US" sz="1600" b="1" dirty="0">
                <a:solidFill>
                  <a:srgbClr val="000080"/>
                </a:solidFill>
                <a:latin typeface="Courier New" panose="02070309020205020404" pitchFamily="49" charset="0"/>
              </a:rPr>
              <a:t>)</a:t>
            </a:r>
            <a:endParaRPr lang="en-US" dirty="0"/>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Shannon’s Diversity Index function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x as an argument in both functions was intentional to illustrate function environments)</a:t>
            </a:r>
          </a:p>
          <a:p>
            <a:endParaRPr lang="en-US" sz="1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shannon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log</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spp.sum</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sweep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spp.sum</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  return( 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FUN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 </a:t>
            </a:r>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endParaRPr lang="en-US" sz="1600" dirty="0"/>
          </a:p>
          <a:p>
            <a:r>
              <a:rPr lang="en-US" sz="1000"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Add to data and plot results</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diversity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shannon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err="1">
                <a:solidFill>
                  <a:srgbClr val="8000FF"/>
                </a:solidFill>
                <a:latin typeface="Courier New" panose="02070309020205020404" pitchFamily="49" charset="0"/>
              </a:rPr>
              <a:t>data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ncol</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spp@</a:t>
            </a:r>
            <a:r>
              <a:rPr lang="en-US" dirty="0" err="1">
                <a:solidFill>
                  <a:srgbClr val="8000FF"/>
                </a:solidFill>
                <a:latin typeface="Courier New" panose="02070309020205020404" pitchFamily="49" charset="0"/>
              </a:rPr>
              <a:t>data</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data.frame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err="1">
                <a:solidFill>
                  <a:srgbClr val="8000FF"/>
                </a:solidFill>
                <a:latin typeface="Courier New" panose="02070309020205020404" pitchFamily="49" charset="0"/>
              </a:rPr>
              <a:t>data</a:t>
            </a:r>
            <a:r>
              <a:rPr lang="en-US" dirty="0">
                <a:solidFill>
                  <a:srgbClr val="000000"/>
                </a:solidFill>
                <a:latin typeface="Courier New" panose="02070309020205020404" pitchFamily="49" charset="0"/>
              </a:rPr>
              <a:t>, 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diversity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bubble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"H"</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maxsize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2.5</a:t>
            </a:r>
            <a:r>
              <a:rPr lang="en-US" b="1" dirty="0">
                <a:solidFill>
                  <a:srgbClr val="000080"/>
                </a:solidFill>
                <a:latin typeface="Courier New" panose="02070309020205020404" pitchFamily="49" charset="0"/>
              </a:rPr>
              <a:t>)</a:t>
            </a:r>
            <a:endParaRPr lang="en-US" dirty="0"/>
          </a:p>
        </p:txBody>
      </p:sp>
    </p:spTree>
    <p:extLst>
      <p:ext uri="{BB962C8B-B14F-4D97-AF65-F5344CB8AC3E}">
        <p14:creationId xmlns:p14="http://schemas.microsoft.com/office/powerpoint/2010/main" val="409829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180049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661511"/>
            <a:ext cx="7924800" cy="6001643"/>
          </a:xfrm>
          <a:prstGeom prst="rect">
            <a:avLst/>
          </a:prstGeom>
          <a:noFill/>
        </p:spPr>
        <p:txBody>
          <a:bodyPr wrap="square" rtlCol="0">
            <a:spAutoFit/>
          </a:bodyPr>
          <a:lstStyle/>
          <a:p>
            <a:r>
              <a:rPr lang="en-US" sz="1600" dirty="0" err="1">
                <a:solidFill>
                  <a:srgbClr val="000000"/>
                </a:solidFill>
                <a:latin typeface="Courier New" panose="02070309020205020404" pitchFamily="49" charset="0"/>
              </a:rPr>
              <a:t>x.df</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"group"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g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"group"</a:t>
            </a:r>
            <a:r>
              <a:rPr lang="en-US" sz="1600" dirty="0">
                <a:solidFill>
                  <a:srgbClr val="000000"/>
                </a:solidFill>
                <a:latin typeface="Courier New" panose="02070309020205020404" pitchFamily="49" charset="0"/>
              </a:rPr>
              <a:t> </a:t>
            </a:r>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,g</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pt-BR" sz="1600" dirty="0">
                <a:solidFill>
                  <a:srgbClr val="0070C0"/>
                </a:solidFill>
                <a:latin typeface="Times New Roman" panose="02020603050405020304" pitchFamily="18" charset="0"/>
                <a:cs typeface="Times New Roman" panose="02020603050405020304" pitchFamily="18" charset="0"/>
              </a:rPr>
              <a:t>[1] "A" "B" "A" "B" "A" "B" "A" "B" "A" "B"</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Reclassify and add a column using a nested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 statement in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a:t>
            </a:r>
          </a:p>
          <a:p>
            <a:endParaRPr lang="en-US" sz="1000" b="1" dirty="0">
              <a:solidFill>
                <a:srgbClr val="000080"/>
              </a:solidFill>
              <a:latin typeface="Courier New" panose="02070309020205020404" pitchFamily="49"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BIN</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ifelse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norm</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GROUP	x	y	NORM	BIN</a:t>
            </a:r>
          </a:p>
          <a:p>
            <a:r>
              <a:rPr lang="en-US" sz="1200" dirty="0">
                <a:solidFill>
                  <a:srgbClr val="0070C0"/>
                </a:solidFill>
                <a:latin typeface="Times New Roman" panose="02020603050405020304" pitchFamily="18" charset="0"/>
                <a:cs typeface="Times New Roman" panose="02020603050405020304" pitchFamily="18" charset="0"/>
              </a:rPr>
              <a:t>1      A  	1  	1	0.80986771	1</a:t>
            </a:r>
          </a:p>
          <a:p>
            <a:r>
              <a:rPr lang="en-US" sz="1200" dirty="0">
                <a:solidFill>
                  <a:srgbClr val="0070C0"/>
                </a:solidFill>
                <a:latin typeface="Times New Roman" panose="02020603050405020304" pitchFamily="18" charset="0"/>
                <a:cs typeface="Times New Roman" panose="02020603050405020304" pitchFamily="18" charset="0"/>
              </a:rPr>
              <a:t>2      B  	2  	2 	-0.93504982	0</a:t>
            </a:r>
          </a:p>
          <a:p>
            <a:r>
              <a:rPr lang="en-US" sz="1200" dirty="0">
                <a:solidFill>
                  <a:srgbClr val="0070C0"/>
                </a:solidFill>
                <a:latin typeface="Times New Roman" panose="02020603050405020304" pitchFamily="18" charset="0"/>
                <a:cs typeface="Times New Roman" panose="02020603050405020304" pitchFamily="18" charset="0"/>
              </a:rPr>
              <a:t>3      A  	3  	3  	0.38693610	1</a:t>
            </a:r>
          </a:p>
          <a:p>
            <a:r>
              <a:rPr lang="en-US" sz="1200" dirty="0">
                <a:solidFill>
                  <a:srgbClr val="0070C0"/>
                </a:solidFill>
                <a:latin typeface="Times New Roman" panose="02020603050405020304" pitchFamily="18" charset="0"/>
                <a:cs typeface="Times New Roman" panose="02020603050405020304" pitchFamily="18" charset="0"/>
              </a:rPr>
              <a:t>4      B  	4  	4 	-0.95249623	0</a:t>
            </a:r>
          </a:p>
          <a:p>
            <a:r>
              <a:rPr lang="en-US" sz="1200" dirty="0">
                <a:solidFill>
                  <a:srgbClr val="0070C0"/>
                </a:solidFill>
                <a:latin typeface="Times New Roman" panose="02020603050405020304" pitchFamily="18" charset="0"/>
                <a:cs typeface="Times New Roman" panose="02020603050405020304" pitchFamily="18" charset="0"/>
              </a:rPr>
              <a:t>5      A  	5  	5  	0.02003596	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Remove column using position index           Find position index of a column</a:t>
            </a:r>
          </a:p>
          <a:p>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             </a:t>
            </a:r>
            <a:r>
              <a:rPr lang="de-DE" sz="1600" dirty="0">
                <a:solidFill>
                  <a:srgbClr val="8000FF"/>
                </a:solidFill>
                <a:latin typeface="Courier New" panose="02070309020205020404" pitchFamily="49" charset="0"/>
              </a:rPr>
              <a:t>which</a:t>
            </a:r>
            <a:r>
              <a:rPr lang="de-DE" sz="1600" b="1" dirty="0">
                <a:solidFill>
                  <a:srgbClr val="000080"/>
                </a:solidFill>
                <a:latin typeface="Courier New" panose="02070309020205020404" pitchFamily="49" charset="0"/>
              </a:rPr>
              <a:t>(</a:t>
            </a:r>
            <a:r>
              <a:rPr lang="de-DE" sz="1600" dirty="0">
                <a:solidFill>
                  <a:srgbClr val="8000FF"/>
                </a:solidFill>
                <a:latin typeface="Courier New" panose="02070309020205020404" pitchFamily="49" charset="0"/>
              </a:rPr>
              <a:t>names</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x.df</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dirty="0">
                <a:solidFill>
                  <a:srgbClr val="808080"/>
                </a:solidFill>
                <a:latin typeface="Courier New" panose="02070309020205020404" pitchFamily="49" charset="0"/>
              </a:rPr>
              <a:t>"BIN"</a:t>
            </a:r>
            <a:r>
              <a:rPr lang="de-DE" sz="1600" b="1" dirty="0">
                <a:solidFill>
                  <a:srgbClr val="000080"/>
                </a:solidFill>
                <a:latin typeface="Courier New" panose="02070309020205020404" pitchFamily="49" charset="0"/>
              </a:rPr>
              <a:t>)</a:t>
            </a:r>
            <a:endParaRPr lang="de-DE" sz="1600" dirty="0"/>
          </a:p>
          <a:p>
            <a:r>
              <a:rPr lang="en-US" sz="1600" dirty="0"/>
              <a:t>                                                                                </a:t>
            </a:r>
            <a:r>
              <a:rPr lang="de-DE" sz="1600" dirty="0">
                <a:solidFill>
                  <a:srgbClr val="8000FF"/>
                </a:solidFill>
                <a:latin typeface="Courier New" panose="02070309020205020404" pitchFamily="49" charset="0"/>
              </a:rPr>
              <a:t>which</a:t>
            </a:r>
            <a:r>
              <a:rPr lang="de-DE" sz="1600" b="1" dirty="0">
                <a:solidFill>
                  <a:srgbClr val="000080"/>
                </a:solidFill>
                <a:latin typeface="Courier New" panose="02070309020205020404" pitchFamily="49" charset="0"/>
              </a:rPr>
              <a:t>(</a:t>
            </a:r>
            <a:r>
              <a:rPr lang="de-DE" sz="1600" dirty="0">
                <a:solidFill>
                  <a:srgbClr val="8000FF"/>
                </a:solidFill>
                <a:latin typeface="Courier New" panose="02070309020205020404" pitchFamily="49" charset="0"/>
              </a:rPr>
              <a:t>names</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x.df</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dirty="0">
                <a:solidFill>
                  <a:srgbClr val="000080"/>
                </a:solidFill>
                <a:latin typeface="Courier New" panose="02070309020205020404" pitchFamily="49" charset="0"/>
              </a:rPr>
              <a:t>%in%</a:t>
            </a:r>
            <a:r>
              <a:rPr lang="de-DE" sz="1600" dirty="0">
                <a:solidFill>
                  <a:srgbClr val="000000"/>
                </a:solidFill>
                <a:latin typeface="Courier New" panose="02070309020205020404" pitchFamily="49" charset="0"/>
              </a:rPr>
              <a:t> </a:t>
            </a:r>
            <a:r>
              <a:rPr lang="de-DE" sz="1600" dirty="0">
                <a:solidFill>
                  <a:srgbClr val="808080"/>
                </a:solidFill>
                <a:latin typeface="Courier New" panose="02070309020205020404" pitchFamily="49" charset="0"/>
              </a:rPr>
              <a:t>"BIN"</a:t>
            </a:r>
            <a:r>
              <a:rPr lang="de-DE" sz="1600" b="1" dirty="0">
                <a:solidFill>
                  <a:srgbClr val="000080"/>
                </a:solidFill>
                <a:latin typeface="Courier New" panose="02070309020205020404" pitchFamily="49" charset="0"/>
              </a:rPr>
              <a:t>)</a:t>
            </a:r>
          </a:p>
          <a:p>
            <a:endParaRPr lang="en-US" sz="1000" dirty="0"/>
          </a:p>
          <a:p>
            <a:r>
              <a:rPr lang="en-US" sz="1600" dirty="0">
                <a:latin typeface="Times New Roman" panose="02020603050405020304" pitchFamily="18" charset="0"/>
                <a:cs typeface="Times New Roman" panose="02020603050405020304" pitchFamily="18" charset="0"/>
              </a:rPr>
              <a:t>Tricky way of using a nested which statement to index a column</a:t>
            </a:r>
          </a:p>
          <a:p>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which</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names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"BIN"</a:t>
            </a:r>
            <a:r>
              <a:rPr lang="en-US" sz="1600" b="1" dirty="0">
                <a:solidFill>
                  <a:srgbClr val="000080"/>
                </a:solidFill>
                <a:latin typeface="Courier New" panose="02070309020205020404" pitchFamily="49" charset="0"/>
              </a:rPr>
              <a:t>)]</a:t>
            </a:r>
            <a:endParaRPr lang="en-US" sz="1600" dirty="0"/>
          </a:p>
        </p:txBody>
      </p:sp>
    </p:spTree>
    <p:extLst>
      <p:ext uri="{BB962C8B-B14F-4D97-AF65-F5344CB8AC3E}">
        <p14:creationId xmlns:p14="http://schemas.microsoft.com/office/powerpoint/2010/main" val="44250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180049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690801"/>
            <a:ext cx="7924800" cy="57861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Index rows                                             Subset the first five rows.</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Index columns                                        Subset the first two columns</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endParaRPr lang="en-US" sz="2000" dirty="0"/>
          </a:p>
          <a:p>
            <a:r>
              <a:rPr lang="en-US" sz="1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Subset first observation                        Subset 10 rows and two columns. </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endParaRPr lang="en-US" sz="2000"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Note; Second bracket index assumes opposite of first and does not need comma</a:t>
            </a:r>
          </a:p>
          <a:p>
            <a:endParaRPr lang="en-US" sz="1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Subset (query) using “subset”               Subset (query) using indexing </a:t>
            </a:r>
          </a:p>
          <a:p>
            <a:r>
              <a:rPr lang="en-US" sz="2000" dirty="0">
                <a:solidFill>
                  <a:srgbClr val="8000FF"/>
                </a:solidFill>
                <a:latin typeface="Courier New" panose="02070309020205020404" pitchFamily="49" charset="0"/>
              </a:rPr>
              <a:t>subset</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x.df</a:t>
            </a:r>
            <a:r>
              <a:rPr lang="en-US" sz="2000" dirty="0">
                <a:solidFill>
                  <a:srgbClr val="000000"/>
                </a:solidFill>
                <a:latin typeface="Courier New" panose="02070309020205020404" pitchFamily="49" charset="0"/>
              </a:rPr>
              <a:t>, NORM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x.df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NORM</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0</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Subset “GROUP = A” using indexing</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x.df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GROUP</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8080"/>
                </a:solidFill>
                <a:latin typeface="Courier New" panose="02070309020205020404" pitchFamily="49" charset="0"/>
              </a:rPr>
              <a:t>"A"</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p>
          <a:p>
            <a:endParaRPr lang="en-US" sz="1000" dirty="0">
              <a:solidFill>
                <a:srgbClr val="8000FF"/>
              </a:solidFill>
              <a:highlight>
                <a:srgbClr val="FFFFFF"/>
              </a:highlight>
              <a:latin typeface="Courier New" panose="02070309020205020404" pitchFamily="49" charset="0"/>
            </a:endParaRPr>
          </a:p>
          <a:p>
            <a:r>
              <a:rPr lang="en-US" sz="2000" dirty="0">
                <a:solidFill>
                  <a:srgbClr val="8000FF"/>
                </a:solidFill>
                <a:highlight>
                  <a:srgbClr val="FFFFFF"/>
                </a:highlight>
                <a:latin typeface="Courier New" panose="02070309020205020404" pitchFamily="49" charset="0"/>
              </a:rPr>
              <a:t>str</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x.df</a:t>
            </a:r>
            <a:r>
              <a:rPr lang="en-US" sz="2000" b="1" dirty="0">
                <a:solidFill>
                  <a:srgbClr val="000080"/>
                </a:solidFill>
                <a:highlight>
                  <a:srgbClr val="FFFFFF"/>
                </a:highlight>
                <a:latin typeface="Courier New" panose="02070309020205020404" pitchFamily="49" charset="0"/>
              </a:rPr>
              <a:t>)</a:t>
            </a:r>
          </a:p>
          <a:p>
            <a:r>
              <a:rPr lang="en-US" sz="1200" dirty="0">
                <a:solidFill>
                  <a:schemeClr val="accent1"/>
                </a:solidFill>
              </a:rPr>
              <a:t>	'</a:t>
            </a:r>
            <a:r>
              <a:rPr lang="en-US" sz="1200" dirty="0" err="1">
                <a:solidFill>
                  <a:schemeClr val="accent1"/>
                </a:solidFill>
              </a:rPr>
              <a:t>data.frame</a:t>
            </a:r>
            <a:r>
              <a:rPr lang="en-US" sz="1200" dirty="0">
                <a:solidFill>
                  <a:schemeClr val="accent1"/>
                </a:solidFill>
              </a:rPr>
              <a:t>':   10 obs. of  5 variables:</a:t>
            </a:r>
          </a:p>
          <a:p>
            <a:r>
              <a:rPr lang="en-US" sz="1200" dirty="0">
                <a:solidFill>
                  <a:schemeClr val="accent1"/>
                </a:solidFill>
              </a:rPr>
              <a:t> 	$ group: </a:t>
            </a:r>
            <a:r>
              <a:rPr lang="en-US" sz="1200" dirty="0" err="1">
                <a:solidFill>
                  <a:schemeClr val="accent1"/>
                </a:solidFill>
              </a:rPr>
              <a:t>chr</a:t>
            </a:r>
            <a:r>
              <a:rPr lang="en-US" sz="1200" dirty="0">
                <a:solidFill>
                  <a:schemeClr val="accent1"/>
                </a:solidFill>
              </a:rPr>
              <a:t>  "A" "B" "A" "B" ...</a:t>
            </a:r>
          </a:p>
          <a:p>
            <a:r>
              <a:rPr lang="en-US" sz="1200" dirty="0">
                <a:solidFill>
                  <a:schemeClr val="accent1"/>
                </a:solidFill>
              </a:rPr>
              <a:t> 	$ year : num  2000 2001 2002 2003 2004 ...</a:t>
            </a:r>
          </a:p>
          <a:p>
            <a:r>
              <a:rPr lang="en-US" sz="1200" dirty="0">
                <a:solidFill>
                  <a:schemeClr val="accent1"/>
                </a:solidFill>
              </a:rPr>
              <a:t> 	$ y    : num  0.201 0.81 0.165 0.037 0.132 0.798 0.863 0.833 0.063 0.348</a:t>
            </a:r>
          </a:p>
          <a:p>
            <a:r>
              <a:rPr lang="en-US" sz="1200" dirty="0">
                <a:solidFill>
                  <a:schemeClr val="accent1"/>
                </a:solidFill>
              </a:rPr>
              <a:t> 	$ norm : num  -1.205 -0.062 -0.441 -1.636 0.034 ...</a:t>
            </a:r>
          </a:p>
          <a:p>
            <a:r>
              <a:rPr lang="en-US" sz="1200" dirty="0">
                <a:solidFill>
                  <a:schemeClr val="accent1"/>
                </a:solidFill>
              </a:rPr>
              <a:t> 	$ BIN  : num  0 0 0 0 1 0 1 1 1 1</a:t>
            </a:r>
          </a:p>
        </p:txBody>
      </p:sp>
    </p:spTree>
    <p:extLst>
      <p:ext uri="{BB962C8B-B14F-4D97-AF65-F5344CB8AC3E}">
        <p14:creationId xmlns:p14="http://schemas.microsoft.com/office/powerpoint/2010/main" val="13095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4135"/>
            <a:ext cx="110799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sample</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43696" y="812170"/>
            <a:ext cx="6261904" cy="6001643"/>
          </a:xfrm>
          <a:prstGeom prst="rect">
            <a:avLst/>
          </a:prstGeom>
        </p:spPr>
        <p:txBody>
          <a:bodyPr wrap="square">
            <a:spAutoFit/>
          </a:bodyPr>
          <a:lstStyle/>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br>
              <a:rPr lang="en-US" sz="105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Sample vector</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000080"/>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8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 1 1 0 0 1</a:t>
            </a:r>
          </a:p>
          <a:p>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 0.76486853 0.80608190 0.73900957 0.67081218 0.08726013</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Sample </a:t>
            </a:r>
            <a:r>
              <a:rPr lang="en-US" sz="2000" dirty="0" err="1">
                <a:latin typeface="Times New Roman" panose="02020603050405020304" pitchFamily="18" charset="0"/>
                <a:cs typeface="Times New Roman" panose="02020603050405020304" pitchFamily="18" charset="0"/>
              </a:rPr>
              <a:t>data.frame</a:t>
            </a:r>
            <a:endParaRPr lang="en-US" sz="2000" dirty="0">
              <a:latin typeface="Times New Roman" panose="02020603050405020304" pitchFamily="18" charset="0"/>
              <a:cs typeface="Times New Roman" panose="02020603050405020304" pitchFamily="18" charset="0"/>
            </a:endParaRPr>
          </a:p>
          <a:p>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endParaRPr lang="en-US" sz="1600" dirty="0"/>
          </a:p>
          <a:p>
            <a:endParaRPr lang="en-US" sz="12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Sepal.Length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Sepal.Width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Petal.Length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Petal.Width</a:t>
            </a:r>
            <a:r>
              <a:rPr lang="en-US" sz="1400" dirty="0">
                <a:solidFill>
                  <a:srgbClr val="0070C0"/>
                </a:solidFill>
                <a:latin typeface="Times New Roman" panose="02020603050405020304" pitchFamily="18" charset="0"/>
                <a:cs typeface="Times New Roman" panose="02020603050405020304" pitchFamily="18" charset="0"/>
              </a:rPr>
              <a:t>	Species</a:t>
            </a:r>
          </a:p>
          <a:p>
            <a:r>
              <a:rPr lang="en-US" sz="1400" dirty="0">
                <a:solidFill>
                  <a:srgbClr val="0070C0"/>
                </a:solidFill>
                <a:latin typeface="Times New Roman" panose="02020603050405020304" pitchFamily="18" charset="0"/>
                <a:cs typeface="Times New Roman" panose="02020603050405020304" pitchFamily="18" charset="0"/>
              </a:rPr>
              <a:t>26          	 5.0         	3.0          	1.6         	0.2     	</a:t>
            </a:r>
            <a:r>
              <a:rPr lang="en-US" sz="1400" dirty="0" err="1">
                <a:solidFill>
                  <a:srgbClr val="0070C0"/>
                </a:solidFill>
                <a:latin typeface="Times New Roman" panose="02020603050405020304" pitchFamily="18" charset="0"/>
                <a:cs typeface="Times New Roman" panose="02020603050405020304" pitchFamily="18" charset="0"/>
              </a:rPr>
              <a:t>setosa</a:t>
            </a:r>
            <a:endParaRPr lang="en-US" sz="14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131          	7.4         	2.8          	6.1         	1.9  	</a:t>
            </a:r>
            <a:r>
              <a:rPr lang="en-US" sz="1400" dirty="0" err="1">
                <a:solidFill>
                  <a:srgbClr val="0070C0"/>
                </a:solidFill>
                <a:latin typeface="Times New Roman" panose="02020603050405020304" pitchFamily="18" charset="0"/>
                <a:cs typeface="Times New Roman" panose="02020603050405020304" pitchFamily="18" charset="0"/>
              </a:rPr>
              <a:t>virginica</a:t>
            </a:r>
            <a:endParaRPr lang="en-US" sz="14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66          	 6.7        	3.1          	4.4         	1.4 	versicolor</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replacement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10</a:t>
            </a:r>
            <a:r>
              <a:rPr lang="en-US" sz="1600" dirty="0">
                <a:solidFill>
                  <a:srgbClr val="000000"/>
                </a:solidFill>
                <a:latin typeface="Courier New" panose="02070309020205020404" pitchFamily="49" charset="0"/>
              </a:rPr>
              <a:t>, replace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TRUE</a:t>
            </a:r>
            <a:r>
              <a:rPr lang="en-US" sz="1600" b="1" dirty="0">
                <a:solidFill>
                  <a:srgbClr val="000080"/>
                </a:solidFill>
                <a:latin typeface="Courier New" panose="02070309020205020404" pitchFamily="49" charset="0"/>
              </a:rPr>
              <a:t>)</a:t>
            </a:r>
          </a:p>
          <a:p>
            <a:endParaRPr lang="en-US" sz="1000" dirty="0"/>
          </a:p>
          <a:p>
            <a:r>
              <a:rPr lang="en-US" sz="1400" dirty="0">
                <a:solidFill>
                  <a:srgbClr val="0070C0"/>
                </a:solidFill>
                <a:latin typeface="Times New Roman" panose="02020603050405020304" pitchFamily="18" charset="0"/>
                <a:cs typeface="Times New Roman" panose="02020603050405020304" pitchFamily="18" charset="0"/>
              </a:rPr>
              <a:t>[1] 5 1 5 1 5 1 1 1 5 1</a:t>
            </a:r>
          </a:p>
        </p:txBody>
      </p:sp>
    </p:spTree>
    <p:extLst>
      <p:ext uri="{BB962C8B-B14F-4D97-AF65-F5344CB8AC3E}">
        <p14:creationId xmlns:p14="http://schemas.microsoft.com/office/powerpoint/2010/main" val="37755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list, matrices and table</a:t>
            </a:r>
            <a:br>
              <a:rPr lang="en-US" sz="32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469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9495</TotalTime>
  <Words>9710</Words>
  <Application>Microsoft Office PowerPoint</Application>
  <PresentationFormat>On-screen Show (4:3)</PresentationFormat>
  <Paragraphs>1224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Cambria Math</vt:lpstr>
      <vt:lpstr>Courier New</vt:lpstr>
      <vt:lpstr>Times New Roman</vt:lpstr>
      <vt:lpstr>Office Theme</vt:lpstr>
      <vt:lpstr>Spatial Analysis in R: An introduction to data manipulation, spatial data analysis and statistical modeling  </vt:lpstr>
      <vt:lpstr>Spatial Analysis in R: An introduction to data manipulation, spatial data analysis and statistical modeling   vector, data.frame and sampling </vt:lpstr>
      <vt:lpstr>PowerPoint Presentation</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list, matrices and table </vt:lpstr>
      <vt:lpstr>PowerPoint Presentation</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No Data, object classes, methods </vt:lpstr>
      <vt:lpstr>PowerPoint Presentation</vt:lpstr>
      <vt:lpstr>PowerPoint Presentation</vt:lpstr>
      <vt:lpstr>PowerPoint Presentation</vt:lpstr>
      <vt:lpstr>PowerPoint Presentation</vt:lpstr>
      <vt:lpstr>Spatial Analysis in R: An introduction to data manipulation, spatial data analysis and statistical modeling   loops, apply and functions  </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file manipulation  </vt:lpstr>
      <vt:lpstr>PowerPoint Presentation</vt:lpstr>
      <vt:lpstr>PowerPoint Presentation</vt:lpstr>
      <vt:lpstr>Spatial Analysis in R: An introduction to data manipulation, spatial data analysis and statistical modeling   spatial object structures, import/export of spatial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Exercises – writing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Nature Conservancy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jevans</dc:creator>
  <cp:lastModifiedBy>Jeffrey Evans</cp:lastModifiedBy>
  <cp:revision>1350</cp:revision>
  <dcterms:created xsi:type="dcterms:W3CDTF">2015-09-30T15:53:06Z</dcterms:created>
  <dcterms:modified xsi:type="dcterms:W3CDTF">2022-05-13T19:18:06Z</dcterms:modified>
</cp:coreProperties>
</file>