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8" r:id="rId3"/>
    <p:sldId id="259" r:id="rId4"/>
    <p:sldId id="260" r:id="rId5"/>
    <p:sldId id="261" r:id="rId6"/>
    <p:sldId id="301" r:id="rId7"/>
    <p:sldId id="321" r:id="rId8"/>
    <p:sldId id="329" r:id="rId9"/>
    <p:sldId id="326" r:id="rId10"/>
    <p:sldId id="292" r:id="rId11"/>
    <p:sldId id="266" r:id="rId12"/>
    <p:sldId id="319" r:id="rId13"/>
    <p:sldId id="324" r:id="rId14"/>
    <p:sldId id="325" r:id="rId15"/>
    <p:sldId id="307" r:id="rId16"/>
    <p:sldId id="320" r:id="rId17"/>
    <p:sldId id="308" r:id="rId18"/>
    <p:sldId id="315" r:id="rId19"/>
    <p:sldId id="314" r:id="rId20"/>
    <p:sldId id="285" r:id="rId21"/>
    <p:sldId id="304" r:id="rId22"/>
    <p:sldId id="29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707"/>
    <a:srgbClr val="540000"/>
    <a:srgbClr val="6F8E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72" autoAdjust="0"/>
    <p:restoredTop sz="95604" autoAdjust="0"/>
  </p:normalViewPr>
  <p:slideViewPr>
    <p:cSldViewPr snapToGrid="0" snapToObjects="1">
      <p:cViewPr>
        <p:scale>
          <a:sx n="66" d="100"/>
          <a:sy n="66" d="100"/>
        </p:scale>
        <p:origin x="-2146" y="-57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04000E-16E5-4B7C-A14B-BAD755CB924A}" type="datetimeFigureOut">
              <a:rPr lang="en-AU" smtClean="0"/>
              <a:t>1/07/2016</a:t>
            </a:fld>
            <a:endParaRPr lang="en-AU"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EB35AC-EDC9-4126-A288-688121FD5938}" type="slidenum">
              <a:rPr lang="en-AU" smtClean="0"/>
              <a:t>‹#›</a:t>
            </a:fld>
            <a:endParaRPr lang="en-AU" dirty="0"/>
          </a:p>
        </p:txBody>
      </p:sp>
    </p:spTree>
    <p:extLst>
      <p:ext uri="{BB962C8B-B14F-4D97-AF65-F5344CB8AC3E}">
        <p14:creationId xmlns:p14="http://schemas.microsoft.com/office/powerpoint/2010/main" val="3735978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 high extinction rate</a:t>
            </a:r>
          </a:p>
          <a:p>
            <a:r>
              <a:rPr lang="en-AU" dirty="0" smtClean="0"/>
              <a:t>- conservation aims to maintain existing patterns of biodiversity and the processes that sustain them</a:t>
            </a:r>
          </a:p>
          <a:p>
            <a:r>
              <a:rPr lang="en-AU" dirty="0" smtClean="0"/>
              <a:t>- areas set aside to preserve biodiversity, and spearhead direct management actions</a:t>
            </a:r>
          </a:p>
          <a:p>
            <a:endParaRPr lang="en-AU" dirty="0"/>
          </a:p>
        </p:txBody>
      </p:sp>
      <p:sp>
        <p:nvSpPr>
          <p:cNvPr id="4" name="Slide Number Placeholder 3"/>
          <p:cNvSpPr>
            <a:spLocks noGrp="1"/>
          </p:cNvSpPr>
          <p:nvPr>
            <p:ph type="sldNum" sz="quarter" idx="10"/>
          </p:nvPr>
        </p:nvSpPr>
        <p:spPr/>
        <p:txBody>
          <a:bodyPr/>
          <a:lstStyle/>
          <a:p>
            <a:fld id="{67B435CA-C371-4DED-9C4C-6273828C0F3B}" type="slidenum">
              <a:rPr lang="en-AU" smtClean="0"/>
              <a:t>2</a:t>
            </a:fld>
            <a:endParaRPr lang="en-AU"/>
          </a:p>
        </p:txBody>
      </p:sp>
    </p:spTree>
    <p:extLst>
      <p:ext uri="{BB962C8B-B14F-4D97-AF65-F5344CB8AC3E}">
        <p14:creationId xmlns:p14="http://schemas.microsoft.com/office/powerpoint/2010/main" val="3375030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 not all remaining habitat can be preserved</a:t>
            </a:r>
          </a:p>
          <a:p>
            <a:r>
              <a:rPr lang="en-AU" dirty="0" smtClean="0"/>
              <a:t>- achieve conservation objectives for minimal cost</a:t>
            </a:r>
          </a:p>
          <a:p>
            <a:r>
              <a:rPr lang="en-AU" dirty="0" smtClean="0"/>
              <a:t>- modern systematic conservation planning primarily focusses on representing species</a:t>
            </a:r>
          </a:p>
          <a:p>
            <a:pPr marL="0" marR="0" indent="0" algn="l" defTabSz="914400" rtl="0" eaLnBrk="1" fontAlgn="auto" latinLnBrk="0" hangingPunct="1">
              <a:lnSpc>
                <a:spcPct val="100000"/>
              </a:lnSpc>
              <a:spcBef>
                <a:spcPts val="0"/>
              </a:spcBef>
              <a:spcAft>
                <a:spcPts val="0"/>
              </a:spcAft>
              <a:buClrTx/>
              <a:buSzTx/>
              <a:buFontTx/>
              <a:buNone/>
              <a:tabLst/>
              <a:defRPr/>
            </a:pPr>
            <a:r>
              <a:rPr lang="en-AU" sz="1000" kern="1200" dirty="0" smtClean="0">
                <a:solidFill>
                  <a:schemeClr val="tx1"/>
                </a:solidFill>
                <a:latin typeface="+mn-lt"/>
                <a:ea typeface="+mn-ea"/>
                <a:cs typeface="+mn-cs"/>
              </a:rPr>
              <a:t>- however, this ignores intra-specific biodiversity</a:t>
            </a:r>
          </a:p>
          <a:p>
            <a:endParaRPr lang="en-AU" dirty="0"/>
          </a:p>
        </p:txBody>
      </p:sp>
      <p:sp>
        <p:nvSpPr>
          <p:cNvPr id="4" name="Slide Number Placeholder 3"/>
          <p:cNvSpPr>
            <a:spLocks noGrp="1"/>
          </p:cNvSpPr>
          <p:nvPr>
            <p:ph type="sldNum" sz="quarter" idx="10"/>
          </p:nvPr>
        </p:nvSpPr>
        <p:spPr/>
        <p:txBody>
          <a:bodyPr/>
          <a:lstStyle/>
          <a:p>
            <a:fld id="{67B435CA-C371-4DED-9C4C-6273828C0F3B}" type="slidenum">
              <a:rPr lang="en-AU" smtClean="0"/>
              <a:t>3</a:t>
            </a:fld>
            <a:endParaRPr lang="en-AU"/>
          </a:p>
        </p:txBody>
      </p:sp>
    </p:spTree>
    <p:extLst>
      <p:ext uri="{BB962C8B-B14F-4D97-AF65-F5344CB8AC3E}">
        <p14:creationId xmlns:p14="http://schemas.microsoft.com/office/powerpoint/2010/main" val="858951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 not all remaining habitat can be preserved</a:t>
            </a:r>
          </a:p>
          <a:p>
            <a:r>
              <a:rPr lang="en-AU" dirty="0" smtClean="0"/>
              <a:t>- achieve conservation objectives for minimal cost</a:t>
            </a:r>
          </a:p>
          <a:p>
            <a:r>
              <a:rPr lang="en-AU" dirty="0" smtClean="0"/>
              <a:t>- modern systematic conservation planning primarily focusses on representing species</a:t>
            </a:r>
          </a:p>
          <a:p>
            <a:pPr marL="0" marR="0" indent="0" algn="l" defTabSz="914400" rtl="0" eaLnBrk="1" fontAlgn="auto" latinLnBrk="0" hangingPunct="1">
              <a:lnSpc>
                <a:spcPct val="100000"/>
              </a:lnSpc>
              <a:spcBef>
                <a:spcPts val="0"/>
              </a:spcBef>
              <a:spcAft>
                <a:spcPts val="0"/>
              </a:spcAft>
              <a:buClrTx/>
              <a:buSzTx/>
              <a:buFontTx/>
              <a:buNone/>
              <a:tabLst/>
              <a:defRPr/>
            </a:pPr>
            <a:r>
              <a:rPr lang="en-AU" sz="1000" kern="1200" dirty="0" smtClean="0">
                <a:solidFill>
                  <a:schemeClr val="tx1"/>
                </a:solidFill>
                <a:latin typeface="+mn-lt"/>
                <a:ea typeface="+mn-ea"/>
                <a:cs typeface="+mn-cs"/>
              </a:rPr>
              <a:t>- however, this ignores intra-specific biodiversity</a:t>
            </a:r>
          </a:p>
          <a:p>
            <a:endParaRPr lang="en-AU" dirty="0"/>
          </a:p>
        </p:txBody>
      </p:sp>
      <p:sp>
        <p:nvSpPr>
          <p:cNvPr id="4" name="Slide Number Placeholder 3"/>
          <p:cNvSpPr>
            <a:spLocks noGrp="1"/>
          </p:cNvSpPr>
          <p:nvPr>
            <p:ph type="sldNum" sz="quarter" idx="10"/>
          </p:nvPr>
        </p:nvSpPr>
        <p:spPr/>
        <p:txBody>
          <a:bodyPr/>
          <a:lstStyle/>
          <a:p>
            <a:fld id="{67B435CA-C371-4DED-9C4C-6273828C0F3B}" type="slidenum">
              <a:rPr lang="en-AU" smtClean="0"/>
              <a:t>6</a:t>
            </a:fld>
            <a:endParaRPr lang="en-AU" dirty="0"/>
          </a:p>
        </p:txBody>
      </p:sp>
    </p:spTree>
    <p:extLst>
      <p:ext uri="{BB962C8B-B14F-4D97-AF65-F5344CB8AC3E}">
        <p14:creationId xmlns:p14="http://schemas.microsoft.com/office/powerpoint/2010/main" val="858951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 not all remaining habitat can be preserved</a:t>
            </a:r>
          </a:p>
          <a:p>
            <a:r>
              <a:rPr lang="en-AU" dirty="0" smtClean="0"/>
              <a:t>- achieve conservation objectives for minimal cost</a:t>
            </a:r>
          </a:p>
          <a:p>
            <a:r>
              <a:rPr lang="en-AU" dirty="0" smtClean="0"/>
              <a:t>- modern systematic conservation planning primarily focusses on representing species</a:t>
            </a:r>
          </a:p>
          <a:p>
            <a:pPr marL="0" marR="0" indent="0" algn="l" defTabSz="914400" rtl="0" eaLnBrk="1" fontAlgn="auto" latinLnBrk="0" hangingPunct="1">
              <a:lnSpc>
                <a:spcPct val="100000"/>
              </a:lnSpc>
              <a:spcBef>
                <a:spcPts val="0"/>
              </a:spcBef>
              <a:spcAft>
                <a:spcPts val="0"/>
              </a:spcAft>
              <a:buClrTx/>
              <a:buSzTx/>
              <a:buFontTx/>
              <a:buNone/>
              <a:tabLst/>
              <a:defRPr/>
            </a:pPr>
            <a:r>
              <a:rPr lang="en-AU" sz="1000" kern="1200" dirty="0" smtClean="0">
                <a:solidFill>
                  <a:schemeClr val="tx1"/>
                </a:solidFill>
                <a:latin typeface="+mn-lt"/>
                <a:ea typeface="+mn-ea"/>
                <a:cs typeface="+mn-cs"/>
              </a:rPr>
              <a:t>- however, this ignores intra-specific biodiversity</a:t>
            </a:r>
          </a:p>
          <a:p>
            <a:endParaRPr lang="en-AU" dirty="0"/>
          </a:p>
        </p:txBody>
      </p:sp>
      <p:sp>
        <p:nvSpPr>
          <p:cNvPr id="4" name="Slide Number Placeholder 3"/>
          <p:cNvSpPr>
            <a:spLocks noGrp="1"/>
          </p:cNvSpPr>
          <p:nvPr>
            <p:ph type="sldNum" sz="quarter" idx="10"/>
          </p:nvPr>
        </p:nvSpPr>
        <p:spPr/>
        <p:txBody>
          <a:bodyPr/>
          <a:lstStyle/>
          <a:p>
            <a:fld id="{67B435CA-C371-4DED-9C4C-6273828C0F3B}" type="slidenum">
              <a:rPr lang="en-AU" smtClean="0"/>
              <a:t>10</a:t>
            </a:fld>
            <a:endParaRPr lang="en-AU" dirty="0"/>
          </a:p>
        </p:txBody>
      </p:sp>
    </p:spTree>
    <p:extLst>
      <p:ext uri="{BB962C8B-B14F-4D97-AF65-F5344CB8AC3E}">
        <p14:creationId xmlns:p14="http://schemas.microsoft.com/office/powerpoint/2010/main" val="858951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DEB35AC-EDC9-4126-A288-688121FD5938}" type="slidenum">
              <a:rPr lang="en-AU" smtClean="0"/>
              <a:t>20</a:t>
            </a:fld>
            <a:endParaRPr lang="en-AU" dirty="0"/>
          </a:p>
        </p:txBody>
      </p:sp>
    </p:spTree>
    <p:extLst>
      <p:ext uri="{BB962C8B-B14F-4D97-AF65-F5344CB8AC3E}">
        <p14:creationId xmlns:p14="http://schemas.microsoft.com/office/powerpoint/2010/main" val="1625818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bg1"/>
                </a:solidFill>
              </a:defRPr>
            </a:lvl1pPr>
          </a:lstStyle>
          <a:p>
            <a:r>
              <a:rPr lang="en-US" dirty="0" smtClean="0"/>
              <a:t>Click to edit Master title style</a:t>
            </a:r>
            <a:endParaRPr lang="en-AU"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AU" dirty="0"/>
          </a:p>
        </p:txBody>
      </p:sp>
      <p:sp>
        <p:nvSpPr>
          <p:cNvPr id="4" name="Date Placeholder 3"/>
          <p:cNvSpPr>
            <a:spLocks noGrp="1"/>
          </p:cNvSpPr>
          <p:nvPr>
            <p:ph type="dt" sz="half" idx="10"/>
          </p:nvPr>
        </p:nvSpPr>
        <p:spPr/>
        <p:txBody>
          <a:bodyPr/>
          <a:lstStyle/>
          <a:p>
            <a:fld id="{E7DA6B29-FDB5-4646-AA25-F2698AE76127}" type="datetimeFigureOut">
              <a:rPr lang="en-AU" smtClean="0"/>
              <a:t>1/07/2016</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3822276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7DA6B29-FDB5-4646-AA25-F2698AE76127}" type="datetimeFigureOut">
              <a:rPr lang="en-AU" smtClean="0"/>
              <a:t>1/07/2016</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883693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7DA6B29-FDB5-4646-AA25-F2698AE76127}" type="datetimeFigureOut">
              <a:rPr lang="en-AU" smtClean="0"/>
              <a:t>1/07/2016</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2058047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AU"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E7DA6B29-FDB5-4646-AA25-F2698AE76127}" type="datetimeFigureOut">
              <a:rPr lang="en-AU" smtClean="0"/>
              <a:t>1/07/2016</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1003833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bg1"/>
                </a:solidFill>
              </a:defRPr>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DA6B29-FDB5-4646-AA25-F2698AE76127}" type="datetimeFigureOut">
              <a:rPr lang="en-AU" smtClean="0"/>
              <a:t>1/07/2016</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3599666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E7DA6B29-FDB5-4646-AA25-F2698AE76127}" type="datetimeFigureOut">
              <a:rPr lang="en-AU" smtClean="0"/>
              <a:t>1/07/2016</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3321580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E7DA6B29-FDB5-4646-AA25-F2698AE76127}" type="datetimeFigureOut">
              <a:rPr lang="en-AU" smtClean="0"/>
              <a:t>1/07/2016</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1085584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E7DA6B29-FDB5-4646-AA25-F2698AE76127}" type="datetimeFigureOut">
              <a:rPr lang="en-AU" smtClean="0"/>
              <a:t>1/07/2016</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2188496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DA6B29-FDB5-4646-AA25-F2698AE76127}" type="datetimeFigureOut">
              <a:rPr lang="en-AU" smtClean="0"/>
              <a:t>1/07/2016</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2109209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DA6B29-FDB5-4646-AA25-F2698AE76127}" type="datetimeFigureOut">
              <a:rPr lang="en-AU" smtClean="0"/>
              <a:t>1/07/2016</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2413451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DA6B29-FDB5-4646-AA25-F2698AE76127}" type="datetimeFigureOut">
              <a:rPr lang="en-AU" smtClean="0"/>
              <a:t>1/07/2016</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19959B7A-2C57-4E19-9B04-2432CB7FD27F}" type="slidenum">
              <a:rPr lang="en-AU" smtClean="0"/>
              <a:t>‹#›</a:t>
            </a:fld>
            <a:endParaRPr lang="en-AU" dirty="0"/>
          </a:p>
        </p:txBody>
      </p:sp>
    </p:spTree>
    <p:extLst>
      <p:ext uri="{BB962C8B-B14F-4D97-AF65-F5344CB8AC3E}">
        <p14:creationId xmlns:p14="http://schemas.microsoft.com/office/powerpoint/2010/main" val="845813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DA6B29-FDB5-4646-AA25-F2698AE76127}" type="datetimeFigureOut">
              <a:rPr lang="en-AU" smtClean="0"/>
              <a:t>1/07/2016</a:t>
            </a:fld>
            <a:endParaRPr lang="en-AU"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959B7A-2C57-4E19-9B04-2432CB7FD27F}" type="slidenum">
              <a:rPr lang="en-AU" smtClean="0"/>
              <a:t>‹#›</a:t>
            </a:fld>
            <a:endParaRPr lang="en-AU" dirty="0"/>
          </a:p>
        </p:txBody>
      </p:sp>
    </p:spTree>
    <p:extLst>
      <p:ext uri="{BB962C8B-B14F-4D97-AF65-F5344CB8AC3E}">
        <p14:creationId xmlns:p14="http://schemas.microsoft.com/office/powerpoint/2010/main" val="2745567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04664"/>
            <a:ext cx="7772400" cy="2187674"/>
          </a:xfrm>
        </p:spPr>
        <p:txBody>
          <a:bodyPr>
            <a:normAutofit/>
          </a:bodyPr>
          <a:lstStyle/>
          <a:p>
            <a:r>
              <a:rPr lang="en-AU" dirty="0" err="1" smtClean="0"/>
              <a:t>rapr</a:t>
            </a:r>
            <a:r>
              <a:rPr lang="en-AU" dirty="0" smtClean="0"/>
              <a:t>: representative and adequate prioritisations in </a:t>
            </a:r>
            <a:r>
              <a:rPr lang="en-AU" dirty="0">
                <a:solidFill>
                  <a:schemeClr val="tx1"/>
                </a:solidFill>
              </a:rPr>
              <a:t>R</a:t>
            </a:r>
            <a:endParaRPr lang="en-AU" dirty="0">
              <a:solidFill>
                <a:schemeClr val="tx1"/>
              </a:solidFill>
            </a:endParaRPr>
          </a:p>
        </p:txBody>
      </p:sp>
      <p:sp>
        <p:nvSpPr>
          <p:cNvPr id="3" name="Subtitle 2"/>
          <p:cNvSpPr>
            <a:spLocks noGrp="1"/>
          </p:cNvSpPr>
          <p:nvPr>
            <p:ph type="subTitle" idx="1"/>
          </p:nvPr>
        </p:nvSpPr>
        <p:spPr>
          <a:xfrm>
            <a:off x="791580" y="2564904"/>
            <a:ext cx="7560840" cy="1752600"/>
          </a:xfrm>
        </p:spPr>
        <p:txBody>
          <a:bodyPr>
            <a:normAutofit/>
          </a:bodyPr>
          <a:lstStyle/>
          <a:p>
            <a:r>
              <a:rPr lang="en-AU" dirty="0" smtClean="0">
                <a:solidFill>
                  <a:schemeClr val="bg1">
                    <a:lumMod val="75000"/>
                  </a:schemeClr>
                </a:solidFill>
              </a:rPr>
              <a:t>Jeffrey Hanson</a:t>
            </a:r>
          </a:p>
          <a:p>
            <a:endParaRPr lang="en-AU" dirty="0">
              <a:solidFill>
                <a:schemeClr val="bg1">
                  <a:lumMod val="75000"/>
                </a:schemeClr>
              </a:solidFill>
            </a:endParaRPr>
          </a:p>
          <a:p>
            <a:r>
              <a:rPr lang="en-AU" sz="2800" dirty="0" smtClean="0">
                <a:solidFill>
                  <a:schemeClr val="bg1">
                    <a:lumMod val="75000"/>
                  </a:schemeClr>
                </a:solidFill>
              </a:rPr>
              <a:t>PhD supervisors: Richard Fuller &amp; Jonathon Rhodes</a:t>
            </a:r>
          </a:p>
          <a:p>
            <a:endParaRPr lang="en-AU" dirty="0"/>
          </a:p>
          <a:p>
            <a:endParaRPr lang="en-AU" dirty="0"/>
          </a:p>
        </p:txBody>
      </p:sp>
      <p:pic>
        <p:nvPicPr>
          <p:cNvPr id="1026" name="Picture 2" descr="C:\Users\jhanson\Downloads\1467354618_f0e0.png"/>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9155" y="5946599"/>
            <a:ext cx="496422" cy="5673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jhanson\Downloads\1467354784_web.png"/>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59800" y="5978240"/>
            <a:ext cx="504056" cy="5040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27584" y="5999436"/>
            <a:ext cx="4502323" cy="461665"/>
          </a:xfrm>
          <a:prstGeom prst="rect">
            <a:avLst/>
          </a:prstGeom>
          <a:noFill/>
        </p:spPr>
        <p:txBody>
          <a:bodyPr wrap="none" rtlCol="0">
            <a:spAutoFit/>
          </a:bodyPr>
          <a:lstStyle/>
          <a:p>
            <a:r>
              <a:rPr lang="en-AU" sz="2400" dirty="0">
                <a:solidFill>
                  <a:schemeClr val="bg1">
                    <a:lumMod val="50000"/>
                  </a:schemeClr>
                </a:solidFill>
              </a:rPr>
              <a:t>j</a:t>
            </a:r>
            <a:r>
              <a:rPr lang="en-AU" sz="2400" dirty="0" smtClean="0">
                <a:solidFill>
                  <a:schemeClr val="bg1">
                    <a:lumMod val="50000"/>
                  </a:schemeClr>
                </a:solidFill>
              </a:rPr>
              <a:t>effrey.hanson@uqconnect.edu.au</a:t>
            </a:r>
            <a:endParaRPr lang="en-AU" sz="2400" dirty="0">
              <a:solidFill>
                <a:schemeClr val="bg1">
                  <a:lumMod val="50000"/>
                </a:schemeClr>
              </a:solidFill>
            </a:endParaRPr>
          </a:p>
        </p:txBody>
      </p:sp>
      <p:sp>
        <p:nvSpPr>
          <p:cNvPr id="7" name="TextBox 6"/>
          <p:cNvSpPr txBox="1"/>
          <p:nvPr/>
        </p:nvSpPr>
        <p:spPr>
          <a:xfrm>
            <a:off x="6563856" y="5999436"/>
            <a:ext cx="2611805" cy="461665"/>
          </a:xfrm>
          <a:prstGeom prst="rect">
            <a:avLst/>
          </a:prstGeom>
          <a:noFill/>
        </p:spPr>
        <p:txBody>
          <a:bodyPr wrap="none" rtlCol="0">
            <a:spAutoFit/>
          </a:bodyPr>
          <a:lstStyle/>
          <a:p>
            <a:r>
              <a:rPr lang="en-AU" sz="2400" dirty="0" smtClean="0">
                <a:solidFill>
                  <a:schemeClr val="bg1">
                    <a:lumMod val="50000"/>
                  </a:schemeClr>
                </a:solidFill>
              </a:rPr>
              <a:t>jeffrey-hanson.com</a:t>
            </a:r>
            <a:endParaRPr lang="en-AU" dirty="0">
              <a:solidFill>
                <a:schemeClr val="bg1">
                  <a:lumMod val="50000"/>
                </a:schemeClr>
              </a:solidFill>
            </a:endParaRPr>
          </a:p>
        </p:txBody>
      </p:sp>
      <p:pic>
        <p:nvPicPr>
          <p:cNvPr id="4" name="Picture 2" descr="https://www.r-project.org/logo/R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58138" y="1390864"/>
            <a:ext cx="930286" cy="81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126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Oval 56"/>
          <p:cNvSpPr/>
          <p:nvPr/>
        </p:nvSpPr>
        <p:spPr>
          <a:xfrm>
            <a:off x="4866186" y="4963173"/>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7" name="Oval 66"/>
          <p:cNvSpPr/>
          <p:nvPr/>
        </p:nvSpPr>
        <p:spPr>
          <a:xfrm>
            <a:off x="872994" y="3630611"/>
            <a:ext cx="1214905" cy="988344"/>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p:cNvSpPr>
            <a:spLocks noGrp="1"/>
          </p:cNvSpPr>
          <p:nvPr>
            <p:ph type="title"/>
          </p:nvPr>
        </p:nvSpPr>
        <p:spPr>
          <a:xfrm>
            <a:off x="203200" y="274638"/>
            <a:ext cx="8829040" cy="1143000"/>
          </a:xfrm>
        </p:spPr>
        <p:txBody>
          <a:bodyPr>
            <a:normAutofit fontScale="90000"/>
          </a:bodyPr>
          <a:lstStyle/>
          <a:p>
            <a:r>
              <a:rPr lang="en-AU" dirty="0" smtClean="0"/>
              <a:t>Criteria: Adequacy &amp; Representativeness</a:t>
            </a:r>
            <a:endParaRPr lang="en-AU" dirty="0"/>
          </a:p>
        </p:txBody>
      </p:sp>
      <p:sp>
        <p:nvSpPr>
          <p:cNvPr id="5" name="Rectangle 4"/>
          <p:cNvSpPr/>
          <p:nvPr/>
        </p:nvSpPr>
        <p:spPr>
          <a:xfrm>
            <a:off x="716096" y="1914133"/>
            <a:ext cx="7711808" cy="439465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p:cNvSpPr/>
          <p:nvPr/>
        </p:nvSpPr>
        <p:spPr>
          <a:xfrm>
            <a:off x="1331641" y="2304869"/>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p:cNvSpPr/>
          <p:nvPr/>
        </p:nvSpPr>
        <p:spPr>
          <a:xfrm>
            <a:off x="2453555" y="4618955"/>
            <a:ext cx="1651732" cy="1511563"/>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p:cNvSpPr/>
          <p:nvPr/>
        </p:nvSpPr>
        <p:spPr>
          <a:xfrm>
            <a:off x="2176957" y="2599895"/>
            <a:ext cx="1651732" cy="1511563"/>
          </a:xfrm>
          <a:prstGeom prst="ellipse">
            <a:avLst/>
          </a:prstGeom>
          <a:solidFill>
            <a:srgbClr val="00B050">
              <a:alpha val="50000"/>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p:cNvSpPr/>
          <p:nvPr/>
        </p:nvSpPr>
        <p:spPr>
          <a:xfrm>
            <a:off x="6084168" y="4005443"/>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p:cNvSpPr/>
          <p:nvPr/>
        </p:nvSpPr>
        <p:spPr>
          <a:xfrm>
            <a:off x="1983277" y="4365104"/>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p:cNvSpPr/>
          <p:nvPr/>
        </p:nvSpPr>
        <p:spPr>
          <a:xfrm>
            <a:off x="4107158" y="2304869"/>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p:cNvSpPr/>
          <p:nvPr/>
        </p:nvSpPr>
        <p:spPr>
          <a:xfrm>
            <a:off x="6372200" y="2068111"/>
            <a:ext cx="1657378" cy="1517178"/>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3" name="Oval 22"/>
          <p:cNvSpPr/>
          <p:nvPr/>
        </p:nvSpPr>
        <p:spPr>
          <a:xfrm>
            <a:off x="3097852" y="4204584"/>
            <a:ext cx="1657378" cy="1517178"/>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5" name="Oval 24"/>
          <p:cNvSpPr/>
          <p:nvPr/>
        </p:nvSpPr>
        <p:spPr>
          <a:xfrm>
            <a:off x="6084168" y="2270711"/>
            <a:ext cx="1651732" cy="1511563"/>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6" name="Rectangle 25"/>
          <p:cNvSpPr/>
          <p:nvPr/>
        </p:nvSpPr>
        <p:spPr>
          <a:xfrm>
            <a:off x="1172974" y="2397349"/>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7" name="Rectangle 26"/>
          <p:cNvSpPr/>
          <p:nvPr/>
        </p:nvSpPr>
        <p:spPr>
          <a:xfrm>
            <a:off x="6662519" y="2397349"/>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8" name="Rectangle 27"/>
          <p:cNvSpPr/>
          <p:nvPr/>
        </p:nvSpPr>
        <p:spPr>
          <a:xfrm>
            <a:off x="2087899" y="2397349"/>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9" name="Rectangle 28"/>
          <p:cNvSpPr/>
          <p:nvPr/>
        </p:nvSpPr>
        <p:spPr>
          <a:xfrm>
            <a:off x="3002823" y="2397349"/>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0" name="Rectangle 29"/>
          <p:cNvSpPr/>
          <p:nvPr/>
        </p:nvSpPr>
        <p:spPr>
          <a:xfrm>
            <a:off x="3917747" y="2397349"/>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1" name="Rectangle 30"/>
          <p:cNvSpPr/>
          <p:nvPr/>
        </p:nvSpPr>
        <p:spPr>
          <a:xfrm>
            <a:off x="4832671" y="2397349"/>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2" name="Rectangle 31"/>
          <p:cNvSpPr/>
          <p:nvPr/>
        </p:nvSpPr>
        <p:spPr>
          <a:xfrm>
            <a:off x="5747595" y="2397349"/>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3" name="Rectangle 32"/>
          <p:cNvSpPr/>
          <p:nvPr/>
        </p:nvSpPr>
        <p:spPr>
          <a:xfrm>
            <a:off x="7577447" y="2397349"/>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4" name="Rectangle 33"/>
          <p:cNvSpPr/>
          <p:nvPr/>
        </p:nvSpPr>
        <p:spPr>
          <a:xfrm>
            <a:off x="1172974" y="3127233"/>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5" name="Rectangle 34"/>
          <p:cNvSpPr/>
          <p:nvPr/>
        </p:nvSpPr>
        <p:spPr>
          <a:xfrm>
            <a:off x="6662519" y="3127233"/>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6" name="Rectangle 35"/>
          <p:cNvSpPr/>
          <p:nvPr/>
        </p:nvSpPr>
        <p:spPr>
          <a:xfrm>
            <a:off x="2087899" y="3127233"/>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7" name="Rectangle 36"/>
          <p:cNvSpPr/>
          <p:nvPr/>
        </p:nvSpPr>
        <p:spPr>
          <a:xfrm>
            <a:off x="3002823" y="3127233"/>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8" name="Rectangle 37"/>
          <p:cNvSpPr/>
          <p:nvPr/>
        </p:nvSpPr>
        <p:spPr>
          <a:xfrm>
            <a:off x="3917747" y="3127233"/>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9" name="Rectangle 38"/>
          <p:cNvSpPr/>
          <p:nvPr/>
        </p:nvSpPr>
        <p:spPr>
          <a:xfrm>
            <a:off x="4832671" y="3127233"/>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0" name="Rectangle 39"/>
          <p:cNvSpPr/>
          <p:nvPr/>
        </p:nvSpPr>
        <p:spPr>
          <a:xfrm>
            <a:off x="5747595" y="3127233"/>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1" name="Rectangle 40"/>
          <p:cNvSpPr/>
          <p:nvPr/>
        </p:nvSpPr>
        <p:spPr>
          <a:xfrm>
            <a:off x="7577447" y="3127233"/>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2" name="Rectangle 41"/>
          <p:cNvSpPr/>
          <p:nvPr/>
        </p:nvSpPr>
        <p:spPr>
          <a:xfrm>
            <a:off x="1172974" y="463139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3" name="Rectangle 42"/>
          <p:cNvSpPr/>
          <p:nvPr/>
        </p:nvSpPr>
        <p:spPr>
          <a:xfrm>
            <a:off x="6662519" y="4631396"/>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4" name="Rectangle 43"/>
          <p:cNvSpPr/>
          <p:nvPr/>
        </p:nvSpPr>
        <p:spPr>
          <a:xfrm>
            <a:off x="2087899" y="4631396"/>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5" name="Rectangle 44"/>
          <p:cNvSpPr/>
          <p:nvPr/>
        </p:nvSpPr>
        <p:spPr>
          <a:xfrm>
            <a:off x="3002823" y="4631396"/>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6" name="Rectangle 45"/>
          <p:cNvSpPr/>
          <p:nvPr/>
        </p:nvSpPr>
        <p:spPr>
          <a:xfrm>
            <a:off x="3917747" y="463139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7" name="Rectangle 46"/>
          <p:cNvSpPr/>
          <p:nvPr/>
        </p:nvSpPr>
        <p:spPr>
          <a:xfrm>
            <a:off x="4832671" y="463139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8" name="Rectangle 47"/>
          <p:cNvSpPr/>
          <p:nvPr/>
        </p:nvSpPr>
        <p:spPr>
          <a:xfrm>
            <a:off x="5747595" y="463139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9" name="Rectangle 48"/>
          <p:cNvSpPr/>
          <p:nvPr/>
        </p:nvSpPr>
        <p:spPr>
          <a:xfrm>
            <a:off x="7577447" y="463139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0" name="Rectangle 49"/>
          <p:cNvSpPr/>
          <p:nvPr/>
        </p:nvSpPr>
        <p:spPr>
          <a:xfrm>
            <a:off x="1172974" y="5415505"/>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1" name="Rectangle 50"/>
          <p:cNvSpPr/>
          <p:nvPr/>
        </p:nvSpPr>
        <p:spPr>
          <a:xfrm>
            <a:off x="6662519" y="5415505"/>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2" name="Rectangle 51"/>
          <p:cNvSpPr/>
          <p:nvPr/>
        </p:nvSpPr>
        <p:spPr>
          <a:xfrm>
            <a:off x="2087899" y="5415505"/>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3" name="Rectangle 52"/>
          <p:cNvSpPr/>
          <p:nvPr/>
        </p:nvSpPr>
        <p:spPr>
          <a:xfrm>
            <a:off x="3002823" y="5415505"/>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4" name="Rectangle 53"/>
          <p:cNvSpPr/>
          <p:nvPr/>
        </p:nvSpPr>
        <p:spPr>
          <a:xfrm>
            <a:off x="3917747" y="5415505"/>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5" name="Rectangle 54"/>
          <p:cNvSpPr/>
          <p:nvPr/>
        </p:nvSpPr>
        <p:spPr>
          <a:xfrm>
            <a:off x="4832671" y="5415505"/>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6" name="Rectangle 55"/>
          <p:cNvSpPr/>
          <p:nvPr/>
        </p:nvSpPr>
        <p:spPr>
          <a:xfrm>
            <a:off x="5747595" y="5415505"/>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8" name="Rectangle 57"/>
          <p:cNvSpPr/>
          <p:nvPr/>
        </p:nvSpPr>
        <p:spPr>
          <a:xfrm>
            <a:off x="1146028" y="385711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9" name="Rectangle 58"/>
          <p:cNvSpPr/>
          <p:nvPr/>
        </p:nvSpPr>
        <p:spPr>
          <a:xfrm>
            <a:off x="6635573" y="385711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0" name="Rectangle 59"/>
          <p:cNvSpPr/>
          <p:nvPr/>
        </p:nvSpPr>
        <p:spPr>
          <a:xfrm>
            <a:off x="2060952" y="385711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1" name="Rectangle 60"/>
          <p:cNvSpPr/>
          <p:nvPr/>
        </p:nvSpPr>
        <p:spPr>
          <a:xfrm>
            <a:off x="2975877" y="385711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2" name="Rectangle 61"/>
          <p:cNvSpPr/>
          <p:nvPr/>
        </p:nvSpPr>
        <p:spPr>
          <a:xfrm>
            <a:off x="3890801" y="385711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3" name="Rectangle 62"/>
          <p:cNvSpPr/>
          <p:nvPr/>
        </p:nvSpPr>
        <p:spPr>
          <a:xfrm>
            <a:off x="4805725" y="385711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4" name="Rectangle 63"/>
          <p:cNvSpPr/>
          <p:nvPr/>
        </p:nvSpPr>
        <p:spPr>
          <a:xfrm>
            <a:off x="5720649" y="385711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5" name="Rectangle 64"/>
          <p:cNvSpPr/>
          <p:nvPr/>
        </p:nvSpPr>
        <p:spPr>
          <a:xfrm>
            <a:off x="7550501" y="385711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6" name="Rectangle 65"/>
          <p:cNvSpPr/>
          <p:nvPr/>
        </p:nvSpPr>
        <p:spPr>
          <a:xfrm>
            <a:off x="7577447" y="5415505"/>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Tree>
    <p:extLst>
      <p:ext uri="{BB962C8B-B14F-4D97-AF65-F5344CB8AC3E}">
        <p14:creationId xmlns:p14="http://schemas.microsoft.com/office/powerpoint/2010/main" val="28168353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Aims</a:t>
            </a:r>
            <a:endParaRPr lang="en-AU" dirty="0"/>
          </a:p>
        </p:txBody>
      </p:sp>
      <p:sp>
        <p:nvSpPr>
          <p:cNvPr id="3" name="Content Placeholder 2"/>
          <p:cNvSpPr>
            <a:spLocks noGrp="1"/>
          </p:cNvSpPr>
          <p:nvPr>
            <p:ph idx="1"/>
          </p:nvPr>
        </p:nvSpPr>
        <p:spPr/>
        <p:txBody>
          <a:bodyPr>
            <a:normAutofit/>
          </a:bodyPr>
          <a:lstStyle/>
          <a:p>
            <a:pPr marL="514350" indent="-514350">
              <a:buAutoNum type="arabicPeriod"/>
            </a:pPr>
            <a:r>
              <a:rPr lang="en-AU" sz="3600" dirty="0" smtClean="0"/>
              <a:t>Formulate </a:t>
            </a:r>
            <a:r>
              <a:rPr lang="en-AU" sz="3600" dirty="0" smtClean="0"/>
              <a:t>unified reserve selection problem to identify </a:t>
            </a:r>
            <a:r>
              <a:rPr lang="en-AU" sz="3600" b="1" dirty="0" smtClean="0">
                <a:solidFill>
                  <a:srgbClr val="00B050"/>
                </a:solidFill>
              </a:rPr>
              <a:t>adequate</a:t>
            </a:r>
            <a:r>
              <a:rPr lang="en-AU" sz="3600" dirty="0" smtClean="0"/>
              <a:t> and </a:t>
            </a:r>
            <a:r>
              <a:rPr lang="en-AU" sz="3600" b="1" dirty="0" smtClean="0">
                <a:solidFill>
                  <a:srgbClr val="00B050"/>
                </a:solidFill>
              </a:rPr>
              <a:t>representative</a:t>
            </a:r>
            <a:r>
              <a:rPr lang="en-AU" sz="3600" dirty="0" smtClean="0"/>
              <a:t> networks</a:t>
            </a:r>
          </a:p>
          <a:p>
            <a:pPr marL="0" indent="0">
              <a:buNone/>
            </a:pPr>
            <a:endParaRPr lang="en-AU" dirty="0" smtClean="0"/>
          </a:p>
          <a:p>
            <a:pPr marL="0" indent="0">
              <a:buNone/>
            </a:pPr>
            <a:endParaRPr lang="en-AU" dirty="0" smtClean="0"/>
          </a:p>
          <a:p>
            <a:pPr marL="0" indent="0">
              <a:buNone/>
            </a:pPr>
            <a:r>
              <a:rPr lang="en-AU" dirty="0" smtClean="0"/>
              <a:t>2. Explore the behaviour of the </a:t>
            </a:r>
            <a:r>
              <a:rPr lang="en-AU" dirty="0" smtClean="0"/>
              <a:t>problem</a:t>
            </a:r>
            <a:endParaRPr lang="en-AU" dirty="0"/>
          </a:p>
        </p:txBody>
      </p:sp>
    </p:spTree>
    <p:extLst>
      <p:ext uri="{BB962C8B-B14F-4D97-AF65-F5344CB8AC3E}">
        <p14:creationId xmlns:p14="http://schemas.microsoft.com/office/powerpoint/2010/main" val="41708043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358"/>
            <a:ext cx="8229600" cy="1143000"/>
          </a:xfrm>
        </p:spPr>
        <p:txBody>
          <a:bodyPr/>
          <a:lstStyle/>
          <a:p>
            <a:r>
              <a:rPr lang="en-AU" dirty="0" smtClean="0"/>
              <a:t>Uniform simulated species</a:t>
            </a:r>
            <a:endParaRPr lang="en-AU" dirty="0"/>
          </a:p>
        </p:txBody>
      </p:sp>
      <p:sp>
        <p:nvSpPr>
          <p:cNvPr id="4" name="Rectangle 3"/>
          <p:cNvSpPr/>
          <p:nvPr/>
        </p:nvSpPr>
        <p:spPr>
          <a:xfrm>
            <a:off x="107504" y="4941168"/>
            <a:ext cx="8784976" cy="19168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8" name="Group 7"/>
          <p:cNvGrpSpPr/>
          <p:nvPr/>
        </p:nvGrpSpPr>
        <p:grpSpPr>
          <a:xfrm>
            <a:off x="284671" y="1060049"/>
            <a:ext cx="9443919" cy="4094988"/>
            <a:chOff x="355791" y="1060049"/>
            <a:chExt cx="9443919" cy="4094988"/>
          </a:xfrm>
        </p:grpSpPr>
        <p:pic>
          <p:nvPicPr>
            <p:cNvPr id="6145" name="Picture 1" descr="C:\Users\jhanson\Downloads\unnamed-chunk-3-1.png"/>
            <p:cNvPicPr>
              <a:picLocks noChangeAspect="1" noChangeArrowheads="1"/>
            </p:cNvPicPr>
            <p:nvPr/>
          </p:nvPicPr>
          <p:blipFill rotWithShape="1">
            <a:blip r:embed="rId2">
              <a:extLst>
                <a:ext uri="{28A0092B-C50C-407E-A947-70E740481C1C}">
                  <a14:useLocalDpi xmlns:a14="http://schemas.microsoft.com/office/drawing/2010/main" val="0"/>
                </a:ext>
              </a:extLst>
            </a:blip>
            <a:srcRect r="13790" b="59687"/>
            <a:stretch/>
          </p:blipFill>
          <p:spPr bwMode="auto">
            <a:xfrm>
              <a:off x="3201157" y="2042160"/>
              <a:ext cx="5706034" cy="311287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014734" y="1060049"/>
              <a:ext cx="8784976" cy="19168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2" descr="C:\Users\jhanson\Downloads\unnamed-chunk-2-1.png"/>
            <p:cNvPicPr>
              <a:picLocks noChangeAspect="1" noChangeArrowheads="1"/>
            </p:cNvPicPr>
            <p:nvPr/>
          </p:nvPicPr>
          <p:blipFill rotWithShape="1">
            <a:blip r:embed="rId3">
              <a:extLst>
                <a:ext uri="{28A0092B-C50C-407E-A947-70E740481C1C}">
                  <a14:useLocalDpi xmlns:a14="http://schemas.microsoft.com/office/drawing/2010/main" val="0"/>
                </a:ext>
              </a:extLst>
            </a:blip>
            <a:srcRect t="17773" r="73719"/>
            <a:stretch/>
          </p:blipFill>
          <p:spPr bwMode="auto">
            <a:xfrm>
              <a:off x="355791" y="2976881"/>
              <a:ext cx="2923456" cy="2167996"/>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TextBox 12"/>
          <p:cNvSpPr txBox="1"/>
          <p:nvPr/>
        </p:nvSpPr>
        <p:spPr>
          <a:xfrm>
            <a:off x="591684" y="2021643"/>
            <a:ext cx="2399631" cy="646331"/>
          </a:xfrm>
          <a:prstGeom prst="rect">
            <a:avLst/>
          </a:prstGeom>
          <a:noFill/>
        </p:spPr>
        <p:txBody>
          <a:bodyPr wrap="none" rtlCol="0">
            <a:spAutoFit/>
          </a:bodyPr>
          <a:lstStyle/>
          <a:p>
            <a:r>
              <a:rPr lang="en-AU" sz="3600" dirty="0" smtClean="0">
                <a:solidFill>
                  <a:schemeClr val="bg1"/>
                </a:solidFill>
              </a:rPr>
              <a:t>Distribution</a:t>
            </a:r>
            <a:endParaRPr lang="en-AU" sz="3600" dirty="0">
              <a:solidFill>
                <a:schemeClr val="bg1"/>
              </a:solidFill>
            </a:endParaRPr>
          </a:p>
        </p:txBody>
      </p:sp>
      <p:sp>
        <p:nvSpPr>
          <p:cNvPr id="14" name="TextBox 13"/>
          <p:cNvSpPr txBox="1"/>
          <p:nvPr/>
        </p:nvSpPr>
        <p:spPr>
          <a:xfrm>
            <a:off x="3650785" y="1761308"/>
            <a:ext cx="1698414" cy="1200329"/>
          </a:xfrm>
          <a:prstGeom prst="rect">
            <a:avLst/>
          </a:prstGeom>
          <a:noFill/>
        </p:spPr>
        <p:txBody>
          <a:bodyPr wrap="none" rtlCol="0">
            <a:spAutoFit/>
          </a:bodyPr>
          <a:lstStyle/>
          <a:p>
            <a:pPr algn="ctr"/>
            <a:r>
              <a:rPr lang="en-AU" sz="3600" dirty="0" smtClean="0">
                <a:solidFill>
                  <a:schemeClr val="bg1"/>
                </a:solidFill>
              </a:rPr>
              <a:t>Amount</a:t>
            </a:r>
          </a:p>
          <a:p>
            <a:pPr algn="ctr"/>
            <a:r>
              <a:rPr lang="en-AU" sz="3600" dirty="0" smtClean="0">
                <a:solidFill>
                  <a:schemeClr val="bg1"/>
                </a:solidFill>
              </a:rPr>
              <a:t>target</a:t>
            </a:r>
            <a:endParaRPr lang="en-AU" sz="3600" dirty="0">
              <a:solidFill>
                <a:schemeClr val="bg1"/>
              </a:solidFill>
            </a:endParaRPr>
          </a:p>
        </p:txBody>
      </p:sp>
      <p:sp>
        <p:nvSpPr>
          <p:cNvPr id="15" name="TextBox 14"/>
          <p:cNvSpPr txBox="1"/>
          <p:nvPr/>
        </p:nvSpPr>
        <p:spPr>
          <a:xfrm>
            <a:off x="6095854" y="1761307"/>
            <a:ext cx="2657459" cy="1200329"/>
          </a:xfrm>
          <a:prstGeom prst="rect">
            <a:avLst/>
          </a:prstGeom>
          <a:noFill/>
        </p:spPr>
        <p:txBody>
          <a:bodyPr wrap="none" rtlCol="0">
            <a:spAutoFit/>
          </a:bodyPr>
          <a:lstStyle/>
          <a:p>
            <a:pPr algn="ctr"/>
            <a:r>
              <a:rPr lang="en-AU" sz="3600" dirty="0" smtClean="0">
                <a:solidFill>
                  <a:schemeClr val="bg1"/>
                </a:solidFill>
              </a:rPr>
              <a:t>Amount &amp;</a:t>
            </a:r>
          </a:p>
          <a:p>
            <a:pPr algn="ctr"/>
            <a:r>
              <a:rPr lang="en-AU" sz="3600" dirty="0" smtClean="0">
                <a:solidFill>
                  <a:schemeClr val="bg1"/>
                </a:solidFill>
              </a:rPr>
              <a:t>space targets</a:t>
            </a:r>
            <a:endParaRPr lang="en-AU" sz="3600" dirty="0">
              <a:solidFill>
                <a:schemeClr val="bg1"/>
              </a:solidFill>
            </a:endParaRPr>
          </a:p>
        </p:txBody>
      </p:sp>
    </p:spTree>
    <p:extLst>
      <p:ext uri="{BB962C8B-B14F-4D97-AF65-F5344CB8AC3E}">
        <p14:creationId xmlns:p14="http://schemas.microsoft.com/office/powerpoint/2010/main" val="962879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358"/>
            <a:ext cx="8229600" cy="1143000"/>
          </a:xfrm>
        </p:spPr>
        <p:txBody>
          <a:bodyPr/>
          <a:lstStyle/>
          <a:p>
            <a:r>
              <a:rPr lang="en-AU" dirty="0" smtClean="0"/>
              <a:t>Normal simulated species</a:t>
            </a:r>
            <a:endParaRPr lang="en-AU" dirty="0"/>
          </a:p>
        </p:txBody>
      </p:sp>
      <p:sp>
        <p:nvSpPr>
          <p:cNvPr id="4" name="Rectangle 3"/>
          <p:cNvSpPr/>
          <p:nvPr/>
        </p:nvSpPr>
        <p:spPr>
          <a:xfrm>
            <a:off x="107504" y="4941168"/>
            <a:ext cx="8784976" cy="19168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145" name="Picture 1" descr="C:\Users\jhanson\Downloads\unnamed-chunk-3-1.png"/>
          <p:cNvPicPr>
            <a:picLocks noChangeAspect="1" noChangeArrowheads="1"/>
          </p:cNvPicPr>
          <p:nvPr/>
        </p:nvPicPr>
        <p:blipFill rotWithShape="1">
          <a:blip r:embed="rId2">
            <a:extLst>
              <a:ext uri="{28A0092B-C50C-407E-A947-70E740481C1C}">
                <a14:useLocalDpi xmlns:a14="http://schemas.microsoft.com/office/drawing/2010/main" val="0"/>
              </a:ext>
            </a:extLst>
          </a:blip>
          <a:srcRect t="40920" r="13790" b="30791"/>
          <a:stretch/>
        </p:blipFill>
        <p:spPr bwMode="auto">
          <a:xfrm>
            <a:off x="3119877" y="2896396"/>
            <a:ext cx="5706034" cy="21844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943614" y="1060049"/>
            <a:ext cx="8784976" cy="19168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2" descr="C:\Users\jhanson\Downloads\unnamed-chunk-2-1.png"/>
          <p:cNvPicPr>
            <a:picLocks noChangeAspect="1" noChangeArrowheads="1"/>
          </p:cNvPicPr>
          <p:nvPr/>
        </p:nvPicPr>
        <p:blipFill rotWithShape="1">
          <a:blip r:embed="rId3">
            <a:extLst>
              <a:ext uri="{28A0092B-C50C-407E-A947-70E740481C1C}">
                <a14:useLocalDpi xmlns:a14="http://schemas.microsoft.com/office/drawing/2010/main" val="0"/>
              </a:ext>
            </a:extLst>
          </a:blip>
          <a:srcRect l="27397" t="17773" r="47394"/>
          <a:stretch/>
        </p:blipFill>
        <p:spPr bwMode="auto">
          <a:xfrm>
            <a:off x="435721" y="2953440"/>
            <a:ext cx="2804159" cy="216799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650785" y="1761308"/>
            <a:ext cx="1698414" cy="1200329"/>
          </a:xfrm>
          <a:prstGeom prst="rect">
            <a:avLst/>
          </a:prstGeom>
          <a:noFill/>
        </p:spPr>
        <p:txBody>
          <a:bodyPr wrap="none" rtlCol="0">
            <a:spAutoFit/>
          </a:bodyPr>
          <a:lstStyle/>
          <a:p>
            <a:pPr algn="ctr"/>
            <a:r>
              <a:rPr lang="en-AU" sz="3600" dirty="0" smtClean="0">
                <a:solidFill>
                  <a:schemeClr val="bg1"/>
                </a:solidFill>
              </a:rPr>
              <a:t>Amount</a:t>
            </a:r>
          </a:p>
          <a:p>
            <a:pPr algn="ctr"/>
            <a:r>
              <a:rPr lang="en-AU" sz="3600" dirty="0" smtClean="0">
                <a:solidFill>
                  <a:schemeClr val="bg1"/>
                </a:solidFill>
              </a:rPr>
              <a:t>target</a:t>
            </a:r>
            <a:endParaRPr lang="en-AU" sz="3600" dirty="0">
              <a:solidFill>
                <a:schemeClr val="bg1"/>
              </a:solidFill>
            </a:endParaRPr>
          </a:p>
        </p:txBody>
      </p:sp>
      <p:sp>
        <p:nvSpPr>
          <p:cNvPr id="9" name="TextBox 8"/>
          <p:cNvSpPr txBox="1"/>
          <p:nvPr/>
        </p:nvSpPr>
        <p:spPr>
          <a:xfrm>
            <a:off x="6095854" y="1761307"/>
            <a:ext cx="2657459" cy="1200329"/>
          </a:xfrm>
          <a:prstGeom prst="rect">
            <a:avLst/>
          </a:prstGeom>
          <a:noFill/>
        </p:spPr>
        <p:txBody>
          <a:bodyPr wrap="none" rtlCol="0">
            <a:spAutoFit/>
          </a:bodyPr>
          <a:lstStyle/>
          <a:p>
            <a:pPr algn="ctr"/>
            <a:r>
              <a:rPr lang="en-AU" sz="3600" dirty="0" smtClean="0">
                <a:solidFill>
                  <a:schemeClr val="bg1"/>
                </a:solidFill>
              </a:rPr>
              <a:t>Amount &amp;</a:t>
            </a:r>
          </a:p>
          <a:p>
            <a:pPr algn="ctr"/>
            <a:r>
              <a:rPr lang="en-AU" sz="3600" dirty="0" smtClean="0">
                <a:solidFill>
                  <a:schemeClr val="bg1"/>
                </a:solidFill>
              </a:rPr>
              <a:t>space targets</a:t>
            </a:r>
            <a:endParaRPr lang="en-AU" sz="3600" dirty="0">
              <a:solidFill>
                <a:schemeClr val="bg1"/>
              </a:solidFill>
            </a:endParaRPr>
          </a:p>
        </p:txBody>
      </p:sp>
      <p:sp>
        <p:nvSpPr>
          <p:cNvPr id="11" name="TextBox 10"/>
          <p:cNvSpPr txBox="1"/>
          <p:nvPr/>
        </p:nvSpPr>
        <p:spPr>
          <a:xfrm>
            <a:off x="591684" y="2021643"/>
            <a:ext cx="2399631" cy="646331"/>
          </a:xfrm>
          <a:prstGeom prst="rect">
            <a:avLst/>
          </a:prstGeom>
          <a:noFill/>
        </p:spPr>
        <p:txBody>
          <a:bodyPr wrap="none" rtlCol="0">
            <a:spAutoFit/>
          </a:bodyPr>
          <a:lstStyle/>
          <a:p>
            <a:r>
              <a:rPr lang="en-AU" sz="3600" dirty="0" smtClean="0">
                <a:solidFill>
                  <a:schemeClr val="bg1"/>
                </a:solidFill>
              </a:rPr>
              <a:t>Distribution</a:t>
            </a:r>
            <a:endParaRPr lang="en-AU" sz="3600" dirty="0">
              <a:solidFill>
                <a:schemeClr val="bg1"/>
              </a:solidFill>
            </a:endParaRPr>
          </a:p>
        </p:txBody>
      </p:sp>
    </p:spTree>
    <p:extLst>
      <p:ext uri="{BB962C8B-B14F-4D97-AF65-F5344CB8AC3E}">
        <p14:creationId xmlns:p14="http://schemas.microsoft.com/office/powerpoint/2010/main" val="26251160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358"/>
            <a:ext cx="8229600" cy="1143000"/>
          </a:xfrm>
        </p:spPr>
        <p:txBody>
          <a:bodyPr/>
          <a:lstStyle/>
          <a:p>
            <a:r>
              <a:rPr lang="en-AU" dirty="0" smtClean="0"/>
              <a:t>Bimodal simulated species</a:t>
            </a:r>
            <a:endParaRPr lang="en-AU" dirty="0"/>
          </a:p>
        </p:txBody>
      </p:sp>
      <p:sp>
        <p:nvSpPr>
          <p:cNvPr id="4" name="Rectangle 3"/>
          <p:cNvSpPr/>
          <p:nvPr/>
        </p:nvSpPr>
        <p:spPr>
          <a:xfrm>
            <a:off x="107504" y="4941168"/>
            <a:ext cx="8784976" cy="19168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145" name="Picture 1" descr="C:\Users\jhanson\Downloads\unnamed-chunk-3-1.png"/>
          <p:cNvPicPr>
            <a:picLocks noChangeAspect="1" noChangeArrowheads="1"/>
          </p:cNvPicPr>
          <p:nvPr/>
        </p:nvPicPr>
        <p:blipFill rotWithShape="1">
          <a:blip r:embed="rId2">
            <a:extLst>
              <a:ext uri="{28A0092B-C50C-407E-A947-70E740481C1C}">
                <a14:useLocalDpi xmlns:a14="http://schemas.microsoft.com/office/drawing/2010/main" val="0"/>
              </a:ext>
            </a:extLst>
          </a:blip>
          <a:srcRect t="71248" r="13790" b="1220"/>
          <a:stretch/>
        </p:blipFill>
        <p:spPr bwMode="auto">
          <a:xfrm>
            <a:off x="3186446" y="2959609"/>
            <a:ext cx="5706034" cy="21259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jhanson\Downloads\unnamed-chunk-2-1.png"/>
          <p:cNvPicPr>
            <a:picLocks noChangeAspect="1" noChangeArrowheads="1"/>
          </p:cNvPicPr>
          <p:nvPr/>
        </p:nvPicPr>
        <p:blipFill rotWithShape="1">
          <a:blip r:embed="rId3">
            <a:extLst>
              <a:ext uri="{28A0092B-C50C-407E-A947-70E740481C1C}">
                <a14:useLocalDpi xmlns:a14="http://schemas.microsoft.com/office/drawing/2010/main" val="0"/>
              </a:ext>
            </a:extLst>
          </a:blip>
          <a:srcRect l="53527" t="17773" r="22617"/>
          <a:stretch/>
        </p:blipFill>
        <p:spPr bwMode="auto">
          <a:xfrm>
            <a:off x="419535" y="2971801"/>
            <a:ext cx="2653725" cy="21679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91265" y="2229993"/>
            <a:ext cx="1910267" cy="523220"/>
          </a:xfrm>
          <a:prstGeom prst="rect">
            <a:avLst/>
          </a:prstGeom>
          <a:noFill/>
        </p:spPr>
        <p:txBody>
          <a:bodyPr wrap="none" rtlCol="0">
            <a:spAutoFit/>
          </a:bodyPr>
          <a:lstStyle/>
          <a:p>
            <a:r>
              <a:rPr lang="en-AU" sz="2800" dirty="0" smtClean="0">
                <a:solidFill>
                  <a:schemeClr val="bg1"/>
                </a:solidFill>
              </a:rPr>
              <a:t>Distribution</a:t>
            </a:r>
            <a:endParaRPr lang="en-AU" sz="2800" dirty="0">
              <a:solidFill>
                <a:schemeClr val="bg1"/>
              </a:solidFill>
            </a:endParaRPr>
          </a:p>
        </p:txBody>
      </p:sp>
      <p:sp>
        <p:nvSpPr>
          <p:cNvPr id="5" name="TextBox 4"/>
          <p:cNvSpPr txBox="1"/>
          <p:nvPr/>
        </p:nvSpPr>
        <p:spPr>
          <a:xfrm>
            <a:off x="3332480" y="2229993"/>
            <a:ext cx="2456250" cy="523220"/>
          </a:xfrm>
          <a:prstGeom prst="rect">
            <a:avLst/>
          </a:prstGeom>
          <a:noFill/>
        </p:spPr>
        <p:txBody>
          <a:bodyPr wrap="none" rtlCol="0">
            <a:spAutoFit/>
          </a:bodyPr>
          <a:lstStyle/>
          <a:p>
            <a:r>
              <a:rPr lang="en-AU" sz="2800" dirty="0" smtClean="0">
                <a:solidFill>
                  <a:schemeClr val="bg1"/>
                </a:solidFill>
              </a:rPr>
              <a:t>Amount targets</a:t>
            </a:r>
            <a:endParaRPr lang="en-AU" sz="2800" dirty="0">
              <a:solidFill>
                <a:schemeClr val="bg1"/>
              </a:solidFill>
            </a:endParaRPr>
          </a:p>
        </p:txBody>
      </p:sp>
      <p:sp>
        <p:nvSpPr>
          <p:cNvPr id="9" name="TextBox 8"/>
          <p:cNvSpPr txBox="1"/>
          <p:nvPr/>
        </p:nvSpPr>
        <p:spPr>
          <a:xfrm>
            <a:off x="6370320" y="2014550"/>
            <a:ext cx="2108526" cy="954107"/>
          </a:xfrm>
          <a:prstGeom prst="rect">
            <a:avLst/>
          </a:prstGeom>
          <a:noFill/>
        </p:spPr>
        <p:txBody>
          <a:bodyPr wrap="none" rtlCol="0">
            <a:spAutoFit/>
          </a:bodyPr>
          <a:lstStyle/>
          <a:p>
            <a:pPr algn="ctr"/>
            <a:r>
              <a:rPr lang="en-AU" sz="2800" dirty="0" smtClean="0">
                <a:solidFill>
                  <a:schemeClr val="bg1"/>
                </a:solidFill>
              </a:rPr>
              <a:t>Amount &amp;</a:t>
            </a:r>
          </a:p>
          <a:p>
            <a:pPr algn="ctr"/>
            <a:r>
              <a:rPr lang="en-AU" sz="2800" dirty="0" smtClean="0">
                <a:solidFill>
                  <a:schemeClr val="bg1"/>
                </a:solidFill>
              </a:rPr>
              <a:t>space targets</a:t>
            </a:r>
            <a:endParaRPr lang="en-AU" sz="2800" dirty="0">
              <a:solidFill>
                <a:schemeClr val="bg1"/>
              </a:solidFill>
            </a:endParaRPr>
          </a:p>
        </p:txBody>
      </p:sp>
      <p:sp>
        <p:nvSpPr>
          <p:cNvPr id="10" name="Rectangle 9"/>
          <p:cNvSpPr/>
          <p:nvPr/>
        </p:nvSpPr>
        <p:spPr>
          <a:xfrm>
            <a:off x="457200" y="1060049"/>
            <a:ext cx="9271390" cy="19168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3650785" y="1761308"/>
            <a:ext cx="1698414" cy="1200329"/>
          </a:xfrm>
          <a:prstGeom prst="rect">
            <a:avLst/>
          </a:prstGeom>
          <a:noFill/>
        </p:spPr>
        <p:txBody>
          <a:bodyPr wrap="none" rtlCol="0">
            <a:spAutoFit/>
          </a:bodyPr>
          <a:lstStyle/>
          <a:p>
            <a:pPr algn="ctr"/>
            <a:r>
              <a:rPr lang="en-AU" sz="3600" dirty="0" smtClean="0">
                <a:solidFill>
                  <a:schemeClr val="bg1"/>
                </a:solidFill>
              </a:rPr>
              <a:t>Amount</a:t>
            </a:r>
          </a:p>
          <a:p>
            <a:pPr algn="ctr"/>
            <a:r>
              <a:rPr lang="en-AU" sz="3600" dirty="0" smtClean="0">
                <a:solidFill>
                  <a:schemeClr val="bg1"/>
                </a:solidFill>
              </a:rPr>
              <a:t>target</a:t>
            </a:r>
            <a:endParaRPr lang="en-AU" sz="3600" dirty="0">
              <a:solidFill>
                <a:schemeClr val="bg1"/>
              </a:solidFill>
            </a:endParaRPr>
          </a:p>
        </p:txBody>
      </p:sp>
      <p:sp>
        <p:nvSpPr>
          <p:cNvPr id="12" name="TextBox 11"/>
          <p:cNvSpPr txBox="1"/>
          <p:nvPr/>
        </p:nvSpPr>
        <p:spPr>
          <a:xfrm>
            <a:off x="6095854" y="1761307"/>
            <a:ext cx="2657459" cy="1200329"/>
          </a:xfrm>
          <a:prstGeom prst="rect">
            <a:avLst/>
          </a:prstGeom>
          <a:noFill/>
        </p:spPr>
        <p:txBody>
          <a:bodyPr wrap="none" rtlCol="0">
            <a:spAutoFit/>
          </a:bodyPr>
          <a:lstStyle/>
          <a:p>
            <a:pPr algn="ctr"/>
            <a:r>
              <a:rPr lang="en-AU" sz="3600" dirty="0" smtClean="0">
                <a:solidFill>
                  <a:schemeClr val="bg1"/>
                </a:solidFill>
              </a:rPr>
              <a:t>Amount &amp;</a:t>
            </a:r>
          </a:p>
          <a:p>
            <a:pPr algn="ctr"/>
            <a:r>
              <a:rPr lang="en-AU" sz="3600" dirty="0" smtClean="0">
                <a:solidFill>
                  <a:schemeClr val="bg1"/>
                </a:solidFill>
              </a:rPr>
              <a:t>space targets</a:t>
            </a:r>
            <a:endParaRPr lang="en-AU" sz="3600" dirty="0">
              <a:solidFill>
                <a:schemeClr val="bg1"/>
              </a:solidFill>
            </a:endParaRPr>
          </a:p>
        </p:txBody>
      </p:sp>
      <p:sp>
        <p:nvSpPr>
          <p:cNvPr id="13" name="TextBox 12"/>
          <p:cNvSpPr txBox="1"/>
          <p:nvPr/>
        </p:nvSpPr>
        <p:spPr>
          <a:xfrm>
            <a:off x="591684" y="2021643"/>
            <a:ext cx="2399631" cy="646331"/>
          </a:xfrm>
          <a:prstGeom prst="rect">
            <a:avLst/>
          </a:prstGeom>
          <a:noFill/>
        </p:spPr>
        <p:txBody>
          <a:bodyPr wrap="none" rtlCol="0">
            <a:spAutoFit/>
          </a:bodyPr>
          <a:lstStyle/>
          <a:p>
            <a:r>
              <a:rPr lang="en-AU" sz="3600" dirty="0" smtClean="0">
                <a:solidFill>
                  <a:schemeClr val="bg1"/>
                </a:solidFill>
              </a:rPr>
              <a:t>Distribution</a:t>
            </a:r>
            <a:endParaRPr lang="en-AU" sz="3600" dirty="0">
              <a:solidFill>
                <a:schemeClr val="bg1"/>
              </a:solidFill>
            </a:endParaRPr>
          </a:p>
        </p:txBody>
      </p:sp>
    </p:spTree>
    <p:extLst>
      <p:ext uri="{BB962C8B-B14F-4D97-AF65-F5344CB8AC3E}">
        <p14:creationId xmlns:p14="http://schemas.microsoft.com/office/powerpoint/2010/main" val="37372356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76"/>
            <a:ext cx="8229600" cy="1143000"/>
          </a:xfrm>
        </p:spPr>
        <p:txBody>
          <a:bodyPr/>
          <a:lstStyle/>
          <a:p>
            <a:r>
              <a:rPr lang="en-AU" dirty="0" smtClean="0"/>
              <a:t>Case study</a:t>
            </a:r>
            <a:endParaRPr lang="en-AU" dirty="0"/>
          </a:p>
        </p:txBody>
      </p:sp>
      <p:pic>
        <p:nvPicPr>
          <p:cNvPr id="4098" name="Picture 2" descr="C:\Users\jhanson\Downloads\unnamed-chunk-4-1.png"/>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636963" y="948822"/>
            <a:ext cx="7673660" cy="383683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1671873" y="5010772"/>
            <a:ext cx="5800255" cy="1697138"/>
            <a:chOff x="1082233" y="5010772"/>
            <a:chExt cx="5800255" cy="1697138"/>
          </a:xfrm>
        </p:grpSpPr>
        <p:pic>
          <p:nvPicPr>
            <p:cNvPr id="4102" name="Picture 6" descr="http://www.actaplantarum.org/floraitaliae/download/file.php?id=9996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2233" y="5010772"/>
              <a:ext cx="2262851" cy="1697138"/>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www.destigianni.com/images/Varie/fiori/phyteumabetonicifolium1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89286" y="5010772"/>
              <a:ext cx="2543588" cy="169713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https://upload.wikimedia.org/wikipedia/commons/0/01/Teufelskralle_blau_bl%C3%BChend_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32873" y="5010772"/>
              <a:ext cx="1049615" cy="169713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347116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336"/>
            <a:ext cx="8229600" cy="1143000"/>
          </a:xfrm>
        </p:spPr>
        <p:txBody>
          <a:bodyPr/>
          <a:lstStyle/>
          <a:p>
            <a:r>
              <a:rPr lang="en-AU" dirty="0" smtClean="0"/>
              <a:t>Case study</a:t>
            </a:r>
            <a:endParaRPr lang="en-AU" dirty="0"/>
          </a:p>
        </p:txBody>
      </p:sp>
      <p:pic>
        <p:nvPicPr>
          <p:cNvPr id="4098" name="Picture 2" descr="C:\Users\jhanson\Downloads\unnamed-chunk-4-1.png"/>
          <p:cNvPicPr>
            <a:picLocks noChangeAspect="1" noChangeArrowheads="1"/>
          </p:cNvPicPr>
          <p:nvPr/>
        </p:nvPicPr>
        <p:blipFill rotWithShape="1">
          <a:blip r:embed="rId2">
            <a:extLst>
              <a:ext uri="{28A0092B-C50C-407E-A947-70E740481C1C}">
                <a14:useLocalDpi xmlns:a14="http://schemas.microsoft.com/office/drawing/2010/main" val="0"/>
              </a:ext>
            </a:extLst>
          </a:blip>
          <a:srcRect t="50000"/>
          <a:stretch/>
        </p:blipFill>
        <p:spPr bwMode="auto">
          <a:xfrm>
            <a:off x="175280" y="1509936"/>
            <a:ext cx="8826688" cy="4413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7625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43408"/>
            <a:ext cx="8229600" cy="1143000"/>
          </a:xfrm>
        </p:spPr>
        <p:txBody>
          <a:bodyPr/>
          <a:lstStyle/>
          <a:p>
            <a:r>
              <a:rPr lang="en-AU" dirty="0" smtClean="0"/>
              <a:t>Case study</a:t>
            </a:r>
            <a:endParaRPr lang="en-AU" dirty="0"/>
          </a:p>
        </p:txBody>
      </p:sp>
      <p:pic>
        <p:nvPicPr>
          <p:cNvPr id="5122" name="Picture 2" descr="C:\Users\jhanson\Downloads\unnamed-chunk-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692696"/>
            <a:ext cx="6120680" cy="612068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683568" y="3753036"/>
            <a:ext cx="7776864" cy="31049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666298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43408"/>
            <a:ext cx="8229600" cy="1143000"/>
          </a:xfrm>
        </p:spPr>
        <p:txBody>
          <a:bodyPr/>
          <a:lstStyle/>
          <a:p>
            <a:r>
              <a:rPr lang="en-AU" dirty="0" smtClean="0"/>
              <a:t>Case study</a:t>
            </a:r>
            <a:endParaRPr lang="en-AU" dirty="0"/>
          </a:p>
        </p:txBody>
      </p:sp>
      <p:pic>
        <p:nvPicPr>
          <p:cNvPr id="5122" name="Picture 2" descr="C:\Users\jhanson\Downloads\unnamed-chunk-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692696"/>
            <a:ext cx="6120680" cy="6120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2644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43408"/>
            <a:ext cx="8229600" cy="1143000"/>
          </a:xfrm>
        </p:spPr>
        <p:txBody>
          <a:bodyPr/>
          <a:lstStyle/>
          <a:p>
            <a:r>
              <a:rPr lang="en-AU" dirty="0" smtClean="0"/>
              <a:t>Case study</a:t>
            </a:r>
            <a:endParaRPr lang="en-AU" dirty="0"/>
          </a:p>
        </p:txBody>
      </p:sp>
      <p:pic>
        <p:nvPicPr>
          <p:cNvPr id="5122" name="Picture 2" descr="C:\Users\jhanson\Downloads\unnamed-chunk-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692696"/>
            <a:ext cx="6120680" cy="612068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p:nvPr/>
        </p:nvCxnSpPr>
        <p:spPr>
          <a:xfrm>
            <a:off x="2699792" y="1772816"/>
            <a:ext cx="216024" cy="3672408"/>
          </a:xfrm>
          <a:prstGeom prst="straightConnector1">
            <a:avLst/>
          </a:prstGeom>
          <a:ln w="57150">
            <a:solidFill>
              <a:srgbClr val="FF0707"/>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092280" y="2060848"/>
            <a:ext cx="144016" cy="2880320"/>
          </a:xfrm>
          <a:prstGeom prst="straightConnector1">
            <a:avLst/>
          </a:prstGeom>
          <a:ln w="57150">
            <a:solidFill>
              <a:srgbClr val="FF0707"/>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0054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6"/>
            <a:ext cx="9144000" cy="1325563"/>
          </a:xfrm>
        </p:spPr>
        <p:txBody>
          <a:bodyPr>
            <a:normAutofit/>
          </a:bodyPr>
          <a:lstStyle/>
          <a:p>
            <a:r>
              <a:rPr lang="en-AU" b="1" dirty="0" smtClean="0">
                <a:latin typeface="+mn-lt"/>
              </a:rPr>
              <a:t>Global Biodiversity Crisis</a:t>
            </a:r>
            <a:endParaRPr lang="en-AU" b="1" dirty="0">
              <a:latin typeface="+mn-lt"/>
            </a:endParaRPr>
          </a:p>
        </p:txBody>
      </p:sp>
      <p:pic>
        <p:nvPicPr>
          <p:cNvPr id="1028" name="Picture 4" descr="One of several subspecies of leopard, the Zanzibar leopard made its home on the Zanzibar archipelago of Tanzania. It's still unclear whether this large cat is technically extinct — there are occasional unconfirmed sightings. &#10; Cause of extinction: Locals believed the leopards were kept by witches, and aggressively hunted them. The animals were seen as evil predators that must be exterminated — and even the government was in on the campaign. In the mid-'90s there was a short-lived conservation effort but it was deemed too little, too late.&#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2" y="4373439"/>
            <a:ext cx="3209707" cy="25119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e stunning Madeiran Large White butterfly was found in the valleys of the Laurisilva forests on Portugal's Madeira Islands. The butterfly's closest relative, the Large White, is common across Europe, Africa and Asia. &#10; Cause of extinction: Loss of habitat due to construction as well as pollution from agricultural fertilizers are two major causes of the species' decline.&#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4469060"/>
            <a:ext cx="3085356" cy="241462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he last Pyrenean ibex died in 2000. However, a cloned ibex, created from skin samples taken from the last Pyrenean ibex, was birthed in 2009. It died shortly after birth from lung complications.&#10; Cause of extinction: Hunting of the ibex had caused the animal's numbers to seriously dwindle and conservationists blame the Spanish government for failing to act in time to save it.&#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3521" y="1078217"/>
            <a:ext cx="1966313" cy="153885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The majestic West African black rhino was declared extinct in 2006, after conservationists failed to find any in their last remaining habitat in Cameroon. The West African black rhino was one of four subspecies of rhinoceros. &#10;Cause of extinction: Poachers hunted the rhino for its horn, which is believed by some in Yemen and China to possess aphrodisiacal powers.&#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12" y="2735233"/>
            <a:ext cx="2764276" cy="216334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imilar in appearance to the Sumatran tiger, the Javan tiger was native to the Indonesian island of Java. In the 1800s they were so common they were considered pests by island natives, but as the island was developed their population dwindled. By the 1950s, only 20 tigers remained. &#10;Cause of extinction: Loss of habitat and agricultural development led to severe population decline. Conservation efforts in the 1940s and '50s were unsuccessful due to a lack of adequate land and planning.&#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84707" y="4298776"/>
            <a:ext cx="3302941" cy="2584911"/>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Native to Round Island, a tiny island off the coast of Mauritius, the Round Island Burrowing Boa preferred to live on the topsoil layers of volcanic slopes. It was once found on several other islands around Mauritius, but its population had dwindled by the 1940s, and it could only be found on Round Island after 1949. It was last seen in 1975. &#10;Cause of extinction: The introduction of non-native species of rabbits and goats to the island destroyed vegetation and upset the boa's habitat.&#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95243" y="2529429"/>
            <a:ext cx="2666030" cy="20864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 native of Maui, Hawaii, the Po'ouli, or Black-faced Honeycreeper, was only discovered in the 1970s. The birds inhabited the southwestern slope of Haleakala volcano. But the population declined rapidly, and by 1997 there were only three known Po'ouli left. Efforts to mate the remaining birds failed and the species was formally declared extinct seven years later. &#10;Cause of extinction: Habitat loss, along with disease, predators and a decline in its food source — native tree snails — are all seen as reasons for the bird's demise.&#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58136" y="1078217"/>
            <a:ext cx="2622376" cy="205229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he golden toad is not the only species to disappear in the past 40 years, but it might just be the brightest. This fluorescent amphibian was found in the high-altitude ridges of Costa Rica, but thanks to pollution, global warming and fungal skin infections, the species became extinct in 1989. &#10;Read on to find out about 10 other incredible species we've lost in the last several decades.&#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06910" y="2816557"/>
            <a:ext cx="2273602" cy="177934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Spix's Macaw, also called the Little Blue Macaw, was known for its beautiful blue feathers. While some still exist in captivity, these tiny blue birds are extinct in the wild. &#10;Cause of extinction: Habitat destruction and illegal trapping and trade contributed to the macaw's dwindling numbers.&#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512" y="1078217"/>
            <a:ext cx="2544217" cy="1991127"/>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This Dutch butterfly — a subspecies of the Alcon Blue — was found mainly in the grasslands of The Netherlands. While closely related species (pictured here) still exist in parts of Europe and Asia, the last Dutch Alcon Blue was seen in the wild in 1979.&#10;Cause of extinction: Increases in farming and building had a negative impact on the Alcon Blue's habitat and caused it to lose its main food source.&#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02296" y="1078217"/>
            <a:ext cx="2148137" cy="168115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Tecopa pupfish, a native of the hot springs of the Mojave Desert, has the distinction of being the first animal declared extinct under the provisions of the Endangered Species Act of 1973. The pupfish's decline was precipitated when its natural habitat was encroached upon by developers.&#10;Cause of extinction: Destruction of natural habitat.&#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34580" y="2652024"/>
            <a:ext cx="2488246" cy="1947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8574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smtClean="0"/>
              <a:t>Unified reserve selection problem</a:t>
            </a:r>
            <a:endParaRPr lang="en-AU" b="1" dirty="0"/>
          </a:p>
        </p:txBody>
      </p:sp>
      <p:sp>
        <p:nvSpPr>
          <p:cNvPr id="3" name="Content Placeholder 2"/>
          <p:cNvSpPr>
            <a:spLocks noGrp="1"/>
          </p:cNvSpPr>
          <p:nvPr>
            <p:ph idx="1"/>
          </p:nvPr>
        </p:nvSpPr>
        <p:spPr>
          <a:xfrm>
            <a:off x="457200" y="1600200"/>
            <a:ext cx="4618856" cy="4997152"/>
          </a:xfrm>
        </p:spPr>
        <p:txBody>
          <a:bodyPr>
            <a:normAutofit/>
          </a:bodyPr>
          <a:lstStyle/>
          <a:p>
            <a:r>
              <a:rPr lang="en-AU" dirty="0" smtClean="0"/>
              <a:t>explicitly accommodates the three criteria</a:t>
            </a:r>
          </a:p>
          <a:p>
            <a:endParaRPr lang="en-AU" dirty="0" smtClean="0"/>
          </a:p>
          <a:p>
            <a:r>
              <a:rPr lang="en-AU" dirty="0" smtClean="0"/>
              <a:t>applied to any system</a:t>
            </a:r>
          </a:p>
          <a:p>
            <a:endParaRPr lang="en-AU" dirty="0"/>
          </a:p>
          <a:p>
            <a:r>
              <a:rPr lang="en-AU" dirty="0" smtClean="0"/>
              <a:t>secure any </a:t>
            </a:r>
            <a:r>
              <a:rPr lang="en-AU" dirty="0" smtClean="0"/>
              <a:t>variation</a:t>
            </a:r>
          </a:p>
          <a:p>
            <a:endParaRPr lang="en-AU" dirty="0"/>
          </a:p>
          <a:p>
            <a:r>
              <a:rPr lang="en-AU" dirty="0"/>
              <a:t>b</a:t>
            </a:r>
            <a:r>
              <a:rPr lang="en-AU" dirty="0" smtClean="0"/>
              <a:t>iodiversity processes</a:t>
            </a:r>
            <a:endParaRPr lang="en-AU" dirty="0" smtClean="0"/>
          </a:p>
        </p:txBody>
      </p:sp>
      <p:pic>
        <p:nvPicPr>
          <p:cNvPr id="3074" name="Picture 2" descr="http://www.cohabitaire.com/wp-content/uploads/2010/05/Cohabitaire_Biodiversity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6073" y="1597820"/>
            <a:ext cx="3937928" cy="249402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ww.chgeharvard.org/sites/default/files/imagecache/hero_lrg_wide/hero-images/drag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6072" y="3855027"/>
            <a:ext cx="3937928" cy="137417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www.fauna-flora.org/wp-content/uploads/biodiversity-butterfly.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0072" y="5203700"/>
            <a:ext cx="3923927" cy="1681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49530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Acknowledgements</a:t>
            </a:r>
            <a:endParaRPr lang="en-AU" dirty="0"/>
          </a:p>
        </p:txBody>
      </p:sp>
      <p:sp>
        <p:nvSpPr>
          <p:cNvPr id="3" name="Content Placeholder 2"/>
          <p:cNvSpPr>
            <a:spLocks noGrp="1"/>
          </p:cNvSpPr>
          <p:nvPr>
            <p:ph idx="1"/>
          </p:nvPr>
        </p:nvSpPr>
        <p:spPr>
          <a:xfrm>
            <a:off x="457200" y="2143397"/>
            <a:ext cx="8229600" cy="4525963"/>
          </a:xfrm>
        </p:spPr>
        <p:txBody>
          <a:bodyPr/>
          <a:lstStyle/>
          <a:p>
            <a:pPr marL="0" indent="0" algn="ctr">
              <a:buNone/>
            </a:pPr>
            <a:r>
              <a:rPr lang="en-AU" dirty="0" smtClean="0"/>
              <a:t>Richard Fuller and the Fuller Lab</a:t>
            </a:r>
            <a:endParaRPr lang="en-AU" dirty="0"/>
          </a:p>
          <a:p>
            <a:pPr marL="0" indent="0" algn="ctr">
              <a:buNone/>
            </a:pPr>
            <a:endParaRPr lang="en-AU" dirty="0" smtClean="0"/>
          </a:p>
          <a:p>
            <a:pPr marL="0" indent="0" algn="ctr">
              <a:buNone/>
            </a:pPr>
            <a:r>
              <a:rPr lang="en-AU" dirty="0" smtClean="0"/>
              <a:t>Jonathan Rhodes and the </a:t>
            </a:r>
          </a:p>
          <a:p>
            <a:pPr marL="0" indent="0" algn="ctr">
              <a:buNone/>
            </a:pPr>
            <a:r>
              <a:rPr lang="en-AU" dirty="0" smtClean="0"/>
              <a:t>Landscape Ecology and Conservation Group</a:t>
            </a:r>
          </a:p>
          <a:p>
            <a:pPr algn="ctr"/>
            <a:endParaRPr lang="en-AU" dirty="0"/>
          </a:p>
          <a:p>
            <a:pPr marL="0" indent="0" algn="ctr">
              <a:buNone/>
            </a:pPr>
            <a:r>
              <a:rPr lang="en-AU" dirty="0" smtClean="0"/>
              <a:t>Centre of Excellence for Environmental Decisions</a:t>
            </a:r>
          </a:p>
        </p:txBody>
      </p:sp>
    </p:spTree>
    <p:extLst>
      <p:ext uri="{BB962C8B-B14F-4D97-AF65-F5344CB8AC3E}">
        <p14:creationId xmlns:p14="http://schemas.microsoft.com/office/powerpoint/2010/main" val="33314140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ack And White Birds Silhouette Fresh HD Wallpape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36512" y="-997363"/>
            <a:ext cx="10236982" cy="85308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Users\jhanson\Downloads\1467354618_f0e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12" y="116632"/>
            <a:ext cx="682580" cy="78009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C:\Users\jhanson\Downloads\1467354717_githu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258" y="2132856"/>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jhanson\Downloads\1467354784_web.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1764" y="1168251"/>
            <a:ext cx="693077" cy="69307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75756" y="214289"/>
            <a:ext cx="6064481" cy="584775"/>
          </a:xfrm>
          <a:prstGeom prst="rect">
            <a:avLst/>
          </a:prstGeom>
          <a:noFill/>
        </p:spPr>
        <p:txBody>
          <a:bodyPr wrap="none" rtlCol="0">
            <a:spAutoFit/>
          </a:bodyPr>
          <a:lstStyle/>
          <a:p>
            <a:r>
              <a:rPr lang="en-AU" sz="3200" b="1" dirty="0"/>
              <a:t>j</a:t>
            </a:r>
            <a:r>
              <a:rPr lang="en-AU" sz="3200" b="1" dirty="0" smtClean="0"/>
              <a:t>effrey.hanson@uqconnect.edu.au</a:t>
            </a:r>
            <a:endParaRPr lang="en-AU" sz="3200" b="1" dirty="0"/>
          </a:p>
        </p:txBody>
      </p:sp>
      <p:sp>
        <p:nvSpPr>
          <p:cNvPr id="7" name="TextBox 6"/>
          <p:cNvSpPr txBox="1"/>
          <p:nvPr/>
        </p:nvSpPr>
        <p:spPr>
          <a:xfrm>
            <a:off x="1075756" y="1222401"/>
            <a:ext cx="3494290" cy="584775"/>
          </a:xfrm>
          <a:prstGeom prst="rect">
            <a:avLst/>
          </a:prstGeom>
          <a:noFill/>
        </p:spPr>
        <p:txBody>
          <a:bodyPr wrap="none" rtlCol="0">
            <a:spAutoFit/>
          </a:bodyPr>
          <a:lstStyle/>
          <a:p>
            <a:r>
              <a:rPr lang="en-AU" sz="3200" b="1" dirty="0" smtClean="0"/>
              <a:t>jeffrey-hanson.com</a:t>
            </a:r>
            <a:endParaRPr lang="en-AU" sz="2400" b="1" dirty="0"/>
          </a:p>
        </p:txBody>
      </p:sp>
      <p:sp>
        <p:nvSpPr>
          <p:cNvPr id="8" name="TextBox 7"/>
          <p:cNvSpPr txBox="1"/>
          <p:nvPr/>
        </p:nvSpPr>
        <p:spPr>
          <a:xfrm>
            <a:off x="1075756" y="2236512"/>
            <a:ext cx="1552028" cy="584775"/>
          </a:xfrm>
          <a:prstGeom prst="rect">
            <a:avLst/>
          </a:prstGeom>
          <a:noFill/>
        </p:spPr>
        <p:txBody>
          <a:bodyPr wrap="none" rtlCol="0">
            <a:spAutoFit/>
          </a:bodyPr>
          <a:lstStyle/>
          <a:p>
            <a:r>
              <a:rPr lang="en-AU" sz="3200" b="1" dirty="0" smtClean="0"/>
              <a:t>paleo13</a:t>
            </a:r>
            <a:endParaRPr lang="en-AU" sz="2400" b="1" dirty="0"/>
          </a:p>
        </p:txBody>
      </p:sp>
    </p:spTree>
    <p:extLst>
      <p:ext uri="{BB962C8B-B14F-4D97-AF65-F5344CB8AC3E}">
        <p14:creationId xmlns:p14="http://schemas.microsoft.com/office/powerpoint/2010/main" val="31412928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Reserve Selection</a:t>
            </a:r>
            <a:endParaRPr lang="en-AU" dirty="0"/>
          </a:p>
        </p:txBody>
      </p:sp>
      <p:sp>
        <p:nvSpPr>
          <p:cNvPr id="5" name="Rectangle 4"/>
          <p:cNvSpPr/>
          <p:nvPr/>
        </p:nvSpPr>
        <p:spPr>
          <a:xfrm>
            <a:off x="716096" y="1914133"/>
            <a:ext cx="7711808" cy="439465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Oval 5"/>
          <p:cNvSpPr/>
          <p:nvPr/>
        </p:nvSpPr>
        <p:spPr>
          <a:xfrm>
            <a:off x="3747861" y="4034421"/>
            <a:ext cx="1627943" cy="1489793"/>
          </a:xfrm>
          <a:prstGeom prst="ellipse">
            <a:avLst/>
          </a:prstGeom>
          <a:solidFill>
            <a:srgbClr val="00206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Oval 7"/>
          <p:cNvSpPr/>
          <p:nvPr/>
        </p:nvSpPr>
        <p:spPr>
          <a:xfrm>
            <a:off x="1320845" y="2267874"/>
            <a:ext cx="1657509" cy="1516850"/>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2261658" y="2358415"/>
            <a:ext cx="1657509" cy="1516850"/>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p:cNvSpPr/>
          <p:nvPr/>
        </p:nvSpPr>
        <p:spPr>
          <a:xfrm>
            <a:off x="5718192" y="2383334"/>
            <a:ext cx="1651732" cy="1511563"/>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p:cNvSpPr/>
          <p:nvPr/>
        </p:nvSpPr>
        <p:spPr>
          <a:xfrm>
            <a:off x="6153557" y="2649678"/>
            <a:ext cx="1651732" cy="1511563"/>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Oval 12"/>
          <p:cNvSpPr/>
          <p:nvPr/>
        </p:nvSpPr>
        <p:spPr>
          <a:xfrm>
            <a:off x="6674830" y="2473875"/>
            <a:ext cx="1651732" cy="1511563"/>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15"/>
          <p:cNvSpPr/>
          <p:nvPr/>
        </p:nvSpPr>
        <p:spPr>
          <a:xfrm>
            <a:off x="4106111" y="4450430"/>
            <a:ext cx="1627815" cy="1490115"/>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7" name="Oval 16"/>
          <p:cNvSpPr/>
          <p:nvPr/>
        </p:nvSpPr>
        <p:spPr>
          <a:xfrm>
            <a:off x="1801929" y="2533650"/>
            <a:ext cx="1657378" cy="1517178"/>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Tree>
    <p:extLst>
      <p:ext uri="{BB962C8B-B14F-4D97-AF65-F5344CB8AC3E}">
        <p14:creationId xmlns:p14="http://schemas.microsoft.com/office/powerpoint/2010/main" val="3000481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Reserve Selection</a:t>
            </a:r>
            <a:endParaRPr lang="en-AU" dirty="0"/>
          </a:p>
        </p:txBody>
      </p:sp>
      <p:sp>
        <p:nvSpPr>
          <p:cNvPr id="5" name="Rectangle 4"/>
          <p:cNvSpPr/>
          <p:nvPr/>
        </p:nvSpPr>
        <p:spPr>
          <a:xfrm>
            <a:off x="716400" y="1930081"/>
            <a:ext cx="7711200" cy="43956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6" name="Oval 5"/>
          <p:cNvSpPr/>
          <p:nvPr/>
        </p:nvSpPr>
        <p:spPr>
          <a:xfrm>
            <a:off x="3747926" y="4050828"/>
            <a:ext cx="1627815" cy="1490115"/>
          </a:xfrm>
          <a:prstGeom prst="ellipse">
            <a:avLst/>
          </a:prstGeom>
          <a:solidFill>
            <a:srgbClr val="00206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7" name="Oval 6"/>
          <p:cNvSpPr/>
          <p:nvPr/>
        </p:nvSpPr>
        <p:spPr>
          <a:xfrm>
            <a:off x="4106111" y="4450430"/>
            <a:ext cx="1627815" cy="1490115"/>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8" name="Oval 7"/>
          <p:cNvSpPr/>
          <p:nvPr/>
        </p:nvSpPr>
        <p:spPr>
          <a:xfrm>
            <a:off x="1321101" y="2283898"/>
            <a:ext cx="1657378" cy="1517178"/>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9" name="Oval 8"/>
          <p:cNvSpPr/>
          <p:nvPr/>
        </p:nvSpPr>
        <p:spPr>
          <a:xfrm>
            <a:off x="1801929" y="2533650"/>
            <a:ext cx="1657378" cy="1517178"/>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0" name="Oval 9"/>
          <p:cNvSpPr/>
          <p:nvPr/>
        </p:nvSpPr>
        <p:spPr>
          <a:xfrm>
            <a:off x="2261840" y="2374459"/>
            <a:ext cx="1657378" cy="1517178"/>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1" name="Oval 10"/>
          <p:cNvSpPr/>
          <p:nvPr/>
        </p:nvSpPr>
        <p:spPr>
          <a:xfrm>
            <a:off x="5718101" y="2399384"/>
            <a:ext cx="1651602" cy="1511890"/>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2" name="Oval 11"/>
          <p:cNvSpPr/>
          <p:nvPr/>
        </p:nvSpPr>
        <p:spPr>
          <a:xfrm>
            <a:off x="6153432" y="2665786"/>
            <a:ext cx="1651602" cy="1511890"/>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3" name="Oval 12"/>
          <p:cNvSpPr/>
          <p:nvPr/>
        </p:nvSpPr>
        <p:spPr>
          <a:xfrm>
            <a:off x="6674665" y="2489944"/>
            <a:ext cx="1651602" cy="1511890"/>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4" name="Rectangle 13"/>
          <p:cNvSpPr/>
          <p:nvPr/>
        </p:nvSpPr>
        <p:spPr>
          <a:xfrm>
            <a:off x="1172974" y="2397349"/>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5" name="Rectangle 14"/>
          <p:cNvSpPr/>
          <p:nvPr/>
        </p:nvSpPr>
        <p:spPr>
          <a:xfrm>
            <a:off x="6662519" y="2397349"/>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6" name="Rectangle 15"/>
          <p:cNvSpPr/>
          <p:nvPr/>
        </p:nvSpPr>
        <p:spPr>
          <a:xfrm>
            <a:off x="2087899" y="2397349"/>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7" name="Rectangle 16"/>
          <p:cNvSpPr/>
          <p:nvPr/>
        </p:nvSpPr>
        <p:spPr>
          <a:xfrm>
            <a:off x="3002823" y="2397349"/>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8" name="Rectangle 17"/>
          <p:cNvSpPr/>
          <p:nvPr/>
        </p:nvSpPr>
        <p:spPr>
          <a:xfrm>
            <a:off x="3917747" y="2397349"/>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19" name="Rectangle 18"/>
          <p:cNvSpPr/>
          <p:nvPr/>
        </p:nvSpPr>
        <p:spPr>
          <a:xfrm>
            <a:off x="4832671" y="2397349"/>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0" name="Rectangle 19"/>
          <p:cNvSpPr/>
          <p:nvPr/>
        </p:nvSpPr>
        <p:spPr>
          <a:xfrm>
            <a:off x="5747595" y="2397349"/>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1" name="Rectangle 20"/>
          <p:cNvSpPr/>
          <p:nvPr/>
        </p:nvSpPr>
        <p:spPr>
          <a:xfrm>
            <a:off x="7577447" y="2397349"/>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2" name="Rectangle 21"/>
          <p:cNvSpPr/>
          <p:nvPr/>
        </p:nvSpPr>
        <p:spPr>
          <a:xfrm>
            <a:off x="1172974" y="3127233"/>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3" name="Rectangle 22"/>
          <p:cNvSpPr/>
          <p:nvPr/>
        </p:nvSpPr>
        <p:spPr>
          <a:xfrm>
            <a:off x="6662519" y="3127233"/>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4" name="Rectangle 23"/>
          <p:cNvSpPr/>
          <p:nvPr/>
        </p:nvSpPr>
        <p:spPr>
          <a:xfrm>
            <a:off x="2087899" y="3127233"/>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5" name="Rectangle 24"/>
          <p:cNvSpPr/>
          <p:nvPr/>
        </p:nvSpPr>
        <p:spPr>
          <a:xfrm>
            <a:off x="3002823" y="3127233"/>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6" name="Rectangle 25"/>
          <p:cNvSpPr/>
          <p:nvPr/>
        </p:nvSpPr>
        <p:spPr>
          <a:xfrm>
            <a:off x="3917747" y="3127233"/>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7" name="Rectangle 26"/>
          <p:cNvSpPr/>
          <p:nvPr/>
        </p:nvSpPr>
        <p:spPr>
          <a:xfrm>
            <a:off x="4832671" y="3127233"/>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8" name="Rectangle 27"/>
          <p:cNvSpPr/>
          <p:nvPr/>
        </p:nvSpPr>
        <p:spPr>
          <a:xfrm>
            <a:off x="5747595" y="3127233"/>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29" name="Rectangle 28"/>
          <p:cNvSpPr/>
          <p:nvPr/>
        </p:nvSpPr>
        <p:spPr>
          <a:xfrm>
            <a:off x="7577447" y="3127233"/>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0" name="Rectangle 29"/>
          <p:cNvSpPr/>
          <p:nvPr/>
        </p:nvSpPr>
        <p:spPr>
          <a:xfrm>
            <a:off x="1172974" y="463139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1" name="Rectangle 30"/>
          <p:cNvSpPr/>
          <p:nvPr/>
        </p:nvSpPr>
        <p:spPr>
          <a:xfrm>
            <a:off x="6662519" y="463139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2" name="Rectangle 31"/>
          <p:cNvSpPr/>
          <p:nvPr/>
        </p:nvSpPr>
        <p:spPr>
          <a:xfrm>
            <a:off x="2087899" y="463139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3" name="Rectangle 32"/>
          <p:cNvSpPr/>
          <p:nvPr/>
        </p:nvSpPr>
        <p:spPr>
          <a:xfrm>
            <a:off x="3002823" y="463139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4" name="Rectangle 33"/>
          <p:cNvSpPr/>
          <p:nvPr/>
        </p:nvSpPr>
        <p:spPr>
          <a:xfrm>
            <a:off x="3917747" y="463139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5" name="Rectangle 34"/>
          <p:cNvSpPr/>
          <p:nvPr/>
        </p:nvSpPr>
        <p:spPr>
          <a:xfrm>
            <a:off x="4832671" y="463139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6" name="Rectangle 35"/>
          <p:cNvSpPr/>
          <p:nvPr/>
        </p:nvSpPr>
        <p:spPr>
          <a:xfrm>
            <a:off x="5747595" y="463139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7" name="Rectangle 36"/>
          <p:cNvSpPr/>
          <p:nvPr/>
        </p:nvSpPr>
        <p:spPr>
          <a:xfrm>
            <a:off x="7577447" y="463139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8" name="Rectangle 37"/>
          <p:cNvSpPr/>
          <p:nvPr/>
        </p:nvSpPr>
        <p:spPr>
          <a:xfrm>
            <a:off x="1172974" y="5415505"/>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39" name="Rectangle 38"/>
          <p:cNvSpPr/>
          <p:nvPr/>
        </p:nvSpPr>
        <p:spPr>
          <a:xfrm>
            <a:off x="6662519" y="5415505"/>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0" name="Rectangle 39"/>
          <p:cNvSpPr/>
          <p:nvPr/>
        </p:nvSpPr>
        <p:spPr>
          <a:xfrm>
            <a:off x="2087899" y="5415505"/>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1" name="Rectangle 40"/>
          <p:cNvSpPr/>
          <p:nvPr/>
        </p:nvSpPr>
        <p:spPr>
          <a:xfrm>
            <a:off x="3002823" y="5415505"/>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2" name="Rectangle 41"/>
          <p:cNvSpPr/>
          <p:nvPr/>
        </p:nvSpPr>
        <p:spPr>
          <a:xfrm>
            <a:off x="3917747" y="5415505"/>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3" name="Rectangle 42"/>
          <p:cNvSpPr/>
          <p:nvPr/>
        </p:nvSpPr>
        <p:spPr>
          <a:xfrm>
            <a:off x="4832671" y="5415505"/>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4" name="Rectangle 43"/>
          <p:cNvSpPr/>
          <p:nvPr/>
        </p:nvSpPr>
        <p:spPr>
          <a:xfrm>
            <a:off x="5747595" y="5415505"/>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5" name="Rectangle 44"/>
          <p:cNvSpPr/>
          <p:nvPr/>
        </p:nvSpPr>
        <p:spPr>
          <a:xfrm>
            <a:off x="7577447" y="5415505"/>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6" name="Rectangle 45"/>
          <p:cNvSpPr/>
          <p:nvPr/>
        </p:nvSpPr>
        <p:spPr>
          <a:xfrm>
            <a:off x="1146028" y="385711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7" name="Rectangle 46"/>
          <p:cNvSpPr/>
          <p:nvPr/>
        </p:nvSpPr>
        <p:spPr>
          <a:xfrm>
            <a:off x="6635573" y="385711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8" name="Rectangle 47"/>
          <p:cNvSpPr/>
          <p:nvPr/>
        </p:nvSpPr>
        <p:spPr>
          <a:xfrm>
            <a:off x="2060952" y="385711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49" name="Rectangle 48"/>
          <p:cNvSpPr/>
          <p:nvPr/>
        </p:nvSpPr>
        <p:spPr>
          <a:xfrm>
            <a:off x="2975877" y="385711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0" name="Rectangle 49"/>
          <p:cNvSpPr/>
          <p:nvPr/>
        </p:nvSpPr>
        <p:spPr>
          <a:xfrm>
            <a:off x="3890801" y="385711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1" name="Rectangle 50"/>
          <p:cNvSpPr/>
          <p:nvPr/>
        </p:nvSpPr>
        <p:spPr>
          <a:xfrm>
            <a:off x="4805725" y="385711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2" name="Rectangle 51"/>
          <p:cNvSpPr/>
          <p:nvPr/>
        </p:nvSpPr>
        <p:spPr>
          <a:xfrm>
            <a:off x="5720649" y="385711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
        <p:nvSpPr>
          <p:cNvPr id="53" name="Rectangle 52"/>
          <p:cNvSpPr/>
          <p:nvPr/>
        </p:nvSpPr>
        <p:spPr>
          <a:xfrm>
            <a:off x="7550501" y="385711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a:p>
        </p:txBody>
      </p:sp>
    </p:spTree>
    <p:extLst>
      <p:ext uri="{BB962C8B-B14F-4D97-AF65-F5344CB8AC3E}">
        <p14:creationId xmlns:p14="http://schemas.microsoft.com/office/powerpoint/2010/main" val="592951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Reserve Selection</a:t>
            </a:r>
            <a:endParaRPr lang="en-AU" dirty="0"/>
          </a:p>
        </p:txBody>
      </p:sp>
      <p:grpSp>
        <p:nvGrpSpPr>
          <p:cNvPr id="4" name="Group 3"/>
          <p:cNvGrpSpPr/>
          <p:nvPr/>
        </p:nvGrpSpPr>
        <p:grpSpPr>
          <a:xfrm>
            <a:off x="716400" y="1930081"/>
            <a:ext cx="7711200" cy="4395600"/>
            <a:chOff x="6899307" y="526229"/>
            <a:chExt cx="4791075" cy="2514600"/>
          </a:xfrm>
        </p:grpSpPr>
        <p:sp>
          <p:nvSpPr>
            <p:cNvPr id="5" name="Rectangle 4"/>
            <p:cNvSpPr/>
            <p:nvPr/>
          </p:nvSpPr>
          <p:spPr>
            <a:xfrm>
              <a:off x="6899307" y="526229"/>
              <a:ext cx="4791075" cy="25146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 name="Oval 5"/>
            <p:cNvSpPr/>
            <p:nvPr/>
          </p:nvSpPr>
          <p:spPr>
            <a:xfrm>
              <a:off x="8782836" y="1739449"/>
              <a:ext cx="1011384" cy="852453"/>
            </a:xfrm>
            <a:prstGeom prst="ellipse">
              <a:avLst/>
            </a:prstGeom>
            <a:solidFill>
              <a:srgbClr val="00206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7" name="Oval 6"/>
            <p:cNvSpPr/>
            <p:nvPr/>
          </p:nvSpPr>
          <p:spPr>
            <a:xfrm>
              <a:off x="9005381" y="1968050"/>
              <a:ext cx="1011384" cy="852453"/>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8" name="Oval 7"/>
            <p:cNvSpPr/>
            <p:nvPr/>
          </p:nvSpPr>
          <p:spPr>
            <a:xfrm>
              <a:off x="7275016" y="728638"/>
              <a:ext cx="1029752" cy="867935"/>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9" name="Oval 8"/>
            <p:cNvSpPr/>
            <p:nvPr/>
          </p:nvSpPr>
          <p:spPr>
            <a:xfrm>
              <a:off x="7573761" y="871514"/>
              <a:ext cx="1029752" cy="867935"/>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0" name="Oval 9"/>
            <p:cNvSpPr/>
            <p:nvPr/>
          </p:nvSpPr>
          <p:spPr>
            <a:xfrm>
              <a:off x="7859510" y="780445"/>
              <a:ext cx="1029752" cy="867935"/>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1" name="Oval 10"/>
            <p:cNvSpPr/>
            <p:nvPr/>
          </p:nvSpPr>
          <p:spPr>
            <a:xfrm>
              <a:off x="10006933" y="794704"/>
              <a:ext cx="1026163" cy="864910"/>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2" name="Oval 11"/>
            <p:cNvSpPr/>
            <p:nvPr/>
          </p:nvSpPr>
          <p:spPr>
            <a:xfrm>
              <a:off x="10277410" y="947105"/>
              <a:ext cx="1026163" cy="864910"/>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3" name="Oval 12"/>
            <p:cNvSpPr/>
            <p:nvPr/>
          </p:nvSpPr>
          <p:spPr>
            <a:xfrm>
              <a:off x="10601259" y="846511"/>
              <a:ext cx="1026163" cy="864910"/>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4" name="Rectangle 13"/>
            <p:cNvSpPr/>
            <p:nvPr/>
          </p:nvSpPr>
          <p:spPr>
            <a:xfrm>
              <a:off x="7182983"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5" name="Rectangle 14"/>
            <p:cNvSpPr/>
            <p:nvPr/>
          </p:nvSpPr>
          <p:spPr>
            <a:xfrm>
              <a:off x="10593713"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6" name="Rectangle 15"/>
            <p:cNvSpPr/>
            <p:nvPr/>
          </p:nvSpPr>
          <p:spPr>
            <a:xfrm>
              <a:off x="7751438"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7" name="Rectangle 16"/>
            <p:cNvSpPr/>
            <p:nvPr/>
          </p:nvSpPr>
          <p:spPr>
            <a:xfrm>
              <a:off x="8319893"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8" name="Rectangle 17"/>
            <p:cNvSpPr/>
            <p:nvPr/>
          </p:nvSpPr>
          <p:spPr>
            <a:xfrm>
              <a:off x="8888348"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9" name="Rectangle 18"/>
            <p:cNvSpPr/>
            <p:nvPr/>
          </p:nvSpPr>
          <p:spPr>
            <a:xfrm>
              <a:off x="9456803"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0" name="Rectangle 19"/>
            <p:cNvSpPr/>
            <p:nvPr/>
          </p:nvSpPr>
          <p:spPr>
            <a:xfrm>
              <a:off x="10025258"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1" name="Rectangle 20"/>
            <p:cNvSpPr/>
            <p:nvPr/>
          </p:nvSpPr>
          <p:spPr>
            <a:xfrm>
              <a:off x="11162170" y="793540"/>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2" name="Rectangle 21"/>
            <p:cNvSpPr/>
            <p:nvPr/>
          </p:nvSpPr>
          <p:spPr>
            <a:xfrm>
              <a:off x="7182983" y="121108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3" name="Rectangle 22"/>
            <p:cNvSpPr/>
            <p:nvPr/>
          </p:nvSpPr>
          <p:spPr>
            <a:xfrm>
              <a:off x="10593713" y="1211086"/>
              <a:ext cx="375798" cy="299457"/>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4" name="Rectangle 23"/>
            <p:cNvSpPr/>
            <p:nvPr/>
          </p:nvSpPr>
          <p:spPr>
            <a:xfrm>
              <a:off x="7751438" y="1211086"/>
              <a:ext cx="375798" cy="299457"/>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5" name="Rectangle 24"/>
            <p:cNvSpPr/>
            <p:nvPr/>
          </p:nvSpPr>
          <p:spPr>
            <a:xfrm>
              <a:off x="8319893" y="121108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6" name="Rectangle 25"/>
            <p:cNvSpPr/>
            <p:nvPr/>
          </p:nvSpPr>
          <p:spPr>
            <a:xfrm>
              <a:off x="8888348" y="121108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7" name="Rectangle 26"/>
            <p:cNvSpPr/>
            <p:nvPr/>
          </p:nvSpPr>
          <p:spPr>
            <a:xfrm>
              <a:off x="9456803" y="121108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8" name="Rectangle 27"/>
            <p:cNvSpPr/>
            <p:nvPr/>
          </p:nvSpPr>
          <p:spPr>
            <a:xfrm>
              <a:off x="10025258" y="121108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9" name="Rectangle 28"/>
            <p:cNvSpPr/>
            <p:nvPr/>
          </p:nvSpPr>
          <p:spPr>
            <a:xfrm>
              <a:off x="11162170" y="121108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0" name="Rectangle 29"/>
            <p:cNvSpPr/>
            <p:nvPr/>
          </p:nvSpPr>
          <p:spPr>
            <a:xfrm>
              <a:off x="7182983"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1" name="Rectangle 30"/>
            <p:cNvSpPr/>
            <p:nvPr/>
          </p:nvSpPr>
          <p:spPr>
            <a:xfrm>
              <a:off x="10593713"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2" name="Rectangle 31"/>
            <p:cNvSpPr/>
            <p:nvPr/>
          </p:nvSpPr>
          <p:spPr>
            <a:xfrm>
              <a:off x="7751438"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3" name="Rectangle 32"/>
            <p:cNvSpPr/>
            <p:nvPr/>
          </p:nvSpPr>
          <p:spPr>
            <a:xfrm>
              <a:off x="8319893"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4" name="Rectangle 33"/>
            <p:cNvSpPr/>
            <p:nvPr/>
          </p:nvSpPr>
          <p:spPr>
            <a:xfrm>
              <a:off x="8888348"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5" name="Rectangle 34"/>
            <p:cNvSpPr/>
            <p:nvPr/>
          </p:nvSpPr>
          <p:spPr>
            <a:xfrm>
              <a:off x="9456803"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6" name="Rectangle 35"/>
            <p:cNvSpPr/>
            <p:nvPr/>
          </p:nvSpPr>
          <p:spPr>
            <a:xfrm>
              <a:off x="10025258"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7" name="Rectangle 36"/>
            <p:cNvSpPr/>
            <p:nvPr/>
          </p:nvSpPr>
          <p:spPr>
            <a:xfrm>
              <a:off x="11162170" y="2071576"/>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8" name="Rectangle 37"/>
            <p:cNvSpPr/>
            <p:nvPr/>
          </p:nvSpPr>
          <p:spPr>
            <a:xfrm>
              <a:off x="7182983"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9" name="Rectangle 38"/>
            <p:cNvSpPr/>
            <p:nvPr/>
          </p:nvSpPr>
          <p:spPr>
            <a:xfrm>
              <a:off x="10593713"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0" name="Rectangle 39"/>
            <p:cNvSpPr/>
            <p:nvPr/>
          </p:nvSpPr>
          <p:spPr>
            <a:xfrm>
              <a:off x="7751438"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1" name="Rectangle 40"/>
            <p:cNvSpPr/>
            <p:nvPr/>
          </p:nvSpPr>
          <p:spPr>
            <a:xfrm>
              <a:off x="8319893"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2" name="Rectangle 41"/>
            <p:cNvSpPr/>
            <p:nvPr/>
          </p:nvSpPr>
          <p:spPr>
            <a:xfrm>
              <a:off x="8888348"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3" name="Rectangle 42"/>
            <p:cNvSpPr/>
            <p:nvPr/>
          </p:nvSpPr>
          <p:spPr>
            <a:xfrm>
              <a:off x="9456803"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4" name="Rectangle 43"/>
            <p:cNvSpPr/>
            <p:nvPr/>
          </p:nvSpPr>
          <p:spPr>
            <a:xfrm>
              <a:off x="10025258"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5" name="Rectangle 44"/>
            <p:cNvSpPr/>
            <p:nvPr/>
          </p:nvSpPr>
          <p:spPr>
            <a:xfrm>
              <a:off x="11162170" y="2520143"/>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6" name="Rectangle 45"/>
            <p:cNvSpPr/>
            <p:nvPr/>
          </p:nvSpPr>
          <p:spPr>
            <a:xfrm>
              <a:off x="7166241"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7" name="Rectangle 46"/>
            <p:cNvSpPr/>
            <p:nvPr/>
          </p:nvSpPr>
          <p:spPr>
            <a:xfrm>
              <a:off x="10576971"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8" name="Rectangle 47"/>
            <p:cNvSpPr/>
            <p:nvPr/>
          </p:nvSpPr>
          <p:spPr>
            <a:xfrm>
              <a:off x="7734696"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9" name="Rectangle 48"/>
            <p:cNvSpPr/>
            <p:nvPr/>
          </p:nvSpPr>
          <p:spPr>
            <a:xfrm>
              <a:off x="8303151"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0" name="Rectangle 49"/>
            <p:cNvSpPr/>
            <p:nvPr/>
          </p:nvSpPr>
          <p:spPr>
            <a:xfrm>
              <a:off x="8871606"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1" name="Rectangle 50"/>
            <p:cNvSpPr/>
            <p:nvPr/>
          </p:nvSpPr>
          <p:spPr>
            <a:xfrm>
              <a:off x="9440061"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2" name="Rectangle 51"/>
            <p:cNvSpPr/>
            <p:nvPr/>
          </p:nvSpPr>
          <p:spPr>
            <a:xfrm>
              <a:off x="10008516"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3" name="Rectangle 52"/>
            <p:cNvSpPr/>
            <p:nvPr/>
          </p:nvSpPr>
          <p:spPr>
            <a:xfrm>
              <a:off x="11145428" y="1628632"/>
              <a:ext cx="375798" cy="299457"/>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grpSp>
    </p:spTree>
    <p:extLst>
      <p:ext uri="{BB962C8B-B14F-4D97-AF65-F5344CB8AC3E}">
        <p14:creationId xmlns:p14="http://schemas.microsoft.com/office/powerpoint/2010/main" val="2466441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Oval 56"/>
          <p:cNvSpPr/>
          <p:nvPr/>
        </p:nvSpPr>
        <p:spPr>
          <a:xfrm>
            <a:off x="4866186" y="4963173"/>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7" name="Oval 66"/>
          <p:cNvSpPr/>
          <p:nvPr/>
        </p:nvSpPr>
        <p:spPr>
          <a:xfrm>
            <a:off x="872994" y="3630611"/>
            <a:ext cx="1214905" cy="988344"/>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p:cNvSpPr>
            <a:spLocks noGrp="1"/>
          </p:cNvSpPr>
          <p:nvPr>
            <p:ph type="title"/>
          </p:nvPr>
        </p:nvSpPr>
        <p:spPr/>
        <p:txBody>
          <a:bodyPr>
            <a:normAutofit/>
          </a:bodyPr>
          <a:lstStyle/>
          <a:p>
            <a:r>
              <a:rPr lang="en-AU" dirty="0" smtClean="0"/>
              <a:t>Criteria: </a:t>
            </a:r>
            <a:r>
              <a:rPr lang="en-AU" dirty="0" smtClean="0"/>
              <a:t>Adequacy</a:t>
            </a:r>
            <a:endParaRPr lang="en-AU" dirty="0"/>
          </a:p>
        </p:txBody>
      </p:sp>
      <p:sp>
        <p:nvSpPr>
          <p:cNvPr id="5" name="Rectangle 4"/>
          <p:cNvSpPr/>
          <p:nvPr/>
        </p:nvSpPr>
        <p:spPr>
          <a:xfrm>
            <a:off x="716096" y="1914133"/>
            <a:ext cx="7711808" cy="439465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p:cNvSpPr/>
          <p:nvPr/>
        </p:nvSpPr>
        <p:spPr>
          <a:xfrm>
            <a:off x="1331641" y="2304869"/>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p:cNvSpPr/>
          <p:nvPr/>
        </p:nvSpPr>
        <p:spPr>
          <a:xfrm>
            <a:off x="2453555" y="4618955"/>
            <a:ext cx="1651732" cy="1511563"/>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p:cNvSpPr/>
          <p:nvPr/>
        </p:nvSpPr>
        <p:spPr>
          <a:xfrm>
            <a:off x="2176957" y="2599895"/>
            <a:ext cx="1651732" cy="1511563"/>
          </a:xfrm>
          <a:prstGeom prst="ellipse">
            <a:avLst/>
          </a:prstGeom>
          <a:solidFill>
            <a:srgbClr val="00B050">
              <a:alpha val="50000"/>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p:cNvSpPr/>
          <p:nvPr/>
        </p:nvSpPr>
        <p:spPr>
          <a:xfrm>
            <a:off x="6084168" y="4005443"/>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p:cNvSpPr/>
          <p:nvPr/>
        </p:nvSpPr>
        <p:spPr>
          <a:xfrm>
            <a:off x="1983277" y="4365104"/>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p:cNvSpPr/>
          <p:nvPr/>
        </p:nvSpPr>
        <p:spPr>
          <a:xfrm>
            <a:off x="4107158" y="2304869"/>
            <a:ext cx="1296144" cy="119613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p:cNvSpPr/>
          <p:nvPr/>
        </p:nvSpPr>
        <p:spPr>
          <a:xfrm>
            <a:off x="6372200" y="2068111"/>
            <a:ext cx="1657378" cy="1517178"/>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3" name="Oval 22"/>
          <p:cNvSpPr/>
          <p:nvPr/>
        </p:nvSpPr>
        <p:spPr>
          <a:xfrm>
            <a:off x="3097852" y="4204584"/>
            <a:ext cx="1657378" cy="1517178"/>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5" name="Oval 24"/>
          <p:cNvSpPr/>
          <p:nvPr/>
        </p:nvSpPr>
        <p:spPr>
          <a:xfrm>
            <a:off x="6084168" y="2270711"/>
            <a:ext cx="1651732" cy="1511563"/>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6" name="Rectangle 25"/>
          <p:cNvSpPr/>
          <p:nvPr/>
        </p:nvSpPr>
        <p:spPr>
          <a:xfrm>
            <a:off x="1172974" y="2397349"/>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7" name="Rectangle 26"/>
          <p:cNvSpPr/>
          <p:nvPr/>
        </p:nvSpPr>
        <p:spPr>
          <a:xfrm>
            <a:off x="6662519" y="2397349"/>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8" name="Rectangle 27"/>
          <p:cNvSpPr/>
          <p:nvPr/>
        </p:nvSpPr>
        <p:spPr>
          <a:xfrm>
            <a:off x="2087899" y="2397349"/>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9" name="Rectangle 28"/>
          <p:cNvSpPr/>
          <p:nvPr/>
        </p:nvSpPr>
        <p:spPr>
          <a:xfrm>
            <a:off x="3002823" y="2397349"/>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0" name="Rectangle 29"/>
          <p:cNvSpPr/>
          <p:nvPr/>
        </p:nvSpPr>
        <p:spPr>
          <a:xfrm>
            <a:off x="3917747" y="2397349"/>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1" name="Rectangle 30"/>
          <p:cNvSpPr/>
          <p:nvPr/>
        </p:nvSpPr>
        <p:spPr>
          <a:xfrm>
            <a:off x="4832671" y="2397349"/>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2" name="Rectangle 31"/>
          <p:cNvSpPr/>
          <p:nvPr/>
        </p:nvSpPr>
        <p:spPr>
          <a:xfrm>
            <a:off x="5747595" y="2397349"/>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3" name="Rectangle 32"/>
          <p:cNvSpPr/>
          <p:nvPr/>
        </p:nvSpPr>
        <p:spPr>
          <a:xfrm>
            <a:off x="7577447" y="2397349"/>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4" name="Rectangle 33"/>
          <p:cNvSpPr/>
          <p:nvPr/>
        </p:nvSpPr>
        <p:spPr>
          <a:xfrm>
            <a:off x="1172974" y="3127233"/>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5" name="Rectangle 34"/>
          <p:cNvSpPr/>
          <p:nvPr/>
        </p:nvSpPr>
        <p:spPr>
          <a:xfrm>
            <a:off x="6662519" y="3127233"/>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6" name="Rectangle 35"/>
          <p:cNvSpPr/>
          <p:nvPr/>
        </p:nvSpPr>
        <p:spPr>
          <a:xfrm>
            <a:off x="2087899" y="3127233"/>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7" name="Rectangle 36"/>
          <p:cNvSpPr/>
          <p:nvPr/>
        </p:nvSpPr>
        <p:spPr>
          <a:xfrm>
            <a:off x="3002823" y="3127233"/>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8" name="Rectangle 37"/>
          <p:cNvSpPr/>
          <p:nvPr/>
        </p:nvSpPr>
        <p:spPr>
          <a:xfrm>
            <a:off x="3917747" y="3127233"/>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9" name="Rectangle 38"/>
          <p:cNvSpPr/>
          <p:nvPr/>
        </p:nvSpPr>
        <p:spPr>
          <a:xfrm>
            <a:off x="4832671" y="3127233"/>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0" name="Rectangle 39"/>
          <p:cNvSpPr/>
          <p:nvPr/>
        </p:nvSpPr>
        <p:spPr>
          <a:xfrm>
            <a:off x="5747595" y="3127233"/>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1" name="Rectangle 40"/>
          <p:cNvSpPr/>
          <p:nvPr/>
        </p:nvSpPr>
        <p:spPr>
          <a:xfrm>
            <a:off x="7577447" y="3127233"/>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2" name="Rectangle 41"/>
          <p:cNvSpPr/>
          <p:nvPr/>
        </p:nvSpPr>
        <p:spPr>
          <a:xfrm>
            <a:off x="1172974" y="463139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3" name="Rectangle 42"/>
          <p:cNvSpPr/>
          <p:nvPr/>
        </p:nvSpPr>
        <p:spPr>
          <a:xfrm>
            <a:off x="6662519" y="463139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4" name="Rectangle 43"/>
          <p:cNvSpPr/>
          <p:nvPr/>
        </p:nvSpPr>
        <p:spPr>
          <a:xfrm>
            <a:off x="2087899" y="463139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5" name="Rectangle 44"/>
          <p:cNvSpPr/>
          <p:nvPr/>
        </p:nvSpPr>
        <p:spPr>
          <a:xfrm>
            <a:off x="3002823" y="4631396"/>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6" name="Rectangle 45"/>
          <p:cNvSpPr/>
          <p:nvPr/>
        </p:nvSpPr>
        <p:spPr>
          <a:xfrm>
            <a:off x="3917747" y="4631396"/>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7" name="Rectangle 46"/>
          <p:cNvSpPr/>
          <p:nvPr/>
        </p:nvSpPr>
        <p:spPr>
          <a:xfrm>
            <a:off x="4832671" y="463139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8" name="Rectangle 47"/>
          <p:cNvSpPr/>
          <p:nvPr/>
        </p:nvSpPr>
        <p:spPr>
          <a:xfrm>
            <a:off x="5747595" y="463139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49" name="Rectangle 48"/>
          <p:cNvSpPr/>
          <p:nvPr/>
        </p:nvSpPr>
        <p:spPr>
          <a:xfrm>
            <a:off x="7577447" y="463139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0" name="Rectangle 49"/>
          <p:cNvSpPr/>
          <p:nvPr/>
        </p:nvSpPr>
        <p:spPr>
          <a:xfrm>
            <a:off x="1172974" y="5415505"/>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1" name="Rectangle 50"/>
          <p:cNvSpPr/>
          <p:nvPr/>
        </p:nvSpPr>
        <p:spPr>
          <a:xfrm>
            <a:off x="6662519" y="5415505"/>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2" name="Rectangle 51"/>
          <p:cNvSpPr/>
          <p:nvPr/>
        </p:nvSpPr>
        <p:spPr>
          <a:xfrm>
            <a:off x="2087899" y="5415505"/>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3" name="Rectangle 52"/>
          <p:cNvSpPr/>
          <p:nvPr/>
        </p:nvSpPr>
        <p:spPr>
          <a:xfrm>
            <a:off x="3002823" y="5415505"/>
            <a:ext cx="604844"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4" name="Rectangle 53"/>
          <p:cNvSpPr/>
          <p:nvPr/>
        </p:nvSpPr>
        <p:spPr>
          <a:xfrm>
            <a:off x="3917747" y="5415505"/>
            <a:ext cx="604844" cy="5234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5" name="Rectangle 54"/>
          <p:cNvSpPr/>
          <p:nvPr/>
        </p:nvSpPr>
        <p:spPr>
          <a:xfrm>
            <a:off x="4832671" y="5415505"/>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6" name="Rectangle 55"/>
          <p:cNvSpPr/>
          <p:nvPr/>
        </p:nvSpPr>
        <p:spPr>
          <a:xfrm>
            <a:off x="5747595" y="5415505"/>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8" name="Rectangle 57"/>
          <p:cNvSpPr/>
          <p:nvPr/>
        </p:nvSpPr>
        <p:spPr>
          <a:xfrm>
            <a:off x="1146028" y="385711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59" name="Rectangle 58"/>
          <p:cNvSpPr/>
          <p:nvPr/>
        </p:nvSpPr>
        <p:spPr>
          <a:xfrm>
            <a:off x="6635573" y="385711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0" name="Rectangle 59"/>
          <p:cNvSpPr/>
          <p:nvPr/>
        </p:nvSpPr>
        <p:spPr>
          <a:xfrm>
            <a:off x="2060952" y="385711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1" name="Rectangle 60"/>
          <p:cNvSpPr/>
          <p:nvPr/>
        </p:nvSpPr>
        <p:spPr>
          <a:xfrm>
            <a:off x="2975877" y="385711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2" name="Rectangle 61"/>
          <p:cNvSpPr/>
          <p:nvPr/>
        </p:nvSpPr>
        <p:spPr>
          <a:xfrm>
            <a:off x="3890801" y="385711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3" name="Rectangle 62"/>
          <p:cNvSpPr/>
          <p:nvPr/>
        </p:nvSpPr>
        <p:spPr>
          <a:xfrm>
            <a:off x="4805725" y="385711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4" name="Rectangle 63"/>
          <p:cNvSpPr/>
          <p:nvPr/>
        </p:nvSpPr>
        <p:spPr>
          <a:xfrm>
            <a:off x="5720649" y="385711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5" name="Rectangle 64"/>
          <p:cNvSpPr/>
          <p:nvPr/>
        </p:nvSpPr>
        <p:spPr>
          <a:xfrm>
            <a:off x="7550501" y="3857116"/>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6" name="Rectangle 65"/>
          <p:cNvSpPr/>
          <p:nvPr/>
        </p:nvSpPr>
        <p:spPr>
          <a:xfrm>
            <a:off x="7577447" y="5415505"/>
            <a:ext cx="604844" cy="52346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Tree>
    <p:extLst>
      <p:ext uri="{BB962C8B-B14F-4D97-AF65-F5344CB8AC3E}">
        <p14:creationId xmlns:p14="http://schemas.microsoft.com/office/powerpoint/2010/main" val="1737319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6"/>
            <a:ext cx="4492303" cy="2869551"/>
          </a:xfrm>
        </p:spPr>
        <p:txBody>
          <a:bodyPr>
            <a:normAutofit/>
          </a:bodyPr>
          <a:lstStyle/>
          <a:p>
            <a:r>
              <a:rPr lang="en-AU" dirty="0" smtClean="0">
                <a:latin typeface="+mn-lt"/>
              </a:rPr>
              <a:t>But what about biodiversity processes?</a:t>
            </a:r>
            <a:endParaRPr lang="en-AU" dirty="0">
              <a:latin typeface="+mn-lt"/>
            </a:endParaRPr>
          </a:p>
        </p:txBody>
      </p:sp>
      <p:sp>
        <p:nvSpPr>
          <p:cNvPr id="6" name="TextBox 5"/>
          <p:cNvSpPr txBox="1"/>
          <p:nvPr/>
        </p:nvSpPr>
        <p:spPr>
          <a:xfrm>
            <a:off x="4492303" y="461704"/>
            <a:ext cx="1891030" cy="461665"/>
          </a:xfrm>
          <a:prstGeom prst="rect">
            <a:avLst/>
          </a:prstGeom>
          <a:noFill/>
        </p:spPr>
        <p:txBody>
          <a:bodyPr wrap="none" rtlCol="0">
            <a:spAutoFit/>
          </a:bodyPr>
          <a:lstStyle/>
          <a:p>
            <a:r>
              <a:rPr lang="en-AU" sz="2400" dirty="0" smtClean="0">
                <a:solidFill>
                  <a:srgbClr val="FF0000"/>
                </a:solidFill>
              </a:rPr>
              <a:t>Species range</a:t>
            </a:r>
            <a:endParaRPr lang="en-AU" sz="2400" dirty="0">
              <a:solidFill>
                <a:srgbClr val="FF0000"/>
              </a:solidFill>
            </a:endParaRPr>
          </a:p>
        </p:txBody>
      </p:sp>
      <p:grpSp>
        <p:nvGrpSpPr>
          <p:cNvPr id="86" name="Group 85"/>
          <p:cNvGrpSpPr/>
          <p:nvPr/>
        </p:nvGrpSpPr>
        <p:grpSpPr>
          <a:xfrm>
            <a:off x="4910639" y="1060501"/>
            <a:ext cx="3264877" cy="1234831"/>
            <a:chOff x="7126779" y="1060500"/>
            <a:chExt cx="4353169" cy="1234831"/>
          </a:xfrm>
        </p:grpSpPr>
        <p:sp>
          <p:nvSpPr>
            <p:cNvPr id="5" name="Oval 4"/>
            <p:cNvSpPr/>
            <p:nvPr/>
          </p:nvSpPr>
          <p:spPr>
            <a:xfrm>
              <a:off x="7126779" y="1060500"/>
              <a:ext cx="4353169" cy="1234831"/>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p:cNvSpPr/>
            <p:nvPr/>
          </p:nvSpPr>
          <p:spPr>
            <a:xfrm>
              <a:off x="7550726" y="1471142"/>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Oval 7"/>
            <p:cNvSpPr/>
            <p:nvPr/>
          </p:nvSpPr>
          <p:spPr>
            <a:xfrm>
              <a:off x="8500591" y="1848730"/>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p:cNvSpPr/>
            <p:nvPr/>
          </p:nvSpPr>
          <p:spPr>
            <a:xfrm>
              <a:off x="8912981" y="1811350"/>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9167954" y="1338869"/>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p:cNvSpPr/>
            <p:nvPr/>
          </p:nvSpPr>
          <p:spPr>
            <a:xfrm>
              <a:off x="9592790" y="1805599"/>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p:cNvSpPr/>
            <p:nvPr/>
          </p:nvSpPr>
          <p:spPr>
            <a:xfrm>
              <a:off x="9720600" y="1344622"/>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Oval 12"/>
            <p:cNvSpPr/>
            <p:nvPr/>
          </p:nvSpPr>
          <p:spPr>
            <a:xfrm>
              <a:off x="10217725" y="1799848"/>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Oval 13"/>
            <p:cNvSpPr/>
            <p:nvPr/>
          </p:nvSpPr>
          <p:spPr>
            <a:xfrm>
              <a:off x="10351435" y="1304365"/>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Oval 14"/>
            <p:cNvSpPr/>
            <p:nvPr/>
          </p:nvSpPr>
          <p:spPr>
            <a:xfrm>
              <a:off x="10952409" y="1623542"/>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Oval 16"/>
            <p:cNvSpPr/>
            <p:nvPr/>
          </p:nvSpPr>
          <p:spPr>
            <a:xfrm>
              <a:off x="7954491" y="1816372"/>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Oval 17"/>
            <p:cNvSpPr/>
            <p:nvPr/>
          </p:nvSpPr>
          <p:spPr>
            <a:xfrm>
              <a:off x="8061672" y="1406355"/>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Oval 18"/>
            <p:cNvSpPr/>
            <p:nvPr/>
          </p:nvSpPr>
          <p:spPr>
            <a:xfrm>
              <a:off x="8680009" y="1225657"/>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20" name="Straight Arrow Connector 19"/>
          <p:cNvCxnSpPr>
            <a:stCxn id="6" idx="2"/>
          </p:cNvCxnSpPr>
          <p:nvPr/>
        </p:nvCxnSpPr>
        <p:spPr>
          <a:xfrm flipH="1">
            <a:off x="5315215" y="923369"/>
            <a:ext cx="122603" cy="31796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782450" y="362145"/>
            <a:ext cx="1534972" cy="461665"/>
          </a:xfrm>
          <a:prstGeom prst="rect">
            <a:avLst/>
          </a:prstGeom>
          <a:noFill/>
        </p:spPr>
        <p:txBody>
          <a:bodyPr wrap="none" rtlCol="0">
            <a:spAutoFit/>
          </a:bodyPr>
          <a:lstStyle/>
          <a:p>
            <a:r>
              <a:rPr lang="en-AU" sz="2400" dirty="0" smtClean="0">
                <a:solidFill>
                  <a:srgbClr val="00B0F0"/>
                </a:solidFill>
              </a:rPr>
              <a:t>Population</a:t>
            </a:r>
            <a:endParaRPr lang="en-AU" sz="2400" dirty="0">
              <a:solidFill>
                <a:srgbClr val="00B0F0"/>
              </a:solidFill>
            </a:endParaRPr>
          </a:p>
        </p:txBody>
      </p:sp>
      <p:cxnSp>
        <p:nvCxnSpPr>
          <p:cNvPr id="24" name="Straight Arrow Connector 23"/>
          <p:cNvCxnSpPr>
            <a:stCxn id="22" idx="2"/>
            <a:endCxn id="14" idx="0"/>
          </p:cNvCxnSpPr>
          <p:nvPr/>
        </p:nvCxnSpPr>
        <p:spPr>
          <a:xfrm flipH="1">
            <a:off x="7429413" y="823810"/>
            <a:ext cx="120523" cy="480556"/>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104" name="Group 103"/>
          <p:cNvGrpSpPr/>
          <p:nvPr/>
        </p:nvGrpSpPr>
        <p:grpSpPr>
          <a:xfrm>
            <a:off x="4910639" y="3115449"/>
            <a:ext cx="3264877" cy="1234831"/>
            <a:chOff x="7320427" y="2848293"/>
            <a:chExt cx="4353169" cy="1234831"/>
          </a:xfrm>
        </p:grpSpPr>
        <p:sp>
          <p:nvSpPr>
            <p:cNvPr id="64" name="Freeform 63"/>
            <p:cNvSpPr/>
            <p:nvPr/>
          </p:nvSpPr>
          <p:spPr>
            <a:xfrm>
              <a:off x="8559532" y="2855343"/>
              <a:ext cx="920895" cy="1164566"/>
            </a:xfrm>
            <a:custGeom>
              <a:avLst/>
              <a:gdLst>
                <a:gd name="connsiteX0" fmla="*/ 32374 w 920895"/>
                <a:gd name="connsiteY0" fmla="*/ 1164566 h 1164566"/>
                <a:gd name="connsiteX1" fmla="*/ 58254 w 920895"/>
                <a:gd name="connsiteY1" fmla="*/ 621102 h 1164566"/>
                <a:gd name="connsiteX2" fmla="*/ 567212 w 920895"/>
                <a:gd name="connsiteY2" fmla="*/ 534838 h 1164566"/>
                <a:gd name="connsiteX3" fmla="*/ 800125 w 920895"/>
                <a:gd name="connsiteY3" fmla="*/ 207034 h 1164566"/>
                <a:gd name="connsiteX4" fmla="*/ 920895 w 920895"/>
                <a:gd name="connsiteY4" fmla="*/ 0 h 1164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0895" h="1164566">
                  <a:moveTo>
                    <a:pt x="32374" y="1164566"/>
                  </a:moveTo>
                  <a:cubicBezTo>
                    <a:pt x="744" y="945311"/>
                    <a:pt x="-30886" y="726057"/>
                    <a:pt x="58254" y="621102"/>
                  </a:cubicBezTo>
                  <a:cubicBezTo>
                    <a:pt x="147394" y="516147"/>
                    <a:pt x="443567" y="603849"/>
                    <a:pt x="567212" y="534838"/>
                  </a:cubicBezTo>
                  <a:cubicBezTo>
                    <a:pt x="690857" y="465827"/>
                    <a:pt x="741178" y="296174"/>
                    <a:pt x="800125" y="207034"/>
                  </a:cubicBezTo>
                  <a:cubicBezTo>
                    <a:pt x="859072" y="117894"/>
                    <a:pt x="889983" y="58947"/>
                    <a:pt x="920895" y="0"/>
                  </a:cubicBezTo>
                </a:path>
              </a:pathLst>
            </a:custGeom>
            <a:noFill/>
            <a:ln w="508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87" name="Group 86"/>
            <p:cNvGrpSpPr/>
            <p:nvPr/>
          </p:nvGrpSpPr>
          <p:grpSpPr>
            <a:xfrm>
              <a:off x="7320427" y="2848293"/>
              <a:ext cx="4353169" cy="1234831"/>
              <a:chOff x="7320427" y="2848293"/>
              <a:chExt cx="4353169" cy="1234831"/>
            </a:xfrm>
          </p:grpSpPr>
          <p:grpSp>
            <p:nvGrpSpPr>
              <p:cNvPr id="43" name="Group 42"/>
              <p:cNvGrpSpPr/>
              <p:nvPr/>
            </p:nvGrpSpPr>
            <p:grpSpPr>
              <a:xfrm>
                <a:off x="7320427" y="2848293"/>
                <a:ext cx="4353169" cy="1234831"/>
                <a:chOff x="6994770" y="2013381"/>
                <a:chExt cx="4353169" cy="1234831"/>
              </a:xfrm>
            </p:grpSpPr>
            <p:sp>
              <p:nvSpPr>
                <p:cNvPr id="44" name="Oval 43"/>
                <p:cNvSpPr/>
                <p:nvPr/>
              </p:nvSpPr>
              <p:spPr>
                <a:xfrm>
                  <a:off x="6994770" y="2013381"/>
                  <a:ext cx="4353169" cy="1234831"/>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 name="Oval 45"/>
                <p:cNvSpPr/>
                <p:nvPr/>
              </p:nvSpPr>
              <p:spPr>
                <a:xfrm>
                  <a:off x="7418717" y="2424023"/>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7" name="Oval 46"/>
                <p:cNvSpPr/>
                <p:nvPr/>
              </p:nvSpPr>
              <p:spPr>
                <a:xfrm>
                  <a:off x="8368582" y="2801611"/>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 name="Oval 47"/>
                <p:cNvSpPr/>
                <p:nvPr/>
              </p:nvSpPr>
              <p:spPr>
                <a:xfrm>
                  <a:off x="8780972" y="2764231"/>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 name="Oval 48"/>
                <p:cNvSpPr/>
                <p:nvPr/>
              </p:nvSpPr>
              <p:spPr>
                <a:xfrm>
                  <a:off x="9035945" y="2291750"/>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 name="Oval 49"/>
                <p:cNvSpPr/>
                <p:nvPr/>
              </p:nvSpPr>
              <p:spPr>
                <a:xfrm>
                  <a:off x="9460781" y="2758480"/>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 name="Oval 50"/>
                <p:cNvSpPr/>
                <p:nvPr/>
              </p:nvSpPr>
              <p:spPr>
                <a:xfrm>
                  <a:off x="9588591" y="2297503"/>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2" name="Oval 51"/>
                <p:cNvSpPr/>
                <p:nvPr/>
              </p:nvSpPr>
              <p:spPr>
                <a:xfrm>
                  <a:off x="10085716" y="2752729"/>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3" name="Oval 52"/>
                <p:cNvSpPr/>
                <p:nvPr/>
              </p:nvSpPr>
              <p:spPr>
                <a:xfrm>
                  <a:off x="10219426" y="2257246"/>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 name="Oval 53"/>
                <p:cNvSpPr/>
                <p:nvPr/>
              </p:nvSpPr>
              <p:spPr>
                <a:xfrm>
                  <a:off x="10820400" y="2576423"/>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 name="Oval 54"/>
                <p:cNvSpPr/>
                <p:nvPr/>
              </p:nvSpPr>
              <p:spPr>
                <a:xfrm>
                  <a:off x="7822482" y="2769253"/>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 name="Oval 55"/>
                <p:cNvSpPr/>
                <p:nvPr/>
              </p:nvSpPr>
              <p:spPr>
                <a:xfrm>
                  <a:off x="7929663" y="2359236"/>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 name="Oval 56"/>
                <p:cNvSpPr/>
                <p:nvPr/>
              </p:nvSpPr>
              <p:spPr>
                <a:xfrm>
                  <a:off x="8548000" y="2178538"/>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65" name="Freeform 64"/>
              <p:cNvSpPr/>
              <p:nvPr/>
            </p:nvSpPr>
            <p:spPr>
              <a:xfrm>
                <a:off x="10110159" y="2863970"/>
                <a:ext cx="203799" cy="1207698"/>
              </a:xfrm>
              <a:custGeom>
                <a:avLst/>
                <a:gdLst>
                  <a:gd name="connsiteX0" fmla="*/ 0 w 203799"/>
                  <a:gd name="connsiteY0" fmla="*/ 1207698 h 1207698"/>
                  <a:gd name="connsiteX1" fmla="*/ 181155 w 203799"/>
                  <a:gd name="connsiteY1" fmla="*/ 586596 h 1207698"/>
                  <a:gd name="connsiteX2" fmla="*/ 181155 w 203799"/>
                  <a:gd name="connsiteY2" fmla="*/ 163902 h 1207698"/>
                  <a:gd name="connsiteX3" fmla="*/ 0 w 203799"/>
                  <a:gd name="connsiteY3" fmla="*/ 0 h 1207698"/>
                </a:gdLst>
                <a:ahLst/>
                <a:cxnLst>
                  <a:cxn ang="0">
                    <a:pos x="connsiteX0" y="connsiteY0"/>
                  </a:cxn>
                  <a:cxn ang="0">
                    <a:pos x="connsiteX1" y="connsiteY1"/>
                  </a:cxn>
                  <a:cxn ang="0">
                    <a:pos x="connsiteX2" y="connsiteY2"/>
                  </a:cxn>
                  <a:cxn ang="0">
                    <a:pos x="connsiteX3" y="connsiteY3"/>
                  </a:cxn>
                </a:cxnLst>
                <a:rect l="l" t="t" r="r" b="b"/>
                <a:pathLst>
                  <a:path w="203799" h="1207698">
                    <a:moveTo>
                      <a:pt x="0" y="1207698"/>
                    </a:moveTo>
                    <a:cubicBezTo>
                      <a:pt x="75481" y="984130"/>
                      <a:pt x="150963" y="760562"/>
                      <a:pt x="181155" y="586596"/>
                    </a:cubicBezTo>
                    <a:cubicBezTo>
                      <a:pt x="211348" y="412630"/>
                      <a:pt x="211348" y="261668"/>
                      <a:pt x="181155" y="163902"/>
                    </a:cubicBezTo>
                    <a:cubicBezTo>
                      <a:pt x="150963" y="66136"/>
                      <a:pt x="75481" y="33068"/>
                      <a:pt x="0" y="0"/>
                    </a:cubicBezTo>
                  </a:path>
                </a:pathLst>
              </a:custGeom>
              <a:noFill/>
              <a:ln w="508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sp>
        <p:nvSpPr>
          <p:cNvPr id="66" name="TextBox 65"/>
          <p:cNvSpPr txBox="1"/>
          <p:nvPr/>
        </p:nvSpPr>
        <p:spPr>
          <a:xfrm>
            <a:off x="3745913" y="4493292"/>
            <a:ext cx="2360646" cy="461665"/>
          </a:xfrm>
          <a:prstGeom prst="rect">
            <a:avLst/>
          </a:prstGeom>
          <a:noFill/>
        </p:spPr>
        <p:txBody>
          <a:bodyPr wrap="none" rtlCol="0">
            <a:spAutoFit/>
          </a:bodyPr>
          <a:lstStyle/>
          <a:p>
            <a:r>
              <a:rPr lang="en-AU" sz="2400" dirty="0" smtClean="0">
                <a:solidFill>
                  <a:srgbClr val="FFFF00"/>
                </a:solidFill>
              </a:rPr>
              <a:t>Dispersal barriers</a:t>
            </a:r>
            <a:endParaRPr lang="en-AU" sz="2400" dirty="0">
              <a:solidFill>
                <a:srgbClr val="FFFF00"/>
              </a:solidFill>
            </a:endParaRPr>
          </a:p>
        </p:txBody>
      </p:sp>
      <p:cxnSp>
        <p:nvCxnSpPr>
          <p:cNvPr id="68" name="Straight Arrow Connector 67"/>
          <p:cNvCxnSpPr>
            <a:stCxn id="66" idx="0"/>
            <a:endCxn id="64" idx="0"/>
          </p:cNvCxnSpPr>
          <p:nvPr/>
        </p:nvCxnSpPr>
        <p:spPr>
          <a:xfrm flipV="1">
            <a:off x="4926236" y="4287065"/>
            <a:ext cx="938012" cy="206227"/>
          </a:xfrm>
          <a:prstGeom prst="straightConnector1">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105" name="Group 104"/>
          <p:cNvGrpSpPr/>
          <p:nvPr/>
        </p:nvGrpSpPr>
        <p:grpSpPr>
          <a:xfrm>
            <a:off x="4910639" y="5170395"/>
            <a:ext cx="3264877" cy="1234831"/>
            <a:chOff x="7320427" y="2848293"/>
            <a:chExt cx="4353169" cy="1234831"/>
          </a:xfrm>
        </p:grpSpPr>
        <p:sp>
          <p:nvSpPr>
            <p:cNvPr id="106" name="Freeform 105"/>
            <p:cNvSpPr/>
            <p:nvPr/>
          </p:nvSpPr>
          <p:spPr>
            <a:xfrm>
              <a:off x="8559532" y="2855343"/>
              <a:ext cx="920895" cy="1164566"/>
            </a:xfrm>
            <a:custGeom>
              <a:avLst/>
              <a:gdLst>
                <a:gd name="connsiteX0" fmla="*/ 32374 w 920895"/>
                <a:gd name="connsiteY0" fmla="*/ 1164566 h 1164566"/>
                <a:gd name="connsiteX1" fmla="*/ 58254 w 920895"/>
                <a:gd name="connsiteY1" fmla="*/ 621102 h 1164566"/>
                <a:gd name="connsiteX2" fmla="*/ 567212 w 920895"/>
                <a:gd name="connsiteY2" fmla="*/ 534838 h 1164566"/>
                <a:gd name="connsiteX3" fmla="*/ 800125 w 920895"/>
                <a:gd name="connsiteY3" fmla="*/ 207034 h 1164566"/>
                <a:gd name="connsiteX4" fmla="*/ 920895 w 920895"/>
                <a:gd name="connsiteY4" fmla="*/ 0 h 1164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0895" h="1164566">
                  <a:moveTo>
                    <a:pt x="32374" y="1164566"/>
                  </a:moveTo>
                  <a:cubicBezTo>
                    <a:pt x="744" y="945311"/>
                    <a:pt x="-30886" y="726057"/>
                    <a:pt x="58254" y="621102"/>
                  </a:cubicBezTo>
                  <a:cubicBezTo>
                    <a:pt x="147394" y="516147"/>
                    <a:pt x="443567" y="603849"/>
                    <a:pt x="567212" y="534838"/>
                  </a:cubicBezTo>
                  <a:cubicBezTo>
                    <a:pt x="690857" y="465827"/>
                    <a:pt x="741178" y="296174"/>
                    <a:pt x="800125" y="207034"/>
                  </a:cubicBezTo>
                  <a:cubicBezTo>
                    <a:pt x="859072" y="117894"/>
                    <a:pt x="889983" y="58947"/>
                    <a:pt x="920895" y="0"/>
                  </a:cubicBezTo>
                </a:path>
              </a:pathLst>
            </a:custGeom>
            <a:noFill/>
            <a:ln w="508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07" name="Group 106"/>
            <p:cNvGrpSpPr/>
            <p:nvPr/>
          </p:nvGrpSpPr>
          <p:grpSpPr>
            <a:xfrm>
              <a:off x="7320427" y="2848293"/>
              <a:ext cx="4353169" cy="1234831"/>
              <a:chOff x="7320427" y="2848293"/>
              <a:chExt cx="4353169" cy="1234831"/>
            </a:xfrm>
          </p:grpSpPr>
          <p:grpSp>
            <p:nvGrpSpPr>
              <p:cNvPr id="108" name="Group 107"/>
              <p:cNvGrpSpPr/>
              <p:nvPr/>
            </p:nvGrpSpPr>
            <p:grpSpPr>
              <a:xfrm>
                <a:off x="7320427" y="2848293"/>
                <a:ext cx="4353169" cy="1234831"/>
                <a:chOff x="6994770" y="2013381"/>
                <a:chExt cx="4353169" cy="1234831"/>
              </a:xfrm>
            </p:grpSpPr>
            <p:sp>
              <p:nvSpPr>
                <p:cNvPr id="110" name="Oval 109"/>
                <p:cNvSpPr/>
                <p:nvPr/>
              </p:nvSpPr>
              <p:spPr>
                <a:xfrm>
                  <a:off x="6994770" y="2013381"/>
                  <a:ext cx="4353169" cy="1234831"/>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1" name="Oval 110"/>
                <p:cNvSpPr/>
                <p:nvPr/>
              </p:nvSpPr>
              <p:spPr>
                <a:xfrm>
                  <a:off x="7418717" y="2424023"/>
                  <a:ext cx="267419" cy="224286"/>
                </a:xfrm>
                <a:prstGeom prst="ellipse">
                  <a:avLst/>
                </a:prstGeom>
                <a:solidFill>
                  <a:srgbClr val="00206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2" name="Oval 111"/>
                <p:cNvSpPr/>
                <p:nvPr/>
              </p:nvSpPr>
              <p:spPr>
                <a:xfrm>
                  <a:off x="8368582" y="2801611"/>
                  <a:ext cx="267419" cy="224286"/>
                </a:xfrm>
                <a:prstGeom prst="ellipse">
                  <a:avLst/>
                </a:prstGeom>
                <a:solidFill>
                  <a:srgbClr val="7030A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3" name="Oval 112"/>
                <p:cNvSpPr/>
                <p:nvPr/>
              </p:nvSpPr>
              <p:spPr>
                <a:xfrm>
                  <a:off x="8780972" y="2764231"/>
                  <a:ext cx="267419" cy="224286"/>
                </a:xfrm>
                <a:prstGeom prst="ellipse">
                  <a:avLst/>
                </a:prstGeom>
                <a:solidFill>
                  <a:srgbClr val="7030A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4" name="Oval 113"/>
                <p:cNvSpPr/>
                <p:nvPr/>
              </p:nvSpPr>
              <p:spPr>
                <a:xfrm>
                  <a:off x="9035945" y="2291750"/>
                  <a:ext cx="267419" cy="224286"/>
                </a:xfrm>
                <a:prstGeom prst="ellipse">
                  <a:avLst/>
                </a:prstGeom>
                <a:solidFill>
                  <a:srgbClr val="7030A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5" name="Oval 114"/>
                <p:cNvSpPr/>
                <p:nvPr/>
              </p:nvSpPr>
              <p:spPr>
                <a:xfrm>
                  <a:off x="9460781" y="2758480"/>
                  <a:ext cx="267419" cy="224286"/>
                </a:xfrm>
                <a:prstGeom prst="ellipse">
                  <a:avLst/>
                </a:prstGeom>
                <a:solidFill>
                  <a:srgbClr val="7030A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6" name="Oval 115"/>
                <p:cNvSpPr/>
                <p:nvPr/>
              </p:nvSpPr>
              <p:spPr>
                <a:xfrm>
                  <a:off x="9588591" y="2297503"/>
                  <a:ext cx="267419" cy="224286"/>
                </a:xfrm>
                <a:prstGeom prst="ellipse">
                  <a:avLst/>
                </a:prstGeom>
                <a:solidFill>
                  <a:srgbClr val="7030A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7" name="Oval 116"/>
                <p:cNvSpPr/>
                <p:nvPr/>
              </p:nvSpPr>
              <p:spPr>
                <a:xfrm>
                  <a:off x="10085716" y="2752729"/>
                  <a:ext cx="267419" cy="224286"/>
                </a:xfrm>
                <a:prstGeom prst="ellipse">
                  <a:avLst/>
                </a:prstGeom>
                <a:solidFill>
                  <a:srgbClr val="0676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8" name="Oval 117"/>
                <p:cNvSpPr/>
                <p:nvPr/>
              </p:nvSpPr>
              <p:spPr>
                <a:xfrm>
                  <a:off x="10219426" y="2257246"/>
                  <a:ext cx="267419" cy="224286"/>
                </a:xfrm>
                <a:prstGeom prst="ellipse">
                  <a:avLst/>
                </a:prstGeom>
                <a:solidFill>
                  <a:srgbClr val="0676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9" name="Oval 118"/>
                <p:cNvSpPr/>
                <p:nvPr/>
              </p:nvSpPr>
              <p:spPr>
                <a:xfrm>
                  <a:off x="10820400" y="2576423"/>
                  <a:ext cx="267419" cy="224286"/>
                </a:xfrm>
                <a:prstGeom prst="ellipse">
                  <a:avLst/>
                </a:prstGeom>
                <a:solidFill>
                  <a:srgbClr val="0676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0" name="Oval 119"/>
                <p:cNvSpPr/>
                <p:nvPr/>
              </p:nvSpPr>
              <p:spPr>
                <a:xfrm>
                  <a:off x="7822482" y="2769253"/>
                  <a:ext cx="267419" cy="224286"/>
                </a:xfrm>
                <a:prstGeom prst="ellipse">
                  <a:avLst/>
                </a:prstGeom>
                <a:solidFill>
                  <a:srgbClr val="00206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1" name="Oval 120"/>
                <p:cNvSpPr/>
                <p:nvPr/>
              </p:nvSpPr>
              <p:spPr>
                <a:xfrm>
                  <a:off x="7929663" y="2359236"/>
                  <a:ext cx="267419" cy="224286"/>
                </a:xfrm>
                <a:prstGeom prst="ellipse">
                  <a:avLst/>
                </a:prstGeom>
                <a:solidFill>
                  <a:srgbClr val="00206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2" name="Oval 121"/>
                <p:cNvSpPr/>
                <p:nvPr/>
              </p:nvSpPr>
              <p:spPr>
                <a:xfrm>
                  <a:off x="8548000" y="2178538"/>
                  <a:ext cx="267419" cy="224286"/>
                </a:xfrm>
                <a:prstGeom prst="ellipse">
                  <a:avLst/>
                </a:prstGeom>
                <a:solidFill>
                  <a:srgbClr val="00206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09" name="Freeform 108"/>
              <p:cNvSpPr/>
              <p:nvPr/>
            </p:nvSpPr>
            <p:spPr>
              <a:xfrm>
                <a:off x="10110159" y="2863970"/>
                <a:ext cx="203799" cy="1207698"/>
              </a:xfrm>
              <a:custGeom>
                <a:avLst/>
                <a:gdLst>
                  <a:gd name="connsiteX0" fmla="*/ 0 w 203799"/>
                  <a:gd name="connsiteY0" fmla="*/ 1207698 h 1207698"/>
                  <a:gd name="connsiteX1" fmla="*/ 181155 w 203799"/>
                  <a:gd name="connsiteY1" fmla="*/ 586596 h 1207698"/>
                  <a:gd name="connsiteX2" fmla="*/ 181155 w 203799"/>
                  <a:gd name="connsiteY2" fmla="*/ 163902 h 1207698"/>
                  <a:gd name="connsiteX3" fmla="*/ 0 w 203799"/>
                  <a:gd name="connsiteY3" fmla="*/ 0 h 1207698"/>
                </a:gdLst>
                <a:ahLst/>
                <a:cxnLst>
                  <a:cxn ang="0">
                    <a:pos x="connsiteX0" y="connsiteY0"/>
                  </a:cxn>
                  <a:cxn ang="0">
                    <a:pos x="connsiteX1" y="connsiteY1"/>
                  </a:cxn>
                  <a:cxn ang="0">
                    <a:pos x="connsiteX2" y="connsiteY2"/>
                  </a:cxn>
                  <a:cxn ang="0">
                    <a:pos x="connsiteX3" y="connsiteY3"/>
                  </a:cxn>
                </a:cxnLst>
                <a:rect l="l" t="t" r="r" b="b"/>
                <a:pathLst>
                  <a:path w="203799" h="1207698">
                    <a:moveTo>
                      <a:pt x="0" y="1207698"/>
                    </a:moveTo>
                    <a:cubicBezTo>
                      <a:pt x="75481" y="984130"/>
                      <a:pt x="150963" y="760562"/>
                      <a:pt x="181155" y="586596"/>
                    </a:cubicBezTo>
                    <a:cubicBezTo>
                      <a:pt x="211348" y="412630"/>
                      <a:pt x="211348" y="261668"/>
                      <a:pt x="181155" y="163902"/>
                    </a:cubicBezTo>
                    <a:cubicBezTo>
                      <a:pt x="150963" y="66136"/>
                      <a:pt x="75481" y="33068"/>
                      <a:pt x="0" y="0"/>
                    </a:cubicBezTo>
                  </a:path>
                </a:pathLst>
              </a:custGeom>
              <a:noFill/>
              <a:ln w="508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sp>
        <p:nvSpPr>
          <p:cNvPr id="124" name="TextBox 123"/>
          <p:cNvSpPr txBox="1"/>
          <p:nvPr/>
        </p:nvSpPr>
        <p:spPr>
          <a:xfrm>
            <a:off x="7329131" y="2271689"/>
            <a:ext cx="1611467" cy="830997"/>
          </a:xfrm>
          <a:prstGeom prst="rect">
            <a:avLst/>
          </a:prstGeom>
          <a:noFill/>
        </p:spPr>
        <p:txBody>
          <a:bodyPr wrap="none" rtlCol="0">
            <a:spAutoFit/>
          </a:bodyPr>
          <a:lstStyle/>
          <a:p>
            <a:r>
              <a:rPr lang="en-AU" sz="2400" dirty="0" smtClean="0">
                <a:solidFill>
                  <a:schemeClr val="bg1"/>
                </a:solidFill>
              </a:rPr>
              <a:t>Geographic</a:t>
            </a:r>
          </a:p>
          <a:p>
            <a:r>
              <a:rPr lang="en-AU" sz="2400" dirty="0" smtClean="0">
                <a:solidFill>
                  <a:schemeClr val="bg1"/>
                </a:solidFill>
              </a:rPr>
              <a:t>separation</a:t>
            </a:r>
            <a:endParaRPr lang="en-AU" sz="2400" dirty="0">
              <a:solidFill>
                <a:schemeClr val="bg1"/>
              </a:solidFill>
            </a:endParaRPr>
          </a:p>
        </p:txBody>
      </p:sp>
      <p:sp>
        <p:nvSpPr>
          <p:cNvPr id="125" name="Down Arrow 124"/>
          <p:cNvSpPr/>
          <p:nvPr/>
        </p:nvSpPr>
        <p:spPr>
          <a:xfrm>
            <a:off x="6217744" y="4549268"/>
            <a:ext cx="650668" cy="422141"/>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6" name="Down Arrow 125"/>
          <p:cNvSpPr/>
          <p:nvPr/>
        </p:nvSpPr>
        <p:spPr>
          <a:xfrm>
            <a:off x="6216468" y="2450586"/>
            <a:ext cx="650668" cy="422141"/>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 name="TextBox 69"/>
          <p:cNvSpPr txBox="1"/>
          <p:nvPr/>
        </p:nvSpPr>
        <p:spPr>
          <a:xfrm>
            <a:off x="6651633" y="4320303"/>
            <a:ext cx="1859933" cy="830997"/>
          </a:xfrm>
          <a:prstGeom prst="rect">
            <a:avLst/>
          </a:prstGeom>
          <a:noFill/>
        </p:spPr>
        <p:txBody>
          <a:bodyPr wrap="none" rtlCol="0">
            <a:spAutoFit/>
          </a:bodyPr>
          <a:lstStyle/>
          <a:p>
            <a:pPr algn="ctr"/>
            <a:r>
              <a:rPr lang="en-AU" sz="2400" dirty="0" smtClean="0">
                <a:solidFill>
                  <a:schemeClr val="bg1"/>
                </a:solidFill>
              </a:rPr>
              <a:t>Time +</a:t>
            </a:r>
          </a:p>
          <a:p>
            <a:pPr algn="ctr"/>
            <a:r>
              <a:rPr lang="en-AU" sz="2400" dirty="0" smtClean="0">
                <a:solidFill>
                  <a:schemeClr val="bg1"/>
                </a:solidFill>
              </a:rPr>
              <a:t> other factors</a:t>
            </a:r>
            <a:endParaRPr lang="en-AU" sz="2400" dirty="0">
              <a:solidFill>
                <a:schemeClr val="bg1"/>
              </a:solidFill>
            </a:endParaRPr>
          </a:p>
        </p:txBody>
      </p:sp>
      <p:sp>
        <p:nvSpPr>
          <p:cNvPr id="67" name="Rectangle 66"/>
          <p:cNvSpPr/>
          <p:nvPr/>
        </p:nvSpPr>
        <p:spPr>
          <a:xfrm>
            <a:off x="3230880" y="2367280"/>
            <a:ext cx="5661600" cy="4490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717019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492303" y="461704"/>
            <a:ext cx="1891030" cy="461665"/>
          </a:xfrm>
          <a:prstGeom prst="rect">
            <a:avLst/>
          </a:prstGeom>
          <a:noFill/>
        </p:spPr>
        <p:txBody>
          <a:bodyPr wrap="none" rtlCol="0">
            <a:spAutoFit/>
          </a:bodyPr>
          <a:lstStyle/>
          <a:p>
            <a:r>
              <a:rPr lang="en-AU" sz="2400" dirty="0" smtClean="0">
                <a:solidFill>
                  <a:srgbClr val="FF0000"/>
                </a:solidFill>
              </a:rPr>
              <a:t>Species range</a:t>
            </a:r>
            <a:endParaRPr lang="en-AU" sz="2400" dirty="0">
              <a:solidFill>
                <a:srgbClr val="FF0000"/>
              </a:solidFill>
            </a:endParaRPr>
          </a:p>
        </p:txBody>
      </p:sp>
      <p:grpSp>
        <p:nvGrpSpPr>
          <p:cNvPr id="86" name="Group 85"/>
          <p:cNvGrpSpPr/>
          <p:nvPr/>
        </p:nvGrpSpPr>
        <p:grpSpPr>
          <a:xfrm>
            <a:off x="4910639" y="1060501"/>
            <a:ext cx="3264877" cy="1234831"/>
            <a:chOff x="7126779" y="1060500"/>
            <a:chExt cx="4353169" cy="1234831"/>
          </a:xfrm>
        </p:grpSpPr>
        <p:sp>
          <p:nvSpPr>
            <p:cNvPr id="5" name="Oval 4"/>
            <p:cNvSpPr/>
            <p:nvPr/>
          </p:nvSpPr>
          <p:spPr>
            <a:xfrm>
              <a:off x="7126779" y="1060500"/>
              <a:ext cx="4353169" cy="1234831"/>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p:cNvSpPr/>
            <p:nvPr/>
          </p:nvSpPr>
          <p:spPr>
            <a:xfrm>
              <a:off x="7550726" y="1471142"/>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Oval 7"/>
            <p:cNvSpPr/>
            <p:nvPr/>
          </p:nvSpPr>
          <p:spPr>
            <a:xfrm>
              <a:off x="8500591" y="1848730"/>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p:cNvSpPr/>
            <p:nvPr/>
          </p:nvSpPr>
          <p:spPr>
            <a:xfrm>
              <a:off x="8912981" y="1811350"/>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9167954" y="1338869"/>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p:cNvSpPr/>
            <p:nvPr/>
          </p:nvSpPr>
          <p:spPr>
            <a:xfrm>
              <a:off x="9592790" y="1805599"/>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p:cNvSpPr/>
            <p:nvPr/>
          </p:nvSpPr>
          <p:spPr>
            <a:xfrm>
              <a:off x="9720600" y="1344622"/>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Oval 12"/>
            <p:cNvSpPr/>
            <p:nvPr/>
          </p:nvSpPr>
          <p:spPr>
            <a:xfrm>
              <a:off x="10217725" y="1799848"/>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Oval 13"/>
            <p:cNvSpPr/>
            <p:nvPr/>
          </p:nvSpPr>
          <p:spPr>
            <a:xfrm>
              <a:off x="10351435" y="1304365"/>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Oval 14"/>
            <p:cNvSpPr/>
            <p:nvPr/>
          </p:nvSpPr>
          <p:spPr>
            <a:xfrm>
              <a:off x="10952409" y="1623542"/>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Oval 16"/>
            <p:cNvSpPr/>
            <p:nvPr/>
          </p:nvSpPr>
          <p:spPr>
            <a:xfrm>
              <a:off x="7954491" y="1816372"/>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Oval 17"/>
            <p:cNvSpPr/>
            <p:nvPr/>
          </p:nvSpPr>
          <p:spPr>
            <a:xfrm>
              <a:off x="8061672" y="1406355"/>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Oval 18"/>
            <p:cNvSpPr/>
            <p:nvPr/>
          </p:nvSpPr>
          <p:spPr>
            <a:xfrm>
              <a:off x="8680009" y="1225657"/>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20" name="Straight Arrow Connector 19"/>
          <p:cNvCxnSpPr>
            <a:stCxn id="6" idx="2"/>
          </p:cNvCxnSpPr>
          <p:nvPr/>
        </p:nvCxnSpPr>
        <p:spPr>
          <a:xfrm flipH="1">
            <a:off x="5315215" y="923369"/>
            <a:ext cx="122603" cy="31796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782450" y="362145"/>
            <a:ext cx="1534972" cy="461665"/>
          </a:xfrm>
          <a:prstGeom prst="rect">
            <a:avLst/>
          </a:prstGeom>
          <a:noFill/>
        </p:spPr>
        <p:txBody>
          <a:bodyPr wrap="none" rtlCol="0">
            <a:spAutoFit/>
          </a:bodyPr>
          <a:lstStyle/>
          <a:p>
            <a:r>
              <a:rPr lang="en-AU" sz="2400" dirty="0" smtClean="0">
                <a:solidFill>
                  <a:srgbClr val="00B0F0"/>
                </a:solidFill>
              </a:rPr>
              <a:t>Population</a:t>
            </a:r>
            <a:endParaRPr lang="en-AU" sz="2400" dirty="0">
              <a:solidFill>
                <a:srgbClr val="00B0F0"/>
              </a:solidFill>
            </a:endParaRPr>
          </a:p>
        </p:txBody>
      </p:sp>
      <p:cxnSp>
        <p:nvCxnSpPr>
          <p:cNvPr id="24" name="Straight Arrow Connector 23"/>
          <p:cNvCxnSpPr>
            <a:stCxn id="22" idx="2"/>
            <a:endCxn id="14" idx="0"/>
          </p:cNvCxnSpPr>
          <p:nvPr/>
        </p:nvCxnSpPr>
        <p:spPr>
          <a:xfrm flipH="1">
            <a:off x="7429413" y="823810"/>
            <a:ext cx="120523" cy="480556"/>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104" name="Group 103"/>
          <p:cNvGrpSpPr/>
          <p:nvPr/>
        </p:nvGrpSpPr>
        <p:grpSpPr>
          <a:xfrm>
            <a:off x="4910639" y="3115449"/>
            <a:ext cx="3264877" cy="1234831"/>
            <a:chOff x="7320427" y="2848293"/>
            <a:chExt cx="4353169" cy="1234831"/>
          </a:xfrm>
        </p:grpSpPr>
        <p:sp>
          <p:nvSpPr>
            <p:cNvPr id="64" name="Freeform 63"/>
            <p:cNvSpPr/>
            <p:nvPr/>
          </p:nvSpPr>
          <p:spPr>
            <a:xfrm>
              <a:off x="8559532" y="2855343"/>
              <a:ext cx="920895" cy="1164566"/>
            </a:xfrm>
            <a:custGeom>
              <a:avLst/>
              <a:gdLst>
                <a:gd name="connsiteX0" fmla="*/ 32374 w 920895"/>
                <a:gd name="connsiteY0" fmla="*/ 1164566 h 1164566"/>
                <a:gd name="connsiteX1" fmla="*/ 58254 w 920895"/>
                <a:gd name="connsiteY1" fmla="*/ 621102 h 1164566"/>
                <a:gd name="connsiteX2" fmla="*/ 567212 w 920895"/>
                <a:gd name="connsiteY2" fmla="*/ 534838 h 1164566"/>
                <a:gd name="connsiteX3" fmla="*/ 800125 w 920895"/>
                <a:gd name="connsiteY3" fmla="*/ 207034 h 1164566"/>
                <a:gd name="connsiteX4" fmla="*/ 920895 w 920895"/>
                <a:gd name="connsiteY4" fmla="*/ 0 h 1164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0895" h="1164566">
                  <a:moveTo>
                    <a:pt x="32374" y="1164566"/>
                  </a:moveTo>
                  <a:cubicBezTo>
                    <a:pt x="744" y="945311"/>
                    <a:pt x="-30886" y="726057"/>
                    <a:pt x="58254" y="621102"/>
                  </a:cubicBezTo>
                  <a:cubicBezTo>
                    <a:pt x="147394" y="516147"/>
                    <a:pt x="443567" y="603849"/>
                    <a:pt x="567212" y="534838"/>
                  </a:cubicBezTo>
                  <a:cubicBezTo>
                    <a:pt x="690857" y="465827"/>
                    <a:pt x="741178" y="296174"/>
                    <a:pt x="800125" y="207034"/>
                  </a:cubicBezTo>
                  <a:cubicBezTo>
                    <a:pt x="859072" y="117894"/>
                    <a:pt x="889983" y="58947"/>
                    <a:pt x="920895" y="0"/>
                  </a:cubicBezTo>
                </a:path>
              </a:pathLst>
            </a:custGeom>
            <a:noFill/>
            <a:ln w="508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87" name="Group 86"/>
            <p:cNvGrpSpPr/>
            <p:nvPr/>
          </p:nvGrpSpPr>
          <p:grpSpPr>
            <a:xfrm>
              <a:off x="7320427" y="2848293"/>
              <a:ext cx="4353169" cy="1234831"/>
              <a:chOff x="7320427" y="2848293"/>
              <a:chExt cx="4353169" cy="1234831"/>
            </a:xfrm>
          </p:grpSpPr>
          <p:grpSp>
            <p:nvGrpSpPr>
              <p:cNvPr id="43" name="Group 42"/>
              <p:cNvGrpSpPr/>
              <p:nvPr/>
            </p:nvGrpSpPr>
            <p:grpSpPr>
              <a:xfrm>
                <a:off x="7320427" y="2848293"/>
                <a:ext cx="4353169" cy="1234831"/>
                <a:chOff x="6994770" y="2013381"/>
                <a:chExt cx="4353169" cy="1234831"/>
              </a:xfrm>
            </p:grpSpPr>
            <p:sp>
              <p:nvSpPr>
                <p:cNvPr id="44" name="Oval 43"/>
                <p:cNvSpPr/>
                <p:nvPr/>
              </p:nvSpPr>
              <p:spPr>
                <a:xfrm>
                  <a:off x="6994770" y="2013381"/>
                  <a:ext cx="4353169" cy="1234831"/>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 name="Oval 45"/>
                <p:cNvSpPr/>
                <p:nvPr/>
              </p:nvSpPr>
              <p:spPr>
                <a:xfrm>
                  <a:off x="7418717" y="2424023"/>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7" name="Oval 46"/>
                <p:cNvSpPr/>
                <p:nvPr/>
              </p:nvSpPr>
              <p:spPr>
                <a:xfrm>
                  <a:off x="8368582" y="2801611"/>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 name="Oval 47"/>
                <p:cNvSpPr/>
                <p:nvPr/>
              </p:nvSpPr>
              <p:spPr>
                <a:xfrm>
                  <a:off x="8780972" y="2764231"/>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 name="Oval 48"/>
                <p:cNvSpPr/>
                <p:nvPr/>
              </p:nvSpPr>
              <p:spPr>
                <a:xfrm>
                  <a:off x="9035945" y="2291750"/>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 name="Oval 49"/>
                <p:cNvSpPr/>
                <p:nvPr/>
              </p:nvSpPr>
              <p:spPr>
                <a:xfrm>
                  <a:off x="9460781" y="2758480"/>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 name="Oval 50"/>
                <p:cNvSpPr/>
                <p:nvPr/>
              </p:nvSpPr>
              <p:spPr>
                <a:xfrm>
                  <a:off x="9588591" y="2297503"/>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2" name="Oval 51"/>
                <p:cNvSpPr/>
                <p:nvPr/>
              </p:nvSpPr>
              <p:spPr>
                <a:xfrm>
                  <a:off x="10085716" y="2752729"/>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3" name="Oval 52"/>
                <p:cNvSpPr/>
                <p:nvPr/>
              </p:nvSpPr>
              <p:spPr>
                <a:xfrm>
                  <a:off x="10219426" y="2257246"/>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 name="Oval 53"/>
                <p:cNvSpPr/>
                <p:nvPr/>
              </p:nvSpPr>
              <p:spPr>
                <a:xfrm>
                  <a:off x="10820400" y="2576423"/>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 name="Oval 54"/>
                <p:cNvSpPr/>
                <p:nvPr/>
              </p:nvSpPr>
              <p:spPr>
                <a:xfrm>
                  <a:off x="7822482" y="2769253"/>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 name="Oval 55"/>
                <p:cNvSpPr/>
                <p:nvPr/>
              </p:nvSpPr>
              <p:spPr>
                <a:xfrm>
                  <a:off x="7929663" y="2359236"/>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 name="Oval 56"/>
                <p:cNvSpPr/>
                <p:nvPr/>
              </p:nvSpPr>
              <p:spPr>
                <a:xfrm>
                  <a:off x="8548000" y="2178538"/>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65" name="Freeform 64"/>
              <p:cNvSpPr/>
              <p:nvPr/>
            </p:nvSpPr>
            <p:spPr>
              <a:xfrm>
                <a:off x="10110159" y="2863970"/>
                <a:ext cx="203799" cy="1207698"/>
              </a:xfrm>
              <a:custGeom>
                <a:avLst/>
                <a:gdLst>
                  <a:gd name="connsiteX0" fmla="*/ 0 w 203799"/>
                  <a:gd name="connsiteY0" fmla="*/ 1207698 h 1207698"/>
                  <a:gd name="connsiteX1" fmla="*/ 181155 w 203799"/>
                  <a:gd name="connsiteY1" fmla="*/ 586596 h 1207698"/>
                  <a:gd name="connsiteX2" fmla="*/ 181155 w 203799"/>
                  <a:gd name="connsiteY2" fmla="*/ 163902 h 1207698"/>
                  <a:gd name="connsiteX3" fmla="*/ 0 w 203799"/>
                  <a:gd name="connsiteY3" fmla="*/ 0 h 1207698"/>
                </a:gdLst>
                <a:ahLst/>
                <a:cxnLst>
                  <a:cxn ang="0">
                    <a:pos x="connsiteX0" y="connsiteY0"/>
                  </a:cxn>
                  <a:cxn ang="0">
                    <a:pos x="connsiteX1" y="connsiteY1"/>
                  </a:cxn>
                  <a:cxn ang="0">
                    <a:pos x="connsiteX2" y="connsiteY2"/>
                  </a:cxn>
                  <a:cxn ang="0">
                    <a:pos x="connsiteX3" y="connsiteY3"/>
                  </a:cxn>
                </a:cxnLst>
                <a:rect l="l" t="t" r="r" b="b"/>
                <a:pathLst>
                  <a:path w="203799" h="1207698">
                    <a:moveTo>
                      <a:pt x="0" y="1207698"/>
                    </a:moveTo>
                    <a:cubicBezTo>
                      <a:pt x="75481" y="984130"/>
                      <a:pt x="150963" y="760562"/>
                      <a:pt x="181155" y="586596"/>
                    </a:cubicBezTo>
                    <a:cubicBezTo>
                      <a:pt x="211348" y="412630"/>
                      <a:pt x="211348" y="261668"/>
                      <a:pt x="181155" y="163902"/>
                    </a:cubicBezTo>
                    <a:cubicBezTo>
                      <a:pt x="150963" y="66136"/>
                      <a:pt x="75481" y="33068"/>
                      <a:pt x="0" y="0"/>
                    </a:cubicBezTo>
                  </a:path>
                </a:pathLst>
              </a:custGeom>
              <a:noFill/>
              <a:ln w="508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grpSp>
        <p:nvGrpSpPr>
          <p:cNvPr id="105" name="Group 104"/>
          <p:cNvGrpSpPr/>
          <p:nvPr/>
        </p:nvGrpSpPr>
        <p:grpSpPr>
          <a:xfrm>
            <a:off x="4910639" y="5170395"/>
            <a:ext cx="3264877" cy="1234831"/>
            <a:chOff x="7320427" y="2848293"/>
            <a:chExt cx="4353169" cy="1234831"/>
          </a:xfrm>
        </p:grpSpPr>
        <p:sp>
          <p:nvSpPr>
            <p:cNvPr id="106" name="Freeform 105"/>
            <p:cNvSpPr/>
            <p:nvPr/>
          </p:nvSpPr>
          <p:spPr>
            <a:xfrm>
              <a:off x="8559532" y="2855343"/>
              <a:ext cx="920895" cy="1164566"/>
            </a:xfrm>
            <a:custGeom>
              <a:avLst/>
              <a:gdLst>
                <a:gd name="connsiteX0" fmla="*/ 32374 w 920895"/>
                <a:gd name="connsiteY0" fmla="*/ 1164566 h 1164566"/>
                <a:gd name="connsiteX1" fmla="*/ 58254 w 920895"/>
                <a:gd name="connsiteY1" fmla="*/ 621102 h 1164566"/>
                <a:gd name="connsiteX2" fmla="*/ 567212 w 920895"/>
                <a:gd name="connsiteY2" fmla="*/ 534838 h 1164566"/>
                <a:gd name="connsiteX3" fmla="*/ 800125 w 920895"/>
                <a:gd name="connsiteY3" fmla="*/ 207034 h 1164566"/>
                <a:gd name="connsiteX4" fmla="*/ 920895 w 920895"/>
                <a:gd name="connsiteY4" fmla="*/ 0 h 1164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0895" h="1164566">
                  <a:moveTo>
                    <a:pt x="32374" y="1164566"/>
                  </a:moveTo>
                  <a:cubicBezTo>
                    <a:pt x="744" y="945311"/>
                    <a:pt x="-30886" y="726057"/>
                    <a:pt x="58254" y="621102"/>
                  </a:cubicBezTo>
                  <a:cubicBezTo>
                    <a:pt x="147394" y="516147"/>
                    <a:pt x="443567" y="603849"/>
                    <a:pt x="567212" y="534838"/>
                  </a:cubicBezTo>
                  <a:cubicBezTo>
                    <a:pt x="690857" y="465827"/>
                    <a:pt x="741178" y="296174"/>
                    <a:pt x="800125" y="207034"/>
                  </a:cubicBezTo>
                  <a:cubicBezTo>
                    <a:pt x="859072" y="117894"/>
                    <a:pt x="889983" y="58947"/>
                    <a:pt x="920895" y="0"/>
                  </a:cubicBezTo>
                </a:path>
              </a:pathLst>
            </a:custGeom>
            <a:noFill/>
            <a:ln w="508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07" name="Group 106"/>
            <p:cNvGrpSpPr/>
            <p:nvPr/>
          </p:nvGrpSpPr>
          <p:grpSpPr>
            <a:xfrm>
              <a:off x="7320427" y="2848293"/>
              <a:ext cx="4353169" cy="1234831"/>
              <a:chOff x="7320427" y="2848293"/>
              <a:chExt cx="4353169" cy="1234831"/>
            </a:xfrm>
          </p:grpSpPr>
          <p:grpSp>
            <p:nvGrpSpPr>
              <p:cNvPr id="108" name="Group 107"/>
              <p:cNvGrpSpPr/>
              <p:nvPr/>
            </p:nvGrpSpPr>
            <p:grpSpPr>
              <a:xfrm>
                <a:off x="7320427" y="2848293"/>
                <a:ext cx="4353169" cy="1234831"/>
                <a:chOff x="6994770" y="2013381"/>
                <a:chExt cx="4353169" cy="1234831"/>
              </a:xfrm>
            </p:grpSpPr>
            <p:sp>
              <p:nvSpPr>
                <p:cNvPr id="110" name="Oval 109"/>
                <p:cNvSpPr/>
                <p:nvPr/>
              </p:nvSpPr>
              <p:spPr>
                <a:xfrm>
                  <a:off x="6994770" y="2013381"/>
                  <a:ext cx="4353169" cy="1234831"/>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1" name="Oval 110"/>
                <p:cNvSpPr/>
                <p:nvPr/>
              </p:nvSpPr>
              <p:spPr>
                <a:xfrm>
                  <a:off x="7418717" y="2424023"/>
                  <a:ext cx="267419" cy="224286"/>
                </a:xfrm>
                <a:prstGeom prst="ellipse">
                  <a:avLst/>
                </a:prstGeom>
                <a:solidFill>
                  <a:srgbClr val="00206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2" name="Oval 111"/>
                <p:cNvSpPr/>
                <p:nvPr/>
              </p:nvSpPr>
              <p:spPr>
                <a:xfrm>
                  <a:off x="8368582" y="2801611"/>
                  <a:ext cx="267419" cy="224286"/>
                </a:xfrm>
                <a:prstGeom prst="ellipse">
                  <a:avLst/>
                </a:prstGeom>
                <a:solidFill>
                  <a:srgbClr val="7030A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3" name="Oval 112"/>
                <p:cNvSpPr/>
                <p:nvPr/>
              </p:nvSpPr>
              <p:spPr>
                <a:xfrm>
                  <a:off x="8780972" y="2764231"/>
                  <a:ext cx="267419" cy="224286"/>
                </a:xfrm>
                <a:prstGeom prst="ellipse">
                  <a:avLst/>
                </a:prstGeom>
                <a:solidFill>
                  <a:srgbClr val="7030A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4" name="Oval 113"/>
                <p:cNvSpPr/>
                <p:nvPr/>
              </p:nvSpPr>
              <p:spPr>
                <a:xfrm>
                  <a:off x="9035945" y="2291750"/>
                  <a:ext cx="267419" cy="224286"/>
                </a:xfrm>
                <a:prstGeom prst="ellipse">
                  <a:avLst/>
                </a:prstGeom>
                <a:solidFill>
                  <a:srgbClr val="7030A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5" name="Oval 114"/>
                <p:cNvSpPr/>
                <p:nvPr/>
              </p:nvSpPr>
              <p:spPr>
                <a:xfrm>
                  <a:off x="9460781" y="2758480"/>
                  <a:ext cx="267419" cy="224286"/>
                </a:xfrm>
                <a:prstGeom prst="ellipse">
                  <a:avLst/>
                </a:prstGeom>
                <a:solidFill>
                  <a:srgbClr val="7030A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6" name="Oval 115"/>
                <p:cNvSpPr/>
                <p:nvPr/>
              </p:nvSpPr>
              <p:spPr>
                <a:xfrm>
                  <a:off x="9588591" y="2297503"/>
                  <a:ext cx="267419" cy="224286"/>
                </a:xfrm>
                <a:prstGeom prst="ellipse">
                  <a:avLst/>
                </a:prstGeom>
                <a:solidFill>
                  <a:srgbClr val="7030A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7" name="Oval 116"/>
                <p:cNvSpPr/>
                <p:nvPr/>
              </p:nvSpPr>
              <p:spPr>
                <a:xfrm>
                  <a:off x="10085716" y="2752729"/>
                  <a:ext cx="267419" cy="224286"/>
                </a:xfrm>
                <a:prstGeom prst="ellipse">
                  <a:avLst/>
                </a:prstGeom>
                <a:solidFill>
                  <a:srgbClr val="0676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8" name="Oval 117"/>
                <p:cNvSpPr/>
                <p:nvPr/>
              </p:nvSpPr>
              <p:spPr>
                <a:xfrm>
                  <a:off x="10219426" y="2257246"/>
                  <a:ext cx="267419" cy="224286"/>
                </a:xfrm>
                <a:prstGeom prst="ellipse">
                  <a:avLst/>
                </a:prstGeom>
                <a:solidFill>
                  <a:srgbClr val="0676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9" name="Oval 118"/>
                <p:cNvSpPr/>
                <p:nvPr/>
              </p:nvSpPr>
              <p:spPr>
                <a:xfrm>
                  <a:off x="10820400" y="2576423"/>
                  <a:ext cx="267419" cy="224286"/>
                </a:xfrm>
                <a:prstGeom prst="ellipse">
                  <a:avLst/>
                </a:prstGeom>
                <a:solidFill>
                  <a:srgbClr val="0676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0" name="Oval 119"/>
                <p:cNvSpPr/>
                <p:nvPr/>
              </p:nvSpPr>
              <p:spPr>
                <a:xfrm>
                  <a:off x="7822482" y="2769253"/>
                  <a:ext cx="267419" cy="224286"/>
                </a:xfrm>
                <a:prstGeom prst="ellipse">
                  <a:avLst/>
                </a:prstGeom>
                <a:solidFill>
                  <a:srgbClr val="00206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1" name="Oval 120"/>
                <p:cNvSpPr/>
                <p:nvPr/>
              </p:nvSpPr>
              <p:spPr>
                <a:xfrm>
                  <a:off x="7929663" y="2359236"/>
                  <a:ext cx="267419" cy="224286"/>
                </a:xfrm>
                <a:prstGeom prst="ellipse">
                  <a:avLst/>
                </a:prstGeom>
                <a:solidFill>
                  <a:srgbClr val="00206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2" name="Oval 121"/>
                <p:cNvSpPr/>
                <p:nvPr/>
              </p:nvSpPr>
              <p:spPr>
                <a:xfrm>
                  <a:off x="8548000" y="2178538"/>
                  <a:ext cx="267419" cy="224286"/>
                </a:xfrm>
                <a:prstGeom prst="ellipse">
                  <a:avLst/>
                </a:prstGeom>
                <a:solidFill>
                  <a:srgbClr val="00206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09" name="Freeform 108"/>
              <p:cNvSpPr/>
              <p:nvPr/>
            </p:nvSpPr>
            <p:spPr>
              <a:xfrm>
                <a:off x="10110159" y="2863970"/>
                <a:ext cx="203799" cy="1207698"/>
              </a:xfrm>
              <a:custGeom>
                <a:avLst/>
                <a:gdLst>
                  <a:gd name="connsiteX0" fmla="*/ 0 w 203799"/>
                  <a:gd name="connsiteY0" fmla="*/ 1207698 h 1207698"/>
                  <a:gd name="connsiteX1" fmla="*/ 181155 w 203799"/>
                  <a:gd name="connsiteY1" fmla="*/ 586596 h 1207698"/>
                  <a:gd name="connsiteX2" fmla="*/ 181155 w 203799"/>
                  <a:gd name="connsiteY2" fmla="*/ 163902 h 1207698"/>
                  <a:gd name="connsiteX3" fmla="*/ 0 w 203799"/>
                  <a:gd name="connsiteY3" fmla="*/ 0 h 1207698"/>
                </a:gdLst>
                <a:ahLst/>
                <a:cxnLst>
                  <a:cxn ang="0">
                    <a:pos x="connsiteX0" y="connsiteY0"/>
                  </a:cxn>
                  <a:cxn ang="0">
                    <a:pos x="connsiteX1" y="connsiteY1"/>
                  </a:cxn>
                  <a:cxn ang="0">
                    <a:pos x="connsiteX2" y="connsiteY2"/>
                  </a:cxn>
                  <a:cxn ang="0">
                    <a:pos x="connsiteX3" y="connsiteY3"/>
                  </a:cxn>
                </a:cxnLst>
                <a:rect l="l" t="t" r="r" b="b"/>
                <a:pathLst>
                  <a:path w="203799" h="1207698">
                    <a:moveTo>
                      <a:pt x="0" y="1207698"/>
                    </a:moveTo>
                    <a:cubicBezTo>
                      <a:pt x="75481" y="984130"/>
                      <a:pt x="150963" y="760562"/>
                      <a:pt x="181155" y="586596"/>
                    </a:cubicBezTo>
                    <a:cubicBezTo>
                      <a:pt x="211348" y="412630"/>
                      <a:pt x="211348" y="261668"/>
                      <a:pt x="181155" y="163902"/>
                    </a:cubicBezTo>
                    <a:cubicBezTo>
                      <a:pt x="150963" y="66136"/>
                      <a:pt x="75481" y="33068"/>
                      <a:pt x="0" y="0"/>
                    </a:cubicBezTo>
                  </a:path>
                </a:pathLst>
              </a:custGeom>
              <a:noFill/>
              <a:ln w="508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sp>
        <p:nvSpPr>
          <p:cNvPr id="124" name="TextBox 123"/>
          <p:cNvSpPr txBox="1"/>
          <p:nvPr/>
        </p:nvSpPr>
        <p:spPr>
          <a:xfrm>
            <a:off x="7329131" y="2271689"/>
            <a:ext cx="1611467" cy="830997"/>
          </a:xfrm>
          <a:prstGeom prst="rect">
            <a:avLst/>
          </a:prstGeom>
          <a:noFill/>
        </p:spPr>
        <p:txBody>
          <a:bodyPr wrap="none" rtlCol="0">
            <a:spAutoFit/>
          </a:bodyPr>
          <a:lstStyle/>
          <a:p>
            <a:r>
              <a:rPr lang="en-AU" sz="2400" dirty="0" smtClean="0">
                <a:solidFill>
                  <a:schemeClr val="bg1"/>
                </a:solidFill>
              </a:rPr>
              <a:t>Geographic</a:t>
            </a:r>
          </a:p>
          <a:p>
            <a:r>
              <a:rPr lang="en-AU" sz="2400" dirty="0" smtClean="0">
                <a:solidFill>
                  <a:schemeClr val="bg1"/>
                </a:solidFill>
              </a:rPr>
              <a:t>separation</a:t>
            </a:r>
            <a:endParaRPr lang="en-AU" sz="2400" dirty="0">
              <a:solidFill>
                <a:schemeClr val="bg1"/>
              </a:solidFill>
            </a:endParaRPr>
          </a:p>
        </p:txBody>
      </p:sp>
      <p:sp>
        <p:nvSpPr>
          <p:cNvPr id="125" name="Down Arrow 124"/>
          <p:cNvSpPr/>
          <p:nvPr/>
        </p:nvSpPr>
        <p:spPr>
          <a:xfrm>
            <a:off x="6217744" y="4549268"/>
            <a:ext cx="650668" cy="422141"/>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6" name="Down Arrow 125"/>
          <p:cNvSpPr/>
          <p:nvPr/>
        </p:nvSpPr>
        <p:spPr>
          <a:xfrm>
            <a:off x="6216468" y="2450586"/>
            <a:ext cx="650668" cy="422141"/>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 name="TextBox 69"/>
          <p:cNvSpPr txBox="1"/>
          <p:nvPr/>
        </p:nvSpPr>
        <p:spPr>
          <a:xfrm>
            <a:off x="6651633" y="4320303"/>
            <a:ext cx="1859933" cy="830997"/>
          </a:xfrm>
          <a:prstGeom prst="rect">
            <a:avLst/>
          </a:prstGeom>
          <a:noFill/>
        </p:spPr>
        <p:txBody>
          <a:bodyPr wrap="none" rtlCol="0">
            <a:spAutoFit/>
          </a:bodyPr>
          <a:lstStyle/>
          <a:p>
            <a:pPr algn="ctr"/>
            <a:r>
              <a:rPr lang="en-AU" sz="2400" dirty="0" smtClean="0">
                <a:solidFill>
                  <a:schemeClr val="bg1"/>
                </a:solidFill>
              </a:rPr>
              <a:t>Time +</a:t>
            </a:r>
          </a:p>
          <a:p>
            <a:pPr algn="ctr"/>
            <a:r>
              <a:rPr lang="en-AU" sz="2400" dirty="0" smtClean="0">
                <a:solidFill>
                  <a:schemeClr val="bg1"/>
                </a:solidFill>
              </a:rPr>
              <a:t> other factors</a:t>
            </a:r>
            <a:endParaRPr lang="en-AU" sz="2400" dirty="0">
              <a:solidFill>
                <a:schemeClr val="bg1"/>
              </a:solidFill>
            </a:endParaRPr>
          </a:p>
        </p:txBody>
      </p:sp>
      <p:sp>
        <p:nvSpPr>
          <p:cNvPr id="67" name="Rectangle 66"/>
          <p:cNvSpPr/>
          <p:nvPr/>
        </p:nvSpPr>
        <p:spPr>
          <a:xfrm>
            <a:off x="3230880" y="5151300"/>
            <a:ext cx="5661600" cy="17067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 name="Rectangle 68"/>
          <p:cNvSpPr/>
          <p:nvPr/>
        </p:nvSpPr>
        <p:spPr>
          <a:xfrm>
            <a:off x="6141562" y="4390178"/>
            <a:ext cx="2903318" cy="26202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1" name="Title 1"/>
          <p:cNvSpPr txBox="1">
            <a:spLocks/>
          </p:cNvSpPr>
          <p:nvPr/>
        </p:nvSpPr>
        <p:spPr>
          <a:xfrm>
            <a:off x="0" y="3176"/>
            <a:ext cx="4492303" cy="286955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bg1"/>
                </a:solidFill>
                <a:latin typeface="+mj-lt"/>
                <a:ea typeface="+mj-ea"/>
                <a:cs typeface="+mj-cs"/>
              </a:defRPr>
            </a:lvl1pPr>
          </a:lstStyle>
          <a:p>
            <a:r>
              <a:rPr lang="en-AU" smtClean="0">
                <a:latin typeface="+mn-lt"/>
              </a:rPr>
              <a:t>But what about biodiversity processes?</a:t>
            </a:r>
            <a:endParaRPr lang="en-AU" dirty="0">
              <a:latin typeface="+mn-lt"/>
            </a:endParaRPr>
          </a:p>
        </p:txBody>
      </p:sp>
      <p:sp>
        <p:nvSpPr>
          <p:cNvPr id="72" name="TextBox 71"/>
          <p:cNvSpPr txBox="1"/>
          <p:nvPr/>
        </p:nvSpPr>
        <p:spPr>
          <a:xfrm>
            <a:off x="4210677" y="4390178"/>
            <a:ext cx="1320746" cy="830997"/>
          </a:xfrm>
          <a:prstGeom prst="rect">
            <a:avLst/>
          </a:prstGeom>
          <a:noFill/>
        </p:spPr>
        <p:txBody>
          <a:bodyPr wrap="none" rtlCol="0">
            <a:spAutoFit/>
          </a:bodyPr>
          <a:lstStyle/>
          <a:p>
            <a:r>
              <a:rPr lang="en-AU" sz="2400" dirty="0" smtClean="0">
                <a:solidFill>
                  <a:srgbClr val="FFFF00"/>
                </a:solidFill>
              </a:rPr>
              <a:t>Dispersal</a:t>
            </a:r>
          </a:p>
          <a:p>
            <a:r>
              <a:rPr lang="en-AU" sz="2400" dirty="0" smtClean="0">
                <a:solidFill>
                  <a:srgbClr val="FFFF00"/>
                </a:solidFill>
              </a:rPr>
              <a:t>barriers</a:t>
            </a:r>
            <a:endParaRPr lang="en-AU" sz="2400" dirty="0">
              <a:solidFill>
                <a:srgbClr val="FFFF00"/>
              </a:solidFill>
            </a:endParaRPr>
          </a:p>
        </p:txBody>
      </p:sp>
      <p:cxnSp>
        <p:nvCxnSpPr>
          <p:cNvPr id="73" name="Straight Arrow Connector 72"/>
          <p:cNvCxnSpPr>
            <a:stCxn id="72" idx="0"/>
          </p:cNvCxnSpPr>
          <p:nvPr/>
        </p:nvCxnSpPr>
        <p:spPr>
          <a:xfrm flipV="1">
            <a:off x="4871050" y="4287065"/>
            <a:ext cx="993198" cy="103113"/>
          </a:xfrm>
          <a:prstGeom prst="straightConnector1">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8851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492303" y="461704"/>
            <a:ext cx="1891030" cy="461665"/>
          </a:xfrm>
          <a:prstGeom prst="rect">
            <a:avLst/>
          </a:prstGeom>
          <a:noFill/>
        </p:spPr>
        <p:txBody>
          <a:bodyPr wrap="none" rtlCol="0">
            <a:spAutoFit/>
          </a:bodyPr>
          <a:lstStyle/>
          <a:p>
            <a:r>
              <a:rPr lang="en-AU" sz="2400" dirty="0" smtClean="0">
                <a:solidFill>
                  <a:srgbClr val="FF0000"/>
                </a:solidFill>
              </a:rPr>
              <a:t>Species range</a:t>
            </a:r>
            <a:endParaRPr lang="en-AU" sz="2400" dirty="0">
              <a:solidFill>
                <a:srgbClr val="FF0000"/>
              </a:solidFill>
            </a:endParaRPr>
          </a:p>
        </p:txBody>
      </p:sp>
      <p:grpSp>
        <p:nvGrpSpPr>
          <p:cNvPr id="86" name="Group 85"/>
          <p:cNvGrpSpPr/>
          <p:nvPr/>
        </p:nvGrpSpPr>
        <p:grpSpPr>
          <a:xfrm>
            <a:off x="4910639" y="1060501"/>
            <a:ext cx="3264877" cy="1234831"/>
            <a:chOff x="7126779" y="1060500"/>
            <a:chExt cx="4353169" cy="1234831"/>
          </a:xfrm>
        </p:grpSpPr>
        <p:sp>
          <p:nvSpPr>
            <p:cNvPr id="5" name="Oval 4"/>
            <p:cNvSpPr/>
            <p:nvPr/>
          </p:nvSpPr>
          <p:spPr>
            <a:xfrm>
              <a:off x="7126779" y="1060500"/>
              <a:ext cx="4353169" cy="1234831"/>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p:cNvSpPr/>
            <p:nvPr/>
          </p:nvSpPr>
          <p:spPr>
            <a:xfrm>
              <a:off x="7550726" y="1471142"/>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Oval 7"/>
            <p:cNvSpPr/>
            <p:nvPr/>
          </p:nvSpPr>
          <p:spPr>
            <a:xfrm>
              <a:off x="8500591" y="1848730"/>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p:cNvSpPr/>
            <p:nvPr/>
          </p:nvSpPr>
          <p:spPr>
            <a:xfrm>
              <a:off x="8912981" y="1811350"/>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9167954" y="1338869"/>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p:cNvSpPr/>
            <p:nvPr/>
          </p:nvSpPr>
          <p:spPr>
            <a:xfrm>
              <a:off x="9592790" y="1805599"/>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p:cNvSpPr/>
            <p:nvPr/>
          </p:nvSpPr>
          <p:spPr>
            <a:xfrm>
              <a:off x="9720600" y="1344622"/>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Oval 12"/>
            <p:cNvSpPr/>
            <p:nvPr/>
          </p:nvSpPr>
          <p:spPr>
            <a:xfrm>
              <a:off x="10217725" y="1799848"/>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Oval 13"/>
            <p:cNvSpPr/>
            <p:nvPr/>
          </p:nvSpPr>
          <p:spPr>
            <a:xfrm>
              <a:off x="10351435" y="1304365"/>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Oval 14"/>
            <p:cNvSpPr/>
            <p:nvPr/>
          </p:nvSpPr>
          <p:spPr>
            <a:xfrm>
              <a:off x="10952409" y="1623542"/>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Oval 16"/>
            <p:cNvSpPr/>
            <p:nvPr/>
          </p:nvSpPr>
          <p:spPr>
            <a:xfrm>
              <a:off x="7954491" y="1816372"/>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Oval 17"/>
            <p:cNvSpPr/>
            <p:nvPr/>
          </p:nvSpPr>
          <p:spPr>
            <a:xfrm>
              <a:off x="8061672" y="1406355"/>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Oval 18"/>
            <p:cNvSpPr/>
            <p:nvPr/>
          </p:nvSpPr>
          <p:spPr>
            <a:xfrm>
              <a:off x="8680009" y="1225657"/>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20" name="Straight Arrow Connector 19"/>
          <p:cNvCxnSpPr>
            <a:stCxn id="6" idx="2"/>
          </p:cNvCxnSpPr>
          <p:nvPr/>
        </p:nvCxnSpPr>
        <p:spPr>
          <a:xfrm flipH="1">
            <a:off x="5315215" y="923369"/>
            <a:ext cx="122603" cy="31796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782450" y="362145"/>
            <a:ext cx="1534972" cy="461665"/>
          </a:xfrm>
          <a:prstGeom prst="rect">
            <a:avLst/>
          </a:prstGeom>
          <a:noFill/>
        </p:spPr>
        <p:txBody>
          <a:bodyPr wrap="none" rtlCol="0">
            <a:spAutoFit/>
          </a:bodyPr>
          <a:lstStyle/>
          <a:p>
            <a:r>
              <a:rPr lang="en-AU" sz="2400" dirty="0" smtClean="0">
                <a:solidFill>
                  <a:srgbClr val="00B0F0"/>
                </a:solidFill>
              </a:rPr>
              <a:t>Population</a:t>
            </a:r>
            <a:endParaRPr lang="en-AU" sz="2400" dirty="0">
              <a:solidFill>
                <a:srgbClr val="00B0F0"/>
              </a:solidFill>
            </a:endParaRPr>
          </a:p>
        </p:txBody>
      </p:sp>
      <p:cxnSp>
        <p:nvCxnSpPr>
          <p:cNvPr id="24" name="Straight Arrow Connector 23"/>
          <p:cNvCxnSpPr>
            <a:stCxn id="22" idx="2"/>
            <a:endCxn id="14" idx="0"/>
          </p:cNvCxnSpPr>
          <p:nvPr/>
        </p:nvCxnSpPr>
        <p:spPr>
          <a:xfrm flipH="1">
            <a:off x="7429413" y="823810"/>
            <a:ext cx="120523" cy="480556"/>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104" name="Group 103"/>
          <p:cNvGrpSpPr/>
          <p:nvPr/>
        </p:nvGrpSpPr>
        <p:grpSpPr>
          <a:xfrm>
            <a:off x="4910639" y="3115449"/>
            <a:ext cx="3264877" cy="1234831"/>
            <a:chOff x="7320427" y="2848293"/>
            <a:chExt cx="4353169" cy="1234831"/>
          </a:xfrm>
        </p:grpSpPr>
        <p:sp>
          <p:nvSpPr>
            <p:cNvPr id="64" name="Freeform 63"/>
            <p:cNvSpPr/>
            <p:nvPr/>
          </p:nvSpPr>
          <p:spPr>
            <a:xfrm>
              <a:off x="8559532" y="2855343"/>
              <a:ext cx="920895" cy="1164566"/>
            </a:xfrm>
            <a:custGeom>
              <a:avLst/>
              <a:gdLst>
                <a:gd name="connsiteX0" fmla="*/ 32374 w 920895"/>
                <a:gd name="connsiteY0" fmla="*/ 1164566 h 1164566"/>
                <a:gd name="connsiteX1" fmla="*/ 58254 w 920895"/>
                <a:gd name="connsiteY1" fmla="*/ 621102 h 1164566"/>
                <a:gd name="connsiteX2" fmla="*/ 567212 w 920895"/>
                <a:gd name="connsiteY2" fmla="*/ 534838 h 1164566"/>
                <a:gd name="connsiteX3" fmla="*/ 800125 w 920895"/>
                <a:gd name="connsiteY3" fmla="*/ 207034 h 1164566"/>
                <a:gd name="connsiteX4" fmla="*/ 920895 w 920895"/>
                <a:gd name="connsiteY4" fmla="*/ 0 h 1164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0895" h="1164566">
                  <a:moveTo>
                    <a:pt x="32374" y="1164566"/>
                  </a:moveTo>
                  <a:cubicBezTo>
                    <a:pt x="744" y="945311"/>
                    <a:pt x="-30886" y="726057"/>
                    <a:pt x="58254" y="621102"/>
                  </a:cubicBezTo>
                  <a:cubicBezTo>
                    <a:pt x="147394" y="516147"/>
                    <a:pt x="443567" y="603849"/>
                    <a:pt x="567212" y="534838"/>
                  </a:cubicBezTo>
                  <a:cubicBezTo>
                    <a:pt x="690857" y="465827"/>
                    <a:pt x="741178" y="296174"/>
                    <a:pt x="800125" y="207034"/>
                  </a:cubicBezTo>
                  <a:cubicBezTo>
                    <a:pt x="859072" y="117894"/>
                    <a:pt x="889983" y="58947"/>
                    <a:pt x="920895" y="0"/>
                  </a:cubicBezTo>
                </a:path>
              </a:pathLst>
            </a:custGeom>
            <a:noFill/>
            <a:ln w="508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87" name="Group 86"/>
            <p:cNvGrpSpPr/>
            <p:nvPr/>
          </p:nvGrpSpPr>
          <p:grpSpPr>
            <a:xfrm>
              <a:off x="7320427" y="2848293"/>
              <a:ext cx="4353169" cy="1234831"/>
              <a:chOff x="7320427" y="2848293"/>
              <a:chExt cx="4353169" cy="1234831"/>
            </a:xfrm>
          </p:grpSpPr>
          <p:grpSp>
            <p:nvGrpSpPr>
              <p:cNvPr id="43" name="Group 42"/>
              <p:cNvGrpSpPr/>
              <p:nvPr/>
            </p:nvGrpSpPr>
            <p:grpSpPr>
              <a:xfrm>
                <a:off x="7320427" y="2848293"/>
                <a:ext cx="4353169" cy="1234831"/>
                <a:chOff x="6994770" y="2013381"/>
                <a:chExt cx="4353169" cy="1234831"/>
              </a:xfrm>
            </p:grpSpPr>
            <p:sp>
              <p:nvSpPr>
                <p:cNvPr id="44" name="Oval 43"/>
                <p:cNvSpPr/>
                <p:nvPr/>
              </p:nvSpPr>
              <p:spPr>
                <a:xfrm>
                  <a:off x="6994770" y="2013381"/>
                  <a:ext cx="4353169" cy="1234831"/>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 name="Oval 45"/>
                <p:cNvSpPr/>
                <p:nvPr/>
              </p:nvSpPr>
              <p:spPr>
                <a:xfrm>
                  <a:off x="7418717" y="2424023"/>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7" name="Oval 46"/>
                <p:cNvSpPr/>
                <p:nvPr/>
              </p:nvSpPr>
              <p:spPr>
                <a:xfrm>
                  <a:off x="8368582" y="2801611"/>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 name="Oval 47"/>
                <p:cNvSpPr/>
                <p:nvPr/>
              </p:nvSpPr>
              <p:spPr>
                <a:xfrm>
                  <a:off x="8780972" y="2764231"/>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 name="Oval 48"/>
                <p:cNvSpPr/>
                <p:nvPr/>
              </p:nvSpPr>
              <p:spPr>
                <a:xfrm>
                  <a:off x="9035945" y="2291750"/>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 name="Oval 49"/>
                <p:cNvSpPr/>
                <p:nvPr/>
              </p:nvSpPr>
              <p:spPr>
                <a:xfrm>
                  <a:off x="9460781" y="2758480"/>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 name="Oval 50"/>
                <p:cNvSpPr/>
                <p:nvPr/>
              </p:nvSpPr>
              <p:spPr>
                <a:xfrm>
                  <a:off x="9588591" y="2297503"/>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2" name="Oval 51"/>
                <p:cNvSpPr/>
                <p:nvPr/>
              </p:nvSpPr>
              <p:spPr>
                <a:xfrm>
                  <a:off x="10085716" y="2752729"/>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3" name="Oval 52"/>
                <p:cNvSpPr/>
                <p:nvPr/>
              </p:nvSpPr>
              <p:spPr>
                <a:xfrm>
                  <a:off x="10219426" y="2257246"/>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 name="Oval 53"/>
                <p:cNvSpPr/>
                <p:nvPr/>
              </p:nvSpPr>
              <p:spPr>
                <a:xfrm>
                  <a:off x="10820400" y="2576423"/>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 name="Oval 54"/>
                <p:cNvSpPr/>
                <p:nvPr/>
              </p:nvSpPr>
              <p:spPr>
                <a:xfrm>
                  <a:off x="7822482" y="2769253"/>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 name="Oval 55"/>
                <p:cNvSpPr/>
                <p:nvPr/>
              </p:nvSpPr>
              <p:spPr>
                <a:xfrm>
                  <a:off x="7929663" y="2359236"/>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 name="Oval 56"/>
                <p:cNvSpPr/>
                <p:nvPr/>
              </p:nvSpPr>
              <p:spPr>
                <a:xfrm>
                  <a:off x="8548000" y="2178538"/>
                  <a:ext cx="267419" cy="224286"/>
                </a:xfrm>
                <a:prstGeom prst="ellipse">
                  <a:avLst/>
                </a:prstGeom>
                <a:solidFill>
                  <a:srgbClr val="00B0F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65" name="Freeform 64"/>
              <p:cNvSpPr/>
              <p:nvPr/>
            </p:nvSpPr>
            <p:spPr>
              <a:xfrm>
                <a:off x="10110159" y="2863970"/>
                <a:ext cx="203799" cy="1207698"/>
              </a:xfrm>
              <a:custGeom>
                <a:avLst/>
                <a:gdLst>
                  <a:gd name="connsiteX0" fmla="*/ 0 w 203799"/>
                  <a:gd name="connsiteY0" fmla="*/ 1207698 h 1207698"/>
                  <a:gd name="connsiteX1" fmla="*/ 181155 w 203799"/>
                  <a:gd name="connsiteY1" fmla="*/ 586596 h 1207698"/>
                  <a:gd name="connsiteX2" fmla="*/ 181155 w 203799"/>
                  <a:gd name="connsiteY2" fmla="*/ 163902 h 1207698"/>
                  <a:gd name="connsiteX3" fmla="*/ 0 w 203799"/>
                  <a:gd name="connsiteY3" fmla="*/ 0 h 1207698"/>
                </a:gdLst>
                <a:ahLst/>
                <a:cxnLst>
                  <a:cxn ang="0">
                    <a:pos x="connsiteX0" y="connsiteY0"/>
                  </a:cxn>
                  <a:cxn ang="0">
                    <a:pos x="connsiteX1" y="connsiteY1"/>
                  </a:cxn>
                  <a:cxn ang="0">
                    <a:pos x="connsiteX2" y="connsiteY2"/>
                  </a:cxn>
                  <a:cxn ang="0">
                    <a:pos x="connsiteX3" y="connsiteY3"/>
                  </a:cxn>
                </a:cxnLst>
                <a:rect l="l" t="t" r="r" b="b"/>
                <a:pathLst>
                  <a:path w="203799" h="1207698">
                    <a:moveTo>
                      <a:pt x="0" y="1207698"/>
                    </a:moveTo>
                    <a:cubicBezTo>
                      <a:pt x="75481" y="984130"/>
                      <a:pt x="150963" y="760562"/>
                      <a:pt x="181155" y="586596"/>
                    </a:cubicBezTo>
                    <a:cubicBezTo>
                      <a:pt x="211348" y="412630"/>
                      <a:pt x="211348" y="261668"/>
                      <a:pt x="181155" y="163902"/>
                    </a:cubicBezTo>
                    <a:cubicBezTo>
                      <a:pt x="150963" y="66136"/>
                      <a:pt x="75481" y="33068"/>
                      <a:pt x="0" y="0"/>
                    </a:cubicBezTo>
                  </a:path>
                </a:pathLst>
              </a:custGeom>
              <a:noFill/>
              <a:ln w="508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sp>
        <p:nvSpPr>
          <p:cNvPr id="66" name="TextBox 65"/>
          <p:cNvSpPr txBox="1"/>
          <p:nvPr/>
        </p:nvSpPr>
        <p:spPr>
          <a:xfrm>
            <a:off x="4210677" y="4390178"/>
            <a:ext cx="1320746" cy="830997"/>
          </a:xfrm>
          <a:prstGeom prst="rect">
            <a:avLst/>
          </a:prstGeom>
          <a:noFill/>
        </p:spPr>
        <p:txBody>
          <a:bodyPr wrap="none" rtlCol="0">
            <a:spAutoFit/>
          </a:bodyPr>
          <a:lstStyle/>
          <a:p>
            <a:r>
              <a:rPr lang="en-AU" sz="2400" dirty="0" smtClean="0">
                <a:solidFill>
                  <a:srgbClr val="FFFF00"/>
                </a:solidFill>
              </a:rPr>
              <a:t>Dispersal</a:t>
            </a:r>
          </a:p>
          <a:p>
            <a:r>
              <a:rPr lang="en-AU" sz="2400" dirty="0" smtClean="0">
                <a:solidFill>
                  <a:srgbClr val="FFFF00"/>
                </a:solidFill>
              </a:rPr>
              <a:t>barriers</a:t>
            </a:r>
            <a:endParaRPr lang="en-AU" sz="2400" dirty="0">
              <a:solidFill>
                <a:srgbClr val="FFFF00"/>
              </a:solidFill>
            </a:endParaRPr>
          </a:p>
        </p:txBody>
      </p:sp>
      <p:cxnSp>
        <p:nvCxnSpPr>
          <p:cNvPr id="68" name="Straight Arrow Connector 67"/>
          <p:cNvCxnSpPr>
            <a:stCxn id="66" idx="0"/>
            <a:endCxn id="64" idx="0"/>
          </p:cNvCxnSpPr>
          <p:nvPr/>
        </p:nvCxnSpPr>
        <p:spPr>
          <a:xfrm flipV="1">
            <a:off x="4871050" y="4287065"/>
            <a:ext cx="993198" cy="103113"/>
          </a:xfrm>
          <a:prstGeom prst="straightConnector1">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105" name="Group 104"/>
          <p:cNvGrpSpPr/>
          <p:nvPr/>
        </p:nvGrpSpPr>
        <p:grpSpPr>
          <a:xfrm>
            <a:off x="4910639" y="5170395"/>
            <a:ext cx="3264877" cy="1234831"/>
            <a:chOff x="7320427" y="2848293"/>
            <a:chExt cx="4353169" cy="1234831"/>
          </a:xfrm>
        </p:grpSpPr>
        <p:sp>
          <p:nvSpPr>
            <p:cNvPr id="106" name="Freeform 105"/>
            <p:cNvSpPr/>
            <p:nvPr/>
          </p:nvSpPr>
          <p:spPr>
            <a:xfrm>
              <a:off x="8559532" y="2855343"/>
              <a:ext cx="920895" cy="1164566"/>
            </a:xfrm>
            <a:custGeom>
              <a:avLst/>
              <a:gdLst>
                <a:gd name="connsiteX0" fmla="*/ 32374 w 920895"/>
                <a:gd name="connsiteY0" fmla="*/ 1164566 h 1164566"/>
                <a:gd name="connsiteX1" fmla="*/ 58254 w 920895"/>
                <a:gd name="connsiteY1" fmla="*/ 621102 h 1164566"/>
                <a:gd name="connsiteX2" fmla="*/ 567212 w 920895"/>
                <a:gd name="connsiteY2" fmla="*/ 534838 h 1164566"/>
                <a:gd name="connsiteX3" fmla="*/ 800125 w 920895"/>
                <a:gd name="connsiteY3" fmla="*/ 207034 h 1164566"/>
                <a:gd name="connsiteX4" fmla="*/ 920895 w 920895"/>
                <a:gd name="connsiteY4" fmla="*/ 0 h 1164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0895" h="1164566">
                  <a:moveTo>
                    <a:pt x="32374" y="1164566"/>
                  </a:moveTo>
                  <a:cubicBezTo>
                    <a:pt x="744" y="945311"/>
                    <a:pt x="-30886" y="726057"/>
                    <a:pt x="58254" y="621102"/>
                  </a:cubicBezTo>
                  <a:cubicBezTo>
                    <a:pt x="147394" y="516147"/>
                    <a:pt x="443567" y="603849"/>
                    <a:pt x="567212" y="534838"/>
                  </a:cubicBezTo>
                  <a:cubicBezTo>
                    <a:pt x="690857" y="465827"/>
                    <a:pt x="741178" y="296174"/>
                    <a:pt x="800125" y="207034"/>
                  </a:cubicBezTo>
                  <a:cubicBezTo>
                    <a:pt x="859072" y="117894"/>
                    <a:pt x="889983" y="58947"/>
                    <a:pt x="920895" y="0"/>
                  </a:cubicBezTo>
                </a:path>
              </a:pathLst>
            </a:custGeom>
            <a:noFill/>
            <a:ln w="508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07" name="Group 106"/>
            <p:cNvGrpSpPr/>
            <p:nvPr/>
          </p:nvGrpSpPr>
          <p:grpSpPr>
            <a:xfrm>
              <a:off x="7320427" y="2848293"/>
              <a:ext cx="4353169" cy="1234831"/>
              <a:chOff x="7320427" y="2848293"/>
              <a:chExt cx="4353169" cy="1234831"/>
            </a:xfrm>
          </p:grpSpPr>
          <p:grpSp>
            <p:nvGrpSpPr>
              <p:cNvPr id="108" name="Group 107"/>
              <p:cNvGrpSpPr/>
              <p:nvPr/>
            </p:nvGrpSpPr>
            <p:grpSpPr>
              <a:xfrm>
                <a:off x="7320427" y="2848293"/>
                <a:ext cx="4353169" cy="1234831"/>
                <a:chOff x="6994770" y="2013381"/>
                <a:chExt cx="4353169" cy="1234831"/>
              </a:xfrm>
            </p:grpSpPr>
            <p:sp>
              <p:nvSpPr>
                <p:cNvPr id="110" name="Oval 109"/>
                <p:cNvSpPr/>
                <p:nvPr/>
              </p:nvSpPr>
              <p:spPr>
                <a:xfrm>
                  <a:off x="6994770" y="2013381"/>
                  <a:ext cx="4353169" cy="1234831"/>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1" name="Oval 110"/>
                <p:cNvSpPr/>
                <p:nvPr/>
              </p:nvSpPr>
              <p:spPr>
                <a:xfrm>
                  <a:off x="7418717" y="2424023"/>
                  <a:ext cx="267419" cy="224286"/>
                </a:xfrm>
                <a:prstGeom prst="ellipse">
                  <a:avLst/>
                </a:prstGeom>
                <a:solidFill>
                  <a:srgbClr val="00206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2" name="Oval 111"/>
                <p:cNvSpPr/>
                <p:nvPr/>
              </p:nvSpPr>
              <p:spPr>
                <a:xfrm>
                  <a:off x="8368582" y="2801611"/>
                  <a:ext cx="267419" cy="224286"/>
                </a:xfrm>
                <a:prstGeom prst="ellipse">
                  <a:avLst/>
                </a:prstGeom>
                <a:solidFill>
                  <a:srgbClr val="7030A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3" name="Oval 112"/>
                <p:cNvSpPr/>
                <p:nvPr/>
              </p:nvSpPr>
              <p:spPr>
                <a:xfrm>
                  <a:off x="8780972" y="2764231"/>
                  <a:ext cx="267419" cy="224286"/>
                </a:xfrm>
                <a:prstGeom prst="ellipse">
                  <a:avLst/>
                </a:prstGeom>
                <a:solidFill>
                  <a:srgbClr val="7030A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4" name="Oval 113"/>
                <p:cNvSpPr/>
                <p:nvPr/>
              </p:nvSpPr>
              <p:spPr>
                <a:xfrm>
                  <a:off x="9035945" y="2291750"/>
                  <a:ext cx="267419" cy="224286"/>
                </a:xfrm>
                <a:prstGeom prst="ellipse">
                  <a:avLst/>
                </a:prstGeom>
                <a:solidFill>
                  <a:srgbClr val="7030A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5" name="Oval 114"/>
                <p:cNvSpPr/>
                <p:nvPr/>
              </p:nvSpPr>
              <p:spPr>
                <a:xfrm>
                  <a:off x="9460781" y="2758480"/>
                  <a:ext cx="267419" cy="224286"/>
                </a:xfrm>
                <a:prstGeom prst="ellipse">
                  <a:avLst/>
                </a:prstGeom>
                <a:solidFill>
                  <a:srgbClr val="7030A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6" name="Oval 115"/>
                <p:cNvSpPr/>
                <p:nvPr/>
              </p:nvSpPr>
              <p:spPr>
                <a:xfrm>
                  <a:off x="9588591" y="2297503"/>
                  <a:ext cx="267419" cy="224286"/>
                </a:xfrm>
                <a:prstGeom prst="ellipse">
                  <a:avLst/>
                </a:prstGeom>
                <a:solidFill>
                  <a:srgbClr val="7030A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7" name="Oval 116"/>
                <p:cNvSpPr/>
                <p:nvPr/>
              </p:nvSpPr>
              <p:spPr>
                <a:xfrm>
                  <a:off x="10085716" y="2752729"/>
                  <a:ext cx="267419" cy="224286"/>
                </a:xfrm>
                <a:prstGeom prst="ellipse">
                  <a:avLst/>
                </a:prstGeom>
                <a:solidFill>
                  <a:srgbClr val="0676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8" name="Oval 117"/>
                <p:cNvSpPr/>
                <p:nvPr/>
              </p:nvSpPr>
              <p:spPr>
                <a:xfrm>
                  <a:off x="10219426" y="2257246"/>
                  <a:ext cx="267419" cy="224286"/>
                </a:xfrm>
                <a:prstGeom prst="ellipse">
                  <a:avLst/>
                </a:prstGeom>
                <a:solidFill>
                  <a:srgbClr val="0676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9" name="Oval 118"/>
                <p:cNvSpPr/>
                <p:nvPr/>
              </p:nvSpPr>
              <p:spPr>
                <a:xfrm>
                  <a:off x="10820400" y="2576423"/>
                  <a:ext cx="267419" cy="224286"/>
                </a:xfrm>
                <a:prstGeom prst="ellipse">
                  <a:avLst/>
                </a:prstGeom>
                <a:solidFill>
                  <a:srgbClr val="0676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0" name="Oval 119"/>
                <p:cNvSpPr/>
                <p:nvPr/>
              </p:nvSpPr>
              <p:spPr>
                <a:xfrm>
                  <a:off x="7822482" y="2769253"/>
                  <a:ext cx="267419" cy="224286"/>
                </a:xfrm>
                <a:prstGeom prst="ellipse">
                  <a:avLst/>
                </a:prstGeom>
                <a:solidFill>
                  <a:srgbClr val="00206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1" name="Oval 120"/>
                <p:cNvSpPr/>
                <p:nvPr/>
              </p:nvSpPr>
              <p:spPr>
                <a:xfrm>
                  <a:off x="7929663" y="2359236"/>
                  <a:ext cx="267419" cy="224286"/>
                </a:xfrm>
                <a:prstGeom prst="ellipse">
                  <a:avLst/>
                </a:prstGeom>
                <a:solidFill>
                  <a:srgbClr val="00206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2" name="Oval 121"/>
                <p:cNvSpPr/>
                <p:nvPr/>
              </p:nvSpPr>
              <p:spPr>
                <a:xfrm>
                  <a:off x="8548000" y="2178538"/>
                  <a:ext cx="267419" cy="224286"/>
                </a:xfrm>
                <a:prstGeom prst="ellipse">
                  <a:avLst/>
                </a:prstGeom>
                <a:solidFill>
                  <a:srgbClr val="00206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09" name="Freeform 108"/>
              <p:cNvSpPr/>
              <p:nvPr/>
            </p:nvSpPr>
            <p:spPr>
              <a:xfrm>
                <a:off x="10110159" y="2863970"/>
                <a:ext cx="203799" cy="1207698"/>
              </a:xfrm>
              <a:custGeom>
                <a:avLst/>
                <a:gdLst>
                  <a:gd name="connsiteX0" fmla="*/ 0 w 203799"/>
                  <a:gd name="connsiteY0" fmla="*/ 1207698 h 1207698"/>
                  <a:gd name="connsiteX1" fmla="*/ 181155 w 203799"/>
                  <a:gd name="connsiteY1" fmla="*/ 586596 h 1207698"/>
                  <a:gd name="connsiteX2" fmla="*/ 181155 w 203799"/>
                  <a:gd name="connsiteY2" fmla="*/ 163902 h 1207698"/>
                  <a:gd name="connsiteX3" fmla="*/ 0 w 203799"/>
                  <a:gd name="connsiteY3" fmla="*/ 0 h 1207698"/>
                </a:gdLst>
                <a:ahLst/>
                <a:cxnLst>
                  <a:cxn ang="0">
                    <a:pos x="connsiteX0" y="connsiteY0"/>
                  </a:cxn>
                  <a:cxn ang="0">
                    <a:pos x="connsiteX1" y="connsiteY1"/>
                  </a:cxn>
                  <a:cxn ang="0">
                    <a:pos x="connsiteX2" y="connsiteY2"/>
                  </a:cxn>
                  <a:cxn ang="0">
                    <a:pos x="connsiteX3" y="connsiteY3"/>
                  </a:cxn>
                </a:cxnLst>
                <a:rect l="l" t="t" r="r" b="b"/>
                <a:pathLst>
                  <a:path w="203799" h="1207698">
                    <a:moveTo>
                      <a:pt x="0" y="1207698"/>
                    </a:moveTo>
                    <a:cubicBezTo>
                      <a:pt x="75481" y="984130"/>
                      <a:pt x="150963" y="760562"/>
                      <a:pt x="181155" y="586596"/>
                    </a:cubicBezTo>
                    <a:cubicBezTo>
                      <a:pt x="211348" y="412630"/>
                      <a:pt x="211348" y="261668"/>
                      <a:pt x="181155" y="163902"/>
                    </a:cubicBezTo>
                    <a:cubicBezTo>
                      <a:pt x="150963" y="66136"/>
                      <a:pt x="75481" y="33068"/>
                      <a:pt x="0" y="0"/>
                    </a:cubicBezTo>
                  </a:path>
                </a:pathLst>
              </a:custGeom>
              <a:noFill/>
              <a:ln w="508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sp>
        <p:nvSpPr>
          <p:cNvPr id="124" name="TextBox 123"/>
          <p:cNvSpPr txBox="1"/>
          <p:nvPr/>
        </p:nvSpPr>
        <p:spPr>
          <a:xfrm>
            <a:off x="7329131" y="2271689"/>
            <a:ext cx="1611467" cy="830997"/>
          </a:xfrm>
          <a:prstGeom prst="rect">
            <a:avLst/>
          </a:prstGeom>
          <a:noFill/>
        </p:spPr>
        <p:txBody>
          <a:bodyPr wrap="none" rtlCol="0">
            <a:spAutoFit/>
          </a:bodyPr>
          <a:lstStyle/>
          <a:p>
            <a:r>
              <a:rPr lang="en-AU" sz="2400" dirty="0" smtClean="0">
                <a:solidFill>
                  <a:schemeClr val="bg1"/>
                </a:solidFill>
              </a:rPr>
              <a:t>Geographic</a:t>
            </a:r>
          </a:p>
          <a:p>
            <a:r>
              <a:rPr lang="en-AU" sz="2400" dirty="0" smtClean="0">
                <a:solidFill>
                  <a:schemeClr val="bg1"/>
                </a:solidFill>
              </a:rPr>
              <a:t>separation</a:t>
            </a:r>
            <a:endParaRPr lang="en-AU" sz="2400" dirty="0">
              <a:solidFill>
                <a:schemeClr val="bg1"/>
              </a:solidFill>
            </a:endParaRPr>
          </a:p>
        </p:txBody>
      </p:sp>
      <p:sp>
        <p:nvSpPr>
          <p:cNvPr id="125" name="Down Arrow 124"/>
          <p:cNvSpPr/>
          <p:nvPr/>
        </p:nvSpPr>
        <p:spPr>
          <a:xfrm>
            <a:off x="6217744" y="4549268"/>
            <a:ext cx="650668" cy="422141"/>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6" name="Down Arrow 125"/>
          <p:cNvSpPr/>
          <p:nvPr/>
        </p:nvSpPr>
        <p:spPr>
          <a:xfrm>
            <a:off x="6216468" y="2450586"/>
            <a:ext cx="650668" cy="422141"/>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 name="TextBox 69"/>
          <p:cNvSpPr txBox="1"/>
          <p:nvPr/>
        </p:nvSpPr>
        <p:spPr>
          <a:xfrm>
            <a:off x="6651633" y="4320303"/>
            <a:ext cx="1859933" cy="830997"/>
          </a:xfrm>
          <a:prstGeom prst="rect">
            <a:avLst/>
          </a:prstGeom>
          <a:noFill/>
        </p:spPr>
        <p:txBody>
          <a:bodyPr wrap="none" rtlCol="0">
            <a:spAutoFit/>
          </a:bodyPr>
          <a:lstStyle/>
          <a:p>
            <a:pPr algn="ctr"/>
            <a:r>
              <a:rPr lang="en-AU" sz="2400" dirty="0" smtClean="0">
                <a:solidFill>
                  <a:schemeClr val="bg1"/>
                </a:solidFill>
              </a:rPr>
              <a:t>Time +</a:t>
            </a:r>
          </a:p>
          <a:p>
            <a:pPr algn="ctr"/>
            <a:r>
              <a:rPr lang="en-AU" sz="2400" dirty="0" smtClean="0">
                <a:solidFill>
                  <a:schemeClr val="bg1"/>
                </a:solidFill>
              </a:rPr>
              <a:t> other factors</a:t>
            </a:r>
            <a:endParaRPr lang="en-AU" sz="2400" dirty="0">
              <a:solidFill>
                <a:schemeClr val="bg1"/>
              </a:solidFill>
            </a:endParaRPr>
          </a:p>
        </p:txBody>
      </p:sp>
      <p:sp>
        <p:nvSpPr>
          <p:cNvPr id="67" name="Title 1"/>
          <p:cNvSpPr txBox="1">
            <a:spLocks/>
          </p:cNvSpPr>
          <p:nvPr/>
        </p:nvSpPr>
        <p:spPr>
          <a:xfrm>
            <a:off x="0" y="3176"/>
            <a:ext cx="4492303" cy="286955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bg1"/>
                </a:solidFill>
                <a:latin typeface="+mj-lt"/>
                <a:ea typeface="+mj-ea"/>
                <a:cs typeface="+mj-cs"/>
              </a:defRPr>
            </a:lvl1pPr>
          </a:lstStyle>
          <a:p>
            <a:r>
              <a:rPr lang="en-AU" dirty="0" smtClean="0">
                <a:latin typeface="+mn-lt"/>
              </a:rPr>
              <a:t>But what about biodiversity processes?</a:t>
            </a:r>
            <a:endParaRPr lang="en-AU" dirty="0">
              <a:latin typeface="+mn-lt"/>
            </a:endParaRPr>
          </a:p>
        </p:txBody>
      </p:sp>
      <p:sp>
        <p:nvSpPr>
          <p:cNvPr id="69" name="Title 1"/>
          <p:cNvSpPr txBox="1">
            <a:spLocks/>
          </p:cNvSpPr>
          <p:nvPr/>
        </p:nvSpPr>
        <p:spPr>
          <a:xfrm>
            <a:off x="245001" y="3748160"/>
            <a:ext cx="3782992" cy="286955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bg1"/>
                </a:solidFill>
                <a:latin typeface="+mj-lt"/>
                <a:ea typeface="+mj-ea"/>
                <a:cs typeface="+mj-cs"/>
              </a:defRPr>
            </a:lvl1pPr>
          </a:lstStyle>
          <a:p>
            <a:r>
              <a:rPr lang="en-AU" dirty="0" smtClean="0">
                <a:latin typeface="+mn-lt"/>
              </a:rPr>
              <a:t>Obtain a representative sample of each species</a:t>
            </a:r>
            <a:endParaRPr lang="en-AU" dirty="0">
              <a:latin typeface="+mn-lt"/>
            </a:endParaRPr>
          </a:p>
        </p:txBody>
      </p:sp>
    </p:spTree>
    <p:extLst>
      <p:ext uri="{BB962C8B-B14F-4D97-AF65-F5344CB8AC3E}">
        <p14:creationId xmlns:p14="http://schemas.microsoft.com/office/powerpoint/2010/main" val="10037774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713</TotalTime>
  <Words>341</Words>
  <Application>Microsoft Office PowerPoint</Application>
  <PresentationFormat>On-screen Show (4:3)</PresentationFormat>
  <Paragraphs>109</Paragraphs>
  <Slides>22</Slides>
  <Notes>5</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rapr: representative and adequate prioritisations in R</vt:lpstr>
      <vt:lpstr>Global Biodiversity Crisis</vt:lpstr>
      <vt:lpstr>Reserve Selection</vt:lpstr>
      <vt:lpstr>Reserve Selection</vt:lpstr>
      <vt:lpstr>Reserve Selection</vt:lpstr>
      <vt:lpstr>Criteria: Adequacy</vt:lpstr>
      <vt:lpstr>But what about biodiversity processes?</vt:lpstr>
      <vt:lpstr>PowerPoint Presentation</vt:lpstr>
      <vt:lpstr>PowerPoint Presentation</vt:lpstr>
      <vt:lpstr>Criteria: Adequacy &amp; Representativeness</vt:lpstr>
      <vt:lpstr>Aims</vt:lpstr>
      <vt:lpstr>Uniform simulated species</vt:lpstr>
      <vt:lpstr>Normal simulated species</vt:lpstr>
      <vt:lpstr>Bimodal simulated species</vt:lpstr>
      <vt:lpstr>Case study</vt:lpstr>
      <vt:lpstr>Case study</vt:lpstr>
      <vt:lpstr>Case study</vt:lpstr>
      <vt:lpstr>Case study</vt:lpstr>
      <vt:lpstr>Case study</vt:lpstr>
      <vt:lpstr>Unified reserve selection problem</vt:lpstr>
      <vt:lpstr>Acknowledgements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Hanson</dc:creator>
  <cp:lastModifiedBy>Jeffrey Hanson</cp:lastModifiedBy>
  <cp:revision>85</cp:revision>
  <dcterms:created xsi:type="dcterms:W3CDTF">2015-05-22T05:18:42Z</dcterms:created>
  <dcterms:modified xsi:type="dcterms:W3CDTF">2016-07-01T07:34:38Z</dcterms:modified>
</cp:coreProperties>
</file>