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61" r:id="rId3"/>
    <p:sldId id="362" r:id="rId4"/>
    <p:sldId id="363" r:id="rId5"/>
    <p:sldId id="366" r:id="rId6"/>
    <p:sldId id="327" r:id="rId7"/>
    <p:sldId id="359" r:id="rId8"/>
    <p:sldId id="365" r:id="rId9"/>
    <p:sldId id="345" r:id="rId10"/>
    <p:sldId id="276" r:id="rId11"/>
    <p:sldId id="28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1576" autoAdjust="0"/>
  </p:normalViewPr>
  <p:slideViewPr>
    <p:cSldViewPr snapToGrid="0">
      <p:cViewPr>
        <p:scale>
          <a:sx n="80" d="100"/>
          <a:sy n="80" d="100"/>
        </p:scale>
        <p:origin x="-1498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10/07/2017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7599"/>
            <a:ext cx="8305800" cy="1640756"/>
          </a:xfrm>
        </p:spPr>
        <p:txBody>
          <a:bodyPr>
            <a:noAutofit/>
          </a:bodyPr>
          <a:lstStyle/>
          <a:p>
            <a:r>
              <a:rPr lang="en-AU" b="1" dirty="0"/>
              <a:t>Effective surrogates for genetic variation in conservation planning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88920"/>
            <a:ext cx="7560840" cy="145923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Jeffrey </a:t>
            </a:r>
            <a:r>
              <a:rPr lang="en-AU" dirty="0" smtClean="0">
                <a:solidFill>
                  <a:schemeClr val="tx1"/>
                </a:solidFill>
              </a:rPr>
              <a:t>Hanson, </a:t>
            </a:r>
            <a:r>
              <a:rPr lang="en-AU" dirty="0" smtClean="0">
                <a:solidFill>
                  <a:schemeClr val="tx1"/>
                </a:solidFill>
              </a:rPr>
              <a:t>Jonathan </a:t>
            </a:r>
            <a:r>
              <a:rPr lang="en-AU" dirty="0">
                <a:solidFill>
                  <a:schemeClr val="tx1"/>
                </a:solidFill>
              </a:rPr>
              <a:t>Rhodes</a:t>
            </a:r>
          </a:p>
          <a:p>
            <a:r>
              <a:rPr lang="en-AU" dirty="0">
                <a:solidFill>
                  <a:schemeClr val="tx1"/>
                </a:solidFill>
              </a:rPr>
              <a:t>Cynthia </a:t>
            </a:r>
            <a:r>
              <a:rPr lang="en-AU" dirty="0" smtClean="0">
                <a:solidFill>
                  <a:schemeClr val="tx1"/>
                </a:solidFill>
              </a:rPr>
              <a:t>Riginos, </a:t>
            </a:r>
            <a:r>
              <a:rPr lang="en-AU" dirty="0">
                <a:solidFill>
                  <a:schemeClr val="tx1"/>
                </a:solidFill>
              </a:rPr>
              <a:t>Richard Fuller</a:t>
            </a:r>
          </a:p>
          <a:p>
            <a:endParaRPr lang="en-AU" dirty="0"/>
          </a:p>
          <a:p>
            <a:endParaRPr lang="en-AU" dirty="0">
              <a:solidFill>
                <a:schemeClr val="tx1">
                  <a:lumMod val="75000"/>
                </a:schemeClr>
              </a:solidFill>
            </a:endParaRPr>
          </a:p>
          <a:p>
            <a:endParaRPr lang="en-AU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9155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45501" y="4491632"/>
            <a:ext cx="3049188" cy="461665"/>
            <a:chOff x="6059800" y="5988839"/>
            <a:chExt cx="3049188" cy="615553"/>
          </a:xfrm>
        </p:grpSpPr>
        <p:pic>
          <p:nvPicPr>
            <p:cNvPr id="1028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00" y="6044594"/>
              <a:ext cx="398149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497183" y="5988839"/>
              <a:ext cx="261180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jeffrey-hanson.com</a:t>
              </a:r>
              <a:endParaRPr lang="en-AU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Surrogate performance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3281"/>
            <a:ext cx="5624945" cy="3551958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Effective for most species</a:t>
            </a:r>
          </a:p>
          <a:p>
            <a:endParaRPr lang="en-AU" dirty="0"/>
          </a:p>
          <a:p>
            <a:r>
              <a:rPr lang="en-AU" dirty="0" smtClean="0"/>
              <a:t>Conventional methods may capture adaptive variation </a:t>
            </a:r>
          </a:p>
          <a:p>
            <a:endParaRPr lang="en-AU" dirty="0"/>
          </a:p>
          <a:p>
            <a:r>
              <a:rPr lang="en-AU" dirty="0" smtClean="0"/>
              <a:t>Performance of geographic  distances may depend on dispersal mechanisms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AutoShape 2" descr="Image result for carex fir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1268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19" y="1259713"/>
            <a:ext cx="2840181" cy="23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geum monta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19" y="3357823"/>
            <a:ext cx="2840182" cy="212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-748022"/>
            <a:ext cx="10236982" cy="63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17015" y="87474"/>
            <a:ext cx="6195461" cy="596462"/>
            <a:chOff x="217012" y="116632"/>
            <a:chExt cx="6195461" cy="795284"/>
          </a:xfrm>
        </p:grpSpPr>
        <p:pic>
          <p:nvPicPr>
            <p:cNvPr id="3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12" y="116632"/>
              <a:ext cx="682580" cy="78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756" y="214289"/>
              <a:ext cx="533671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bg1"/>
                  </a:solidFill>
                </a:rPr>
                <a:t>j</a:t>
              </a:r>
              <a:r>
                <a:rPr lang="en-AU" sz="2800" b="1" dirty="0" smtClean="0">
                  <a:solidFill>
                    <a:schemeClr val="bg1"/>
                  </a:solidFill>
                </a:rPr>
                <a:t>effrey.hanson@uqconnect.edu.au</a:t>
              </a:r>
              <a:endParaRPr lang="en-AU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7012" y="1527112"/>
            <a:ext cx="3947978" cy="563833"/>
            <a:chOff x="211764" y="1168251"/>
            <a:chExt cx="3947978" cy="751776"/>
          </a:xfrm>
        </p:grpSpPr>
        <p:pic>
          <p:nvPicPr>
            <p:cNvPr id="5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4" y="1168251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756" y="1222402"/>
              <a:ext cx="3083986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jeffrey-hanson.com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7012" y="805043"/>
            <a:ext cx="5000964" cy="600962"/>
            <a:chOff x="162258" y="2132856"/>
            <a:chExt cx="5000964" cy="801283"/>
          </a:xfrm>
        </p:grpSpPr>
        <p:pic>
          <p:nvPicPr>
            <p:cNvPr id="4" name="Picture 3" descr="C:\Users\jhanson\Downloads\1467354717_githu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58" y="213285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75756" y="2236512"/>
              <a:ext cx="408746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github.com/</a:t>
              </a:r>
              <a:r>
                <a:rPr lang="en-AU" sz="2800" b="1" dirty="0" err="1" smtClean="0">
                  <a:solidFill>
                    <a:schemeClr val="bg1"/>
                  </a:solidFill>
                </a:rPr>
                <a:t>jeffreyhanson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6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Evolutionary processes</a:t>
            </a:r>
            <a:endParaRPr lang="en-AU" dirty="0"/>
          </a:p>
        </p:txBody>
      </p:sp>
      <p:grpSp>
        <p:nvGrpSpPr>
          <p:cNvPr id="45" name="Group 44"/>
          <p:cNvGrpSpPr/>
          <p:nvPr/>
        </p:nvGrpSpPr>
        <p:grpSpPr>
          <a:xfrm>
            <a:off x="860310" y="1246908"/>
            <a:ext cx="7507618" cy="3488236"/>
            <a:chOff x="4190346" y="1026746"/>
            <a:chExt cx="4718982" cy="1261709"/>
          </a:xfrm>
        </p:grpSpPr>
        <p:sp>
          <p:nvSpPr>
            <p:cNvPr id="7" name="TextBox 6"/>
            <p:cNvSpPr txBox="1"/>
            <p:nvPr/>
          </p:nvSpPr>
          <p:spPr>
            <a:xfrm>
              <a:off x="4190346" y="1026746"/>
              <a:ext cx="2114357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FF0000"/>
                  </a:solidFill>
                </a:rPr>
                <a:t>Species range</a:t>
              </a:r>
              <a:endParaRPr lang="en-AU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56159" y="1362332"/>
              <a:ext cx="4353169" cy="926123"/>
              <a:chOff x="7126779" y="1060500"/>
              <a:chExt cx="4353169" cy="1234831"/>
            </a:xfr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</p:grpSpPr>
          <p:sp>
            <p:nvSpPr>
              <p:cNvPr id="32" name="Oval 31"/>
              <p:cNvSpPr/>
              <p:nvPr/>
            </p:nvSpPr>
            <p:spPr>
              <a:xfrm>
                <a:off x="7126779" y="1060500"/>
                <a:ext cx="4353169" cy="12348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550726" y="147114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500591" y="184873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912981" y="181135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67954" y="133886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92790" y="180559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720600" y="134462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217725" y="1799848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351435" y="1304365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952409" y="162354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54491" y="181637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1672" y="1406355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680009" y="1225657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/>
            <p:cNvCxnSpPr>
              <a:stCxn id="7" idx="2"/>
              <a:endCxn id="32" idx="1"/>
            </p:cNvCxnSpPr>
            <p:nvPr/>
          </p:nvCxnSpPr>
          <p:spPr>
            <a:xfrm flipH="1">
              <a:off x="5193666" y="1260527"/>
              <a:ext cx="53859" cy="237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3528" y="1026942"/>
              <a:ext cx="1493328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00B0F0"/>
                  </a:solidFill>
                </a:rPr>
                <a:t>Population</a:t>
              </a:r>
              <a:endParaRPr lang="en-AU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40" idx="0"/>
            </p:cNvCxnSpPr>
            <p:nvPr/>
          </p:nvCxnSpPr>
          <p:spPr>
            <a:xfrm flipH="1">
              <a:off x="7914524" y="1260723"/>
              <a:ext cx="145668" cy="28450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6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Evolutionary processes</a:t>
            </a:r>
            <a:endParaRPr lang="en-AU" dirty="0"/>
          </a:p>
        </p:txBody>
      </p:sp>
      <p:grpSp>
        <p:nvGrpSpPr>
          <p:cNvPr id="45" name="Group 44"/>
          <p:cNvGrpSpPr/>
          <p:nvPr/>
        </p:nvGrpSpPr>
        <p:grpSpPr>
          <a:xfrm>
            <a:off x="860310" y="1246908"/>
            <a:ext cx="7507618" cy="3488236"/>
            <a:chOff x="4190346" y="1026746"/>
            <a:chExt cx="4718982" cy="1261709"/>
          </a:xfrm>
        </p:grpSpPr>
        <p:sp>
          <p:nvSpPr>
            <p:cNvPr id="7" name="TextBox 6"/>
            <p:cNvSpPr txBox="1"/>
            <p:nvPr/>
          </p:nvSpPr>
          <p:spPr>
            <a:xfrm>
              <a:off x="4190346" y="1026746"/>
              <a:ext cx="2114357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FF0000"/>
                  </a:solidFill>
                </a:rPr>
                <a:t>Species range</a:t>
              </a:r>
              <a:endParaRPr lang="en-AU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56159" y="1362332"/>
              <a:ext cx="4353169" cy="926123"/>
              <a:chOff x="7126779" y="1060500"/>
              <a:chExt cx="4353169" cy="1234831"/>
            </a:xfr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</p:grpSpPr>
          <p:sp>
            <p:nvSpPr>
              <p:cNvPr id="32" name="Oval 31"/>
              <p:cNvSpPr/>
              <p:nvPr/>
            </p:nvSpPr>
            <p:spPr>
              <a:xfrm>
                <a:off x="7126779" y="1060500"/>
                <a:ext cx="4353169" cy="123483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  <a:tileRect/>
              </a:gra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550726" y="147114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500591" y="184873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912981" y="181135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67954" y="133886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92790" y="180559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720600" y="134462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217725" y="1799848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351435" y="1304365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952409" y="162354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54491" y="181637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1672" y="1406355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680009" y="1225657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/>
            <p:cNvCxnSpPr>
              <a:stCxn id="7" idx="2"/>
              <a:endCxn id="32" idx="1"/>
            </p:cNvCxnSpPr>
            <p:nvPr/>
          </p:nvCxnSpPr>
          <p:spPr>
            <a:xfrm flipH="1">
              <a:off x="5193666" y="1260527"/>
              <a:ext cx="53859" cy="237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3528" y="1026942"/>
              <a:ext cx="1493328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00B0F0"/>
                  </a:solidFill>
                </a:rPr>
                <a:t>Population</a:t>
              </a:r>
              <a:endParaRPr lang="en-AU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40" idx="0"/>
            </p:cNvCxnSpPr>
            <p:nvPr/>
          </p:nvCxnSpPr>
          <p:spPr>
            <a:xfrm flipH="1">
              <a:off x="7914524" y="1260723"/>
              <a:ext cx="145668" cy="28450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4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Evolutionary processes</a:t>
            </a:r>
            <a:endParaRPr lang="en-AU" dirty="0"/>
          </a:p>
        </p:txBody>
      </p:sp>
      <p:grpSp>
        <p:nvGrpSpPr>
          <p:cNvPr id="45" name="Group 44"/>
          <p:cNvGrpSpPr/>
          <p:nvPr/>
        </p:nvGrpSpPr>
        <p:grpSpPr>
          <a:xfrm>
            <a:off x="860310" y="1246908"/>
            <a:ext cx="7507618" cy="3488236"/>
            <a:chOff x="4190346" y="1026746"/>
            <a:chExt cx="4718982" cy="1261709"/>
          </a:xfrm>
        </p:grpSpPr>
        <p:sp>
          <p:nvSpPr>
            <p:cNvPr id="7" name="TextBox 6"/>
            <p:cNvSpPr txBox="1"/>
            <p:nvPr/>
          </p:nvSpPr>
          <p:spPr>
            <a:xfrm>
              <a:off x="4190346" y="1026746"/>
              <a:ext cx="2114357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FF0000"/>
                  </a:solidFill>
                </a:rPr>
                <a:t>Species range</a:t>
              </a:r>
              <a:endParaRPr lang="en-AU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56159" y="1362332"/>
              <a:ext cx="4353169" cy="926123"/>
              <a:chOff x="7126779" y="1060500"/>
              <a:chExt cx="4353169" cy="1234831"/>
            </a:xfr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</p:grpSpPr>
          <p:sp>
            <p:nvSpPr>
              <p:cNvPr id="32" name="Oval 31"/>
              <p:cNvSpPr/>
              <p:nvPr/>
            </p:nvSpPr>
            <p:spPr>
              <a:xfrm>
                <a:off x="7126779" y="1060500"/>
                <a:ext cx="4353169" cy="123483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  <a:tileRect/>
              </a:gra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550726" y="1471142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912981" y="181135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67954" y="133886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92790" y="180559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720600" y="134462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351435" y="1304365"/>
                <a:ext cx="267419" cy="224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952409" y="1623542"/>
                <a:ext cx="267419" cy="224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54491" y="1816372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1672" y="1406355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680009" y="1225657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/>
            <p:cNvCxnSpPr>
              <a:stCxn id="7" idx="2"/>
              <a:endCxn id="32" idx="1"/>
            </p:cNvCxnSpPr>
            <p:nvPr/>
          </p:nvCxnSpPr>
          <p:spPr>
            <a:xfrm flipH="1">
              <a:off x="5193666" y="1260527"/>
              <a:ext cx="53859" cy="237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3528" y="1026942"/>
              <a:ext cx="1493328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00B0F0"/>
                  </a:solidFill>
                </a:rPr>
                <a:t>Population</a:t>
              </a:r>
              <a:endParaRPr lang="en-AU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40" idx="0"/>
            </p:cNvCxnSpPr>
            <p:nvPr/>
          </p:nvCxnSpPr>
          <p:spPr>
            <a:xfrm flipH="1">
              <a:off x="7914524" y="1260723"/>
              <a:ext cx="145668" cy="28450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627950" y="3809109"/>
            <a:ext cx="425448" cy="4650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6359807" y="3707751"/>
            <a:ext cx="425448" cy="4650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Evolutionary processes</a:t>
            </a:r>
            <a:endParaRPr lang="en-AU" dirty="0"/>
          </a:p>
        </p:txBody>
      </p:sp>
      <p:grpSp>
        <p:nvGrpSpPr>
          <p:cNvPr id="45" name="Group 44"/>
          <p:cNvGrpSpPr/>
          <p:nvPr/>
        </p:nvGrpSpPr>
        <p:grpSpPr>
          <a:xfrm>
            <a:off x="860310" y="1246908"/>
            <a:ext cx="7507618" cy="3488236"/>
            <a:chOff x="4190346" y="1026746"/>
            <a:chExt cx="4718982" cy="1261709"/>
          </a:xfrm>
        </p:grpSpPr>
        <p:sp>
          <p:nvSpPr>
            <p:cNvPr id="7" name="TextBox 6"/>
            <p:cNvSpPr txBox="1"/>
            <p:nvPr/>
          </p:nvSpPr>
          <p:spPr>
            <a:xfrm>
              <a:off x="4190346" y="1026746"/>
              <a:ext cx="2114357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FF0000"/>
                  </a:solidFill>
                </a:rPr>
                <a:t>Species range</a:t>
              </a:r>
              <a:endParaRPr lang="en-AU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56159" y="1362332"/>
              <a:ext cx="4353169" cy="926123"/>
              <a:chOff x="7126779" y="1060500"/>
              <a:chExt cx="4353169" cy="1234831"/>
            </a:xfr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</p:grpSpPr>
          <p:sp>
            <p:nvSpPr>
              <p:cNvPr id="32" name="Oval 31"/>
              <p:cNvSpPr/>
              <p:nvPr/>
            </p:nvSpPr>
            <p:spPr>
              <a:xfrm>
                <a:off x="7126779" y="1060500"/>
                <a:ext cx="4353169" cy="123483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  <a:tileRect/>
              </a:gra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550726" y="1471142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912981" y="181135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67954" y="133886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92790" y="180559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720600" y="134462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351435" y="1304365"/>
                <a:ext cx="267419" cy="224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952409" y="1623542"/>
                <a:ext cx="267419" cy="224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54491" y="1816372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1672" y="1406355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680009" y="1225657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/>
            <p:cNvCxnSpPr>
              <a:stCxn id="7" idx="2"/>
              <a:endCxn id="32" idx="1"/>
            </p:cNvCxnSpPr>
            <p:nvPr/>
          </p:nvCxnSpPr>
          <p:spPr>
            <a:xfrm flipH="1">
              <a:off x="5193666" y="1260527"/>
              <a:ext cx="53859" cy="237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3528" y="1026942"/>
              <a:ext cx="1493328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00B0F0"/>
                  </a:solidFill>
                </a:rPr>
                <a:t>Population</a:t>
              </a:r>
              <a:endParaRPr lang="en-AU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40" idx="0"/>
            </p:cNvCxnSpPr>
            <p:nvPr/>
          </p:nvCxnSpPr>
          <p:spPr>
            <a:xfrm flipH="1">
              <a:off x="7914524" y="1260723"/>
              <a:ext cx="145668" cy="28450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627950" y="3809109"/>
            <a:ext cx="425448" cy="4650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6359807" y="3707751"/>
            <a:ext cx="425448" cy="4650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reeform 2"/>
          <p:cNvSpPr/>
          <p:nvPr/>
        </p:nvSpPr>
        <p:spPr>
          <a:xfrm>
            <a:off x="3089564" y="3226366"/>
            <a:ext cx="4500475" cy="1304070"/>
          </a:xfrm>
          <a:custGeom>
            <a:avLst/>
            <a:gdLst>
              <a:gd name="connsiteX0" fmla="*/ 0 w 4500475"/>
              <a:gd name="connsiteY0" fmla="*/ 1304070 h 1304070"/>
              <a:gd name="connsiteX1" fmla="*/ 346363 w 4500475"/>
              <a:gd name="connsiteY1" fmla="*/ 874579 h 1304070"/>
              <a:gd name="connsiteX2" fmla="*/ 609600 w 4500475"/>
              <a:gd name="connsiteY2" fmla="*/ 43307 h 1304070"/>
              <a:gd name="connsiteX3" fmla="*/ 1773381 w 4500475"/>
              <a:gd name="connsiteY3" fmla="*/ 140289 h 1304070"/>
              <a:gd name="connsiteX4" fmla="*/ 2466109 w 4500475"/>
              <a:gd name="connsiteY4" fmla="*/ 334252 h 1304070"/>
              <a:gd name="connsiteX5" fmla="*/ 3172691 w 4500475"/>
              <a:gd name="connsiteY5" fmla="*/ 306543 h 1304070"/>
              <a:gd name="connsiteX6" fmla="*/ 3976254 w 4500475"/>
              <a:gd name="connsiteY6" fmla="*/ 237270 h 1304070"/>
              <a:gd name="connsiteX7" fmla="*/ 4433454 w 4500475"/>
              <a:gd name="connsiteY7" fmla="*/ 943852 h 1304070"/>
              <a:gd name="connsiteX8" fmla="*/ 4488872 w 4500475"/>
              <a:gd name="connsiteY8" fmla="*/ 1068543 h 130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0475" h="1304070">
                <a:moveTo>
                  <a:pt x="0" y="1304070"/>
                </a:moveTo>
                <a:cubicBezTo>
                  <a:pt x="122381" y="1194388"/>
                  <a:pt x="244763" y="1084706"/>
                  <a:pt x="346363" y="874579"/>
                </a:cubicBezTo>
                <a:cubicBezTo>
                  <a:pt x="447963" y="664452"/>
                  <a:pt x="371764" y="165689"/>
                  <a:pt x="609600" y="43307"/>
                </a:cubicBezTo>
                <a:cubicBezTo>
                  <a:pt x="847436" y="-79075"/>
                  <a:pt x="1463963" y="91798"/>
                  <a:pt x="1773381" y="140289"/>
                </a:cubicBezTo>
                <a:cubicBezTo>
                  <a:pt x="2082799" y="188780"/>
                  <a:pt x="2232891" y="306543"/>
                  <a:pt x="2466109" y="334252"/>
                </a:cubicBezTo>
                <a:cubicBezTo>
                  <a:pt x="2699327" y="361961"/>
                  <a:pt x="2921000" y="322707"/>
                  <a:pt x="3172691" y="306543"/>
                </a:cubicBezTo>
                <a:cubicBezTo>
                  <a:pt x="3424382" y="290379"/>
                  <a:pt x="3766127" y="131052"/>
                  <a:pt x="3976254" y="237270"/>
                </a:cubicBezTo>
                <a:cubicBezTo>
                  <a:pt x="4186381" y="343488"/>
                  <a:pt x="4348018" y="805306"/>
                  <a:pt x="4433454" y="943852"/>
                </a:cubicBezTo>
                <a:cubicBezTo>
                  <a:pt x="4518890" y="1082397"/>
                  <a:pt x="4503881" y="1075470"/>
                  <a:pt x="4488872" y="1068543"/>
                </a:cubicBezTo>
              </a:path>
            </a:pathLst>
          </a:custGeom>
          <a:noFill/>
          <a:ln w="762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2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" y="114300"/>
            <a:ext cx="4676775" cy="85725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Study area and species</a:t>
            </a:r>
            <a:endParaRPr lang="en-AU" sz="3600" dirty="0"/>
          </a:p>
        </p:txBody>
      </p:sp>
      <p:pic>
        <p:nvPicPr>
          <p:cNvPr id="33794" name="Picture 2" descr="C:\Users\jhanson\Downloads\figs90\figs90\gs-unnamed-chunk-6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7"/>
          <a:stretch/>
        </p:blipFill>
        <p:spPr bwMode="auto">
          <a:xfrm>
            <a:off x="4853940" y="30480"/>
            <a:ext cx="4267200" cy="50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jhanson\Downloads\figs90\figs90\gs-unnamed-chunk-6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8" t="45957" r="-446" b="43830"/>
          <a:stretch/>
        </p:blipFill>
        <p:spPr bwMode="auto">
          <a:xfrm>
            <a:off x="8194430" y="4408170"/>
            <a:ext cx="749545" cy="77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2" descr="Image result for european al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925919"/>
            <a:ext cx="4587240" cy="25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9550" y="3781425"/>
            <a:ext cx="4587240" cy="1264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smtClean="0"/>
              <a:t>European alps</a:t>
            </a:r>
          </a:p>
          <a:p>
            <a:r>
              <a:rPr lang="en-AU" sz="2800" dirty="0" smtClean="0"/>
              <a:t>Data from </a:t>
            </a:r>
            <a:r>
              <a:rPr lang="en-AU" sz="2800" dirty="0" err="1" smtClean="0"/>
              <a:t>IntraBioDiv</a:t>
            </a:r>
            <a:r>
              <a:rPr lang="en-AU" sz="2800" dirty="0" smtClean="0"/>
              <a:t> project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7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69273" y="227735"/>
            <a:ext cx="9019309" cy="817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/>
              <a:t>Can we make better decisions using surrogates?</a:t>
            </a:r>
            <a:endParaRPr lang="en-AU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989224" y="1468406"/>
            <a:ext cx="7584652" cy="4618439"/>
            <a:chOff x="779674" y="611156"/>
            <a:chExt cx="7584652" cy="4618439"/>
          </a:xfrm>
        </p:grpSpPr>
        <p:grpSp>
          <p:nvGrpSpPr>
            <p:cNvPr id="17" name="Group 16"/>
            <p:cNvGrpSpPr/>
            <p:nvPr/>
          </p:nvGrpSpPr>
          <p:grpSpPr>
            <a:xfrm>
              <a:off x="779674" y="611156"/>
              <a:ext cx="7584652" cy="4618439"/>
              <a:chOff x="974272" y="1878581"/>
              <a:chExt cx="4588751" cy="2794178"/>
            </a:xfrm>
          </p:grpSpPr>
          <p:pic>
            <p:nvPicPr>
              <p:cNvPr id="6" name="Picture 2" descr="C:\Users\jhanson\Downloads\figs90\figs90\gs-unnamed-chunk-7-1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321" b="15107"/>
              <a:stretch/>
            </p:blipFill>
            <p:spPr bwMode="auto">
              <a:xfrm>
                <a:off x="1214967" y="2404533"/>
                <a:ext cx="4110038" cy="187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C:\Users\jhanson\Downloads\figs90\figs90\gs-unnamed-chunk-7-1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" b="93667"/>
              <a:stretch/>
            </p:blipFill>
            <p:spPr bwMode="auto">
              <a:xfrm>
                <a:off x="1214967" y="2114357"/>
                <a:ext cx="4110038" cy="294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1110343" y="2072022"/>
                <a:ext cx="104624" cy="22550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74272" y="2041892"/>
                <a:ext cx="259746" cy="1188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97632" y="2075488"/>
                <a:ext cx="393518" cy="412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988332" y="1878581"/>
                <a:ext cx="393518" cy="320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16495" y="2041892"/>
                <a:ext cx="74390" cy="160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45340" y="2021239"/>
                <a:ext cx="74390" cy="160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87810" y="3293918"/>
                <a:ext cx="94040" cy="79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97632" y="2198795"/>
                <a:ext cx="565391" cy="24739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994338" y="3033867"/>
              <a:ext cx="7249330" cy="1553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931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9273" y="84860"/>
            <a:ext cx="9019309" cy="817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/>
              <a:t>Can we make better decisions using surrogates?</a:t>
            </a:r>
            <a:endParaRPr lang="en-AU" sz="3200" b="1" dirty="0"/>
          </a:p>
        </p:txBody>
      </p:sp>
      <p:pic>
        <p:nvPicPr>
          <p:cNvPr id="2050" name="Picture 2" descr="C:\Users\jhanson\Downloads\unnamed-chunk-5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3"/>
          <a:stretch/>
        </p:blipFill>
        <p:spPr bwMode="auto">
          <a:xfrm>
            <a:off x="2110553" y="1102303"/>
            <a:ext cx="2747197" cy="3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48200" y="4400550"/>
            <a:ext cx="48577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6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hanson\Downloads\unnamed-chunk-5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4"/>
          <a:stretch/>
        </p:blipFill>
        <p:spPr bwMode="auto">
          <a:xfrm>
            <a:off x="2110553" y="1102303"/>
            <a:ext cx="4922895" cy="3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9273" y="84860"/>
            <a:ext cx="9019309" cy="817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/>
              <a:t>Can we make better decisions using surrogates?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8034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Words>98</Words>
  <Application>Microsoft Office PowerPoint</Application>
  <PresentationFormat>On-screen Show (16:9)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Effective surrogates for genetic variation in conservation planning</vt:lpstr>
      <vt:lpstr>Evolutionary processes</vt:lpstr>
      <vt:lpstr>Evolutionary processes</vt:lpstr>
      <vt:lpstr>Evolutionary processes</vt:lpstr>
      <vt:lpstr>Evolutionary processes</vt:lpstr>
      <vt:lpstr>Study area and species</vt:lpstr>
      <vt:lpstr>PowerPoint Presentation</vt:lpstr>
      <vt:lpstr>PowerPoint Presentation</vt:lpstr>
      <vt:lpstr>PowerPoint Presentation</vt:lpstr>
      <vt:lpstr>Surrogate performance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Hanson</cp:lastModifiedBy>
  <cp:revision>126</cp:revision>
  <dcterms:created xsi:type="dcterms:W3CDTF">2006-08-16T00:00:00Z</dcterms:created>
  <dcterms:modified xsi:type="dcterms:W3CDTF">2017-07-10T00:18:14Z</dcterms:modified>
</cp:coreProperties>
</file>