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321" r:id="rId7"/>
    <p:sldId id="331" r:id="rId8"/>
    <p:sldId id="336" r:id="rId9"/>
    <p:sldId id="266" r:id="rId10"/>
    <p:sldId id="307" r:id="rId11"/>
    <p:sldId id="308" r:id="rId12"/>
    <p:sldId id="314" r:id="rId13"/>
    <p:sldId id="335" r:id="rId14"/>
    <p:sldId id="285" r:id="rId15"/>
    <p:sldId id="304" r:id="rId16"/>
    <p:sldId id="291" r:id="rId17"/>
    <p:sldId id="301" r:id="rId18"/>
    <p:sldId id="332" r:id="rId19"/>
    <p:sldId id="333" r:id="rId20"/>
    <p:sldId id="324" r:id="rId21"/>
    <p:sldId id="334" r:id="rId22"/>
    <p:sldId id="325" r:id="rId23"/>
    <p:sldId id="32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07"/>
    <a:srgbClr val="540000"/>
    <a:srgbClr val="6F8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0975" autoAdjust="0"/>
  </p:normalViewPr>
  <p:slideViewPr>
    <p:cSldViewPr snapToGrid="0" snapToObjects="1">
      <p:cViewPr>
        <p:scale>
          <a:sx n="100" d="100"/>
          <a:sy n="100" d="100"/>
        </p:scale>
        <p:origin x="-1162" y="-19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4000E-16E5-4B7C-A14B-BAD755CB924A}" type="datetimeFigureOut">
              <a:rPr lang="en-AU" smtClean="0"/>
              <a:t>5/07/2016</a:t>
            </a:fld>
            <a:endParaRPr lang="en-AU"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B35AC-EDC9-4126-A288-688121FD5938}" type="slidenum">
              <a:rPr lang="en-AU" smtClean="0"/>
              <a:t>‹#›</a:t>
            </a:fld>
            <a:endParaRPr lang="en-AU" dirty="0"/>
          </a:p>
        </p:txBody>
      </p:sp>
    </p:spTree>
    <p:extLst>
      <p:ext uri="{BB962C8B-B14F-4D97-AF65-F5344CB8AC3E}">
        <p14:creationId xmlns:p14="http://schemas.microsoft.com/office/powerpoint/2010/main" val="37359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endParaRPr lang="en-AU" dirty="0" smtClean="0"/>
          </a:p>
          <a:p>
            <a:pPr marL="171450" indent="-171450">
              <a:buFontTx/>
              <a:buChar char="-"/>
            </a:pPr>
            <a:r>
              <a:rPr lang="en-AU" dirty="0" smtClean="0"/>
              <a:t>Include dodo</a:t>
            </a:r>
            <a:r>
              <a:rPr lang="en-AU" baseline="0" dirty="0" smtClean="0"/>
              <a:t> &amp; plant </a:t>
            </a:r>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8589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DEB35AC-EDC9-4126-A288-688121FD5938}" type="slidenum">
              <a:rPr lang="en-AU" smtClean="0"/>
              <a:t>14</a:t>
            </a:fld>
            <a:endParaRPr lang="en-AU" dirty="0"/>
          </a:p>
        </p:txBody>
      </p:sp>
    </p:spTree>
    <p:extLst>
      <p:ext uri="{BB962C8B-B14F-4D97-AF65-F5344CB8AC3E}">
        <p14:creationId xmlns:p14="http://schemas.microsoft.com/office/powerpoint/2010/main" val="162581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17</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18</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19</a:t>
            </a:fld>
            <a:endParaRPr lang="en-AU" dirty="0"/>
          </a:p>
        </p:txBody>
      </p:sp>
    </p:spTree>
    <p:extLst>
      <p:ext uri="{BB962C8B-B14F-4D97-AF65-F5344CB8AC3E}">
        <p14:creationId xmlns:p14="http://schemas.microsoft.com/office/powerpoint/2010/main" val="8589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8222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836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05804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038336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599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3215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85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884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0920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4134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458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DA6B29-FDB5-4646-AA25-F2698AE76127}" type="datetimeFigureOut">
              <a:rPr lang="en-AU" smtClean="0"/>
              <a:t>5/07/2016</a:t>
            </a:fld>
            <a:endParaRPr lang="en-AU"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9959B7A-2C57-4E19-9B04-2432CB7FD27F}" type="slidenum">
              <a:rPr lang="en-AU" smtClean="0"/>
              <a:t>‹#›</a:t>
            </a:fld>
            <a:endParaRPr lang="en-AU" dirty="0"/>
          </a:p>
        </p:txBody>
      </p:sp>
    </p:spTree>
    <p:extLst>
      <p:ext uri="{BB962C8B-B14F-4D97-AF65-F5344CB8AC3E}">
        <p14:creationId xmlns:p14="http://schemas.microsoft.com/office/powerpoint/2010/main" val="27455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3.jpe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3499"/>
            <a:ext cx="7772400" cy="1640756"/>
          </a:xfrm>
        </p:spPr>
        <p:txBody>
          <a:bodyPr>
            <a:normAutofit/>
          </a:bodyPr>
          <a:lstStyle/>
          <a:p>
            <a:r>
              <a:rPr lang="en-AU" b="1" dirty="0" err="1" smtClean="0">
                <a:solidFill>
                  <a:srgbClr val="00B050"/>
                </a:solidFill>
              </a:rPr>
              <a:t>rapr</a:t>
            </a:r>
            <a:r>
              <a:rPr lang="en-AU" dirty="0" smtClean="0"/>
              <a:t>: representative and adequate prioritisations in </a:t>
            </a:r>
            <a:r>
              <a:rPr lang="en-AU" dirty="0">
                <a:solidFill>
                  <a:schemeClr val="tx1"/>
                </a:solidFill>
              </a:rPr>
              <a:t>R</a:t>
            </a:r>
          </a:p>
        </p:txBody>
      </p:sp>
      <p:sp>
        <p:nvSpPr>
          <p:cNvPr id="3" name="Subtitle 2"/>
          <p:cNvSpPr>
            <a:spLocks noGrp="1"/>
          </p:cNvSpPr>
          <p:nvPr>
            <p:ph type="subTitle" idx="1"/>
          </p:nvPr>
        </p:nvSpPr>
        <p:spPr>
          <a:xfrm>
            <a:off x="755577" y="2412051"/>
            <a:ext cx="7560840" cy="1314450"/>
          </a:xfrm>
        </p:spPr>
        <p:txBody>
          <a:bodyPr>
            <a:normAutofit/>
          </a:bodyPr>
          <a:lstStyle/>
          <a:p>
            <a:r>
              <a:rPr lang="en-AU" dirty="0" smtClean="0">
                <a:solidFill>
                  <a:schemeClr val="bg1">
                    <a:lumMod val="75000"/>
                  </a:schemeClr>
                </a:solidFill>
              </a:rPr>
              <a:t>Jeffrey Hanson, </a:t>
            </a:r>
            <a:r>
              <a:rPr lang="en-AU" sz="2800" dirty="0">
                <a:solidFill>
                  <a:schemeClr val="bg1">
                    <a:lumMod val="75000"/>
                  </a:schemeClr>
                </a:solidFill>
              </a:rPr>
              <a:t>Jonathon Rhodes</a:t>
            </a:r>
            <a:r>
              <a:rPr lang="en-AU" sz="2800" dirty="0" smtClean="0">
                <a:solidFill>
                  <a:schemeClr val="bg1">
                    <a:lumMod val="75000"/>
                  </a:schemeClr>
                </a:solidFill>
              </a:rPr>
              <a:t>,</a:t>
            </a:r>
          </a:p>
          <a:p>
            <a:r>
              <a:rPr lang="en-AU" sz="2800" dirty="0" smtClean="0">
                <a:solidFill>
                  <a:schemeClr val="bg1">
                    <a:lumMod val="75000"/>
                  </a:schemeClr>
                </a:solidFill>
              </a:rPr>
              <a:t>Hugh </a:t>
            </a:r>
            <a:r>
              <a:rPr lang="en-AU" sz="2800" dirty="0" err="1" smtClean="0">
                <a:solidFill>
                  <a:schemeClr val="bg1">
                    <a:lumMod val="75000"/>
                  </a:schemeClr>
                </a:solidFill>
              </a:rPr>
              <a:t>Possingham</a:t>
            </a:r>
            <a:r>
              <a:rPr lang="en-AU" sz="2800" dirty="0" smtClean="0">
                <a:solidFill>
                  <a:schemeClr val="bg1">
                    <a:lumMod val="75000"/>
                  </a:schemeClr>
                </a:solidFill>
              </a:rPr>
              <a:t> &amp; </a:t>
            </a:r>
            <a:r>
              <a:rPr lang="en-AU" sz="2800" dirty="0">
                <a:solidFill>
                  <a:schemeClr val="bg1">
                    <a:lumMod val="75000"/>
                  </a:schemeClr>
                </a:solidFill>
              </a:rPr>
              <a:t>Richard Fuller </a:t>
            </a:r>
            <a:endParaRPr lang="en-AU" sz="2800" dirty="0" smtClean="0">
              <a:solidFill>
                <a:schemeClr val="bg1">
                  <a:lumMod val="75000"/>
                </a:schemeClr>
              </a:solidFill>
            </a:endParaRPr>
          </a:p>
          <a:p>
            <a:endParaRPr lang="en-AU" dirty="0"/>
          </a:p>
          <a:p>
            <a:endParaRPr lang="en-AU" dirty="0"/>
          </a:p>
        </p:txBody>
      </p:sp>
      <p:grpSp>
        <p:nvGrpSpPr>
          <p:cNvPr id="8" name="Group 7"/>
          <p:cNvGrpSpPr/>
          <p:nvPr/>
        </p:nvGrpSpPr>
        <p:grpSpPr>
          <a:xfrm>
            <a:off x="259155" y="4479765"/>
            <a:ext cx="4975502" cy="461665"/>
            <a:chOff x="259155" y="4479765"/>
            <a:chExt cx="4975502" cy="461665"/>
          </a:xfrm>
        </p:grpSpPr>
        <p:pic>
          <p:nvPicPr>
            <p:cNvPr id="1026" name="Picture 2" descr="C:\Users\jhanson\Downloads\1467354618_f0e0.png"/>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502323" cy="461665"/>
            </a:xfrm>
            <a:prstGeom prst="rect">
              <a:avLst/>
            </a:prstGeom>
            <a:noFill/>
          </p:spPr>
          <p:txBody>
            <a:bodyPr wrap="none" rtlCol="0">
              <a:spAutoFit/>
            </a:bodyPr>
            <a:lstStyle/>
            <a:p>
              <a:r>
                <a:rPr lang="en-AU" sz="2400" dirty="0">
                  <a:solidFill>
                    <a:schemeClr val="bg1">
                      <a:lumMod val="50000"/>
                    </a:schemeClr>
                  </a:solidFill>
                </a:rPr>
                <a:t>j</a:t>
              </a:r>
              <a:r>
                <a:rPr lang="en-AU" sz="2400" dirty="0" smtClean="0">
                  <a:solidFill>
                    <a:schemeClr val="bg1">
                      <a:lumMod val="50000"/>
                    </a:schemeClr>
                  </a:solidFill>
                </a:rPr>
                <a:t>effrey.hanson@uqconnect.edu.au</a:t>
              </a:r>
              <a:endParaRPr lang="en-AU" sz="2400" dirty="0">
                <a:solidFill>
                  <a:schemeClr val="bg1">
                    <a:lumMod val="50000"/>
                  </a:schemeClr>
                </a:solidFill>
              </a:endParaRPr>
            </a:p>
          </p:txBody>
        </p:sp>
      </p:grpSp>
      <p:grpSp>
        <p:nvGrpSpPr>
          <p:cNvPr id="6" name="Group 5"/>
          <p:cNvGrpSpPr/>
          <p:nvPr/>
        </p:nvGrpSpPr>
        <p:grpSpPr>
          <a:xfrm>
            <a:off x="5945501" y="4491632"/>
            <a:ext cx="3049188" cy="461665"/>
            <a:chOff x="6059800" y="5988839"/>
            <a:chExt cx="3049188" cy="615553"/>
          </a:xfrm>
        </p:grpSpPr>
        <p:pic>
          <p:nvPicPr>
            <p:cNvPr id="1028" name="Picture 4" descr="C:\Users\jhanson\Downloads\1467354784_web.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44594"/>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5988839"/>
              <a:ext cx="2611805" cy="615553"/>
            </a:xfrm>
            <a:prstGeom prst="rect">
              <a:avLst/>
            </a:prstGeom>
            <a:noFill/>
          </p:spPr>
          <p:txBody>
            <a:bodyPr wrap="none" rtlCol="0">
              <a:spAutoFit/>
            </a:bodyPr>
            <a:lstStyle/>
            <a:p>
              <a:r>
                <a:rPr lang="en-AU" sz="2400" dirty="0" smtClean="0">
                  <a:solidFill>
                    <a:schemeClr val="bg1">
                      <a:lumMod val="50000"/>
                    </a:schemeClr>
                  </a:solidFill>
                </a:rPr>
                <a:t>jeffrey-hanson.com</a:t>
              </a:r>
              <a:endParaRPr lang="en-AU" dirty="0">
                <a:solidFill>
                  <a:schemeClr val="bg1">
                    <a:lumMod val="50000"/>
                  </a:schemeClr>
                </a:solidFill>
              </a:endParaRPr>
            </a:p>
          </p:txBody>
        </p:sp>
      </p:grpSp>
      <p:pic>
        <p:nvPicPr>
          <p:cNvPr id="4" name="Picture 2" descr="https://www.r-project.org/log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8138" y="1043148"/>
            <a:ext cx="930286" cy="61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2"/>
            <a:ext cx="8229600" cy="85725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35170" y="711617"/>
            <a:ext cx="7673660" cy="287762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71776" y="3729505"/>
            <a:ext cx="5885980" cy="1346851"/>
            <a:chOff x="1586151" y="3758080"/>
            <a:chExt cx="5885980" cy="1346851"/>
          </a:xfrm>
        </p:grpSpPr>
        <p:grpSp>
          <p:nvGrpSpPr>
            <p:cNvPr id="5" name="Group 4"/>
            <p:cNvGrpSpPr/>
            <p:nvPr/>
          </p:nvGrpSpPr>
          <p:grpSpPr>
            <a:xfrm>
              <a:off x="1671876" y="3758080"/>
              <a:ext cx="5800255" cy="1272854"/>
              <a:chOff x="1082233" y="5010772"/>
              <a:chExt cx="5800255" cy="1697138"/>
            </a:xfrm>
          </p:grpSpPr>
          <p:pic>
            <p:nvPicPr>
              <p:cNvPr id="4102" name="Picture 6" descr="http://www.actaplantarum.org/floraitaliae/download/file.php?id=999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233" y="5010772"/>
                <a:ext cx="2262851" cy="16971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destigianni.com/images/Varie/fiori/phyteumabetonicifolium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9286" y="5010772"/>
                <a:ext cx="2543588" cy="16971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upload.wikimedia.org/wikipedia/commons/0/01/Teufelskralle_blau_bl%C3%BChend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873" y="5010772"/>
                <a:ext cx="1049615" cy="169713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p:nvSpPr>
          <p:spPr>
            <a:xfrm>
              <a:off x="1586151" y="4735599"/>
              <a:ext cx="2389565" cy="369332"/>
            </a:xfrm>
            <a:prstGeom prst="rect">
              <a:avLst/>
            </a:prstGeom>
            <a:noFill/>
          </p:spPr>
          <p:txBody>
            <a:bodyPr wrap="none" rtlCol="0">
              <a:spAutoFit/>
            </a:bodyPr>
            <a:lstStyle/>
            <a:p>
              <a:r>
                <a:rPr lang="en-AU" b="1" dirty="0" smtClean="0">
                  <a:solidFill>
                    <a:schemeClr val="bg1"/>
                  </a:solidFill>
                </a:rPr>
                <a:t>betony leaved rampion</a:t>
              </a:r>
              <a:endParaRPr lang="en-AU" b="1" dirty="0">
                <a:solidFill>
                  <a:schemeClr val="bg1"/>
                </a:solidFill>
              </a:endParaRPr>
            </a:p>
          </p:txBody>
        </p:sp>
      </p:grpSp>
      <p:sp>
        <p:nvSpPr>
          <p:cNvPr id="9" name="TextBox 8"/>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34711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2556"/>
            <a:ext cx="8229600" cy="85725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519522"/>
            <a:ext cx="6120680" cy="459051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83568" y="2814778"/>
            <a:ext cx="7776864" cy="23287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6629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2556"/>
            <a:ext cx="8229600" cy="85725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519522"/>
            <a:ext cx="6120680" cy="459051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006436" y="1295335"/>
            <a:ext cx="3796146" cy="162242"/>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534856" y="1154575"/>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6901800" y="1331701"/>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2534856" y="3757980"/>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45816" y="3632104"/>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3006436" y="3757981"/>
            <a:ext cx="3955474" cy="125875"/>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54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 study</a:t>
            </a:r>
            <a:endParaRPr lang="en-AU" dirty="0"/>
          </a:p>
        </p:txBody>
      </p:sp>
      <p:sp>
        <p:nvSpPr>
          <p:cNvPr id="3" name="Content Placeholder 2"/>
          <p:cNvSpPr>
            <a:spLocks noGrp="1"/>
          </p:cNvSpPr>
          <p:nvPr>
            <p:ph idx="1"/>
          </p:nvPr>
        </p:nvSpPr>
        <p:spPr/>
        <p:txBody>
          <a:bodyPr/>
          <a:lstStyle/>
          <a:p>
            <a:r>
              <a:rPr lang="en-AU" b="1" dirty="0">
                <a:solidFill>
                  <a:srgbClr val="00B050"/>
                </a:solidFill>
              </a:rPr>
              <a:t>p</a:t>
            </a:r>
            <a:r>
              <a:rPr lang="en-AU" b="1" dirty="0" smtClean="0">
                <a:solidFill>
                  <a:srgbClr val="00B050"/>
                </a:solidFill>
              </a:rPr>
              <a:t>reserve neutral evolutionary processes</a:t>
            </a:r>
          </a:p>
          <a:p>
            <a:endParaRPr lang="en-AU" dirty="0"/>
          </a:p>
          <a:p>
            <a:r>
              <a:rPr lang="en-AU" dirty="0"/>
              <a:t>a</a:t>
            </a:r>
            <a:r>
              <a:rPr lang="en-AU" dirty="0" smtClean="0"/>
              <a:t>void inbreeding depression</a:t>
            </a:r>
          </a:p>
          <a:p>
            <a:endParaRPr lang="en-AU" dirty="0"/>
          </a:p>
          <a:p>
            <a:r>
              <a:rPr lang="en-AU" dirty="0"/>
              <a:t>s</a:t>
            </a:r>
            <a:r>
              <a:rPr lang="en-AU" dirty="0" smtClean="0"/>
              <a:t>ecure existing genetic lineages</a:t>
            </a:r>
          </a:p>
          <a:p>
            <a:endParaRPr lang="en-AU" dirty="0"/>
          </a:p>
          <a:p>
            <a:endParaRPr lang="en-AU" dirty="0"/>
          </a:p>
        </p:txBody>
      </p:sp>
    </p:spTree>
    <p:extLst>
      <p:ext uri="{BB962C8B-B14F-4D97-AF65-F5344CB8AC3E}">
        <p14:creationId xmlns:p14="http://schemas.microsoft.com/office/powerpoint/2010/main" val="2448501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Unified reserve selection problem</a:t>
            </a:r>
            <a:endParaRPr lang="en-AU" b="1" dirty="0"/>
          </a:p>
        </p:txBody>
      </p:sp>
      <p:sp>
        <p:nvSpPr>
          <p:cNvPr id="3" name="Content Placeholder 2"/>
          <p:cNvSpPr>
            <a:spLocks noGrp="1"/>
          </p:cNvSpPr>
          <p:nvPr>
            <p:ph idx="1"/>
          </p:nvPr>
        </p:nvSpPr>
        <p:spPr>
          <a:xfrm>
            <a:off x="457200" y="1200150"/>
            <a:ext cx="4618856" cy="3747864"/>
          </a:xfrm>
        </p:spPr>
        <p:txBody>
          <a:bodyPr>
            <a:normAutofit fontScale="85000" lnSpcReduction="20000"/>
          </a:bodyPr>
          <a:lstStyle/>
          <a:p>
            <a:r>
              <a:rPr lang="en-AU" dirty="0" smtClean="0"/>
              <a:t>new method to </a:t>
            </a:r>
            <a:r>
              <a:rPr lang="en-AU" b="1" dirty="0" smtClean="0">
                <a:solidFill>
                  <a:srgbClr val="00B050"/>
                </a:solidFill>
              </a:rPr>
              <a:t>secure </a:t>
            </a:r>
            <a:r>
              <a:rPr lang="en-AU" dirty="0"/>
              <a:t>biodiversity </a:t>
            </a:r>
            <a:r>
              <a:rPr lang="en-AU" dirty="0" smtClean="0"/>
              <a:t>patterns &amp; </a:t>
            </a:r>
            <a:r>
              <a:rPr lang="en-AU" b="1" dirty="0" smtClean="0">
                <a:solidFill>
                  <a:srgbClr val="00B050"/>
                </a:solidFill>
              </a:rPr>
              <a:t>processes</a:t>
            </a:r>
          </a:p>
          <a:p>
            <a:endParaRPr lang="en-AU" dirty="0" smtClean="0"/>
          </a:p>
          <a:p>
            <a:r>
              <a:rPr lang="en-AU" dirty="0" smtClean="0"/>
              <a:t>        package</a:t>
            </a:r>
          </a:p>
          <a:p>
            <a:endParaRPr lang="en-AU" dirty="0"/>
          </a:p>
          <a:p>
            <a:r>
              <a:rPr lang="en-AU" dirty="0"/>
              <a:t>applied to any </a:t>
            </a:r>
            <a:r>
              <a:rPr lang="en-AU" dirty="0" smtClean="0"/>
              <a:t>system</a:t>
            </a:r>
            <a:endParaRPr lang="en-AU" b="1" dirty="0" smtClean="0"/>
          </a:p>
          <a:p>
            <a:pPr marL="0" indent="0">
              <a:buNone/>
            </a:pPr>
            <a:endParaRPr lang="en-AU" b="1" dirty="0"/>
          </a:p>
          <a:p>
            <a:r>
              <a:rPr lang="en-AU" dirty="0"/>
              <a:t>m</a:t>
            </a:r>
            <a:r>
              <a:rPr lang="en-AU" dirty="0" smtClean="0"/>
              <a:t>ore </a:t>
            </a:r>
            <a:r>
              <a:rPr lang="en-AU" b="1" dirty="0" smtClean="0">
                <a:solidFill>
                  <a:srgbClr val="00B050"/>
                </a:solidFill>
              </a:rPr>
              <a:t>effective solutions</a:t>
            </a:r>
            <a:endParaRPr lang="en-AU" b="1" dirty="0">
              <a:solidFill>
                <a:srgbClr val="00B050"/>
              </a:solidFill>
            </a:endParaRPr>
          </a:p>
          <a:p>
            <a:endParaRPr lang="en-AU" dirty="0" smtClean="0"/>
          </a:p>
          <a:p>
            <a:endParaRPr lang="en-AU" dirty="0" smtClean="0"/>
          </a:p>
        </p:txBody>
      </p:sp>
      <p:pic>
        <p:nvPicPr>
          <p:cNvPr id="3074" name="Picture 2" descr="http://www.cohabitaire.com/wp-content/uploads/2010/05/Cohabitaire_Biodiversit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72" y="1198365"/>
            <a:ext cx="3937928" cy="18705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geharvard.org/sites/default/files/imagecache/hero_lrg_wide/hero-images/drag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072" y="2891271"/>
            <a:ext cx="3937928" cy="10306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auna-flora.org/wp-content/uploads/biodiversity-butterfl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6072" y="3902776"/>
            <a:ext cx="3923927" cy="12612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www.r-project.org/logo/R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598" y="2628475"/>
            <a:ext cx="561652" cy="36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53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a:xfrm>
            <a:off x="457200" y="1264648"/>
            <a:ext cx="8229600" cy="3394472"/>
          </a:xfrm>
        </p:spPr>
        <p:txBody>
          <a:bodyPr>
            <a:normAutofit fontScale="92500"/>
          </a:bodyPr>
          <a:lstStyle/>
          <a:p>
            <a:pPr marL="0" indent="0" algn="ctr">
              <a:buNone/>
            </a:pPr>
            <a:r>
              <a:rPr lang="en-AU" dirty="0" smtClean="0"/>
              <a:t>Richard Fuller and the Fuller Lab</a:t>
            </a:r>
            <a:endParaRPr lang="en-AU" dirty="0"/>
          </a:p>
          <a:p>
            <a:pPr marL="0" indent="0" algn="ctr">
              <a:buNone/>
            </a:pPr>
            <a:endParaRPr lang="en-AU" dirty="0" smtClean="0"/>
          </a:p>
          <a:p>
            <a:pPr marL="0" indent="0" algn="ctr">
              <a:buNone/>
            </a:pPr>
            <a:r>
              <a:rPr lang="en-AU" dirty="0" smtClean="0"/>
              <a:t>Jonathan Rhodes and the </a:t>
            </a:r>
          </a:p>
          <a:p>
            <a:pPr marL="0" indent="0" algn="ctr">
              <a:buNone/>
            </a:pPr>
            <a:r>
              <a:rPr lang="en-AU" dirty="0" smtClean="0"/>
              <a:t>Landscape Ecology and Conservation Group</a:t>
            </a:r>
          </a:p>
          <a:p>
            <a:pPr marL="0" indent="0" algn="ctr">
              <a:buNone/>
            </a:pPr>
            <a:endParaRPr lang="en-AU" dirty="0"/>
          </a:p>
          <a:p>
            <a:pPr marL="0" indent="0" algn="ctr">
              <a:buNone/>
            </a:pPr>
            <a:r>
              <a:rPr lang="en-AU" dirty="0" smtClean="0"/>
              <a:t>Centre of Excellence for Environmental Decisions</a:t>
            </a:r>
          </a:p>
        </p:txBody>
      </p:sp>
      <p:sp>
        <p:nvSpPr>
          <p:cNvPr id="4" name="TextBox 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33141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17015" y="87474"/>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t>j</a:t>
              </a:r>
              <a:r>
                <a:rPr lang="en-AU" sz="2800" b="1" dirty="0" smtClean="0"/>
                <a:t>effrey.hanson@uqconnect.edu.au</a:t>
              </a:r>
              <a:endParaRPr lang="en-AU" sz="2800" b="1" dirty="0"/>
            </a:p>
          </p:txBody>
        </p:sp>
      </p:grpSp>
      <p:grpSp>
        <p:nvGrpSpPr>
          <p:cNvPr id="2" name="Group 1"/>
          <p:cNvGrpSpPr/>
          <p:nvPr/>
        </p:nvGrpSpPr>
        <p:grpSpPr>
          <a:xfrm>
            <a:off x="217012" y="1527112"/>
            <a:ext cx="3947978" cy="563833"/>
            <a:chOff x="211764" y="1168251"/>
            <a:chExt cx="3947978" cy="751776"/>
          </a:xfrm>
        </p:grpSpPr>
        <p:pic>
          <p:nvPicPr>
            <p:cNvPr id="5" name="Picture 4" descr="C:\Users\jhanson\Downloads\1467354784_we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083986" cy="697625"/>
            </a:xfrm>
            <a:prstGeom prst="rect">
              <a:avLst/>
            </a:prstGeom>
            <a:noFill/>
          </p:spPr>
          <p:txBody>
            <a:bodyPr wrap="none" rtlCol="0">
              <a:spAutoFit/>
            </a:bodyPr>
            <a:lstStyle/>
            <a:p>
              <a:r>
                <a:rPr lang="en-AU" sz="2800" b="1" dirty="0" smtClean="0"/>
                <a:t>jeffrey-hanson.com</a:t>
              </a:r>
              <a:endParaRPr lang="en-AU" sz="2000" b="1" dirty="0"/>
            </a:p>
          </p:txBody>
        </p:sp>
      </p:grpSp>
      <p:grpSp>
        <p:nvGrpSpPr>
          <p:cNvPr id="9" name="Group 8"/>
          <p:cNvGrpSpPr/>
          <p:nvPr/>
        </p:nvGrpSpPr>
        <p:grpSpPr>
          <a:xfrm>
            <a:off x="217012" y="805043"/>
            <a:ext cx="5069508" cy="600962"/>
            <a:chOff x="162258" y="2132856"/>
            <a:chExt cx="5069508" cy="801283"/>
          </a:xfrm>
        </p:grpSpPr>
        <p:pic>
          <p:nvPicPr>
            <p:cNvPr id="4" name="Picture 3" descr="C:\Users\jhanson\Downloads\1467354717_githu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156010" cy="697627"/>
            </a:xfrm>
            <a:prstGeom prst="rect">
              <a:avLst/>
            </a:prstGeom>
            <a:noFill/>
          </p:spPr>
          <p:txBody>
            <a:bodyPr wrap="none" rtlCol="0">
              <a:spAutoFit/>
            </a:bodyPr>
            <a:lstStyle/>
            <a:p>
              <a:r>
                <a:rPr lang="en-AU" sz="2800" b="1" dirty="0" smtClean="0"/>
                <a:t>www.github/paleo13/rapr</a:t>
              </a:r>
              <a:endParaRPr lang="en-AU" sz="2000" b="1" dirty="0"/>
            </a:p>
          </p:txBody>
        </p:sp>
      </p:grpSp>
    </p:spTree>
    <p:extLst>
      <p:ext uri="{BB962C8B-B14F-4D97-AF65-F5344CB8AC3E}">
        <p14:creationId xmlns:p14="http://schemas.microsoft.com/office/powerpoint/2010/main" val="3141292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dirty="0" smtClean="0"/>
              <a:t>What to preserve?</a:t>
            </a:r>
            <a:endParaRPr lang="en-AU" dirty="0"/>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7373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dirty="0"/>
              <a:t>Criteria: adequate </a:t>
            </a:r>
            <a:r>
              <a:rPr lang="en-AU" dirty="0" smtClean="0"/>
              <a:t>sample</a:t>
            </a:r>
            <a:endParaRPr lang="en-AU" dirty="0"/>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295083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sz="3600" dirty="0"/>
              <a:t>Criteria: adequate &amp; representative sample</a:t>
            </a:r>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098775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3"/>
            <a:ext cx="9144000" cy="994172"/>
          </a:xfrm>
        </p:spPr>
        <p:txBody>
          <a:bodyPr>
            <a:normAutofit/>
          </a:bodyPr>
          <a:lstStyle/>
          <a:p>
            <a:r>
              <a:rPr lang="en-AU" b="1" dirty="0" smtClean="0">
                <a:latin typeface="+mn-lt"/>
              </a:rPr>
              <a:t>Global Biodiversity Crisis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smtClean="0"/>
              <a:t>Normally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172297"/>
            <a:ext cx="5706034"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795037"/>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4" y="2215081"/>
            <a:ext cx="2804159" cy="16259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Rectangle 11"/>
          <p:cNvSpPr/>
          <p:nvPr/>
        </p:nvSpPr>
        <p:spPr>
          <a:xfrm>
            <a:off x="3239882" y="1320982"/>
            <a:ext cx="8784976" cy="27690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2511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smtClean="0"/>
              <a:t>Normally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172297"/>
            <a:ext cx="5706034"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795037"/>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4" y="2215081"/>
            <a:ext cx="2804159" cy="16259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TextBox 11"/>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16134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err="1" smtClean="0"/>
              <a:t>Bimodally</a:t>
            </a:r>
            <a:r>
              <a:rPr lang="en-AU" dirty="0" smtClean="0"/>
              <a:t>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48" r="13790" b="1220"/>
          <a:stretch/>
        </p:blipFill>
        <p:spPr bwMode="auto">
          <a:xfrm>
            <a:off x="3186446" y="2219708"/>
            <a:ext cx="5706034" cy="15944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527" t="17773" r="22617"/>
          <a:stretch/>
        </p:blipFill>
        <p:spPr bwMode="auto">
          <a:xfrm>
            <a:off x="419538" y="2228852"/>
            <a:ext cx="2653725" cy="1625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1267" y="1672495"/>
            <a:ext cx="1910267" cy="523220"/>
          </a:xfrm>
          <a:prstGeom prst="rect">
            <a:avLst/>
          </a:prstGeom>
          <a:noFill/>
        </p:spPr>
        <p:txBody>
          <a:bodyPr wrap="none" rtlCol="0">
            <a:spAutoFit/>
          </a:bodyPr>
          <a:lstStyle/>
          <a:p>
            <a:r>
              <a:rPr lang="en-AU" sz="2800" dirty="0" smtClean="0">
                <a:solidFill>
                  <a:schemeClr val="bg1"/>
                </a:solidFill>
              </a:rPr>
              <a:t>Distribution</a:t>
            </a:r>
            <a:endParaRPr lang="en-AU" sz="2800" dirty="0">
              <a:solidFill>
                <a:schemeClr val="bg1"/>
              </a:solidFill>
            </a:endParaRPr>
          </a:p>
        </p:txBody>
      </p:sp>
      <p:sp>
        <p:nvSpPr>
          <p:cNvPr id="5" name="TextBox 4"/>
          <p:cNvSpPr txBox="1"/>
          <p:nvPr/>
        </p:nvSpPr>
        <p:spPr>
          <a:xfrm>
            <a:off x="3332480" y="1672495"/>
            <a:ext cx="2456250" cy="523220"/>
          </a:xfrm>
          <a:prstGeom prst="rect">
            <a:avLst/>
          </a:prstGeom>
          <a:noFill/>
        </p:spPr>
        <p:txBody>
          <a:bodyPr wrap="none" rtlCol="0">
            <a:spAutoFit/>
          </a:bodyPr>
          <a:lstStyle/>
          <a:p>
            <a:r>
              <a:rPr lang="en-AU" sz="2800" dirty="0" smtClean="0">
                <a:solidFill>
                  <a:schemeClr val="bg1"/>
                </a:solidFill>
              </a:rPr>
              <a:t>Amount targets</a:t>
            </a:r>
            <a:endParaRPr lang="en-AU" sz="2800" dirty="0">
              <a:solidFill>
                <a:schemeClr val="bg1"/>
              </a:solidFill>
            </a:endParaRPr>
          </a:p>
        </p:txBody>
      </p:sp>
      <p:sp>
        <p:nvSpPr>
          <p:cNvPr id="9" name="TextBox 8"/>
          <p:cNvSpPr txBox="1"/>
          <p:nvPr/>
        </p:nvSpPr>
        <p:spPr>
          <a:xfrm>
            <a:off x="6370320" y="1510914"/>
            <a:ext cx="2108526" cy="954107"/>
          </a:xfrm>
          <a:prstGeom prst="rect">
            <a:avLst/>
          </a:prstGeom>
          <a:noFill/>
        </p:spPr>
        <p:txBody>
          <a:bodyPr wrap="none" rtlCol="0">
            <a:spAutoFit/>
          </a:bodyPr>
          <a:lstStyle/>
          <a:p>
            <a:pPr algn="ctr"/>
            <a:r>
              <a:rPr lang="en-AU" sz="2800" dirty="0" smtClean="0">
                <a:solidFill>
                  <a:schemeClr val="bg1"/>
                </a:solidFill>
              </a:rPr>
              <a:t>Amount &amp;</a:t>
            </a:r>
          </a:p>
          <a:p>
            <a:pPr algn="ctr"/>
            <a:r>
              <a:rPr lang="en-AU" sz="2800" dirty="0" smtClean="0">
                <a:solidFill>
                  <a:schemeClr val="bg1"/>
                </a:solidFill>
              </a:rPr>
              <a:t>space targets</a:t>
            </a:r>
            <a:endParaRPr lang="en-AU" sz="2800" dirty="0">
              <a:solidFill>
                <a:schemeClr val="bg1"/>
              </a:solidFill>
            </a:endParaRPr>
          </a:p>
        </p:txBody>
      </p:sp>
      <p:sp>
        <p:nvSpPr>
          <p:cNvPr id="10" name="Rectangle 9"/>
          <p:cNvSpPr/>
          <p:nvPr/>
        </p:nvSpPr>
        <p:spPr>
          <a:xfrm>
            <a:off x="457200" y="795037"/>
            <a:ext cx="9271390"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2" name="TextBox 11"/>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3" name="TextBox 12"/>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4" name="TextBox 1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737235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2"/>
            <a:ext cx="8229600" cy="85725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75280" y="1132452"/>
            <a:ext cx="8826688" cy="331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6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Reserve Selection</a:t>
            </a:r>
            <a:endParaRPr lang="en-AU" dirty="0"/>
          </a:p>
        </p:txBody>
      </p:sp>
      <p:sp>
        <p:nvSpPr>
          <p:cNvPr id="5" name="Rectangle 4"/>
          <p:cNvSpPr/>
          <p:nvPr/>
        </p:nvSpPr>
        <p:spPr>
          <a:xfrm>
            <a:off x="716096" y="1435600"/>
            <a:ext cx="7711808" cy="3295988"/>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TextBox 17"/>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0004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sp>
        <p:nvSpPr>
          <p:cNvPr id="5" name="Rectangle 4"/>
          <p:cNvSpPr/>
          <p:nvPr/>
        </p:nvSpPr>
        <p:spPr>
          <a:xfrm>
            <a:off x="716400" y="1447561"/>
            <a:ext cx="7711200" cy="32967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6" name="Oval 5"/>
          <p:cNvSpPr/>
          <p:nvPr/>
        </p:nvSpPr>
        <p:spPr>
          <a:xfrm>
            <a:off x="3747929" y="3038122"/>
            <a:ext cx="1627815" cy="1117586"/>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4" name="TextBox 5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59295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grpSp>
        <p:nvGrpSpPr>
          <p:cNvPr id="4" name="Group 3"/>
          <p:cNvGrpSpPr/>
          <p:nvPr/>
        </p:nvGrpSpPr>
        <p:grpSpPr>
          <a:xfrm>
            <a:off x="716400" y="1447561"/>
            <a:ext cx="7711200" cy="3296700"/>
            <a:chOff x="6899307" y="526229"/>
            <a:chExt cx="4791075" cy="2514600"/>
          </a:xfrm>
        </p:grpSpPr>
        <p:sp>
          <p:nvSpPr>
            <p:cNvPr id="5" name="Rectangle 4"/>
            <p:cNvSpPr/>
            <p:nvPr/>
          </p:nvSpPr>
          <p:spPr>
            <a:xfrm>
              <a:off x="6899307" y="526229"/>
              <a:ext cx="4791075" cy="2514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8782836" y="1739449"/>
              <a:ext cx="1011384" cy="85245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9005381" y="1968050"/>
              <a:ext cx="1011384" cy="852453"/>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7275016" y="728638"/>
              <a:ext cx="1029752" cy="867935"/>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7573761" y="871514"/>
              <a:ext cx="1029752" cy="867935"/>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7859510" y="780445"/>
              <a:ext cx="1029752" cy="867935"/>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10006933" y="794704"/>
              <a:ext cx="1026163" cy="86491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10277410" y="947105"/>
              <a:ext cx="1026163" cy="86491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10601259" y="846511"/>
              <a:ext cx="1026163" cy="86491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718298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1059371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775143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831989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888834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945680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1002525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162170"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718298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10593713"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7751438"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831989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888834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945680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1002525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162170"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718298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1059371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775143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831989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888834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945680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1002525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162170"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718298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1059371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775143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831989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888834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945680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1002525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162170"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716624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1057697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773469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830315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887160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944006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1000851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11145428"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sp>
        <p:nvSpPr>
          <p:cNvPr id="54" name="TextBox 5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46644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3992396" y="296293"/>
            <a:ext cx="4916932" cy="4377365"/>
            <a:chOff x="6725803" y="365946"/>
            <a:chExt cx="4916932" cy="5836487"/>
          </a:xfrm>
        </p:grpSpPr>
        <p:sp>
          <p:nvSpPr>
            <p:cNvPr id="45" name="TextBox 44"/>
            <p:cNvSpPr txBox="1"/>
            <p:nvPr/>
          </p:nvSpPr>
          <p:spPr>
            <a:xfrm>
              <a:off x="6725803" y="981499"/>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46" name="Group 45"/>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70" name="Oval 69"/>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Oval 70"/>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Oval 74"/>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Oval 75"/>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Oval 76"/>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Oval 79"/>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47" name="Straight Arrow Connector 46"/>
            <p:cNvCxnSpPr>
              <a:stCxn id="45" idx="2"/>
              <a:endCxn id="70" idx="1"/>
            </p:cNvCxnSpPr>
            <p:nvPr/>
          </p:nvCxnSpPr>
          <p:spPr>
            <a:xfrm>
              <a:off x="7671318" y="1597053"/>
              <a:ext cx="255755" cy="3711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49" name="Straight Arrow Connector 48"/>
            <p:cNvCxnSpPr>
              <a:stCxn id="48" idx="2"/>
              <a:endCxn id="78"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51" name="Down Arrow 50"/>
            <p:cNvSpPr/>
            <p:nvPr/>
          </p:nvSpPr>
          <p:spPr>
            <a:xfrm>
              <a:off x="7938737" y="3535410"/>
              <a:ext cx="867557" cy="980737"/>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2" name="Group 51"/>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55" name="Oval 54"/>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val 61"/>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Oval 64"/>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Oval 66"/>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3" name="TextBox 52"/>
            <p:cNvSpPr txBox="1"/>
            <p:nvPr/>
          </p:nvSpPr>
          <p:spPr>
            <a:xfrm>
              <a:off x="7580835" y="36594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54" name="Straight Arrow Connector 53"/>
            <p:cNvCxnSpPr>
              <a:stCxn id="53" idx="2"/>
            </p:cNvCxnSpPr>
            <p:nvPr/>
          </p:nvCxnSpPr>
          <p:spPr>
            <a:xfrm flipH="1">
              <a:off x="9209477" y="981499"/>
              <a:ext cx="57846" cy="82258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sp>
        <p:nvSpPr>
          <p:cNvPr id="3" name="Rectangle 2"/>
          <p:cNvSpPr/>
          <p:nvPr/>
        </p:nvSpPr>
        <p:spPr>
          <a:xfrm>
            <a:off x="4038600" y="2464594"/>
            <a:ext cx="4953000" cy="25574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171701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92396" y="296293"/>
            <a:ext cx="4916932" cy="4377365"/>
            <a:chOff x="6725803" y="365946"/>
            <a:chExt cx="4916932" cy="5836487"/>
          </a:xfrm>
        </p:grpSpPr>
        <p:sp>
          <p:nvSpPr>
            <p:cNvPr id="171" name="TextBox 170"/>
            <p:cNvSpPr txBox="1"/>
            <p:nvPr/>
          </p:nvSpPr>
          <p:spPr>
            <a:xfrm>
              <a:off x="6725803" y="981499"/>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a:endCxn id="196" idx="1"/>
            </p:cNvCxnSpPr>
            <p:nvPr/>
          </p:nvCxnSpPr>
          <p:spPr>
            <a:xfrm>
              <a:off x="7671318" y="1597053"/>
              <a:ext cx="255755" cy="3711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7938737" y="3535410"/>
              <a:ext cx="867557" cy="980737"/>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580835" y="36594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flipH="1">
              <a:off x="9209477" y="981499"/>
              <a:ext cx="57846" cy="82258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7" y="2854352"/>
            <a:ext cx="4492303" cy="21521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
        <p:nvSpPr>
          <p:cNvPr id="46" name="Rectangle 45"/>
          <p:cNvSpPr/>
          <p:nvPr/>
        </p:nvSpPr>
        <p:spPr>
          <a:xfrm>
            <a:off x="160815" y="2586037"/>
            <a:ext cx="3938745" cy="25574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3870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92396" y="296293"/>
            <a:ext cx="4916932" cy="4377365"/>
            <a:chOff x="6725803" y="365946"/>
            <a:chExt cx="4916932" cy="5836487"/>
          </a:xfrm>
        </p:grpSpPr>
        <p:sp>
          <p:nvSpPr>
            <p:cNvPr id="171" name="TextBox 170"/>
            <p:cNvSpPr txBox="1"/>
            <p:nvPr/>
          </p:nvSpPr>
          <p:spPr>
            <a:xfrm>
              <a:off x="6725803" y="981499"/>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a:endCxn id="196" idx="1"/>
            </p:cNvCxnSpPr>
            <p:nvPr/>
          </p:nvCxnSpPr>
          <p:spPr>
            <a:xfrm>
              <a:off x="7671318" y="1597053"/>
              <a:ext cx="255755" cy="3711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7938737" y="3535410"/>
              <a:ext cx="867557" cy="980737"/>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580835" y="36594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flipH="1">
              <a:off x="9209477" y="981499"/>
              <a:ext cx="57846" cy="82258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7" y="2854352"/>
            <a:ext cx="4492303" cy="21521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920774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normAutofit fontScale="92500"/>
          </a:bodyPr>
          <a:lstStyle/>
          <a:p>
            <a:pPr marL="742950" indent="-742950">
              <a:buFont typeface="+mj-lt"/>
              <a:buAutoNum type="arabicPeriod"/>
            </a:pPr>
            <a:r>
              <a:rPr lang="en-AU" sz="3600" dirty="0" smtClean="0"/>
              <a:t>Create a unified reserve selection tool in   to identify </a:t>
            </a:r>
            <a:r>
              <a:rPr lang="en-AU" sz="3600" b="1" dirty="0" smtClean="0">
                <a:solidFill>
                  <a:srgbClr val="00B050"/>
                </a:solidFill>
              </a:rPr>
              <a:t>adequate</a:t>
            </a:r>
            <a:r>
              <a:rPr lang="en-AU" sz="3600" dirty="0" smtClean="0"/>
              <a:t> and </a:t>
            </a:r>
            <a:r>
              <a:rPr lang="en-AU" sz="3600" b="1" dirty="0" smtClean="0">
                <a:solidFill>
                  <a:srgbClr val="00B050"/>
                </a:solidFill>
              </a:rPr>
              <a:t>representative</a:t>
            </a:r>
            <a:r>
              <a:rPr lang="en-AU" sz="3600" dirty="0" smtClean="0"/>
              <a:t> networks</a:t>
            </a:r>
          </a:p>
          <a:p>
            <a:pPr marL="742950" indent="-742950">
              <a:buFont typeface="+mj-lt"/>
              <a:buAutoNum type="arabicPeriod"/>
            </a:pPr>
            <a:endParaRPr lang="en-AU" sz="3600" dirty="0" smtClean="0"/>
          </a:p>
          <a:p>
            <a:pPr marL="742950" indent="-742950">
              <a:buFont typeface="+mj-lt"/>
              <a:buAutoNum type="arabicPeriod"/>
            </a:pPr>
            <a:r>
              <a:rPr lang="en-AU" sz="3600" b="1" dirty="0" smtClean="0">
                <a:solidFill>
                  <a:srgbClr val="00B050"/>
                </a:solidFill>
              </a:rPr>
              <a:t>Compare </a:t>
            </a:r>
            <a:r>
              <a:rPr lang="en-AU" sz="3600" dirty="0"/>
              <a:t>solutions generated using </a:t>
            </a:r>
            <a:r>
              <a:rPr lang="en-AU" sz="3600" b="1" dirty="0" err="1">
                <a:solidFill>
                  <a:srgbClr val="00B050"/>
                </a:solidFill>
              </a:rPr>
              <a:t>rapr</a:t>
            </a:r>
            <a:r>
              <a:rPr lang="en-AU" sz="3600" b="1" dirty="0">
                <a:solidFill>
                  <a:srgbClr val="00B050"/>
                </a:solidFill>
              </a:rPr>
              <a:t> </a:t>
            </a:r>
            <a:r>
              <a:rPr lang="en-AU" sz="3600" dirty="0"/>
              <a:t>to </a:t>
            </a:r>
            <a:r>
              <a:rPr lang="en-AU" sz="3600" b="1" dirty="0">
                <a:solidFill>
                  <a:srgbClr val="00B050"/>
                </a:solidFill>
              </a:rPr>
              <a:t>conventional </a:t>
            </a:r>
            <a:r>
              <a:rPr lang="en-AU" sz="3600" dirty="0"/>
              <a:t>reserve selection </a:t>
            </a:r>
            <a:r>
              <a:rPr lang="en-AU" sz="3600" b="1" dirty="0" smtClean="0">
                <a:solidFill>
                  <a:srgbClr val="00B050"/>
                </a:solidFill>
              </a:rPr>
              <a:t>methods</a:t>
            </a:r>
            <a:endParaRPr lang="en-AU" sz="3600" b="1" dirty="0">
              <a:solidFill>
                <a:srgbClr val="00B050"/>
              </a:solidFill>
            </a:endParaRPr>
          </a:p>
        </p:txBody>
      </p:sp>
      <p:sp>
        <p:nvSpPr>
          <p:cNvPr id="4" name="TextBox 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pic>
        <p:nvPicPr>
          <p:cNvPr id="5" name="Picture 2" descr="https://www.r-project.org/logo/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0138" y="1294608"/>
            <a:ext cx="561652" cy="36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04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426</Words>
  <Application>Microsoft Office PowerPoint</Application>
  <PresentationFormat>On-screen Show (16:9)</PresentationFormat>
  <Paragraphs>133</Paragraphs>
  <Slides>23</Slides>
  <Notes>6</Notes>
  <HiddenSlides>7</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rapr: representative and adequate prioritisations in R</vt:lpstr>
      <vt:lpstr>Global Biodiversity Crisis</vt:lpstr>
      <vt:lpstr>Reserve Selection</vt:lpstr>
      <vt:lpstr>Reserve Selection</vt:lpstr>
      <vt:lpstr>Reserve Selection</vt:lpstr>
      <vt:lpstr>But what about biodiversity processes?</vt:lpstr>
      <vt:lpstr>But what about biodiversity processes?</vt:lpstr>
      <vt:lpstr>But what about biodiversity processes?</vt:lpstr>
      <vt:lpstr>Aims</vt:lpstr>
      <vt:lpstr>Case study</vt:lpstr>
      <vt:lpstr>Case study</vt:lpstr>
      <vt:lpstr>Case study</vt:lpstr>
      <vt:lpstr>Case study</vt:lpstr>
      <vt:lpstr>Unified reserve selection problem</vt:lpstr>
      <vt:lpstr>Acknowledgements</vt:lpstr>
      <vt:lpstr>PowerPoint Presentation</vt:lpstr>
      <vt:lpstr>What to preserve?</vt:lpstr>
      <vt:lpstr>Criteria: adequate sample</vt:lpstr>
      <vt:lpstr>Criteria: adequate &amp; representative sample</vt:lpstr>
      <vt:lpstr>Normally distributed species</vt:lpstr>
      <vt:lpstr>Normally distributed species</vt:lpstr>
      <vt:lpstr>Bimodally distributed species</vt:lpstr>
      <vt:lpstr>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Hanson</dc:creator>
  <cp:lastModifiedBy>Jeffrey Hanson</cp:lastModifiedBy>
  <cp:revision>137</cp:revision>
  <dcterms:created xsi:type="dcterms:W3CDTF">2015-05-22T05:18:42Z</dcterms:created>
  <dcterms:modified xsi:type="dcterms:W3CDTF">2016-07-05T06:57:24Z</dcterms:modified>
</cp:coreProperties>
</file>