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60" r:id="rId3"/>
    <p:sldId id="418" r:id="rId4"/>
    <p:sldId id="441" r:id="rId5"/>
    <p:sldId id="440" r:id="rId6"/>
    <p:sldId id="460" r:id="rId7"/>
    <p:sldId id="434" r:id="rId8"/>
    <p:sldId id="421" r:id="rId9"/>
    <p:sldId id="422" r:id="rId10"/>
    <p:sldId id="423" r:id="rId11"/>
    <p:sldId id="424" r:id="rId12"/>
    <p:sldId id="461" r:id="rId13"/>
    <p:sldId id="425" r:id="rId14"/>
    <p:sldId id="426" r:id="rId15"/>
    <p:sldId id="427" r:id="rId16"/>
    <p:sldId id="352" r:id="rId17"/>
    <p:sldId id="442" r:id="rId18"/>
    <p:sldId id="458" r:id="rId19"/>
    <p:sldId id="464" r:id="rId20"/>
    <p:sldId id="465" r:id="rId21"/>
    <p:sldId id="466" r:id="rId22"/>
    <p:sldId id="467" r:id="rId23"/>
    <p:sldId id="468" r:id="rId24"/>
    <p:sldId id="469" r:id="rId25"/>
    <p:sldId id="470" r:id="rId26"/>
    <p:sldId id="471" r:id="rId27"/>
    <p:sldId id="472" r:id="rId28"/>
    <p:sldId id="473" r:id="rId29"/>
    <p:sldId id="474" r:id="rId30"/>
    <p:sldId id="477" r:id="rId31"/>
    <p:sldId id="475" r:id="rId32"/>
    <p:sldId id="476" r:id="rId33"/>
    <p:sldId id="361" r:id="rId34"/>
    <p:sldId id="438" r:id="rId35"/>
    <p:sldId id="445" r:id="rId36"/>
    <p:sldId id="463" r:id="rId37"/>
    <p:sldId id="462" r:id="rId38"/>
    <p:sldId id="447" r:id="rId39"/>
    <p:sldId id="446" r:id="rId40"/>
    <p:sldId id="450" r:id="rId41"/>
    <p:sldId id="451" r:id="rId42"/>
    <p:sldId id="454" r:id="rId43"/>
    <p:sldId id="455" r:id="rId44"/>
    <p:sldId id="456" r:id="rId45"/>
    <p:sldId id="457" r:id="rId46"/>
    <p:sldId id="410" r:id="rId47"/>
    <p:sldId id="411" r:id="rId48"/>
    <p:sldId id="289"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Hanson" initials="JH" lastIdx="1" clrIdx="0">
    <p:extLst>
      <p:ext uri="{19B8F6BF-5375-455C-9EA6-DF929625EA0E}">
        <p15:presenceInfo xmlns:p15="http://schemas.microsoft.com/office/powerpoint/2012/main" userId="Jeffrey Hanson" providerId="None"/>
      </p:ext>
    </p:extLst>
  </p:cmAuthor>
  <p:cmAuthor id="2" name="Jeffrey Owen Hanson" initials="JOH" lastIdx="7" clrIdx="1">
    <p:extLst>
      <p:ext uri="{19B8F6BF-5375-455C-9EA6-DF929625EA0E}">
        <p15:presenceInfo xmlns:p15="http://schemas.microsoft.com/office/powerpoint/2012/main" userId="Jeffrey Owen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8E8E"/>
    <a:srgbClr val="4F4E62"/>
    <a:srgbClr val="8B8B8C"/>
    <a:srgbClr val="FF9900"/>
    <a:srgbClr val="FF0000"/>
    <a:srgbClr val="FFCC99"/>
    <a:srgbClr val="CC9900"/>
    <a:srgbClr val="00B0F0"/>
    <a:srgbClr val="95B3D7"/>
    <a:srgbClr val="004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1576" autoAdjust="0"/>
  </p:normalViewPr>
  <p:slideViewPr>
    <p:cSldViewPr snapToGrid="0">
      <p:cViewPr varScale="1">
        <p:scale>
          <a:sx n="106" d="100"/>
          <a:sy n="106" d="100"/>
        </p:scale>
        <p:origin x="739"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53EDDD-3DA3-4AAC-95AA-050495F7F225}" type="datetimeFigureOut">
              <a:rPr lang="en-AU" smtClean="0"/>
              <a:t>28/07/2020</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4E95D-E11A-4D61-AA35-B3ECB22C38A2}" type="slidenum">
              <a:rPr lang="en-AU" smtClean="0"/>
              <a:t>‹#›</a:t>
            </a:fld>
            <a:endParaRPr lang="en-AU"/>
          </a:p>
        </p:txBody>
      </p:sp>
    </p:spTree>
    <p:extLst>
      <p:ext uri="{BB962C8B-B14F-4D97-AF65-F5344CB8AC3E}">
        <p14:creationId xmlns:p14="http://schemas.microsoft.com/office/powerpoint/2010/main" val="220970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pPr marL="0" indent="0">
              <a:buFontTx/>
              <a:buNone/>
            </a:pPr>
            <a:endParaRPr lang="en-AU" baseline="0" dirty="0" smtClean="0"/>
          </a:p>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4</a:t>
            </a:fld>
            <a:endParaRPr lang="en-AU"/>
          </a:p>
        </p:txBody>
      </p:sp>
    </p:spTree>
    <p:extLst>
      <p:ext uri="{BB962C8B-B14F-4D97-AF65-F5344CB8AC3E}">
        <p14:creationId xmlns:p14="http://schemas.microsoft.com/office/powerpoint/2010/main" val="70109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35</a:t>
            </a:fld>
            <a:endParaRPr lang="en-AU"/>
          </a:p>
        </p:txBody>
      </p:sp>
    </p:spTree>
    <p:extLst>
      <p:ext uri="{BB962C8B-B14F-4D97-AF65-F5344CB8AC3E}">
        <p14:creationId xmlns:p14="http://schemas.microsoft.com/office/powerpoint/2010/main" val="393713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48</a:t>
            </a:fld>
            <a:endParaRPr lang="en-AU"/>
          </a:p>
        </p:txBody>
      </p:sp>
    </p:spTree>
    <p:extLst>
      <p:ext uri="{BB962C8B-B14F-4D97-AF65-F5344CB8AC3E}">
        <p14:creationId xmlns:p14="http://schemas.microsoft.com/office/powerpoint/2010/main" val="84819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doi.org/10.1016/0006-3207(91)90030-D"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1111/cobi.13450" TargetMode="External"/><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hyperlink" Target="https://doi.org/10.1111/acv.1232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pnas.org/content/112/16/5081#ref-20" TargetMode="External"/><Relationship Id="rId7" Type="http://schemas.openxmlformats.org/officeDocument/2006/relationships/hyperlink" Target="https://doi.org/10.1073/pnas.1418034112" TargetMode="External"/><Relationship Id="rId2" Type="http://schemas.openxmlformats.org/officeDocument/2006/relationships/image" Target="../media/image37.gif"/><Relationship Id="rId1" Type="http://schemas.openxmlformats.org/officeDocument/2006/relationships/slideLayout" Target="../slideLayouts/slideLayout2.xml"/><Relationship Id="rId6" Type="http://schemas.openxmlformats.org/officeDocument/2006/relationships/hyperlink" Target="https://www.pnas.org/content/112/16/5081#F4" TargetMode="External"/><Relationship Id="rId5" Type="http://schemas.openxmlformats.org/officeDocument/2006/relationships/hyperlink" Target="https://www.pnas.org/content/112/16/5081#ref-22" TargetMode="External"/><Relationship Id="rId4" Type="http://schemas.openxmlformats.org/officeDocument/2006/relationships/hyperlink" Target="https://www.pnas.org/content/112/16/5081#ref-21"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pnas.org/content/112/32/E4342.full#ref-2" TargetMode="External"/><Relationship Id="rId2" Type="http://schemas.openxmlformats.org/officeDocument/2006/relationships/hyperlink" Target="https://www.pnas.org/content/112/32/E4342.full#ref-1" TargetMode="External"/><Relationship Id="rId1" Type="http://schemas.openxmlformats.org/officeDocument/2006/relationships/slideLayout" Target="../slideLayouts/slideLayout2.xml"/><Relationship Id="rId5" Type="http://schemas.openxmlformats.org/officeDocument/2006/relationships/hyperlink" Target="https://doi.org/10.1073/pnas.1509189112" TargetMode="External"/><Relationship Id="rId4" Type="http://schemas.openxmlformats.org/officeDocument/2006/relationships/image" Target="../media/image37.gif"/></Relationships>
</file>

<file path=ppt/slides/_rels/slide42.xml.rels><?xml version="1.0" encoding="UTF-8" standalone="yes"?>
<Relationships xmlns="http://schemas.openxmlformats.org/package/2006/relationships"><Relationship Id="rId3" Type="http://schemas.openxmlformats.org/officeDocument/2006/relationships/hyperlink" Target="https://www.pnas.org/content/112/32/E4342.full#ref-2" TargetMode="External"/><Relationship Id="rId2" Type="http://schemas.openxmlformats.org/officeDocument/2006/relationships/image" Target="../media/image37.gif"/><Relationship Id="rId1" Type="http://schemas.openxmlformats.org/officeDocument/2006/relationships/slideLayout" Target="../slideLayouts/slideLayout2.xml"/><Relationship Id="rId5" Type="http://schemas.openxmlformats.org/officeDocument/2006/relationships/hyperlink" Target="https://doi.org/10.1073/pnas.1509189112" TargetMode="External"/><Relationship Id="rId4" Type="http://schemas.openxmlformats.org/officeDocument/2006/relationships/hyperlink" Target="https://www.pnas.org/content/112/32/E4342.full#ref-1"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pnas.org/content/112/32/E4342.full#ref-1" TargetMode="External"/><Relationship Id="rId2" Type="http://schemas.openxmlformats.org/officeDocument/2006/relationships/hyperlink" Target="https://www.pnas.org/content/112/32/E4342.full#ref-2" TargetMode="External"/><Relationship Id="rId1" Type="http://schemas.openxmlformats.org/officeDocument/2006/relationships/slideLayout" Target="../slideLayouts/slideLayout2.xml"/><Relationship Id="rId4" Type="http://schemas.openxmlformats.org/officeDocument/2006/relationships/hyperlink" Target="https://doi.org/10.1073/pnas.1509189112"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doi.org/10.1073/pnas.1509189112" TargetMode="External"/><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i.org/10.1073/pnas.1509189112" TargetMode="External"/><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155" y="-249828"/>
            <a:ext cx="8542867" cy="1919001"/>
          </a:xfrm>
        </p:spPr>
        <p:txBody>
          <a:bodyPr>
            <a:noAutofit/>
          </a:bodyPr>
          <a:lstStyle/>
          <a:p>
            <a:r>
              <a:rPr lang="en-AU" dirty="0" err="1" smtClean="0">
                <a:latin typeface="Courier New" panose="02070309020205020404" pitchFamily="49" charset="0"/>
                <a:cs typeface="Courier New" panose="02070309020205020404" pitchFamily="49" charset="0"/>
              </a:rPr>
              <a:t>p</a:t>
            </a:r>
            <a:r>
              <a:rPr lang="en-AU" dirty="0" err="1" smtClean="0">
                <a:solidFill>
                  <a:schemeClr val="tx1"/>
                </a:solidFill>
                <a:latin typeface="Courier New" panose="02070309020205020404" pitchFamily="49" charset="0"/>
                <a:cs typeface="Courier New" panose="02070309020205020404" pitchFamily="49" charset="0"/>
              </a:rPr>
              <a:t>rioritizr</a:t>
            </a:r>
            <a:r>
              <a:rPr lang="en-AU" sz="4000" b="1" dirty="0"/>
              <a:t/>
            </a:r>
            <a:br>
              <a:rPr lang="en-AU" sz="4000" b="1" dirty="0"/>
            </a:br>
            <a:r>
              <a:rPr lang="en-AU" sz="4000" dirty="0" smtClean="0">
                <a:solidFill>
                  <a:schemeClr val="tx1"/>
                </a:solidFill>
              </a:rPr>
              <a:t>Systematic conservation planning in </a:t>
            </a:r>
            <a:r>
              <a:rPr lang="en-AU" sz="4000" dirty="0">
                <a:solidFill>
                  <a:schemeClr val="bg1"/>
                </a:solidFill>
              </a:rPr>
              <a:t>R </a:t>
            </a:r>
            <a:r>
              <a:rPr lang="en-AU" sz="4000" dirty="0" err="1">
                <a:solidFill>
                  <a:schemeClr val="bg1"/>
                </a:solidFill>
              </a:rPr>
              <a:t>R</a:t>
            </a:r>
            <a:endParaRPr lang="en-AU" sz="4000" dirty="0">
              <a:solidFill>
                <a:schemeClr val="bg1"/>
              </a:solidFill>
            </a:endParaRPr>
          </a:p>
        </p:txBody>
      </p:sp>
      <p:sp>
        <p:nvSpPr>
          <p:cNvPr id="3" name="Subtitle 2"/>
          <p:cNvSpPr>
            <a:spLocks noGrp="1"/>
          </p:cNvSpPr>
          <p:nvPr>
            <p:ph type="subTitle" idx="1"/>
          </p:nvPr>
        </p:nvSpPr>
        <p:spPr>
          <a:xfrm>
            <a:off x="838200" y="3638550"/>
            <a:ext cx="7560840" cy="609600"/>
          </a:xfrm>
        </p:spPr>
        <p:txBody>
          <a:bodyPr>
            <a:normAutofit/>
          </a:bodyPr>
          <a:lstStyle/>
          <a:p>
            <a:r>
              <a:rPr lang="en-AU" dirty="0" smtClean="0">
                <a:solidFill>
                  <a:schemeClr val="tx1"/>
                </a:solidFill>
              </a:rPr>
              <a:t>Jeffrey Hanson</a:t>
            </a:r>
            <a:endParaRPr lang="en-AU" dirty="0">
              <a:solidFill>
                <a:schemeClr val="tx1"/>
              </a:solidFill>
            </a:endParaRPr>
          </a:p>
          <a:p>
            <a:endParaRPr lang="en-AU" dirty="0">
              <a:solidFill>
                <a:schemeClr val="tx1"/>
              </a:solidFill>
            </a:endParaRPr>
          </a:p>
        </p:txBody>
      </p:sp>
      <p:grpSp>
        <p:nvGrpSpPr>
          <p:cNvPr id="8" name="Group 7"/>
          <p:cNvGrpSpPr/>
          <p:nvPr/>
        </p:nvGrpSpPr>
        <p:grpSpPr>
          <a:xfrm>
            <a:off x="259155" y="4479765"/>
            <a:ext cx="4604759" cy="443584"/>
            <a:chOff x="259155" y="4479765"/>
            <a:chExt cx="4604759" cy="443584"/>
          </a:xfrm>
        </p:grpSpPr>
        <p:pic>
          <p:nvPicPr>
            <p:cNvPr id="1026" name="Picture 2" descr="C:\Users\jhanson\Downloads\1467354618_f0e0.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4497845"/>
              <a:ext cx="426645" cy="4255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2334" y="4479765"/>
              <a:ext cx="4131580" cy="430887"/>
            </a:xfrm>
            <a:prstGeom prst="rect">
              <a:avLst/>
            </a:prstGeom>
            <a:noFill/>
          </p:spPr>
          <p:txBody>
            <a:bodyPr wrap="none" rtlCol="0">
              <a:spAutoFit/>
            </a:bodyPr>
            <a:lstStyle/>
            <a:p>
              <a:r>
                <a:rPr lang="en-AU" sz="2200" dirty="0"/>
                <a:t>j</a:t>
              </a:r>
              <a:r>
                <a:rPr lang="en-AU" sz="2200" dirty="0" smtClean="0"/>
                <a:t>effrey.hanson@uqconnect.edu.au</a:t>
              </a:r>
              <a:endParaRPr lang="en-AU" sz="2200" dirty="0"/>
            </a:p>
          </p:txBody>
        </p:sp>
      </p:grpSp>
      <p:grpSp>
        <p:nvGrpSpPr>
          <p:cNvPr id="6" name="Group 5"/>
          <p:cNvGrpSpPr/>
          <p:nvPr/>
        </p:nvGrpSpPr>
        <p:grpSpPr>
          <a:xfrm>
            <a:off x="6808626" y="4497845"/>
            <a:ext cx="2034808" cy="430887"/>
            <a:chOff x="6059800" y="6034020"/>
            <a:chExt cx="2034808" cy="574516"/>
          </a:xfrm>
        </p:grpSpPr>
        <p:pic>
          <p:nvPicPr>
            <p:cNvPr id="1028" name="Picture 4" descr="C:\Users\jhanson\Downloads\1467354784_web.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6089765"/>
              <a:ext cx="398149"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97183" y="6034020"/>
              <a:ext cx="1597425" cy="574516"/>
            </a:xfrm>
            <a:prstGeom prst="rect">
              <a:avLst/>
            </a:prstGeom>
            <a:noFill/>
          </p:spPr>
          <p:txBody>
            <a:bodyPr wrap="none" rtlCol="0">
              <a:spAutoFit/>
            </a:bodyPr>
            <a:lstStyle/>
            <a:p>
              <a:r>
                <a:rPr lang="en-AU" sz="2200" dirty="0" smtClean="0"/>
                <a:t>prioritizr.net</a:t>
              </a:r>
              <a:endParaRPr lang="en-AU" sz="2200" dirty="0"/>
            </a:p>
          </p:txBody>
        </p:sp>
      </p:grpSp>
      <p:pic>
        <p:nvPicPr>
          <p:cNvPr id="9218" name="Picture 2" descr="Image result for r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90323" y="827716"/>
            <a:ext cx="682625" cy="5289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9802" y="1981734"/>
            <a:ext cx="1324396" cy="15169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67210" y="1356092"/>
            <a:ext cx="1726755" cy="584775"/>
          </a:xfrm>
          <a:prstGeom prst="rect">
            <a:avLst/>
          </a:prstGeom>
          <a:noFill/>
        </p:spPr>
        <p:txBody>
          <a:bodyPr wrap="none" rtlCol="0">
            <a:spAutoFit/>
          </a:bodyPr>
          <a:lstStyle/>
          <a:p>
            <a:r>
              <a:rPr lang="en-AU" sz="3200" dirty="0" smtClean="0"/>
              <a:t>Session 1</a:t>
            </a:r>
            <a:endParaRPr lang="en-AU" sz="3200" dirty="0"/>
          </a:p>
        </p:txBody>
      </p:sp>
    </p:spTree>
    <p:extLst>
      <p:ext uri="{BB962C8B-B14F-4D97-AF65-F5344CB8AC3E}">
        <p14:creationId xmlns:p14="http://schemas.microsoft.com/office/powerpoint/2010/main" val="2651229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b="1" u="sng"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17355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19155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126460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1829435"/>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368800" y="339500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6736080" y="353192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64433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5219" y="406730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4650" y="424734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569130" y="35963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98548" y="416120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8" name="Multiply 27"/>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1384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dirty="0" smtClean="0"/>
              <a:t>Representative</a:t>
            </a:r>
          </a:p>
          <a:p>
            <a:r>
              <a:rPr lang="en-AU" sz="4000" b="1" u="sng" dirty="0" smtClean="0"/>
              <a:t>Efficient</a:t>
            </a:r>
            <a:endParaRPr lang="en-AU" sz="4000" b="1" u="sng"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87376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174718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1263037"/>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4368800"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p:cNvSpPr/>
          <p:nvPr/>
        </p:nvSpPr>
        <p:spPr>
          <a:xfrm>
            <a:off x="5994400" y="3461361"/>
            <a:ext cx="232664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597400" y="390556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phylopic.org/assets/images/submissions/b9d5547b-773c-46c8-841a-0846ff7f09ab.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118036" y="400839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723865" y="356488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32" name="Multiply 31"/>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415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6"/>
            <a:ext cx="8229600" cy="857250"/>
          </a:xfrm>
        </p:spPr>
        <p:txBody>
          <a:bodyPr/>
          <a:lstStyle/>
          <a:p>
            <a:r>
              <a:rPr lang="en-AU" dirty="0" smtClean="0"/>
              <a:t>Principle complementarity</a:t>
            </a:r>
            <a:endParaRPr lang="en-AU" dirty="0"/>
          </a:p>
        </p:txBody>
      </p:sp>
      <p:sp>
        <p:nvSpPr>
          <p:cNvPr id="3" name="Content Placeholder 2"/>
          <p:cNvSpPr>
            <a:spLocks noGrp="1"/>
          </p:cNvSpPr>
          <p:nvPr>
            <p:ph idx="1"/>
          </p:nvPr>
        </p:nvSpPr>
        <p:spPr>
          <a:xfrm>
            <a:off x="178814" y="816943"/>
            <a:ext cx="8763586" cy="1658639"/>
          </a:xfrm>
        </p:spPr>
        <p:txBody>
          <a:bodyPr>
            <a:normAutofit fontScale="92500"/>
          </a:bodyPr>
          <a:lstStyle/>
          <a:p>
            <a:pPr marL="0" indent="0" algn="ctr">
              <a:buNone/>
            </a:pPr>
            <a:r>
              <a:rPr lang="en-AU" dirty="0" smtClean="0"/>
              <a:t>Protected areas should “complement” each other to maximize the performance of the overall protected area network (including. </a:t>
            </a:r>
            <a:r>
              <a:rPr lang="en-AU" dirty="0" smtClean="0">
                <a:solidFill>
                  <a:srgbClr val="00B050"/>
                </a:solidFill>
              </a:rPr>
              <a:t>existing protected areas</a:t>
            </a:r>
            <a:r>
              <a:rPr lang="en-AU" dirty="0" smtClean="0"/>
              <a:t>)</a:t>
            </a:r>
            <a:endParaRPr lang="en-AU" dirty="0"/>
          </a:p>
        </p:txBody>
      </p:sp>
      <p:grpSp>
        <p:nvGrpSpPr>
          <p:cNvPr id="26" name="Group 25"/>
          <p:cNvGrpSpPr/>
          <p:nvPr/>
        </p:nvGrpSpPr>
        <p:grpSpPr>
          <a:xfrm>
            <a:off x="457200" y="2257912"/>
            <a:ext cx="4136400" cy="2451937"/>
            <a:chOff x="457200" y="2477831"/>
            <a:chExt cx="4136400" cy="2451937"/>
          </a:xfrm>
        </p:grpSpPr>
        <p:sp>
          <p:nvSpPr>
            <p:cNvPr id="5" name="Rectangle 4"/>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42430" y="3908236"/>
              <a:ext cx="1922729" cy="9502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p:cNvSpPr/>
            <p:nvPr/>
          </p:nvSpPr>
          <p:spPr>
            <a:xfrm>
              <a:off x="3074400" y="2692800"/>
              <a:ext cx="1410549" cy="9052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p:cNvSpPr/>
            <p:nvPr/>
          </p:nvSpPr>
          <p:spPr>
            <a:xfrm>
              <a:off x="574675" y="2710845"/>
              <a:ext cx="1405326" cy="10638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7" name="Group 26"/>
          <p:cNvGrpSpPr/>
          <p:nvPr/>
        </p:nvGrpSpPr>
        <p:grpSpPr>
          <a:xfrm>
            <a:off x="4863249" y="2235533"/>
            <a:ext cx="4136400" cy="2451937"/>
            <a:chOff x="457200" y="2477831"/>
            <a:chExt cx="4136400" cy="2451937"/>
          </a:xfrm>
        </p:grpSpPr>
        <p:sp>
          <p:nvSpPr>
            <p:cNvPr id="28" name="Rectangle 27"/>
            <p:cNvSpPr/>
            <p:nvPr/>
          </p:nvSpPr>
          <p:spPr>
            <a:xfrm>
              <a:off x="457200" y="2611368"/>
              <a:ext cx="4136400" cy="2318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044484" y="4233436"/>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80813" y="4301278"/>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294195" y="25460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56990" y="381720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3699873" y="375708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34669" y="277884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161304" y="283635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678517" y="28724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20762" y="3996412"/>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80988" y="307182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705614" y="2477831"/>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562888" y="4307008"/>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2142587" y="4164101"/>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3632235" y="3844449"/>
              <a:ext cx="702165" cy="94663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Rectangle 43"/>
            <p:cNvSpPr/>
            <p:nvPr/>
          </p:nvSpPr>
          <p:spPr>
            <a:xfrm>
              <a:off x="3074400" y="2692800"/>
              <a:ext cx="1410549" cy="9052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Rectangle 44"/>
            <p:cNvSpPr/>
            <p:nvPr/>
          </p:nvSpPr>
          <p:spPr>
            <a:xfrm>
              <a:off x="574675" y="2710845"/>
              <a:ext cx="1405326" cy="10638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46"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2363" y="2772389"/>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47" name="Multiply 46"/>
          <p:cNvSpPr/>
          <p:nvPr/>
        </p:nvSpPr>
        <p:spPr>
          <a:xfrm>
            <a:off x="-110518" y="3776493"/>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TextBox 47"/>
          <p:cNvSpPr txBox="1"/>
          <p:nvPr/>
        </p:nvSpPr>
        <p:spPr>
          <a:xfrm>
            <a:off x="2041061" y="4821687"/>
            <a:ext cx="7064306" cy="369332"/>
          </a:xfrm>
          <a:prstGeom prst="rect">
            <a:avLst/>
          </a:prstGeom>
          <a:noFill/>
        </p:spPr>
        <p:txBody>
          <a:bodyPr wrap="none" rtlCol="0">
            <a:spAutoFit/>
          </a:bodyPr>
          <a:lstStyle/>
          <a:p>
            <a:r>
              <a:rPr lang="en-AU" dirty="0" smtClean="0"/>
              <a:t>Vane-Wright, et al (1991) </a:t>
            </a:r>
            <a:r>
              <a:rPr lang="en-AU" dirty="0" err="1" smtClean="0"/>
              <a:t>Biol</a:t>
            </a:r>
            <a:r>
              <a:rPr lang="en-AU" dirty="0" smtClean="0"/>
              <a:t> Cons, doi:</a:t>
            </a:r>
            <a:r>
              <a:rPr lang="en-AU" u="sng" dirty="0">
                <a:hlinkClick r:id="rId7" tooltip="Persistent link using digital object identifier"/>
              </a:rPr>
              <a:t>10.1016/0006-3207(91)90030-D</a:t>
            </a:r>
            <a:endParaRPr lang="en-AU" dirty="0"/>
          </a:p>
        </p:txBody>
      </p:sp>
    </p:spTree>
    <p:extLst>
      <p:ext uri="{BB962C8B-B14F-4D97-AF65-F5344CB8AC3E}">
        <p14:creationId xmlns:p14="http://schemas.microsoft.com/office/powerpoint/2010/main" val="28978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55" name="TextBox 54"/>
          <p:cNvSpPr txBox="1"/>
          <p:nvPr/>
        </p:nvSpPr>
        <p:spPr>
          <a:xfrm>
            <a:off x="1429537" y="346923"/>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7" name="TextBox 56"/>
          <p:cNvSpPr txBox="1"/>
          <p:nvPr/>
        </p:nvSpPr>
        <p:spPr>
          <a:xfrm>
            <a:off x="8538560" y="3669845"/>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8" name="TextBox 57"/>
          <p:cNvSpPr txBox="1"/>
          <p:nvPr/>
        </p:nvSpPr>
        <p:spPr>
          <a:xfrm>
            <a:off x="20825" y="3946393"/>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59" name="TextBox 58"/>
          <p:cNvSpPr txBox="1"/>
          <p:nvPr/>
        </p:nvSpPr>
        <p:spPr>
          <a:xfrm>
            <a:off x="7634687" y="419649"/>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60" name="TextBox 59"/>
          <p:cNvSpPr txBox="1"/>
          <p:nvPr/>
        </p:nvSpPr>
        <p:spPr>
          <a:xfrm>
            <a:off x="8516242" y="1881134"/>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
        <p:nvSpPr>
          <p:cNvPr id="61" name="TextBox 60"/>
          <p:cNvSpPr txBox="1"/>
          <p:nvPr/>
        </p:nvSpPr>
        <p:spPr>
          <a:xfrm>
            <a:off x="25025" y="1582631"/>
            <a:ext cx="540533" cy="1015663"/>
          </a:xfrm>
          <a:prstGeom prst="rect">
            <a:avLst/>
          </a:prstGeom>
          <a:noFill/>
        </p:spPr>
        <p:txBody>
          <a:bodyPr wrap="none" rtlCol="0">
            <a:spAutoFit/>
          </a:bodyPr>
          <a:lstStyle/>
          <a:p>
            <a:r>
              <a:rPr lang="en-AU" sz="6000" b="1" dirty="0" smtClean="0">
                <a:solidFill>
                  <a:srgbClr val="FFFF00"/>
                </a:solidFill>
              </a:rPr>
              <a:t>?</a:t>
            </a:r>
            <a:endParaRPr lang="en-AU" sz="6000" b="1" dirty="0">
              <a:solidFill>
                <a:srgbClr val="FFFF00"/>
              </a:solidFill>
            </a:endParaRPr>
          </a:p>
        </p:txBody>
      </p:sp>
    </p:spTree>
    <p:extLst>
      <p:ext uri="{BB962C8B-B14F-4D97-AF65-F5344CB8AC3E}">
        <p14:creationId xmlns:p14="http://schemas.microsoft.com/office/powerpoint/2010/main" val="660944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Oval 12"/>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Tree>
    <p:extLst>
      <p:ext uri="{BB962C8B-B14F-4D97-AF65-F5344CB8AC3E}">
        <p14:creationId xmlns:p14="http://schemas.microsoft.com/office/powerpoint/2010/main" val="287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579"/>
            <a:ext cx="8229600" cy="857250"/>
          </a:xfrm>
        </p:spPr>
        <p:txBody>
          <a:bodyPr/>
          <a:lstStyle/>
          <a:p>
            <a:r>
              <a:rPr lang="en-AU" dirty="0" smtClean="0"/>
              <a:t>Report card</a:t>
            </a:r>
            <a:endParaRPr lang="en-AU" dirty="0"/>
          </a:p>
        </p:txBody>
      </p:sp>
      <p:sp>
        <p:nvSpPr>
          <p:cNvPr id="3" name="Content Placeholder 2"/>
          <p:cNvSpPr>
            <a:spLocks noGrp="1"/>
          </p:cNvSpPr>
          <p:nvPr>
            <p:ph idx="1"/>
          </p:nvPr>
        </p:nvSpPr>
        <p:spPr>
          <a:xfrm>
            <a:off x="457200" y="904828"/>
            <a:ext cx="8229600" cy="3919171"/>
          </a:xfrm>
        </p:spPr>
        <p:txBody>
          <a:bodyPr>
            <a:normAutofit fontScale="85000" lnSpcReduction="20000"/>
          </a:bodyPr>
          <a:lstStyle/>
          <a:p>
            <a:r>
              <a:rPr lang="en-AU" dirty="0" smtClean="0"/>
              <a:t>Comprehensive</a:t>
            </a:r>
          </a:p>
          <a:p>
            <a:endParaRPr lang="en-AU" dirty="0"/>
          </a:p>
          <a:p>
            <a:r>
              <a:rPr lang="en-AU" dirty="0" smtClean="0"/>
              <a:t>Adequate </a:t>
            </a:r>
          </a:p>
          <a:p>
            <a:endParaRPr lang="en-AU" dirty="0"/>
          </a:p>
          <a:p>
            <a:r>
              <a:rPr lang="en-AU" dirty="0" smtClean="0"/>
              <a:t>Representative*</a:t>
            </a:r>
          </a:p>
          <a:p>
            <a:endParaRPr lang="en-AU" dirty="0" smtClean="0"/>
          </a:p>
          <a:p>
            <a:r>
              <a:rPr lang="en-AU" dirty="0" smtClean="0"/>
              <a:t>Efficient</a:t>
            </a:r>
          </a:p>
          <a:p>
            <a:endParaRPr lang="en-AU" dirty="0"/>
          </a:p>
          <a:p>
            <a:r>
              <a:rPr lang="en-AU" dirty="0"/>
              <a:t>Principle complementarity</a:t>
            </a:r>
          </a:p>
          <a:p>
            <a:endParaRPr lang="en-AU" dirty="0"/>
          </a:p>
        </p:txBody>
      </p:sp>
      <p:grpSp>
        <p:nvGrpSpPr>
          <p:cNvPr id="53" name="Group 52"/>
          <p:cNvGrpSpPr/>
          <p:nvPr/>
        </p:nvGrpSpPr>
        <p:grpSpPr>
          <a:xfrm>
            <a:off x="4291200" y="1435249"/>
            <a:ext cx="4395600" cy="1879211"/>
            <a:chOff x="716400" y="1447561"/>
            <a:chExt cx="7711200" cy="3296700"/>
          </a:xfrm>
        </p:grpSpPr>
        <p:sp>
          <p:nvSpPr>
            <p:cNvPr id="4" name="Oval 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 name="Oval 5"/>
            <p:cNvSpPr/>
            <p:nvPr/>
          </p:nvSpPr>
          <p:spPr>
            <a:xfrm>
              <a:off x="4106111" y="3337822"/>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1321101" y="1712924"/>
              <a:ext cx="1657378" cy="1137883"/>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1801929" y="1900238"/>
              <a:ext cx="1657378" cy="1137883"/>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2261840" y="1780844"/>
              <a:ext cx="1657378" cy="1137883"/>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5718101" y="1799538"/>
              <a:ext cx="1651602" cy="1133917"/>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6153432" y="1999339"/>
              <a:ext cx="1651602" cy="1133917"/>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6674665" y="1867458"/>
              <a:ext cx="1651602" cy="1133917"/>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Rectangle 12"/>
            <p:cNvSpPr/>
            <p:nvPr/>
          </p:nvSpPr>
          <p:spPr>
            <a:xfrm>
              <a:off x="1172974"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666251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2087899"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3002823"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39177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4832671"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5747595"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7577447" y="1798012"/>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1172974"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666251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2087899" y="2345425"/>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3002823"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39177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4832671"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5747595"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7577447" y="2345425"/>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1172974"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666251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2087899"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3002823"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3917747" y="3473547"/>
              <a:ext cx="604844" cy="39259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4832671"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5747595"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7577447" y="347354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1172974"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666251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2087899"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3002823"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39177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4832671"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5747595"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7577447" y="4061629"/>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1146028"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6635573"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2060952"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2975877"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38908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4805725"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5720649"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7550501" y="2892837"/>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pic>
        <p:nvPicPr>
          <p:cNvPr id="54" name="Picture 2" descr="http://www.clker.com/cliparts/2/k/n/l/C/Q/transparent-green-checkmark-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5941" y="771855"/>
            <a:ext cx="636590" cy="66339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http://www.clker.com/cliparts/2/k/n/l/C/Q/transparent-green-checkmark-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9373" y="1556270"/>
            <a:ext cx="677449" cy="70597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7436" y="3217247"/>
            <a:ext cx="632909" cy="65955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www.clker.com/cliparts/2/k/n/l/C/Q/transparent-green-checkmark-m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9006" y="2452017"/>
            <a:ext cx="677449" cy="70597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4064661" y="4711564"/>
            <a:ext cx="5079339" cy="369332"/>
          </a:xfrm>
          <a:prstGeom prst="rect">
            <a:avLst/>
          </a:prstGeom>
          <a:noFill/>
        </p:spPr>
        <p:txBody>
          <a:bodyPr wrap="none" rtlCol="0">
            <a:spAutoFit/>
          </a:bodyPr>
          <a:lstStyle/>
          <a:p>
            <a:r>
              <a:rPr lang="en-AU" dirty="0" smtClean="0"/>
              <a:t>*Assuming that no significant intra-specific variation</a:t>
            </a:r>
            <a:endParaRPr lang="en-AU" dirty="0"/>
          </a:p>
        </p:txBody>
      </p:sp>
      <p:pic>
        <p:nvPicPr>
          <p:cNvPr id="60"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8822" y="3958765"/>
            <a:ext cx="632909" cy="659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424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00" y="205979"/>
            <a:ext cx="8784000" cy="857250"/>
          </a:xfrm>
        </p:spPr>
        <p:txBody>
          <a:bodyPr>
            <a:normAutofit fontScale="90000"/>
          </a:bodyPr>
          <a:lstStyle/>
          <a:p>
            <a:r>
              <a:rPr lang="en-AU" dirty="0" smtClean="0"/>
              <a:t>Framing conservation as a </a:t>
            </a:r>
            <a:br>
              <a:rPr lang="en-AU" dirty="0" smtClean="0"/>
            </a:br>
            <a:r>
              <a:rPr lang="en-AU" dirty="0" smtClean="0"/>
              <a:t>decision science problem</a:t>
            </a:r>
            <a:endParaRPr lang="en-AU" dirty="0"/>
          </a:p>
        </p:txBody>
      </p:sp>
      <p:sp>
        <p:nvSpPr>
          <p:cNvPr id="3" name="Content Placeholder 2"/>
          <p:cNvSpPr>
            <a:spLocks noGrp="1"/>
          </p:cNvSpPr>
          <p:nvPr>
            <p:ph idx="1"/>
          </p:nvPr>
        </p:nvSpPr>
        <p:spPr>
          <a:xfrm>
            <a:off x="457200" y="1509751"/>
            <a:ext cx="8229600" cy="3394472"/>
          </a:xfrm>
        </p:spPr>
        <p:txBody>
          <a:bodyPr>
            <a:normAutofit fontScale="92500" lnSpcReduction="10000"/>
          </a:bodyPr>
          <a:lstStyle/>
          <a:p>
            <a:r>
              <a:rPr lang="en-AU" u="sng" dirty="0" smtClean="0"/>
              <a:t>Goal</a:t>
            </a:r>
            <a:r>
              <a:rPr lang="en-AU" dirty="0" smtClean="0"/>
              <a:t>: what is our vision for the future?</a:t>
            </a:r>
          </a:p>
          <a:p>
            <a:r>
              <a:rPr lang="en-AU" u="sng" dirty="0" smtClean="0"/>
              <a:t>Objective</a:t>
            </a:r>
            <a:r>
              <a:rPr lang="en-AU" dirty="0" smtClean="0"/>
              <a:t>: what quantity are we maximizing/minimizing to help achieve the goal?</a:t>
            </a:r>
          </a:p>
          <a:p>
            <a:r>
              <a:rPr lang="en-AU" u="sng" dirty="0" smtClean="0"/>
              <a:t>Constraints</a:t>
            </a:r>
            <a:r>
              <a:rPr lang="en-AU" dirty="0" smtClean="0"/>
              <a:t>: what things must our solution do to help achieve the goal? </a:t>
            </a:r>
          </a:p>
          <a:p>
            <a:r>
              <a:rPr lang="en-AU" u="sng" dirty="0" smtClean="0"/>
              <a:t>Decisions</a:t>
            </a:r>
            <a:r>
              <a:rPr lang="en-AU" dirty="0" smtClean="0"/>
              <a:t>: what actions could we do to maximize/minimize the objective?</a:t>
            </a:r>
            <a:endParaRPr lang="en-AU" dirty="0"/>
          </a:p>
        </p:txBody>
      </p:sp>
    </p:spTree>
    <p:extLst>
      <p:ext uri="{BB962C8B-B14F-4D97-AF65-F5344CB8AC3E}">
        <p14:creationId xmlns:p14="http://schemas.microsoft.com/office/powerpoint/2010/main" val="307071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00" y="205979"/>
            <a:ext cx="8784000" cy="857250"/>
          </a:xfrm>
        </p:spPr>
        <p:txBody>
          <a:bodyPr>
            <a:normAutofit fontScale="90000"/>
          </a:bodyPr>
          <a:lstStyle/>
          <a:p>
            <a:r>
              <a:rPr lang="en-AU" dirty="0" smtClean="0"/>
              <a:t>Framing conservation as a </a:t>
            </a:r>
            <a:br>
              <a:rPr lang="en-AU" dirty="0" smtClean="0"/>
            </a:br>
            <a:r>
              <a:rPr lang="en-AU" dirty="0" smtClean="0"/>
              <a:t>decision science problem</a:t>
            </a:r>
            <a:endParaRPr lang="en-AU" dirty="0"/>
          </a:p>
        </p:txBody>
      </p:sp>
      <p:sp>
        <p:nvSpPr>
          <p:cNvPr id="3" name="Content Placeholder 2"/>
          <p:cNvSpPr>
            <a:spLocks noGrp="1"/>
          </p:cNvSpPr>
          <p:nvPr>
            <p:ph idx="1"/>
          </p:nvPr>
        </p:nvSpPr>
        <p:spPr>
          <a:xfrm>
            <a:off x="457200" y="1509751"/>
            <a:ext cx="8229600" cy="3394472"/>
          </a:xfrm>
        </p:spPr>
        <p:txBody>
          <a:bodyPr>
            <a:normAutofit fontScale="92500" lnSpcReduction="10000"/>
          </a:bodyPr>
          <a:lstStyle/>
          <a:p>
            <a:r>
              <a:rPr lang="en-AU" u="sng" dirty="0" smtClean="0"/>
              <a:t>Goal</a:t>
            </a:r>
            <a:r>
              <a:rPr lang="en-AU" dirty="0" smtClean="0"/>
              <a:t>: what is our vision for the future?</a:t>
            </a:r>
          </a:p>
          <a:p>
            <a:r>
              <a:rPr lang="en-AU" u="sng" dirty="0" smtClean="0"/>
              <a:t>Objective</a:t>
            </a:r>
            <a:r>
              <a:rPr lang="en-AU" dirty="0" smtClean="0"/>
              <a:t>: what quantity are we maximizing/minimizing to help achieve the goal?</a:t>
            </a:r>
          </a:p>
          <a:p>
            <a:r>
              <a:rPr lang="en-AU" u="sng" dirty="0" smtClean="0"/>
              <a:t>Constraints</a:t>
            </a:r>
            <a:r>
              <a:rPr lang="en-AU" dirty="0" smtClean="0"/>
              <a:t>: what things must our solution do to help achieve the goal? </a:t>
            </a:r>
          </a:p>
          <a:p>
            <a:r>
              <a:rPr lang="en-AU" u="sng" dirty="0" smtClean="0"/>
              <a:t>Decisions</a:t>
            </a:r>
            <a:r>
              <a:rPr lang="en-AU" dirty="0" smtClean="0"/>
              <a:t>: what actions could we do to maximize/minimize the objective?</a:t>
            </a:r>
            <a:endParaRPr lang="en-AU" dirty="0"/>
          </a:p>
        </p:txBody>
      </p:sp>
      <p:sp>
        <p:nvSpPr>
          <p:cNvPr id="4" name="Oval 3"/>
          <p:cNvSpPr/>
          <p:nvPr/>
        </p:nvSpPr>
        <p:spPr>
          <a:xfrm>
            <a:off x="372746" y="1235507"/>
            <a:ext cx="1846100" cy="883491"/>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p:cNvSpPr/>
          <p:nvPr/>
        </p:nvSpPr>
        <p:spPr>
          <a:xfrm>
            <a:off x="4440985" y="4004023"/>
            <a:ext cx="1988614" cy="951694"/>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1991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smtClean="0"/>
              <a:t>Reserve selection as optimization</a:t>
            </a:r>
            <a:endParaRPr lang="en-AU" dirty="0"/>
          </a:p>
        </p:txBody>
      </p:sp>
      <p:grpSp>
        <p:nvGrpSpPr>
          <p:cNvPr id="7" name="Group 6"/>
          <p:cNvGrpSpPr/>
          <p:nvPr/>
        </p:nvGrpSpPr>
        <p:grpSpPr>
          <a:xfrm>
            <a:off x="5303520" y="1527540"/>
            <a:ext cx="3689940" cy="2947710"/>
            <a:chOff x="4209306" y="1245600"/>
            <a:chExt cx="4380294" cy="3499200"/>
          </a:xfrm>
        </p:grpSpPr>
        <p:sp>
          <p:nvSpPr>
            <p:cNvPr id="8" name="Rectangle 7"/>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2" name="Group 11"/>
            <p:cNvGrpSpPr/>
            <p:nvPr/>
          </p:nvGrpSpPr>
          <p:grpSpPr>
            <a:xfrm>
              <a:off x="6257784" y="3791251"/>
              <a:ext cx="785385" cy="659723"/>
              <a:chOff x="6919200" y="3362400"/>
              <a:chExt cx="785385" cy="659723"/>
            </a:xfrm>
          </p:grpSpPr>
          <p:sp>
            <p:nvSpPr>
              <p:cNvPr id="34" name="Oval 33"/>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3" name="Oval 12"/>
            <p:cNvSpPr/>
            <p:nvPr/>
          </p:nvSpPr>
          <p:spPr>
            <a:xfrm>
              <a:off x="4426942" y="1508740"/>
              <a:ext cx="1037330" cy="87135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6" name="Oval 15"/>
            <p:cNvSpPr/>
            <p:nvPr/>
          </p:nvSpPr>
          <p:spPr>
            <a:xfrm>
              <a:off x="4708749" y="3653556"/>
              <a:ext cx="1098619" cy="93511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8" name="Group 17"/>
            <p:cNvGrpSpPr/>
            <p:nvPr/>
          </p:nvGrpSpPr>
          <p:grpSpPr>
            <a:xfrm>
              <a:off x="6032665" y="1320117"/>
              <a:ext cx="919679" cy="772531"/>
              <a:chOff x="6032665" y="1320117"/>
              <a:chExt cx="919679" cy="772531"/>
            </a:xfrm>
          </p:grpSpPr>
          <p:sp>
            <p:nvSpPr>
              <p:cNvPr id="32" name="Oval 31"/>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9" name="Group 18"/>
            <p:cNvGrpSpPr/>
            <p:nvPr/>
          </p:nvGrpSpPr>
          <p:grpSpPr>
            <a:xfrm>
              <a:off x="7579737" y="2919013"/>
              <a:ext cx="714664" cy="600318"/>
              <a:chOff x="7579737" y="2919013"/>
              <a:chExt cx="714664" cy="600318"/>
            </a:xfrm>
          </p:grpSpPr>
          <p:sp>
            <p:nvSpPr>
              <p:cNvPr id="30" name="Oval 29"/>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6595012" y="2995200"/>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1" name="Group 20"/>
            <p:cNvGrpSpPr/>
            <p:nvPr/>
          </p:nvGrpSpPr>
          <p:grpSpPr>
            <a:xfrm>
              <a:off x="7625944" y="378088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2" name="Group 21"/>
            <p:cNvGrpSpPr/>
            <p:nvPr/>
          </p:nvGrpSpPr>
          <p:grpSpPr>
            <a:xfrm>
              <a:off x="5046843" y="2402034"/>
              <a:ext cx="1222464" cy="1026871"/>
              <a:chOff x="5046843" y="2402034"/>
              <a:chExt cx="1222464" cy="1026871"/>
            </a:xfrm>
          </p:grpSpPr>
          <p:sp>
            <p:nvSpPr>
              <p:cNvPr id="23" name="Oval 22"/>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
        <p:nvSpPr>
          <p:cNvPr id="36" name="Content Placeholder 2"/>
          <p:cNvSpPr txBox="1">
            <a:spLocks/>
          </p:cNvSpPr>
          <p:nvPr/>
        </p:nvSpPr>
        <p:spPr>
          <a:xfrm>
            <a:off x="167640" y="1244763"/>
            <a:ext cx="5334324" cy="355583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u="sng" smtClean="0"/>
              <a:t>Goal</a:t>
            </a:r>
            <a:r>
              <a:rPr lang="en-AU" smtClean="0"/>
              <a:t>: conserve biodiversity</a:t>
            </a:r>
          </a:p>
          <a:p>
            <a:r>
              <a:rPr lang="en-AU" u="sng" smtClean="0"/>
              <a:t>Objective</a:t>
            </a:r>
            <a:r>
              <a:rPr lang="en-AU" smtClean="0"/>
              <a:t>: min. # of islands</a:t>
            </a:r>
          </a:p>
          <a:p>
            <a:r>
              <a:rPr lang="en-AU" u="sng" smtClean="0"/>
              <a:t>Constraints</a:t>
            </a:r>
            <a:r>
              <a:rPr lang="en-AU" smtClean="0"/>
              <a:t>: sufficient habitat for each species</a:t>
            </a:r>
          </a:p>
          <a:p>
            <a:r>
              <a:rPr lang="en-AU" u="sng" smtClean="0"/>
              <a:t>Decisions</a:t>
            </a:r>
            <a:r>
              <a:rPr lang="en-AU" smtClean="0"/>
              <a:t>: create a reserve on an island or not?</a:t>
            </a:r>
            <a:endParaRPr lang="en-AU" dirty="0"/>
          </a:p>
        </p:txBody>
      </p:sp>
    </p:spTree>
    <p:extLst>
      <p:ext uri="{BB962C8B-B14F-4D97-AF65-F5344CB8AC3E}">
        <p14:creationId xmlns:p14="http://schemas.microsoft.com/office/powerpoint/2010/main" val="314422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67000" y="148320"/>
            <a:ext cx="3689940" cy="2947710"/>
            <a:chOff x="4209306" y="1245600"/>
            <a:chExt cx="4380294" cy="3499200"/>
          </a:xfrm>
        </p:grpSpPr>
        <p:sp>
          <p:nvSpPr>
            <p:cNvPr id="6" name="Rectangle 5"/>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0" name="Group 9"/>
            <p:cNvGrpSpPr/>
            <p:nvPr/>
          </p:nvGrpSpPr>
          <p:grpSpPr>
            <a:xfrm>
              <a:off x="6257784" y="3791251"/>
              <a:ext cx="785385" cy="659723"/>
              <a:chOff x="6919200" y="3362400"/>
              <a:chExt cx="785385" cy="659723"/>
            </a:xfrm>
          </p:grpSpPr>
          <p:sp>
            <p:nvSpPr>
              <p:cNvPr id="32" name="Oval 31"/>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1" name="Oval 10"/>
            <p:cNvSpPr/>
            <p:nvPr/>
          </p:nvSpPr>
          <p:spPr>
            <a:xfrm>
              <a:off x="4426942" y="1508740"/>
              <a:ext cx="1037330" cy="87135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4" name="Oval 13"/>
            <p:cNvSpPr/>
            <p:nvPr/>
          </p:nvSpPr>
          <p:spPr>
            <a:xfrm>
              <a:off x="4708749" y="3653556"/>
              <a:ext cx="1098619" cy="93511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6" name="Group 15"/>
            <p:cNvGrpSpPr/>
            <p:nvPr/>
          </p:nvGrpSpPr>
          <p:grpSpPr>
            <a:xfrm>
              <a:off x="6032665" y="1320117"/>
              <a:ext cx="919679" cy="772531"/>
              <a:chOff x="6032665" y="1320117"/>
              <a:chExt cx="919679" cy="772531"/>
            </a:xfrm>
          </p:grpSpPr>
          <p:sp>
            <p:nvSpPr>
              <p:cNvPr id="30" name="Oval 29"/>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7" name="Group 16"/>
            <p:cNvGrpSpPr/>
            <p:nvPr/>
          </p:nvGrpSpPr>
          <p:grpSpPr>
            <a:xfrm>
              <a:off x="7579737" y="2919013"/>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8" name="Group 17"/>
            <p:cNvGrpSpPr/>
            <p:nvPr/>
          </p:nvGrpSpPr>
          <p:grpSpPr>
            <a:xfrm>
              <a:off x="6595012" y="299520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9" name="Group 18"/>
            <p:cNvGrpSpPr/>
            <p:nvPr/>
          </p:nvGrpSpPr>
          <p:grpSpPr>
            <a:xfrm>
              <a:off x="7625944" y="3780880"/>
              <a:ext cx="714664" cy="600318"/>
              <a:chOff x="7579737" y="2919013"/>
              <a:chExt cx="714664" cy="600318"/>
            </a:xfrm>
          </p:grpSpPr>
          <p:sp>
            <p:nvSpPr>
              <p:cNvPr id="24" name="Oval 23"/>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5046843" y="2402034"/>
              <a:ext cx="1222464" cy="1026871"/>
              <a:chOff x="5046843" y="2402034"/>
              <a:chExt cx="1222464" cy="1026871"/>
            </a:xfrm>
          </p:grpSpPr>
          <p:sp>
            <p:nvSpPr>
              <p:cNvPr id="21" name="Oval 20"/>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Tree>
    <p:extLst>
      <p:ext uri="{BB962C8B-B14F-4D97-AF65-F5344CB8AC3E}">
        <p14:creationId xmlns:p14="http://schemas.microsoft.com/office/powerpoint/2010/main" val="147876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9057"/>
            <a:ext cx="9144000" cy="994172"/>
          </a:xfrm>
        </p:spPr>
        <p:txBody>
          <a:bodyPr>
            <a:normAutofit/>
          </a:bodyPr>
          <a:lstStyle/>
          <a:p>
            <a:r>
              <a:rPr lang="en-AU" b="1" dirty="0" smtClean="0">
                <a:latin typeface="+mn-lt"/>
              </a:rPr>
              <a:t>Global biodiversity </a:t>
            </a:r>
            <a:r>
              <a:rPr lang="en-AU" b="1" dirty="0">
                <a:latin typeface="+mn-lt"/>
              </a:rPr>
              <a:t>c</a:t>
            </a:r>
            <a:r>
              <a:rPr lang="en-AU" b="1" dirty="0" smtClean="0">
                <a:latin typeface="+mn-lt"/>
              </a:rPr>
              <a:t>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3280081"/>
            <a:ext cx="3209707" cy="1883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51796"/>
            <a:ext cx="3085356" cy="18109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4" y="808664"/>
            <a:ext cx="1966313" cy="11541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051425"/>
            <a:ext cx="2764276" cy="16225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10" y="3224084"/>
            <a:ext cx="3302941" cy="1938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rotWithShape="1">
          <a:blip r:embed="rId8">
            <a:extLst>
              <a:ext uri="{28A0092B-C50C-407E-A947-70E740481C1C}">
                <a14:useLocalDpi xmlns:a14="http://schemas.microsoft.com/office/drawing/2010/main" val="0"/>
              </a:ext>
            </a:extLst>
          </a:blip>
          <a:srcRect t="27360"/>
          <a:stretch/>
        </p:blipFill>
        <p:spPr bwMode="auto">
          <a:xfrm>
            <a:off x="6007252" y="808664"/>
            <a:ext cx="3173259" cy="13529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6910" y="2112419"/>
            <a:ext cx="2273602" cy="13345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2" y="808664"/>
            <a:ext cx="2658517" cy="14933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en/9/9b/Frohawk_Dod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34259" y="1879647"/>
            <a:ext cx="2090772" cy="17014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assets.rbl.ms/5102114/980x.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836" y="808664"/>
            <a:ext cx="1517417" cy="1228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9790" y="1989019"/>
            <a:ext cx="2488246" cy="146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971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67000" y="148320"/>
            <a:ext cx="3689940" cy="2947710"/>
            <a:chOff x="4209306" y="1245600"/>
            <a:chExt cx="4380294" cy="3499200"/>
          </a:xfrm>
        </p:grpSpPr>
        <p:sp>
          <p:nvSpPr>
            <p:cNvPr id="6" name="Rectangle 5"/>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0" name="Group 9"/>
            <p:cNvGrpSpPr/>
            <p:nvPr/>
          </p:nvGrpSpPr>
          <p:grpSpPr>
            <a:xfrm>
              <a:off x="6257784" y="3791251"/>
              <a:ext cx="785385" cy="659723"/>
              <a:chOff x="6919200" y="3362400"/>
              <a:chExt cx="785385" cy="659723"/>
            </a:xfrm>
          </p:grpSpPr>
          <p:sp>
            <p:nvSpPr>
              <p:cNvPr id="32" name="Oval 31"/>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1" name="Oval 10"/>
            <p:cNvSpPr/>
            <p:nvPr/>
          </p:nvSpPr>
          <p:spPr>
            <a:xfrm>
              <a:off x="4426942" y="1508740"/>
              <a:ext cx="1037330" cy="87135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4" name="Oval 13"/>
            <p:cNvSpPr/>
            <p:nvPr/>
          </p:nvSpPr>
          <p:spPr>
            <a:xfrm>
              <a:off x="4708749" y="3653556"/>
              <a:ext cx="1098619" cy="93511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6" name="Group 15"/>
            <p:cNvGrpSpPr/>
            <p:nvPr/>
          </p:nvGrpSpPr>
          <p:grpSpPr>
            <a:xfrm>
              <a:off x="6032665" y="1320117"/>
              <a:ext cx="919679" cy="772531"/>
              <a:chOff x="6032665" y="1320117"/>
              <a:chExt cx="919679" cy="772531"/>
            </a:xfrm>
          </p:grpSpPr>
          <p:sp>
            <p:nvSpPr>
              <p:cNvPr id="30" name="Oval 29"/>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7" name="Group 16"/>
            <p:cNvGrpSpPr/>
            <p:nvPr/>
          </p:nvGrpSpPr>
          <p:grpSpPr>
            <a:xfrm>
              <a:off x="7579737" y="2919013"/>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8" name="Group 17"/>
            <p:cNvGrpSpPr/>
            <p:nvPr/>
          </p:nvGrpSpPr>
          <p:grpSpPr>
            <a:xfrm>
              <a:off x="6595012" y="299520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9" name="Group 18"/>
            <p:cNvGrpSpPr/>
            <p:nvPr/>
          </p:nvGrpSpPr>
          <p:grpSpPr>
            <a:xfrm>
              <a:off x="7625944" y="3780880"/>
              <a:ext cx="714664" cy="600318"/>
              <a:chOff x="7579737" y="2919013"/>
              <a:chExt cx="714664" cy="600318"/>
            </a:xfrm>
          </p:grpSpPr>
          <p:sp>
            <p:nvSpPr>
              <p:cNvPr id="24" name="Oval 23"/>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5046843" y="2402034"/>
              <a:ext cx="1222464" cy="1026871"/>
              <a:chOff x="5046843" y="2402034"/>
              <a:chExt cx="1222464" cy="1026871"/>
            </a:xfrm>
          </p:grpSpPr>
          <p:sp>
            <p:nvSpPr>
              <p:cNvPr id="21" name="Oval 20"/>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
        <p:nvSpPr>
          <p:cNvPr id="38" name="TextBox 37"/>
          <p:cNvSpPr txBox="1"/>
          <p:nvPr/>
        </p:nvSpPr>
        <p:spPr>
          <a:xfrm>
            <a:off x="2874949" y="125800"/>
            <a:ext cx="249894"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326186" y="2056575"/>
            <a:ext cx="249894" cy="646331"/>
          </a:xfrm>
          <a:prstGeom prst="rect">
            <a:avLst/>
          </a:prstGeom>
          <a:noFill/>
        </p:spPr>
        <p:txBody>
          <a:bodyPr wrap="square" rtlCol="0">
            <a:spAutoFit/>
          </a:bodyPr>
          <a:lstStyle/>
          <a:p>
            <a:r>
              <a:rPr lang="en-AU" sz="3600" dirty="0" smtClean="0"/>
              <a:t>9</a:t>
            </a:r>
            <a:endParaRPr lang="en-AU" sz="3600" dirty="0"/>
          </a:p>
        </p:txBody>
      </p:sp>
      <p:sp>
        <p:nvSpPr>
          <p:cNvPr id="44" name="TextBox 43"/>
          <p:cNvSpPr txBox="1"/>
          <p:nvPr/>
        </p:nvSpPr>
        <p:spPr>
          <a:xfrm>
            <a:off x="4220940" y="1939974"/>
            <a:ext cx="249894" cy="646331"/>
          </a:xfrm>
          <a:prstGeom prst="rect">
            <a:avLst/>
          </a:prstGeom>
          <a:noFill/>
        </p:spPr>
        <p:txBody>
          <a:bodyPr wrap="square" rtlCol="0">
            <a:spAutoFit/>
          </a:bodyPr>
          <a:lstStyle/>
          <a:p>
            <a:r>
              <a:rPr lang="en-AU" sz="3600" dirty="0" smtClean="0"/>
              <a:t>8</a:t>
            </a:r>
            <a:endParaRPr lang="en-AU" sz="3600" dirty="0"/>
          </a:p>
        </p:txBody>
      </p:sp>
      <p:sp>
        <p:nvSpPr>
          <p:cNvPr id="45" name="TextBox 44"/>
          <p:cNvSpPr txBox="1"/>
          <p:nvPr/>
        </p:nvSpPr>
        <p:spPr>
          <a:xfrm>
            <a:off x="2999016" y="1900259"/>
            <a:ext cx="249894" cy="646331"/>
          </a:xfrm>
          <a:prstGeom prst="rect">
            <a:avLst/>
          </a:prstGeom>
          <a:noFill/>
        </p:spPr>
        <p:txBody>
          <a:bodyPr wrap="square" rtlCol="0">
            <a:spAutoFit/>
          </a:bodyPr>
          <a:lstStyle/>
          <a:p>
            <a:r>
              <a:rPr lang="en-AU" sz="3600" dirty="0" smtClean="0"/>
              <a:t>7</a:t>
            </a:r>
            <a:endParaRPr lang="en-AU" sz="3600" dirty="0"/>
          </a:p>
        </p:txBody>
      </p:sp>
      <p:sp>
        <p:nvSpPr>
          <p:cNvPr id="46" name="TextBox 45"/>
          <p:cNvSpPr txBox="1"/>
          <p:nvPr/>
        </p:nvSpPr>
        <p:spPr>
          <a:xfrm>
            <a:off x="5630572" y="1123640"/>
            <a:ext cx="249894" cy="646331"/>
          </a:xfrm>
          <a:prstGeom prst="rect">
            <a:avLst/>
          </a:prstGeom>
          <a:noFill/>
        </p:spPr>
        <p:txBody>
          <a:bodyPr wrap="square" rtlCol="0">
            <a:spAutoFit/>
          </a:bodyPr>
          <a:lstStyle/>
          <a:p>
            <a:r>
              <a:rPr lang="en-AU" sz="3600" dirty="0"/>
              <a:t>6</a:t>
            </a:r>
          </a:p>
        </p:txBody>
      </p:sp>
      <p:sp>
        <p:nvSpPr>
          <p:cNvPr id="47" name="TextBox 46"/>
          <p:cNvSpPr txBox="1"/>
          <p:nvPr/>
        </p:nvSpPr>
        <p:spPr>
          <a:xfrm>
            <a:off x="3475736" y="924531"/>
            <a:ext cx="249894" cy="646331"/>
          </a:xfrm>
          <a:prstGeom prst="rect">
            <a:avLst/>
          </a:prstGeom>
          <a:noFill/>
        </p:spPr>
        <p:txBody>
          <a:bodyPr wrap="square" rtlCol="0">
            <a:spAutoFit/>
          </a:bodyPr>
          <a:lstStyle/>
          <a:p>
            <a:r>
              <a:rPr lang="en-AU" sz="3600" dirty="0" smtClean="0"/>
              <a:t>4</a:t>
            </a:r>
            <a:endParaRPr lang="en-AU" sz="3600" dirty="0"/>
          </a:p>
        </p:txBody>
      </p:sp>
      <p:sp>
        <p:nvSpPr>
          <p:cNvPr id="48" name="TextBox 47"/>
          <p:cNvSpPr txBox="1"/>
          <p:nvPr/>
        </p:nvSpPr>
        <p:spPr>
          <a:xfrm>
            <a:off x="5326186" y="103694"/>
            <a:ext cx="249894" cy="646331"/>
          </a:xfrm>
          <a:prstGeom prst="rect">
            <a:avLst/>
          </a:prstGeom>
          <a:noFill/>
        </p:spPr>
        <p:txBody>
          <a:bodyPr wrap="square" rtlCol="0">
            <a:spAutoFit/>
          </a:bodyPr>
          <a:lstStyle/>
          <a:p>
            <a:r>
              <a:rPr lang="en-AU" sz="3600" dirty="0" smtClean="0"/>
              <a:t>3</a:t>
            </a:r>
            <a:endParaRPr lang="en-AU" sz="3600" dirty="0"/>
          </a:p>
        </p:txBody>
      </p:sp>
      <p:sp>
        <p:nvSpPr>
          <p:cNvPr id="49" name="TextBox 48"/>
          <p:cNvSpPr txBox="1"/>
          <p:nvPr/>
        </p:nvSpPr>
        <p:spPr>
          <a:xfrm>
            <a:off x="4013357" y="89069"/>
            <a:ext cx="249894" cy="646331"/>
          </a:xfrm>
          <a:prstGeom prst="rect">
            <a:avLst/>
          </a:prstGeom>
          <a:noFill/>
        </p:spPr>
        <p:txBody>
          <a:bodyPr wrap="square" rtlCol="0">
            <a:spAutoFit/>
          </a:bodyPr>
          <a:lstStyle/>
          <a:p>
            <a:r>
              <a:rPr lang="en-AU" sz="3600" dirty="0"/>
              <a:t>2</a:t>
            </a:r>
          </a:p>
        </p:txBody>
      </p:sp>
      <p:sp>
        <p:nvSpPr>
          <p:cNvPr id="50" name="TextBox 49"/>
          <p:cNvSpPr txBox="1"/>
          <p:nvPr/>
        </p:nvSpPr>
        <p:spPr>
          <a:xfrm>
            <a:off x="4767321" y="1205968"/>
            <a:ext cx="249894" cy="646331"/>
          </a:xfrm>
          <a:prstGeom prst="rect">
            <a:avLst/>
          </a:prstGeom>
          <a:noFill/>
        </p:spPr>
        <p:txBody>
          <a:bodyPr wrap="square" rtlCol="0">
            <a:spAutoFit/>
          </a:bodyPr>
          <a:lstStyle/>
          <a:p>
            <a:r>
              <a:rPr lang="en-AU" sz="3600" dirty="0" smtClean="0"/>
              <a:t>5</a:t>
            </a:r>
            <a:endParaRPr lang="en-AU" sz="3600" dirty="0"/>
          </a:p>
        </p:txBody>
      </p:sp>
    </p:spTree>
    <p:extLst>
      <p:ext uri="{BB962C8B-B14F-4D97-AF65-F5344CB8AC3E}">
        <p14:creationId xmlns:p14="http://schemas.microsoft.com/office/powerpoint/2010/main" val="319647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67000" y="148320"/>
            <a:ext cx="3689940" cy="2947710"/>
            <a:chOff x="4209306" y="1245600"/>
            <a:chExt cx="4380294" cy="3499200"/>
          </a:xfrm>
        </p:grpSpPr>
        <p:sp>
          <p:nvSpPr>
            <p:cNvPr id="6" name="Rectangle 5"/>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7162077" y="1522519"/>
              <a:ext cx="1204677" cy="1011929"/>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0" name="Group 9"/>
            <p:cNvGrpSpPr/>
            <p:nvPr/>
          </p:nvGrpSpPr>
          <p:grpSpPr>
            <a:xfrm>
              <a:off x="6257784" y="3791251"/>
              <a:ext cx="785385" cy="659723"/>
              <a:chOff x="6919200" y="3362400"/>
              <a:chExt cx="785385" cy="659723"/>
            </a:xfrm>
          </p:grpSpPr>
          <p:sp>
            <p:nvSpPr>
              <p:cNvPr id="32" name="Oval 31"/>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1" name="Oval 10"/>
            <p:cNvSpPr/>
            <p:nvPr/>
          </p:nvSpPr>
          <p:spPr>
            <a:xfrm>
              <a:off x="4426942" y="1508740"/>
              <a:ext cx="1037330" cy="87135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4" name="Oval 13"/>
            <p:cNvSpPr/>
            <p:nvPr/>
          </p:nvSpPr>
          <p:spPr>
            <a:xfrm>
              <a:off x="4708749" y="3653556"/>
              <a:ext cx="1098619" cy="93511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6" name="Group 15"/>
            <p:cNvGrpSpPr/>
            <p:nvPr/>
          </p:nvGrpSpPr>
          <p:grpSpPr>
            <a:xfrm>
              <a:off x="6032665" y="1320117"/>
              <a:ext cx="919679" cy="772531"/>
              <a:chOff x="6032665" y="1320117"/>
              <a:chExt cx="919679" cy="772531"/>
            </a:xfrm>
          </p:grpSpPr>
          <p:sp>
            <p:nvSpPr>
              <p:cNvPr id="30" name="Oval 29"/>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7" name="Group 16"/>
            <p:cNvGrpSpPr/>
            <p:nvPr/>
          </p:nvGrpSpPr>
          <p:grpSpPr>
            <a:xfrm>
              <a:off x="7579737" y="2919013"/>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8" name="Group 17"/>
            <p:cNvGrpSpPr/>
            <p:nvPr/>
          </p:nvGrpSpPr>
          <p:grpSpPr>
            <a:xfrm>
              <a:off x="6595012" y="299520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9" name="Group 18"/>
            <p:cNvGrpSpPr/>
            <p:nvPr/>
          </p:nvGrpSpPr>
          <p:grpSpPr>
            <a:xfrm>
              <a:off x="7625944" y="3780880"/>
              <a:ext cx="714664" cy="600318"/>
              <a:chOff x="7579737" y="2919013"/>
              <a:chExt cx="714664" cy="600318"/>
            </a:xfrm>
          </p:grpSpPr>
          <p:sp>
            <p:nvSpPr>
              <p:cNvPr id="24" name="Oval 23"/>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5046843" y="2402034"/>
              <a:ext cx="1222464" cy="1026871"/>
              <a:chOff x="5046843" y="2402034"/>
              <a:chExt cx="1222464" cy="1026871"/>
            </a:xfrm>
          </p:grpSpPr>
          <p:sp>
            <p:nvSpPr>
              <p:cNvPr id="21" name="Oval 20"/>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
        <p:nvSpPr>
          <p:cNvPr id="38" name="TextBox 37"/>
          <p:cNvSpPr txBox="1"/>
          <p:nvPr/>
        </p:nvSpPr>
        <p:spPr>
          <a:xfrm>
            <a:off x="2874949" y="125800"/>
            <a:ext cx="249894"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326186" y="2056575"/>
            <a:ext cx="249894" cy="646331"/>
          </a:xfrm>
          <a:prstGeom prst="rect">
            <a:avLst/>
          </a:prstGeom>
          <a:noFill/>
        </p:spPr>
        <p:txBody>
          <a:bodyPr wrap="square" rtlCol="0">
            <a:spAutoFit/>
          </a:bodyPr>
          <a:lstStyle/>
          <a:p>
            <a:r>
              <a:rPr lang="en-AU" sz="3600" dirty="0" smtClean="0"/>
              <a:t>9</a:t>
            </a:r>
            <a:endParaRPr lang="en-AU" sz="3600" dirty="0"/>
          </a:p>
        </p:txBody>
      </p:sp>
      <p:sp>
        <p:nvSpPr>
          <p:cNvPr id="44" name="TextBox 43"/>
          <p:cNvSpPr txBox="1"/>
          <p:nvPr/>
        </p:nvSpPr>
        <p:spPr>
          <a:xfrm>
            <a:off x="4220940" y="1939974"/>
            <a:ext cx="249894" cy="646331"/>
          </a:xfrm>
          <a:prstGeom prst="rect">
            <a:avLst/>
          </a:prstGeom>
          <a:noFill/>
        </p:spPr>
        <p:txBody>
          <a:bodyPr wrap="square" rtlCol="0">
            <a:spAutoFit/>
          </a:bodyPr>
          <a:lstStyle/>
          <a:p>
            <a:r>
              <a:rPr lang="en-AU" sz="3600" dirty="0" smtClean="0"/>
              <a:t>8</a:t>
            </a:r>
            <a:endParaRPr lang="en-AU" sz="3600" dirty="0"/>
          </a:p>
        </p:txBody>
      </p:sp>
      <p:sp>
        <p:nvSpPr>
          <p:cNvPr id="45" name="TextBox 44"/>
          <p:cNvSpPr txBox="1"/>
          <p:nvPr/>
        </p:nvSpPr>
        <p:spPr>
          <a:xfrm>
            <a:off x="2999016" y="1900259"/>
            <a:ext cx="249894" cy="646331"/>
          </a:xfrm>
          <a:prstGeom prst="rect">
            <a:avLst/>
          </a:prstGeom>
          <a:noFill/>
        </p:spPr>
        <p:txBody>
          <a:bodyPr wrap="square" rtlCol="0">
            <a:spAutoFit/>
          </a:bodyPr>
          <a:lstStyle/>
          <a:p>
            <a:r>
              <a:rPr lang="en-AU" sz="3600" dirty="0" smtClean="0"/>
              <a:t>7</a:t>
            </a:r>
            <a:endParaRPr lang="en-AU" sz="3600" dirty="0"/>
          </a:p>
        </p:txBody>
      </p:sp>
      <p:sp>
        <p:nvSpPr>
          <p:cNvPr id="46" name="TextBox 45"/>
          <p:cNvSpPr txBox="1"/>
          <p:nvPr/>
        </p:nvSpPr>
        <p:spPr>
          <a:xfrm>
            <a:off x="5630572" y="1123640"/>
            <a:ext cx="249894" cy="646331"/>
          </a:xfrm>
          <a:prstGeom prst="rect">
            <a:avLst/>
          </a:prstGeom>
          <a:noFill/>
        </p:spPr>
        <p:txBody>
          <a:bodyPr wrap="square" rtlCol="0">
            <a:spAutoFit/>
          </a:bodyPr>
          <a:lstStyle/>
          <a:p>
            <a:r>
              <a:rPr lang="en-AU" sz="3600" dirty="0"/>
              <a:t>6</a:t>
            </a:r>
          </a:p>
        </p:txBody>
      </p:sp>
      <p:sp>
        <p:nvSpPr>
          <p:cNvPr id="47" name="TextBox 46"/>
          <p:cNvSpPr txBox="1"/>
          <p:nvPr/>
        </p:nvSpPr>
        <p:spPr>
          <a:xfrm>
            <a:off x="3475736" y="924531"/>
            <a:ext cx="249894" cy="646331"/>
          </a:xfrm>
          <a:prstGeom prst="rect">
            <a:avLst/>
          </a:prstGeom>
          <a:noFill/>
        </p:spPr>
        <p:txBody>
          <a:bodyPr wrap="square" rtlCol="0">
            <a:spAutoFit/>
          </a:bodyPr>
          <a:lstStyle/>
          <a:p>
            <a:r>
              <a:rPr lang="en-AU" sz="3600" dirty="0" smtClean="0"/>
              <a:t>4</a:t>
            </a:r>
            <a:endParaRPr lang="en-AU" sz="3600" dirty="0"/>
          </a:p>
        </p:txBody>
      </p:sp>
      <p:sp>
        <p:nvSpPr>
          <p:cNvPr id="48" name="TextBox 47"/>
          <p:cNvSpPr txBox="1"/>
          <p:nvPr/>
        </p:nvSpPr>
        <p:spPr>
          <a:xfrm>
            <a:off x="5326186" y="103694"/>
            <a:ext cx="249894" cy="646331"/>
          </a:xfrm>
          <a:prstGeom prst="rect">
            <a:avLst/>
          </a:prstGeom>
          <a:noFill/>
        </p:spPr>
        <p:txBody>
          <a:bodyPr wrap="square" rtlCol="0">
            <a:spAutoFit/>
          </a:bodyPr>
          <a:lstStyle/>
          <a:p>
            <a:r>
              <a:rPr lang="en-AU" sz="3600" dirty="0" smtClean="0"/>
              <a:t>3</a:t>
            </a:r>
            <a:endParaRPr lang="en-AU" sz="3600" dirty="0"/>
          </a:p>
        </p:txBody>
      </p:sp>
      <p:sp>
        <p:nvSpPr>
          <p:cNvPr id="49" name="TextBox 48"/>
          <p:cNvSpPr txBox="1"/>
          <p:nvPr/>
        </p:nvSpPr>
        <p:spPr>
          <a:xfrm>
            <a:off x="4013357" y="89069"/>
            <a:ext cx="249894" cy="646331"/>
          </a:xfrm>
          <a:prstGeom prst="rect">
            <a:avLst/>
          </a:prstGeom>
          <a:noFill/>
        </p:spPr>
        <p:txBody>
          <a:bodyPr wrap="square" rtlCol="0">
            <a:spAutoFit/>
          </a:bodyPr>
          <a:lstStyle/>
          <a:p>
            <a:r>
              <a:rPr lang="en-AU" sz="3600" dirty="0"/>
              <a:t>2</a:t>
            </a:r>
          </a:p>
        </p:txBody>
      </p:sp>
      <p:sp>
        <p:nvSpPr>
          <p:cNvPr id="50" name="TextBox 49"/>
          <p:cNvSpPr txBox="1"/>
          <p:nvPr/>
        </p:nvSpPr>
        <p:spPr>
          <a:xfrm>
            <a:off x="4767321" y="1205968"/>
            <a:ext cx="249894" cy="646331"/>
          </a:xfrm>
          <a:prstGeom prst="rect">
            <a:avLst/>
          </a:prstGeom>
          <a:noFill/>
        </p:spPr>
        <p:txBody>
          <a:bodyPr wrap="square" rtlCol="0">
            <a:spAutoFit/>
          </a:bodyPr>
          <a:lstStyle/>
          <a:p>
            <a:r>
              <a:rPr lang="en-AU" sz="3600" dirty="0" smtClean="0"/>
              <a:t>5</a:t>
            </a:r>
            <a:endParaRPr lang="en-AU" sz="3600" dirty="0"/>
          </a:p>
        </p:txBody>
      </p:sp>
      <p:cxnSp>
        <p:nvCxnSpPr>
          <p:cNvPr id="63" name="Straight Arrow Connector 62"/>
          <p:cNvCxnSpPr>
            <a:stCxn id="38" idx="1"/>
            <a:endCxn id="61" idx="0"/>
          </p:cNvCxnSpPr>
          <p:nvPr/>
        </p:nvCxnSpPr>
        <p:spPr>
          <a:xfrm flipH="1">
            <a:off x="1639669" y="448966"/>
            <a:ext cx="1235280" cy="404882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9" idx="3"/>
            <a:endCxn id="62" idx="0"/>
          </p:cNvCxnSpPr>
          <p:nvPr/>
        </p:nvCxnSpPr>
        <p:spPr>
          <a:xfrm flipH="1">
            <a:off x="2369220" y="412235"/>
            <a:ext cx="1894031" cy="408555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8" idx="1"/>
            <a:endCxn id="64" idx="0"/>
          </p:cNvCxnSpPr>
          <p:nvPr/>
        </p:nvCxnSpPr>
        <p:spPr>
          <a:xfrm flipH="1">
            <a:off x="3098771" y="426860"/>
            <a:ext cx="2227415" cy="407092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7" idx="3"/>
            <a:endCxn id="66" idx="0"/>
          </p:cNvCxnSpPr>
          <p:nvPr/>
        </p:nvCxnSpPr>
        <p:spPr>
          <a:xfrm>
            <a:off x="3725630" y="1247697"/>
            <a:ext cx="142020" cy="325009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0" idx="3"/>
          </p:cNvCxnSpPr>
          <p:nvPr/>
        </p:nvCxnSpPr>
        <p:spPr>
          <a:xfrm flipH="1">
            <a:off x="4676708" y="1529134"/>
            <a:ext cx="340507" cy="284474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6" idx="3"/>
            <a:endCxn id="70" idx="0"/>
          </p:cNvCxnSpPr>
          <p:nvPr/>
        </p:nvCxnSpPr>
        <p:spPr>
          <a:xfrm flipH="1">
            <a:off x="5444736" y="1446806"/>
            <a:ext cx="435730" cy="305098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5" idx="3"/>
            <a:endCxn id="72" idx="0"/>
          </p:cNvCxnSpPr>
          <p:nvPr/>
        </p:nvCxnSpPr>
        <p:spPr>
          <a:xfrm>
            <a:off x="3248910" y="2223425"/>
            <a:ext cx="2942171" cy="227436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4" idx="3"/>
            <a:endCxn id="74" idx="0"/>
          </p:cNvCxnSpPr>
          <p:nvPr/>
        </p:nvCxnSpPr>
        <p:spPr>
          <a:xfrm>
            <a:off x="4470834" y="2263140"/>
            <a:ext cx="2504900" cy="223464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43" idx="3"/>
            <a:endCxn id="76" idx="0"/>
          </p:cNvCxnSpPr>
          <p:nvPr/>
        </p:nvCxnSpPr>
        <p:spPr>
          <a:xfrm>
            <a:off x="5576080" y="2379741"/>
            <a:ext cx="2174002" cy="210475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514722" y="4484496"/>
            <a:ext cx="6360307" cy="659622"/>
            <a:chOff x="1514722" y="4575936"/>
            <a:chExt cx="6360307" cy="659622"/>
          </a:xfrm>
        </p:grpSpPr>
        <p:sp>
          <p:nvSpPr>
            <p:cNvPr id="61" name="TextBox 60"/>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62" name="TextBox 61"/>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4" name="TextBox 63"/>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66" name="TextBox 65"/>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68" name="TextBox 67"/>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70" name="TextBox 69"/>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72" name="TextBox 71"/>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74" name="TextBox 73"/>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76" name="TextBox 75"/>
            <p:cNvSpPr txBox="1"/>
            <p:nvPr/>
          </p:nvSpPr>
          <p:spPr>
            <a:xfrm>
              <a:off x="7625135" y="4575936"/>
              <a:ext cx="249894" cy="646331"/>
            </a:xfrm>
            <a:prstGeom prst="rect">
              <a:avLst/>
            </a:prstGeom>
            <a:noFill/>
          </p:spPr>
          <p:txBody>
            <a:bodyPr wrap="square" rtlCol="0">
              <a:spAutoFit/>
            </a:bodyPr>
            <a:lstStyle/>
            <a:p>
              <a:r>
                <a:rPr lang="en-AU" sz="3600" dirty="0"/>
                <a:t>9</a:t>
              </a:r>
            </a:p>
          </p:txBody>
        </p:sp>
      </p:grpSp>
    </p:spTree>
    <p:extLst>
      <p:ext uri="{BB962C8B-B14F-4D97-AF65-F5344CB8AC3E}">
        <p14:creationId xmlns:p14="http://schemas.microsoft.com/office/powerpoint/2010/main" val="3100116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1514722" y="4484496"/>
            <a:ext cx="6360307" cy="659622"/>
            <a:chOff x="1514722" y="4575936"/>
            <a:chExt cx="6360307" cy="659622"/>
          </a:xfrm>
        </p:grpSpPr>
        <p:sp>
          <p:nvSpPr>
            <p:cNvPr id="61" name="TextBox 60"/>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62" name="TextBox 61"/>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4" name="TextBox 63"/>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66" name="TextBox 65"/>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68" name="TextBox 67"/>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70" name="TextBox 69"/>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72" name="TextBox 71"/>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74" name="TextBox 73"/>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76" name="TextBox 75"/>
            <p:cNvSpPr txBox="1"/>
            <p:nvPr/>
          </p:nvSpPr>
          <p:spPr>
            <a:xfrm>
              <a:off x="7625135" y="4575936"/>
              <a:ext cx="249894" cy="646331"/>
            </a:xfrm>
            <a:prstGeom prst="rect">
              <a:avLst/>
            </a:prstGeom>
            <a:noFill/>
          </p:spPr>
          <p:txBody>
            <a:bodyPr wrap="square" rtlCol="0">
              <a:spAutoFit/>
            </a:bodyPr>
            <a:lstStyle/>
            <a:p>
              <a:r>
                <a:rPr lang="en-AU" sz="3600" dirty="0"/>
                <a:t>9</a:t>
              </a:r>
            </a:p>
          </p:txBody>
        </p:sp>
      </p:grpSp>
    </p:spTree>
    <p:extLst>
      <p:ext uri="{BB962C8B-B14F-4D97-AF65-F5344CB8AC3E}">
        <p14:creationId xmlns:p14="http://schemas.microsoft.com/office/powerpoint/2010/main" val="890302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Tree>
    <p:extLst>
      <p:ext uri="{BB962C8B-B14F-4D97-AF65-F5344CB8AC3E}">
        <p14:creationId xmlns:p14="http://schemas.microsoft.com/office/powerpoint/2010/main" val="2517135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138" name="TextBox 137"/>
          <p:cNvSpPr txBox="1"/>
          <p:nvPr/>
        </p:nvSpPr>
        <p:spPr>
          <a:xfrm>
            <a:off x="10818767" y="-2364302"/>
            <a:ext cx="249894" cy="646331"/>
          </a:xfrm>
          <a:prstGeom prst="rect">
            <a:avLst/>
          </a:prstGeom>
          <a:noFill/>
        </p:spPr>
        <p:txBody>
          <a:bodyPr wrap="square" rtlCol="0">
            <a:spAutoFit/>
          </a:bodyPr>
          <a:lstStyle/>
          <a:p>
            <a:r>
              <a:rPr lang="en-AU" sz="3600" dirty="0"/>
              <a:t>2</a:t>
            </a:r>
          </a:p>
        </p:txBody>
      </p:sp>
    </p:spTree>
    <p:extLst>
      <p:ext uri="{BB962C8B-B14F-4D97-AF65-F5344CB8AC3E}">
        <p14:creationId xmlns:p14="http://schemas.microsoft.com/office/powerpoint/2010/main" val="213302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103" name="Rectangle 102"/>
          <p:cNvSpPr/>
          <p:nvPr/>
        </p:nvSpPr>
        <p:spPr>
          <a:xfrm>
            <a:off x="5116586" y="1080166"/>
            <a:ext cx="3689940" cy="294771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7603987" y="1313441"/>
            <a:ext cx="1014814" cy="85244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5" name="Picture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5898" y="1368941"/>
            <a:ext cx="396018" cy="396018"/>
          </a:xfrm>
          <a:prstGeom prst="rect">
            <a:avLst/>
          </a:prstGeom>
        </p:spPr>
      </p:pic>
      <p:pic>
        <p:nvPicPr>
          <p:cNvPr id="106" name="Picture 10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8418" y="1584611"/>
            <a:ext cx="431572" cy="431572"/>
          </a:xfrm>
          <a:prstGeom prst="rect">
            <a:avLst/>
          </a:prstGeom>
        </p:spPr>
      </p:pic>
      <p:grpSp>
        <p:nvGrpSpPr>
          <p:cNvPr id="107" name="Group 106"/>
          <p:cNvGrpSpPr/>
          <p:nvPr/>
        </p:nvGrpSpPr>
        <p:grpSpPr>
          <a:xfrm>
            <a:off x="6842215" y="3224611"/>
            <a:ext cx="661605" cy="555748"/>
            <a:chOff x="6919200" y="3362400"/>
            <a:chExt cx="785385" cy="659723"/>
          </a:xfrm>
        </p:grpSpPr>
        <p:sp>
          <p:nvSpPr>
            <p:cNvPr id="129" name="Oval 128"/>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0" name="Picture 1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08" name="Oval 107"/>
          <p:cNvSpPr/>
          <p:nvPr/>
        </p:nvSpPr>
        <p:spPr>
          <a:xfrm>
            <a:off x="5299922" y="1301834"/>
            <a:ext cx="873842" cy="73402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674727" y="1351774"/>
            <a:ext cx="378320" cy="378320"/>
          </a:xfrm>
          <a:prstGeom prst="rect">
            <a:avLst/>
          </a:prstGeom>
        </p:spPr>
      </p:pic>
      <p:pic>
        <p:nvPicPr>
          <p:cNvPr id="110" name="Picture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357139" y="1608024"/>
            <a:ext cx="353357" cy="353357"/>
          </a:xfrm>
          <a:prstGeom prst="rect">
            <a:avLst/>
          </a:prstGeom>
        </p:spPr>
      </p:pic>
      <p:sp>
        <p:nvSpPr>
          <p:cNvPr id="111" name="Oval 110"/>
          <p:cNvSpPr/>
          <p:nvPr/>
        </p:nvSpPr>
        <p:spPr>
          <a:xfrm>
            <a:off x="5537315" y="3108617"/>
            <a:ext cx="925472" cy="787736"/>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2" name="Picture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21120" y="3244764"/>
            <a:ext cx="577336" cy="577336"/>
          </a:xfrm>
          <a:prstGeom prst="rect">
            <a:avLst/>
          </a:prstGeom>
        </p:spPr>
      </p:pic>
      <p:grpSp>
        <p:nvGrpSpPr>
          <p:cNvPr id="113" name="Group 112"/>
          <p:cNvGrpSpPr/>
          <p:nvPr/>
        </p:nvGrpSpPr>
        <p:grpSpPr>
          <a:xfrm>
            <a:off x="6652575" y="1142939"/>
            <a:ext cx="774733" cy="650777"/>
            <a:chOff x="6032665" y="1320117"/>
            <a:chExt cx="919679" cy="772531"/>
          </a:xfrm>
        </p:grpSpPr>
        <p:sp>
          <p:nvSpPr>
            <p:cNvPr id="127" name="Oval 126"/>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8" name="Picture 1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14" name="Group 113"/>
          <p:cNvGrpSpPr/>
          <p:nvPr/>
        </p:nvGrpSpPr>
        <p:grpSpPr>
          <a:xfrm>
            <a:off x="7955822" y="2489841"/>
            <a:ext cx="602030" cy="505705"/>
            <a:chOff x="7579737" y="2919013"/>
            <a:chExt cx="714664" cy="600318"/>
          </a:xfrm>
        </p:grpSpPr>
        <p:sp>
          <p:nvSpPr>
            <p:cNvPr id="125" name="Oval 124"/>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6" name="Picture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5" name="Group 114"/>
          <p:cNvGrpSpPr/>
          <p:nvPr/>
        </p:nvGrpSpPr>
        <p:grpSpPr>
          <a:xfrm>
            <a:off x="7126294" y="2554021"/>
            <a:ext cx="602030" cy="505705"/>
            <a:chOff x="7579737" y="2919013"/>
            <a:chExt cx="714664" cy="600318"/>
          </a:xfrm>
        </p:grpSpPr>
        <p:sp>
          <p:nvSpPr>
            <p:cNvPr id="123" name="Oval 122"/>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4" name="Picture 1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6" name="Group 115"/>
          <p:cNvGrpSpPr/>
          <p:nvPr/>
        </p:nvGrpSpPr>
        <p:grpSpPr>
          <a:xfrm>
            <a:off x="7994747" y="3215874"/>
            <a:ext cx="602030" cy="505705"/>
            <a:chOff x="7579737" y="2919013"/>
            <a:chExt cx="714664" cy="600318"/>
          </a:xfrm>
        </p:grpSpPr>
        <p:sp>
          <p:nvSpPr>
            <p:cNvPr id="121" name="Oval 120"/>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2" name="Picture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7" name="Group 116"/>
          <p:cNvGrpSpPr/>
          <p:nvPr/>
        </p:nvGrpSpPr>
        <p:grpSpPr>
          <a:xfrm>
            <a:off x="5822123" y="2054341"/>
            <a:ext cx="1029798" cy="865031"/>
            <a:chOff x="5046843" y="2402034"/>
            <a:chExt cx="1222464" cy="1026871"/>
          </a:xfrm>
        </p:grpSpPr>
        <p:sp>
          <p:nvSpPr>
            <p:cNvPr id="118" name="Oval 117"/>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sp>
        <p:nvSpPr>
          <p:cNvPr id="131" name="TextBox 130"/>
          <p:cNvSpPr txBox="1"/>
          <p:nvPr/>
        </p:nvSpPr>
        <p:spPr>
          <a:xfrm>
            <a:off x="5324535" y="1057646"/>
            <a:ext cx="249894" cy="646331"/>
          </a:xfrm>
          <a:prstGeom prst="rect">
            <a:avLst/>
          </a:prstGeom>
          <a:noFill/>
        </p:spPr>
        <p:txBody>
          <a:bodyPr wrap="square" rtlCol="0">
            <a:spAutoFit/>
          </a:bodyPr>
          <a:lstStyle/>
          <a:p>
            <a:r>
              <a:rPr lang="en-AU" sz="3600" dirty="0" smtClean="0"/>
              <a:t>1</a:t>
            </a:r>
            <a:endParaRPr lang="en-AU" sz="3600" dirty="0"/>
          </a:p>
        </p:txBody>
      </p:sp>
      <p:sp>
        <p:nvSpPr>
          <p:cNvPr id="132" name="TextBox 131"/>
          <p:cNvSpPr txBox="1"/>
          <p:nvPr/>
        </p:nvSpPr>
        <p:spPr>
          <a:xfrm>
            <a:off x="7775772" y="2988421"/>
            <a:ext cx="249894" cy="646331"/>
          </a:xfrm>
          <a:prstGeom prst="rect">
            <a:avLst/>
          </a:prstGeom>
          <a:noFill/>
        </p:spPr>
        <p:txBody>
          <a:bodyPr wrap="square" rtlCol="0">
            <a:spAutoFit/>
          </a:bodyPr>
          <a:lstStyle/>
          <a:p>
            <a:r>
              <a:rPr lang="en-AU" sz="3600" dirty="0" smtClean="0"/>
              <a:t>9</a:t>
            </a:r>
            <a:endParaRPr lang="en-AU" sz="3600" dirty="0"/>
          </a:p>
        </p:txBody>
      </p:sp>
      <p:sp>
        <p:nvSpPr>
          <p:cNvPr id="133" name="TextBox 132"/>
          <p:cNvSpPr txBox="1"/>
          <p:nvPr/>
        </p:nvSpPr>
        <p:spPr>
          <a:xfrm>
            <a:off x="6670526" y="2871820"/>
            <a:ext cx="249894" cy="646331"/>
          </a:xfrm>
          <a:prstGeom prst="rect">
            <a:avLst/>
          </a:prstGeom>
          <a:noFill/>
        </p:spPr>
        <p:txBody>
          <a:bodyPr wrap="square" rtlCol="0">
            <a:spAutoFit/>
          </a:bodyPr>
          <a:lstStyle/>
          <a:p>
            <a:r>
              <a:rPr lang="en-AU" sz="3600" dirty="0" smtClean="0"/>
              <a:t>8</a:t>
            </a:r>
            <a:endParaRPr lang="en-AU" sz="3600" dirty="0"/>
          </a:p>
        </p:txBody>
      </p:sp>
      <p:sp>
        <p:nvSpPr>
          <p:cNvPr id="134" name="TextBox 133"/>
          <p:cNvSpPr txBox="1"/>
          <p:nvPr/>
        </p:nvSpPr>
        <p:spPr>
          <a:xfrm>
            <a:off x="5448602" y="2832105"/>
            <a:ext cx="249894" cy="646331"/>
          </a:xfrm>
          <a:prstGeom prst="rect">
            <a:avLst/>
          </a:prstGeom>
          <a:noFill/>
        </p:spPr>
        <p:txBody>
          <a:bodyPr wrap="square" rtlCol="0">
            <a:spAutoFit/>
          </a:bodyPr>
          <a:lstStyle/>
          <a:p>
            <a:r>
              <a:rPr lang="en-AU" sz="3600" dirty="0" smtClean="0"/>
              <a:t>7</a:t>
            </a:r>
            <a:endParaRPr lang="en-AU" sz="3600" dirty="0"/>
          </a:p>
        </p:txBody>
      </p:sp>
      <p:sp>
        <p:nvSpPr>
          <p:cNvPr id="135" name="TextBox 134"/>
          <p:cNvSpPr txBox="1"/>
          <p:nvPr/>
        </p:nvSpPr>
        <p:spPr>
          <a:xfrm>
            <a:off x="8080158" y="2055486"/>
            <a:ext cx="249894" cy="646331"/>
          </a:xfrm>
          <a:prstGeom prst="rect">
            <a:avLst/>
          </a:prstGeom>
          <a:noFill/>
        </p:spPr>
        <p:txBody>
          <a:bodyPr wrap="square" rtlCol="0">
            <a:spAutoFit/>
          </a:bodyPr>
          <a:lstStyle/>
          <a:p>
            <a:r>
              <a:rPr lang="en-AU" sz="3600" dirty="0"/>
              <a:t>6</a:t>
            </a:r>
          </a:p>
        </p:txBody>
      </p:sp>
      <p:sp>
        <p:nvSpPr>
          <p:cNvPr id="136" name="TextBox 135"/>
          <p:cNvSpPr txBox="1"/>
          <p:nvPr/>
        </p:nvSpPr>
        <p:spPr>
          <a:xfrm>
            <a:off x="5925322" y="1856377"/>
            <a:ext cx="249894" cy="646331"/>
          </a:xfrm>
          <a:prstGeom prst="rect">
            <a:avLst/>
          </a:prstGeom>
          <a:noFill/>
        </p:spPr>
        <p:txBody>
          <a:bodyPr wrap="square" rtlCol="0">
            <a:spAutoFit/>
          </a:bodyPr>
          <a:lstStyle/>
          <a:p>
            <a:r>
              <a:rPr lang="en-AU" sz="3600" dirty="0" smtClean="0"/>
              <a:t>4</a:t>
            </a:r>
            <a:endParaRPr lang="en-AU" sz="3600" dirty="0"/>
          </a:p>
        </p:txBody>
      </p:sp>
      <p:sp>
        <p:nvSpPr>
          <p:cNvPr id="137" name="TextBox 136"/>
          <p:cNvSpPr txBox="1"/>
          <p:nvPr/>
        </p:nvSpPr>
        <p:spPr>
          <a:xfrm>
            <a:off x="7775772" y="1035540"/>
            <a:ext cx="249894" cy="646331"/>
          </a:xfrm>
          <a:prstGeom prst="rect">
            <a:avLst/>
          </a:prstGeom>
          <a:noFill/>
        </p:spPr>
        <p:txBody>
          <a:bodyPr wrap="square" rtlCol="0">
            <a:spAutoFit/>
          </a:bodyPr>
          <a:lstStyle/>
          <a:p>
            <a:r>
              <a:rPr lang="en-AU" sz="3600" dirty="0" smtClean="0"/>
              <a:t>3</a:t>
            </a:r>
            <a:endParaRPr lang="en-AU" sz="3600" dirty="0"/>
          </a:p>
        </p:txBody>
      </p:sp>
      <p:sp>
        <p:nvSpPr>
          <p:cNvPr id="138" name="TextBox 137"/>
          <p:cNvSpPr txBox="1"/>
          <p:nvPr/>
        </p:nvSpPr>
        <p:spPr>
          <a:xfrm>
            <a:off x="6462943" y="1020915"/>
            <a:ext cx="249894" cy="646331"/>
          </a:xfrm>
          <a:prstGeom prst="rect">
            <a:avLst/>
          </a:prstGeom>
          <a:noFill/>
        </p:spPr>
        <p:txBody>
          <a:bodyPr wrap="square" rtlCol="0">
            <a:spAutoFit/>
          </a:bodyPr>
          <a:lstStyle/>
          <a:p>
            <a:r>
              <a:rPr lang="en-AU" sz="3600" dirty="0"/>
              <a:t>2</a:t>
            </a:r>
          </a:p>
        </p:txBody>
      </p:sp>
      <p:sp>
        <p:nvSpPr>
          <p:cNvPr id="139" name="TextBox 138"/>
          <p:cNvSpPr txBox="1"/>
          <p:nvPr/>
        </p:nvSpPr>
        <p:spPr>
          <a:xfrm>
            <a:off x="7216907" y="2137814"/>
            <a:ext cx="249894" cy="646331"/>
          </a:xfrm>
          <a:prstGeom prst="rect">
            <a:avLst/>
          </a:prstGeom>
          <a:noFill/>
        </p:spPr>
        <p:txBody>
          <a:bodyPr wrap="square" rtlCol="0">
            <a:spAutoFit/>
          </a:bodyPr>
          <a:lstStyle/>
          <a:p>
            <a:r>
              <a:rPr lang="en-AU" sz="3600" dirty="0" smtClean="0"/>
              <a:t>5</a:t>
            </a:r>
            <a:endParaRPr lang="en-AU" sz="3600" dirty="0"/>
          </a:p>
        </p:txBody>
      </p:sp>
      <p:sp>
        <p:nvSpPr>
          <p:cNvPr id="69" name="TextBox 68"/>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70" name="TextBox 69"/>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cxnSp>
        <p:nvCxnSpPr>
          <p:cNvPr id="24" name="Straight Arrow Connector 23"/>
          <p:cNvCxnSpPr>
            <a:stCxn id="109" idx="0"/>
            <a:endCxn id="69" idx="0"/>
          </p:cNvCxnSpPr>
          <p:nvPr/>
        </p:nvCxnSpPr>
        <p:spPr>
          <a:xfrm flipH="1">
            <a:off x="1639669" y="1351774"/>
            <a:ext cx="4224218" cy="178206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70" idx="3"/>
          </p:cNvCxnSpPr>
          <p:nvPr/>
        </p:nvCxnSpPr>
        <p:spPr>
          <a:xfrm flipH="1">
            <a:off x="1981158" y="2016183"/>
            <a:ext cx="3556157" cy="220773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61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103" name="Rectangle 102"/>
          <p:cNvSpPr/>
          <p:nvPr/>
        </p:nvSpPr>
        <p:spPr>
          <a:xfrm>
            <a:off x="5116586" y="1080166"/>
            <a:ext cx="3689940" cy="294771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7603987" y="1313441"/>
            <a:ext cx="1014814" cy="85244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5" name="Picture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5898" y="1368941"/>
            <a:ext cx="396018" cy="396018"/>
          </a:xfrm>
          <a:prstGeom prst="rect">
            <a:avLst/>
          </a:prstGeom>
        </p:spPr>
      </p:pic>
      <p:pic>
        <p:nvPicPr>
          <p:cNvPr id="106" name="Picture 10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8418" y="1584611"/>
            <a:ext cx="431572" cy="431572"/>
          </a:xfrm>
          <a:prstGeom prst="rect">
            <a:avLst/>
          </a:prstGeom>
        </p:spPr>
      </p:pic>
      <p:grpSp>
        <p:nvGrpSpPr>
          <p:cNvPr id="107" name="Group 106"/>
          <p:cNvGrpSpPr/>
          <p:nvPr/>
        </p:nvGrpSpPr>
        <p:grpSpPr>
          <a:xfrm>
            <a:off x="6842215" y="3224611"/>
            <a:ext cx="661605" cy="555748"/>
            <a:chOff x="6919200" y="3362400"/>
            <a:chExt cx="785385" cy="659723"/>
          </a:xfrm>
        </p:grpSpPr>
        <p:sp>
          <p:nvSpPr>
            <p:cNvPr id="129" name="Oval 128"/>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0" name="Picture 1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08" name="Oval 107"/>
          <p:cNvSpPr/>
          <p:nvPr/>
        </p:nvSpPr>
        <p:spPr>
          <a:xfrm>
            <a:off x="5299922" y="1301834"/>
            <a:ext cx="873842" cy="73402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674727" y="1351774"/>
            <a:ext cx="378320" cy="378320"/>
          </a:xfrm>
          <a:prstGeom prst="rect">
            <a:avLst/>
          </a:prstGeom>
        </p:spPr>
      </p:pic>
      <p:pic>
        <p:nvPicPr>
          <p:cNvPr id="110" name="Picture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357139" y="1608024"/>
            <a:ext cx="353357" cy="353357"/>
          </a:xfrm>
          <a:prstGeom prst="rect">
            <a:avLst/>
          </a:prstGeom>
        </p:spPr>
      </p:pic>
      <p:sp>
        <p:nvSpPr>
          <p:cNvPr id="111" name="Oval 110"/>
          <p:cNvSpPr/>
          <p:nvPr/>
        </p:nvSpPr>
        <p:spPr>
          <a:xfrm>
            <a:off x="5537315" y="3108617"/>
            <a:ext cx="925472" cy="787736"/>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2" name="Picture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21120" y="3244764"/>
            <a:ext cx="577336" cy="577336"/>
          </a:xfrm>
          <a:prstGeom prst="rect">
            <a:avLst/>
          </a:prstGeom>
        </p:spPr>
      </p:pic>
      <p:grpSp>
        <p:nvGrpSpPr>
          <p:cNvPr id="113" name="Group 112"/>
          <p:cNvGrpSpPr/>
          <p:nvPr/>
        </p:nvGrpSpPr>
        <p:grpSpPr>
          <a:xfrm>
            <a:off x="6652575" y="1142939"/>
            <a:ext cx="774733" cy="650777"/>
            <a:chOff x="6032665" y="1320117"/>
            <a:chExt cx="919679" cy="772531"/>
          </a:xfrm>
        </p:grpSpPr>
        <p:sp>
          <p:nvSpPr>
            <p:cNvPr id="127" name="Oval 126"/>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8" name="Picture 1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14" name="Group 113"/>
          <p:cNvGrpSpPr/>
          <p:nvPr/>
        </p:nvGrpSpPr>
        <p:grpSpPr>
          <a:xfrm>
            <a:off x="7955822" y="2489841"/>
            <a:ext cx="602030" cy="505705"/>
            <a:chOff x="7579737" y="2919013"/>
            <a:chExt cx="714664" cy="600318"/>
          </a:xfrm>
        </p:grpSpPr>
        <p:sp>
          <p:nvSpPr>
            <p:cNvPr id="125" name="Oval 124"/>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6" name="Picture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5" name="Group 114"/>
          <p:cNvGrpSpPr/>
          <p:nvPr/>
        </p:nvGrpSpPr>
        <p:grpSpPr>
          <a:xfrm>
            <a:off x="7126294" y="2554021"/>
            <a:ext cx="602030" cy="505705"/>
            <a:chOff x="7579737" y="2919013"/>
            <a:chExt cx="714664" cy="600318"/>
          </a:xfrm>
        </p:grpSpPr>
        <p:sp>
          <p:nvSpPr>
            <p:cNvPr id="123" name="Oval 122"/>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4" name="Picture 1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6" name="Group 115"/>
          <p:cNvGrpSpPr/>
          <p:nvPr/>
        </p:nvGrpSpPr>
        <p:grpSpPr>
          <a:xfrm>
            <a:off x="7994747" y="3215874"/>
            <a:ext cx="602030" cy="505705"/>
            <a:chOff x="7579737" y="2919013"/>
            <a:chExt cx="714664" cy="600318"/>
          </a:xfrm>
        </p:grpSpPr>
        <p:sp>
          <p:nvSpPr>
            <p:cNvPr id="121" name="Oval 120"/>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2" name="Picture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7" name="Group 116"/>
          <p:cNvGrpSpPr/>
          <p:nvPr/>
        </p:nvGrpSpPr>
        <p:grpSpPr>
          <a:xfrm>
            <a:off x="5822123" y="2054341"/>
            <a:ext cx="1029798" cy="865031"/>
            <a:chOff x="5046843" y="2402034"/>
            <a:chExt cx="1222464" cy="1026871"/>
          </a:xfrm>
        </p:grpSpPr>
        <p:sp>
          <p:nvSpPr>
            <p:cNvPr id="118" name="Oval 117"/>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sp>
        <p:nvSpPr>
          <p:cNvPr id="131" name="TextBox 130"/>
          <p:cNvSpPr txBox="1"/>
          <p:nvPr/>
        </p:nvSpPr>
        <p:spPr>
          <a:xfrm>
            <a:off x="5324535" y="1057646"/>
            <a:ext cx="249894" cy="646331"/>
          </a:xfrm>
          <a:prstGeom prst="rect">
            <a:avLst/>
          </a:prstGeom>
          <a:noFill/>
        </p:spPr>
        <p:txBody>
          <a:bodyPr wrap="square" rtlCol="0">
            <a:spAutoFit/>
          </a:bodyPr>
          <a:lstStyle/>
          <a:p>
            <a:r>
              <a:rPr lang="en-AU" sz="3600" dirty="0" smtClean="0"/>
              <a:t>1</a:t>
            </a:r>
            <a:endParaRPr lang="en-AU" sz="3600" dirty="0"/>
          </a:p>
        </p:txBody>
      </p:sp>
      <p:sp>
        <p:nvSpPr>
          <p:cNvPr id="132" name="TextBox 131"/>
          <p:cNvSpPr txBox="1"/>
          <p:nvPr/>
        </p:nvSpPr>
        <p:spPr>
          <a:xfrm>
            <a:off x="7775772" y="2988421"/>
            <a:ext cx="249894" cy="646331"/>
          </a:xfrm>
          <a:prstGeom prst="rect">
            <a:avLst/>
          </a:prstGeom>
          <a:noFill/>
        </p:spPr>
        <p:txBody>
          <a:bodyPr wrap="square" rtlCol="0">
            <a:spAutoFit/>
          </a:bodyPr>
          <a:lstStyle/>
          <a:p>
            <a:r>
              <a:rPr lang="en-AU" sz="3600" dirty="0" smtClean="0"/>
              <a:t>9</a:t>
            </a:r>
            <a:endParaRPr lang="en-AU" sz="3600" dirty="0"/>
          </a:p>
        </p:txBody>
      </p:sp>
      <p:sp>
        <p:nvSpPr>
          <p:cNvPr id="133" name="TextBox 132"/>
          <p:cNvSpPr txBox="1"/>
          <p:nvPr/>
        </p:nvSpPr>
        <p:spPr>
          <a:xfrm>
            <a:off x="6670526" y="2871820"/>
            <a:ext cx="249894" cy="646331"/>
          </a:xfrm>
          <a:prstGeom prst="rect">
            <a:avLst/>
          </a:prstGeom>
          <a:noFill/>
        </p:spPr>
        <p:txBody>
          <a:bodyPr wrap="square" rtlCol="0">
            <a:spAutoFit/>
          </a:bodyPr>
          <a:lstStyle/>
          <a:p>
            <a:r>
              <a:rPr lang="en-AU" sz="3600" dirty="0" smtClean="0"/>
              <a:t>8</a:t>
            </a:r>
            <a:endParaRPr lang="en-AU" sz="3600" dirty="0"/>
          </a:p>
        </p:txBody>
      </p:sp>
      <p:sp>
        <p:nvSpPr>
          <p:cNvPr id="134" name="TextBox 133"/>
          <p:cNvSpPr txBox="1"/>
          <p:nvPr/>
        </p:nvSpPr>
        <p:spPr>
          <a:xfrm>
            <a:off x="5448602" y="2832105"/>
            <a:ext cx="249894" cy="646331"/>
          </a:xfrm>
          <a:prstGeom prst="rect">
            <a:avLst/>
          </a:prstGeom>
          <a:noFill/>
        </p:spPr>
        <p:txBody>
          <a:bodyPr wrap="square" rtlCol="0">
            <a:spAutoFit/>
          </a:bodyPr>
          <a:lstStyle/>
          <a:p>
            <a:r>
              <a:rPr lang="en-AU" sz="3600" dirty="0" smtClean="0"/>
              <a:t>7</a:t>
            </a:r>
            <a:endParaRPr lang="en-AU" sz="3600" dirty="0"/>
          </a:p>
        </p:txBody>
      </p:sp>
      <p:sp>
        <p:nvSpPr>
          <p:cNvPr id="135" name="TextBox 134"/>
          <p:cNvSpPr txBox="1"/>
          <p:nvPr/>
        </p:nvSpPr>
        <p:spPr>
          <a:xfrm>
            <a:off x="8080158" y="2055486"/>
            <a:ext cx="249894" cy="646331"/>
          </a:xfrm>
          <a:prstGeom prst="rect">
            <a:avLst/>
          </a:prstGeom>
          <a:noFill/>
        </p:spPr>
        <p:txBody>
          <a:bodyPr wrap="square" rtlCol="0">
            <a:spAutoFit/>
          </a:bodyPr>
          <a:lstStyle/>
          <a:p>
            <a:r>
              <a:rPr lang="en-AU" sz="3600" dirty="0"/>
              <a:t>6</a:t>
            </a:r>
          </a:p>
        </p:txBody>
      </p:sp>
      <p:sp>
        <p:nvSpPr>
          <p:cNvPr id="136" name="TextBox 135"/>
          <p:cNvSpPr txBox="1"/>
          <p:nvPr/>
        </p:nvSpPr>
        <p:spPr>
          <a:xfrm>
            <a:off x="5925322" y="1856377"/>
            <a:ext cx="249894" cy="646331"/>
          </a:xfrm>
          <a:prstGeom prst="rect">
            <a:avLst/>
          </a:prstGeom>
          <a:noFill/>
        </p:spPr>
        <p:txBody>
          <a:bodyPr wrap="square" rtlCol="0">
            <a:spAutoFit/>
          </a:bodyPr>
          <a:lstStyle/>
          <a:p>
            <a:r>
              <a:rPr lang="en-AU" sz="3600" dirty="0" smtClean="0"/>
              <a:t>4</a:t>
            </a:r>
            <a:endParaRPr lang="en-AU" sz="3600" dirty="0"/>
          </a:p>
        </p:txBody>
      </p:sp>
      <p:sp>
        <p:nvSpPr>
          <p:cNvPr id="137" name="TextBox 136"/>
          <p:cNvSpPr txBox="1"/>
          <p:nvPr/>
        </p:nvSpPr>
        <p:spPr>
          <a:xfrm>
            <a:off x="7775772" y="1035540"/>
            <a:ext cx="249894" cy="646331"/>
          </a:xfrm>
          <a:prstGeom prst="rect">
            <a:avLst/>
          </a:prstGeom>
          <a:noFill/>
        </p:spPr>
        <p:txBody>
          <a:bodyPr wrap="square" rtlCol="0">
            <a:spAutoFit/>
          </a:bodyPr>
          <a:lstStyle/>
          <a:p>
            <a:r>
              <a:rPr lang="en-AU" sz="3600" dirty="0" smtClean="0"/>
              <a:t>3</a:t>
            </a:r>
            <a:endParaRPr lang="en-AU" sz="3600" dirty="0"/>
          </a:p>
        </p:txBody>
      </p:sp>
      <p:sp>
        <p:nvSpPr>
          <p:cNvPr id="138" name="TextBox 137"/>
          <p:cNvSpPr txBox="1"/>
          <p:nvPr/>
        </p:nvSpPr>
        <p:spPr>
          <a:xfrm>
            <a:off x="6462943" y="1020915"/>
            <a:ext cx="249894" cy="646331"/>
          </a:xfrm>
          <a:prstGeom prst="rect">
            <a:avLst/>
          </a:prstGeom>
          <a:noFill/>
        </p:spPr>
        <p:txBody>
          <a:bodyPr wrap="square" rtlCol="0">
            <a:spAutoFit/>
          </a:bodyPr>
          <a:lstStyle/>
          <a:p>
            <a:r>
              <a:rPr lang="en-AU" sz="3600" dirty="0"/>
              <a:t>2</a:t>
            </a:r>
          </a:p>
        </p:txBody>
      </p:sp>
      <p:sp>
        <p:nvSpPr>
          <p:cNvPr id="139" name="TextBox 138"/>
          <p:cNvSpPr txBox="1"/>
          <p:nvPr/>
        </p:nvSpPr>
        <p:spPr>
          <a:xfrm>
            <a:off x="7216907" y="2137814"/>
            <a:ext cx="249894" cy="646331"/>
          </a:xfrm>
          <a:prstGeom prst="rect">
            <a:avLst/>
          </a:prstGeom>
          <a:noFill/>
        </p:spPr>
        <p:txBody>
          <a:bodyPr wrap="square" rtlCol="0">
            <a:spAutoFit/>
          </a:bodyPr>
          <a:lstStyle/>
          <a:p>
            <a:r>
              <a:rPr lang="en-AU" sz="3600" dirty="0" smtClean="0"/>
              <a:t>5</a:t>
            </a:r>
            <a:endParaRPr lang="en-AU" sz="3600" dirty="0"/>
          </a:p>
        </p:txBody>
      </p:sp>
      <p:sp>
        <p:nvSpPr>
          <p:cNvPr id="69" name="TextBox 68"/>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70" name="TextBox 69"/>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73" name="TextBox 72"/>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cxnSp>
        <p:nvCxnSpPr>
          <p:cNvPr id="74" name="Straight Arrow Connector 73"/>
          <p:cNvCxnSpPr>
            <a:stCxn id="128" idx="3"/>
            <a:endCxn id="73" idx="3"/>
          </p:cNvCxnSpPr>
          <p:nvPr/>
        </p:nvCxnSpPr>
        <p:spPr>
          <a:xfrm flipH="1">
            <a:off x="2710709" y="1467258"/>
            <a:ext cx="4118977" cy="27566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5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103" name="Rectangle 102"/>
          <p:cNvSpPr/>
          <p:nvPr/>
        </p:nvSpPr>
        <p:spPr>
          <a:xfrm>
            <a:off x="5116586" y="1080166"/>
            <a:ext cx="3689940" cy="294771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p:cNvSpPr/>
          <p:nvPr/>
        </p:nvSpPr>
        <p:spPr>
          <a:xfrm>
            <a:off x="7603987" y="1313441"/>
            <a:ext cx="1014814" cy="852444"/>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5" name="Picture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5898" y="1368941"/>
            <a:ext cx="396018" cy="396018"/>
          </a:xfrm>
          <a:prstGeom prst="rect">
            <a:avLst/>
          </a:prstGeom>
        </p:spPr>
      </p:pic>
      <p:pic>
        <p:nvPicPr>
          <p:cNvPr id="106" name="Picture 10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8418" y="1584611"/>
            <a:ext cx="431572" cy="431572"/>
          </a:xfrm>
          <a:prstGeom prst="rect">
            <a:avLst/>
          </a:prstGeom>
        </p:spPr>
      </p:pic>
      <p:grpSp>
        <p:nvGrpSpPr>
          <p:cNvPr id="107" name="Group 106"/>
          <p:cNvGrpSpPr/>
          <p:nvPr/>
        </p:nvGrpSpPr>
        <p:grpSpPr>
          <a:xfrm>
            <a:off x="6842215" y="3224611"/>
            <a:ext cx="661605" cy="555748"/>
            <a:chOff x="6919200" y="3362400"/>
            <a:chExt cx="785385" cy="659723"/>
          </a:xfrm>
        </p:grpSpPr>
        <p:sp>
          <p:nvSpPr>
            <p:cNvPr id="129" name="Oval 128"/>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0" name="Picture 1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08" name="Oval 107"/>
          <p:cNvSpPr/>
          <p:nvPr/>
        </p:nvSpPr>
        <p:spPr>
          <a:xfrm>
            <a:off x="5299922" y="1301834"/>
            <a:ext cx="873842" cy="734027"/>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674727" y="1351774"/>
            <a:ext cx="378320" cy="378320"/>
          </a:xfrm>
          <a:prstGeom prst="rect">
            <a:avLst/>
          </a:prstGeom>
        </p:spPr>
      </p:pic>
      <p:pic>
        <p:nvPicPr>
          <p:cNvPr id="110" name="Picture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357139" y="1608024"/>
            <a:ext cx="353357" cy="353357"/>
          </a:xfrm>
          <a:prstGeom prst="rect">
            <a:avLst/>
          </a:prstGeom>
        </p:spPr>
      </p:pic>
      <p:sp>
        <p:nvSpPr>
          <p:cNvPr id="111" name="Oval 110"/>
          <p:cNvSpPr/>
          <p:nvPr/>
        </p:nvSpPr>
        <p:spPr>
          <a:xfrm>
            <a:off x="5537315" y="3108617"/>
            <a:ext cx="925472" cy="787736"/>
          </a:xfrm>
          <a:prstGeom prst="ellipse">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2" name="Picture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21120" y="3244764"/>
            <a:ext cx="577336" cy="577336"/>
          </a:xfrm>
          <a:prstGeom prst="rect">
            <a:avLst/>
          </a:prstGeom>
        </p:spPr>
      </p:pic>
      <p:grpSp>
        <p:nvGrpSpPr>
          <p:cNvPr id="113" name="Group 112"/>
          <p:cNvGrpSpPr/>
          <p:nvPr/>
        </p:nvGrpSpPr>
        <p:grpSpPr>
          <a:xfrm>
            <a:off x="6652575" y="1142939"/>
            <a:ext cx="774733" cy="650777"/>
            <a:chOff x="6032665" y="1320117"/>
            <a:chExt cx="919679" cy="772531"/>
          </a:xfrm>
        </p:grpSpPr>
        <p:sp>
          <p:nvSpPr>
            <p:cNvPr id="127" name="Oval 126"/>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8" name="Picture 1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14" name="Group 113"/>
          <p:cNvGrpSpPr/>
          <p:nvPr/>
        </p:nvGrpSpPr>
        <p:grpSpPr>
          <a:xfrm>
            <a:off x="7955822" y="2489841"/>
            <a:ext cx="602030" cy="505705"/>
            <a:chOff x="7579737" y="2919013"/>
            <a:chExt cx="714664" cy="600318"/>
          </a:xfrm>
        </p:grpSpPr>
        <p:sp>
          <p:nvSpPr>
            <p:cNvPr id="125" name="Oval 124"/>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6" name="Picture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5" name="Group 114"/>
          <p:cNvGrpSpPr/>
          <p:nvPr/>
        </p:nvGrpSpPr>
        <p:grpSpPr>
          <a:xfrm>
            <a:off x="7126294" y="2554021"/>
            <a:ext cx="602030" cy="505705"/>
            <a:chOff x="7579737" y="2919013"/>
            <a:chExt cx="714664" cy="600318"/>
          </a:xfrm>
        </p:grpSpPr>
        <p:sp>
          <p:nvSpPr>
            <p:cNvPr id="123" name="Oval 122"/>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4" name="Picture 1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6" name="Group 115"/>
          <p:cNvGrpSpPr/>
          <p:nvPr/>
        </p:nvGrpSpPr>
        <p:grpSpPr>
          <a:xfrm>
            <a:off x="7994747" y="3215874"/>
            <a:ext cx="602030" cy="505705"/>
            <a:chOff x="7579737" y="2919013"/>
            <a:chExt cx="714664" cy="600318"/>
          </a:xfrm>
        </p:grpSpPr>
        <p:sp>
          <p:nvSpPr>
            <p:cNvPr id="121" name="Oval 120"/>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2" name="Picture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117" name="Group 116"/>
          <p:cNvGrpSpPr/>
          <p:nvPr/>
        </p:nvGrpSpPr>
        <p:grpSpPr>
          <a:xfrm>
            <a:off x="5822123" y="2054341"/>
            <a:ext cx="1029798" cy="865031"/>
            <a:chOff x="5046843" y="2402034"/>
            <a:chExt cx="1222464" cy="1026871"/>
          </a:xfrm>
        </p:grpSpPr>
        <p:sp>
          <p:nvSpPr>
            <p:cNvPr id="118" name="Oval 117"/>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sp>
        <p:nvSpPr>
          <p:cNvPr id="131" name="TextBox 130"/>
          <p:cNvSpPr txBox="1"/>
          <p:nvPr/>
        </p:nvSpPr>
        <p:spPr>
          <a:xfrm>
            <a:off x="5324535" y="1057646"/>
            <a:ext cx="249894" cy="646331"/>
          </a:xfrm>
          <a:prstGeom prst="rect">
            <a:avLst/>
          </a:prstGeom>
          <a:noFill/>
        </p:spPr>
        <p:txBody>
          <a:bodyPr wrap="square" rtlCol="0">
            <a:spAutoFit/>
          </a:bodyPr>
          <a:lstStyle/>
          <a:p>
            <a:r>
              <a:rPr lang="en-AU" sz="3600" dirty="0" smtClean="0"/>
              <a:t>1</a:t>
            </a:r>
            <a:endParaRPr lang="en-AU" sz="3600" dirty="0"/>
          </a:p>
        </p:txBody>
      </p:sp>
      <p:sp>
        <p:nvSpPr>
          <p:cNvPr id="132" name="TextBox 131"/>
          <p:cNvSpPr txBox="1"/>
          <p:nvPr/>
        </p:nvSpPr>
        <p:spPr>
          <a:xfrm>
            <a:off x="7775772" y="2988421"/>
            <a:ext cx="249894" cy="646331"/>
          </a:xfrm>
          <a:prstGeom prst="rect">
            <a:avLst/>
          </a:prstGeom>
          <a:noFill/>
        </p:spPr>
        <p:txBody>
          <a:bodyPr wrap="square" rtlCol="0">
            <a:spAutoFit/>
          </a:bodyPr>
          <a:lstStyle/>
          <a:p>
            <a:r>
              <a:rPr lang="en-AU" sz="3600" dirty="0" smtClean="0"/>
              <a:t>9</a:t>
            </a:r>
            <a:endParaRPr lang="en-AU" sz="3600" dirty="0"/>
          </a:p>
        </p:txBody>
      </p:sp>
      <p:sp>
        <p:nvSpPr>
          <p:cNvPr id="133" name="TextBox 132"/>
          <p:cNvSpPr txBox="1"/>
          <p:nvPr/>
        </p:nvSpPr>
        <p:spPr>
          <a:xfrm>
            <a:off x="6670526" y="2871820"/>
            <a:ext cx="249894" cy="646331"/>
          </a:xfrm>
          <a:prstGeom prst="rect">
            <a:avLst/>
          </a:prstGeom>
          <a:noFill/>
        </p:spPr>
        <p:txBody>
          <a:bodyPr wrap="square" rtlCol="0">
            <a:spAutoFit/>
          </a:bodyPr>
          <a:lstStyle/>
          <a:p>
            <a:r>
              <a:rPr lang="en-AU" sz="3600" dirty="0" smtClean="0"/>
              <a:t>8</a:t>
            </a:r>
            <a:endParaRPr lang="en-AU" sz="3600" dirty="0"/>
          </a:p>
        </p:txBody>
      </p:sp>
      <p:sp>
        <p:nvSpPr>
          <p:cNvPr id="134" name="TextBox 133"/>
          <p:cNvSpPr txBox="1"/>
          <p:nvPr/>
        </p:nvSpPr>
        <p:spPr>
          <a:xfrm>
            <a:off x="5448602" y="2832105"/>
            <a:ext cx="249894" cy="646331"/>
          </a:xfrm>
          <a:prstGeom prst="rect">
            <a:avLst/>
          </a:prstGeom>
          <a:noFill/>
        </p:spPr>
        <p:txBody>
          <a:bodyPr wrap="square" rtlCol="0">
            <a:spAutoFit/>
          </a:bodyPr>
          <a:lstStyle/>
          <a:p>
            <a:r>
              <a:rPr lang="en-AU" sz="3600" dirty="0" smtClean="0"/>
              <a:t>7</a:t>
            </a:r>
            <a:endParaRPr lang="en-AU" sz="3600" dirty="0"/>
          </a:p>
        </p:txBody>
      </p:sp>
      <p:sp>
        <p:nvSpPr>
          <p:cNvPr id="135" name="TextBox 134"/>
          <p:cNvSpPr txBox="1"/>
          <p:nvPr/>
        </p:nvSpPr>
        <p:spPr>
          <a:xfrm>
            <a:off x="8080158" y="2055486"/>
            <a:ext cx="249894" cy="646331"/>
          </a:xfrm>
          <a:prstGeom prst="rect">
            <a:avLst/>
          </a:prstGeom>
          <a:noFill/>
        </p:spPr>
        <p:txBody>
          <a:bodyPr wrap="square" rtlCol="0">
            <a:spAutoFit/>
          </a:bodyPr>
          <a:lstStyle/>
          <a:p>
            <a:r>
              <a:rPr lang="en-AU" sz="3600" dirty="0"/>
              <a:t>6</a:t>
            </a:r>
          </a:p>
        </p:txBody>
      </p:sp>
      <p:sp>
        <p:nvSpPr>
          <p:cNvPr id="136" name="TextBox 135"/>
          <p:cNvSpPr txBox="1"/>
          <p:nvPr/>
        </p:nvSpPr>
        <p:spPr>
          <a:xfrm>
            <a:off x="5925322" y="1856377"/>
            <a:ext cx="249894" cy="646331"/>
          </a:xfrm>
          <a:prstGeom prst="rect">
            <a:avLst/>
          </a:prstGeom>
          <a:noFill/>
        </p:spPr>
        <p:txBody>
          <a:bodyPr wrap="square" rtlCol="0">
            <a:spAutoFit/>
          </a:bodyPr>
          <a:lstStyle/>
          <a:p>
            <a:r>
              <a:rPr lang="en-AU" sz="3600" dirty="0" smtClean="0"/>
              <a:t>4</a:t>
            </a:r>
            <a:endParaRPr lang="en-AU" sz="3600" dirty="0"/>
          </a:p>
        </p:txBody>
      </p:sp>
      <p:sp>
        <p:nvSpPr>
          <p:cNvPr id="137" name="TextBox 136"/>
          <p:cNvSpPr txBox="1"/>
          <p:nvPr/>
        </p:nvSpPr>
        <p:spPr>
          <a:xfrm>
            <a:off x="7775772" y="1035540"/>
            <a:ext cx="249894" cy="646331"/>
          </a:xfrm>
          <a:prstGeom prst="rect">
            <a:avLst/>
          </a:prstGeom>
          <a:noFill/>
        </p:spPr>
        <p:txBody>
          <a:bodyPr wrap="square" rtlCol="0">
            <a:spAutoFit/>
          </a:bodyPr>
          <a:lstStyle/>
          <a:p>
            <a:r>
              <a:rPr lang="en-AU" sz="3600" dirty="0" smtClean="0"/>
              <a:t>3</a:t>
            </a:r>
            <a:endParaRPr lang="en-AU" sz="3600" dirty="0"/>
          </a:p>
        </p:txBody>
      </p:sp>
      <p:sp>
        <p:nvSpPr>
          <p:cNvPr id="138" name="TextBox 137"/>
          <p:cNvSpPr txBox="1"/>
          <p:nvPr/>
        </p:nvSpPr>
        <p:spPr>
          <a:xfrm>
            <a:off x="6462943" y="1020915"/>
            <a:ext cx="249894" cy="646331"/>
          </a:xfrm>
          <a:prstGeom prst="rect">
            <a:avLst/>
          </a:prstGeom>
          <a:noFill/>
        </p:spPr>
        <p:txBody>
          <a:bodyPr wrap="square" rtlCol="0">
            <a:spAutoFit/>
          </a:bodyPr>
          <a:lstStyle/>
          <a:p>
            <a:r>
              <a:rPr lang="en-AU" sz="3600" dirty="0"/>
              <a:t>2</a:t>
            </a:r>
          </a:p>
        </p:txBody>
      </p:sp>
      <p:sp>
        <p:nvSpPr>
          <p:cNvPr id="139" name="TextBox 138"/>
          <p:cNvSpPr txBox="1"/>
          <p:nvPr/>
        </p:nvSpPr>
        <p:spPr>
          <a:xfrm>
            <a:off x="7216907" y="2137814"/>
            <a:ext cx="249894" cy="646331"/>
          </a:xfrm>
          <a:prstGeom prst="rect">
            <a:avLst/>
          </a:prstGeom>
          <a:noFill/>
        </p:spPr>
        <p:txBody>
          <a:bodyPr wrap="square" rtlCol="0">
            <a:spAutoFit/>
          </a:bodyPr>
          <a:lstStyle/>
          <a:p>
            <a:r>
              <a:rPr lang="en-AU" sz="3600" dirty="0" smtClean="0"/>
              <a:t>5</a:t>
            </a:r>
            <a:endParaRPr lang="en-AU" sz="3600" dirty="0"/>
          </a:p>
        </p:txBody>
      </p:sp>
      <p:sp>
        <p:nvSpPr>
          <p:cNvPr id="69" name="TextBox 68"/>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70" name="TextBox 69"/>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73" name="TextBox 72"/>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sp>
        <p:nvSpPr>
          <p:cNvPr id="75" name="TextBox 74"/>
          <p:cNvSpPr txBox="1"/>
          <p:nvPr/>
        </p:nvSpPr>
        <p:spPr>
          <a:xfrm>
            <a:off x="2757282" y="807362"/>
            <a:ext cx="682978" cy="646331"/>
          </a:xfrm>
          <a:prstGeom prst="rect">
            <a:avLst/>
          </a:prstGeom>
          <a:noFill/>
        </p:spPr>
        <p:txBody>
          <a:bodyPr wrap="square" rtlCol="0">
            <a:spAutoFit/>
          </a:bodyPr>
          <a:lstStyle/>
          <a:p>
            <a:r>
              <a:rPr lang="en-AU" sz="3600" dirty="0" smtClean="0"/>
              <a:t>+1</a:t>
            </a:r>
            <a:endParaRPr lang="en-AU" sz="3600" dirty="0"/>
          </a:p>
        </p:txBody>
      </p:sp>
      <p:sp>
        <p:nvSpPr>
          <p:cNvPr id="76" name="TextBox 75"/>
          <p:cNvSpPr txBox="1"/>
          <p:nvPr/>
        </p:nvSpPr>
        <p:spPr>
          <a:xfrm>
            <a:off x="2757282" y="2319962"/>
            <a:ext cx="682978" cy="646331"/>
          </a:xfrm>
          <a:prstGeom prst="rect">
            <a:avLst/>
          </a:prstGeom>
          <a:noFill/>
        </p:spPr>
        <p:txBody>
          <a:bodyPr wrap="square" rtlCol="0">
            <a:spAutoFit/>
          </a:bodyPr>
          <a:lstStyle/>
          <a:p>
            <a:r>
              <a:rPr lang="en-AU" sz="3600" dirty="0" smtClean="0"/>
              <a:t>+1</a:t>
            </a:r>
            <a:endParaRPr lang="en-AU" sz="3600" dirty="0"/>
          </a:p>
        </p:txBody>
      </p:sp>
      <p:cxnSp>
        <p:nvCxnSpPr>
          <p:cNvPr id="77" name="Straight Arrow Connector 76"/>
          <p:cNvCxnSpPr>
            <a:endCxn id="75" idx="3"/>
          </p:cNvCxnSpPr>
          <p:nvPr/>
        </p:nvCxnSpPr>
        <p:spPr>
          <a:xfrm flipH="1" flipV="1">
            <a:off x="3440260" y="1130528"/>
            <a:ext cx="4889794" cy="22124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06" idx="1"/>
            <a:endCxn id="76" idx="3"/>
          </p:cNvCxnSpPr>
          <p:nvPr/>
        </p:nvCxnSpPr>
        <p:spPr>
          <a:xfrm flipH="1">
            <a:off x="3440260" y="1800397"/>
            <a:ext cx="4268158" cy="84273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377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50" name="TextBox 49"/>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51" name="TextBox 50"/>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56" name="TextBox 55"/>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57" name="TextBox 56"/>
          <p:cNvSpPr txBox="1"/>
          <p:nvPr/>
        </p:nvSpPr>
        <p:spPr>
          <a:xfrm>
            <a:off x="2757282" y="807362"/>
            <a:ext cx="682978" cy="646331"/>
          </a:xfrm>
          <a:prstGeom prst="rect">
            <a:avLst/>
          </a:prstGeom>
          <a:noFill/>
        </p:spPr>
        <p:txBody>
          <a:bodyPr wrap="square" rtlCol="0">
            <a:spAutoFit/>
          </a:bodyPr>
          <a:lstStyle/>
          <a:p>
            <a:r>
              <a:rPr lang="en-AU" sz="3600" dirty="0" smtClean="0"/>
              <a:t>+1</a:t>
            </a:r>
            <a:endParaRPr lang="en-AU" sz="3600" dirty="0"/>
          </a:p>
        </p:txBody>
      </p:sp>
      <p:sp>
        <p:nvSpPr>
          <p:cNvPr id="59" name="TextBox 58"/>
          <p:cNvSpPr txBox="1"/>
          <p:nvPr/>
        </p:nvSpPr>
        <p:spPr>
          <a:xfrm>
            <a:off x="2757282" y="2319962"/>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64" name="TextBox 63"/>
          <p:cNvSpPr txBox="1"/>
          <p:nvPr/>
        </p:nvSpPr>
        <p:spPr>
          <a:xfrm>
            <a:off x="3526161" y="2319962"/>
            <a:ext cx="682978" cy="646331"/>
          </a:xfrm>
          <a:prstGeom prst="rect">
            <a:avLst/>
          </a:prstGeom>
          <a:noFill/>
        </p:spPr>
        <p:txBody>
          <a:bodyPr wrap="square" rtlCol="0">
            <a:spAutoFit/>
          </a:bodyPr>
          <a:lstStyle/>
          <a:p>
            <a:r>
              <a:rPr lang="en-AU" sz="3600" dirty="0" smtClean="0"/>
              <a:t>+1</a:t>
            </a:r>
            <a:endParaRPr lang="en-AU" sz="3600" dirty="0"/>
          </a:p>
        </p:txBody>
      </p:sp>
      <p:sp>
        <p:nvSpPr>
          <p:cNvPr id="66" name="TextBox 65"/>
          <p:cNvSpPr txBox="1"/>
          <p:nvPr/>
        </p:nvSpPr>
        <p:spPr>
          <a:xfrm>
            <a:off x="3526161" y="3900748"/>
            <a:ext cx="682978"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71" name="TextBox 70"/>
          <p:cNvSpPr txBox="1"/>
          <p:nvPr/>
        </p:nvSpPr>
        <p:spPr>
          <a:xfrm>
            <a:off x="4334368" y="3900748"/>
            <a:ext cx="682978"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76" name="TextBox 75"/>
          <p:cNvSpPr txBox="1"/>
          <p:nvPr/>
        </p:nvSpPr>
        <p:spPr>
          <a:xfrm>
            <a:off x="5103247" y="3900748"/>
            <a:ext cx="682978"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78" name="TextBox 77"/>
          <p:cNvSpPr txBox="1"/>
          <p:nvPr/>
        </p:nvSpPr>
        <p:spPr>
          <a:xfrm>
            <a:off x="5849592" y="1540208"/>
            <a:ext cx="682978"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sp>
        <p:nvSpPr>
          <p:cNvPr id="83" name="TextBox 82"/>
          <p:cNvSpPr txBox="1"/>
          <p:nvPr/>
        </p:nvSpPr>
        <p:spPr>
          <a:xfrm>
            <a:off x="6634245" y="1540208"/>
            <a:ext cx="682978"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91" name="TextBox 90"/>
          <p:cNvSpPr txBox="1"/>
          <p:nvPr/>
        </p:nvSpPr>
        <p:spPr>
          <a:xfrm>
            <a:off x="7408593" y="3900748"/>
            <a:ext cx="682978" cy="646331"/>
          </a:xfrm>
          <a:prstGeom prst="rect">
            <a:avLst/>
          </a:prstGeom>
          <a:noFill/>
        </p:spPr>
        <p:txBody>
          <a:bodyPr wrap="square" rtlCol="0">
            <a:spAutoFit/>
          </a:bodyPr>
          <a:lstStyle/>
          <a:p>
            <a:r>
              <a:rPr lang="en-AU" sz="3600" dirty="0" smtClean="0"/>
              <a:t>+1</a:t>
            </a:r>
            <a:endParaRPr lang="en-AU" sz="3600" dirty="0"/>
          </a:p>
        </p:txBody>
      </p:sp>
    </p:spTree>
    <p:extLst>
      <p:ext uri="{BB962C8B-B14F-4D97-AF65-F5344CB8AC3E}">
        <p14:creationId xmlns:p14="http://schemas.microsoft.com/office/powerpoint/2010/main" val="1201427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2" name="TextBox 31"/>
          <p:cNvSpPr txBox="1"/>
          <p:nvPr/>
        </p:nvSpPr>
        <p:spPr>
          <a:xfrm>
            <a:off x="8295044" y="814598"/>
            <a:ext cx="691215" cy="584775"/>
          </a:xfrm>
          <a:prstGeom prst="rect">
            <a:avLst/>
          </a:prstGeom>
          <a:noFill/>
        </p:spPr>
        <p:txBody>
          <a:bodyPr wrap="none" rtlCol="0">
            <a:spAutoFit/>
          </a:bodyPr>
          <a:lstStyle/>
          <a:p>
            <a:r>
              <a:rPr lang="en-AU" sz="3200" dirty="0" smtClean="0"/>
              <a:t>≥ 1</a:t>
            </a:r>
            <a:endParaRPr lang="en-AU" sz="3200" dirty="0"/>
          </a:p>
        </p:txBody>
      </p:sp>
      <p:sp>
        <p:nvSpPr>
          <p:cNvPr id="33" name="TextBox 32"/>
          <p:cNvSpPr txBox="1"/>
          <p:nvPr/>
        </p:nvSpPr>
        <p:spPr>
          <a:xfrm>
            <a:off x="8261455" y="1596894"/>
            <a:ext cx="691215" cy="584775"/>
          </a:xfrm>
          <a:prstGeom prst="rect">
            <a:avLst/>
          </a:prstGeom>
          <a:noFill/>
        </p:spPr>
        <p:txBody>
          <a:bodyPr wrap="none" rtlCol="0">
            <a:spAutoFit/>
          </a:bodyPr>
          <a:lstStyle/>
          <a:p>
            <a:r>
              <a:rPr lang="en-AU" sz="3200" dirty="0" smtClean="0"/>
              <a:t>≥ 1</a:t>
            </a:r>
            <a:endParaRPr lang="en-AU" sz="3200" dirty="0"/>
          </a:p>
        </p:txBody>
      </p:sp>
      <p:sp>
        <p:nvSpPr>
          <p:cNvPr id="34" name="TextBox 33"/>
          <p:cNvSpPr txBox="1"/>
          <p:nvPr/>
        </p:nvSpPr>
        <p:spPr>
          <a:xfrm>
            <a:off x="8261455" y="2400806"/>
            <a:ext cx="691215" cy="584775"/>
          </a:xfrm>
          <a:prstGeom prst="rect">
            <a:avLst/>
          </a:prstGeom>
          <a:noFill/>
        </p:spPr>
        <p:txBody>
          <a:bodyPr wrap="none" rtlCol="0">
            <a:spAutoFit/>
          </a:bodyPr>
          <a:lstStyle/>
          <a:p>
            <a:r>
              <a:rPr lang="en-AU" sz="3200" dirty="0" smtClean="0"/>
              <a:t>≥ 1</a:t>
            </a:r>
            <a:endParaRPr lang="en-AU" sz="3200" dirty="0"/>
          </a:p>
        </p:txBody>
      </p:sp>
      <p:sp>
        <p:nvSpPr>
          <p:cNvPr id="35" name="TextBox 34"/>
          <p:cNvSpPr txBox="1"/>
          <p:nvPr/>
        </p:nvSpPr>
        <p:spPr>
          <a:xfrm>
            <a:off x="8218425" y="3153125"/>
            <a:ext cx="691215" cy="584775"/>
          </a:xfrm>
          <a:prstGeom prst="rect">
            <a:avLst/>
          </a:prstGeom>
          <a:noFill/>
        </p:spPr>
        <p:txBody>
          <a:bodyPr wrap="none" rtlCol="0">
            <a:spAutoFit/>
          </a:bodyPr>
          <a:lstStyle/>
          <a:p>
            <a:r>
              <a:rPr lang="en-AU" sz="3200" dirty="0" smtClean="0"/>
              <a:t>≥ 1</a:t>
            </a:r>
            <a:endParaRPr lang="en-AU" sz="3200" dirty="0"/>
          </a:p>
        </p:txBody>
      </p:sp>
      <p:sp>
        <p:nvSpPr>
          <p:cNvPr id="36" name="TextBox 35"/>
          <p:cNvSpPr txBox="1"/>
          <p:nvPr/>
        </p:nvSpPr>
        <p:spPr>
          <a:xfrm>
            <a:off x="8295044" y="3953469"/>
            <a:ext cx="691215" cy="584775"/>
          </a:xfrm>
          <a:prstGeom prst="rect">
            <a:avLst/>
          </a:prstGeom>
          <a:noFill/>
        </p:spPr>
        <p:txBody>
          <a:bodyPr wrap="none" rtlCol="0">
            <a:spAutoFit/>
          </a:bodyPr>
          <a:lstStyle/>
          <a:p>
            <a:r>
              <a:rPr lang="en-AU" sz="3200" dirty="0" smtClean="0"/>
              <a:t>≥ 1</a:t>
            </a:r>
            <a:endParaRPr lang="en-AU" sz="3200" dirty="0"/>
          </a:p>
        </p:txBody>
      </p:sp>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50" name="TextBox 49"/>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51" name="TextBox 50"/>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56" name="TextBox 55"/>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57" name="TextBox 56"/>
          <p:cNvSpPr txBox="1"/>
          <p:nvPr/>
        </p:nvSpPr>
        <p:spPr>
          <a:xfrm>
            <a:off x="2757282" y="807362"/>
            <a:ext cx="682978" cy="646331"/>
          </a:xfrm>
          <a:prstGeom prst="rect">
            <a:avLst/>
          </a:prstGeom>
          <a:noFill/>
        </p:spPr>
        <p:txBody>
          <a:bodyPr wrap="square" rtlCol="0">
            <a:spAutoFit/>
          </a:bodyPr>
          <a:lstStyle/>
          <a:p>
            <a:r>
              <a:rPr lang="en-AU" sz="3600" dirty="0" smtClean="0"/>
              <a:t>+1</a:t>
            </a:r>
            <a:endParaRPr lang="en-AU" sz="3600" dirty="0"/>
          </a:p>
        </p:txBody>
      </p:sp>
      <p:sp>
        <p:nvSpPr>
          <p:cNvPr id="59" name="TextBox 58"/>
          <p:cNvSpPr txBox="1"/>
          <p:nvPr/>
        </p:nvSpPr>
        <p:spPr>
          <a:xfrm>
            <a:off x="2757282" y="2319962"/>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64" name="TextBox 63"/>
          <p:cNvSpPr txBox="1"/>
          <p:nvPr/>
        </p:nvSpPr>
        <p:spPr>
          <a:xfrm>
            <a:off x="3526161" y="2319962"/>
            <a:ext cx="682978" cy="646331"/>
          </a:xfrm>
          <a:prstGeom prst="rect">
            <a:avLst/>
          </a:prstGeom>
          <a:noFill/>
        </p:spPr>
        <p:txBody>
          <a:bodyPr wrap="square" rtlCol="0">
            <a:spAutoFit/>
          </a:bodyPr>
          <a:lstStyle/>
          <a:p>
            <a:r>
              <a:rPr lang="en-AU" sz="3600" dirty="0" smtClean="0"/>
              <a:t>+1</a:t>
            </a:r>
            <a:endParaRPr lang="en-AU" sz="3600" dirty="0"/>
          </a:p>
        </p:txBody>
      </p:sp>
      <p:sp>
        <p:nvSpPr>
          <p:cNvPr id="66" name="TextBox 65"/>
          <p:cNvSpPr txBox="1"/>
          <p:nvPr/>
        </p:nvSpPr>
        <p:spPr>
          <a:xfrm>
            <a:off x="3526161" y="3900748"/>
            <a:ext cx="682978"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71" name="TextBox 70"/>
          <p:cNvSpPr txBox="1"/>
          <p:nvPr/>
        </p:nvSpPr>
        <p:spPr>
          <a:xfrm>
            <a:off x="4334368" y="3900748"/>
            <a:ext cx="682978"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76" name="TextBox 75"/>
          <p:cNvSpPr txBox="1"/>
          <p:nvPr/>
        </p:nvSpPr>
        <p:spPr>
          <a:xfrm>
            <a:off x="5103247" y="3900748"/>
            <a:ext cx="682978"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78" name="TextBox 77"/>
          <p:cNvSpPr txBox="1"/>
          <p:nvPr/>
        </p:nvSpPr>
        <p:spPr>
          <a:xfrm>
            <a:off x="5849592" y="1540208"/>
            <a:ext cx="682978"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sp>
        <p:nvSpPr>
          <p:cNvPr id="83" name="TextBox 82"/>
          <p:cNvSpPr txBox="1"/>
          <p:nvPr/>
        </p:nvSpPr>
        <p:spPr>
          <a:xfrm>
            <a:off x="6634245" y="1540208"/>
            <a:ext cx="682978"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cxnSp>
        <p:nvCxnSpPr>
          <p:cNvPr id="31" name="Straight Connector 30"/>
          <p:cNvCxnSpPr/>
          <p:nvPr/>
        </p:nvCxnSpPr>
        <p:spPr>
          <a:xfrm flipV="1">
            <a:off x="8216386" y="820805"/>
            <a:ext cx="0" cy="39569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91" name="TextBox 90"/>
          <p:cNvSpPr txBox="1"/>
          <p:nvPr/>
        </p:nvSpPr>
        <p:spPr>
          <a:xfrm>
            <a:off x="7408593" y="3900748"/>
            <a:ext cx="682978" cy="646331"/>
          </a:xfrm>
          <a:prstGeom prst="rect">
            <a:avLst/>
          </a:prstGeom>
          <a:noFill/>
        </p:spPr>
        <p:txBody>
          <a:bodyPr wrap="square" rtlCol="0">
            <a:spAutoFit/>
          </a:bodyPr>
          <a:lstStyle/>
          <a:p>
            <a:r>
              <a:rPr lang="en-AU" sz="3600" dirty="0" smtClean="0"/>
              <a:t>+1</a:t>
            </a:r>
            <a:endParaRPr lang="en-AU" sz="3600" dirty="0"/>
          </a:p>
        </p:txBody>
      </p:sp>
    </p:spTree>
    <p:extLst>
      <p:ext uri="{BB962C8B-B14F-4D97-AF65-F5344CB8AC3E}">
        <p14:creationId xmlns:p14="http://schemas.microsoft.com/office/powerpoint/2010/main" val="141649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3600" y="1281600"/>
            <a:ext cx="8611200" cy="2750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lstStyle/>
          <a:p>
            <a:r>
              <a:rPr lang="en-AU" b="1" dirty="0" smtClean="0"/>
              <a:t>Protected areas</a:t>
            </a:r>
            <a:endParaRPr lang="en-AU"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765" y="1360449"/>
            <a:ext cx="8460470" cy="2581810"/>
          </a:xfrm>
          <a:prstGeom prst="rect">
            <a:avLst/>
          </a:prstGeom>
        </p:spPr>
      </p:pic>
    </p:spTree>
    <p:extLst>
      <p:ext uri="{BB962C8B-B14F-4D97-AF65-F5344CB8AC3E}">
        <p14:creationId xmlns:p14="http://schemas.microsoft.com/office/powerpoint/2010/main" val="1254693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sp>
        <p:nvSpPr>
          <p:cNvPr id="32" name="TextBox 31"/>
          <p:cNvSpPr txBox="1"/>
          <p:nvPr/>
        </p:nvSpPr>
        <p:spPr>
          <a:xfrm>
            <a:off x="8295044" y="814598"/>
            <a:ext cx="691215" cy="584775"/>
          </a:xfrm>
          <a:prstGeom prst="rect">
            <a:avLst/>
          </a:prstGeom>
          <a:noFill/>
        </p:spPr>
        <p:txBody>
          <a:bodyPr wrap="none" rtlCol="0">
            <a:spAutoFit/>
          </a:bodyPr>
          <a:lstStyle/>
          <a:p>
            <a:r>
              <a:rPr lang="en-AU" sz="3200" dirty="0" smtClean="0"/>
              <a:t>≥ 1</a:t>
            </a:r>
            <a:endParaRPr lang="en-AU" sz="3200" dirty="0"/>
          </a:p>
        </p:txBody>
      </p:sp>
      <p:sp>
        <p:nvSpPr>
          <p:cNvPr id="33" name="TextBox 32"/>
          <p:cNvSpPr txBox="1"/>
          <p:nvPr/>
        </p:nvSpPr>
        <p:spPr>
          <a:xfrm>
            <a:off x="8261455" y="1596894"/>
            <a:ext cx="691215" cy="584775"/>
          </a:xfrm>
          <a:prstGeom prst="rect">
            <a:avLst/>
          </a:prstGeom>
          <a:noFill/>
        </p:spPr>
        <p:txBody>
          <a:bodyPr wrap="none" rtlCol="0">
            <a:spAutoFit/>
          </a:bodyPr>
          <a:lstStyle/>
          <a:p>
            <a:r>
              <a:rPr lang="en-AU" sz="3200" dirty="0" smtClean="0"/>
              <a:t>≥ 1</a:t>
            </a:r>
            <a:endParaRPr lang="en-AU" sz="3200" dirty="0"/>
          </a:p>
        </p:txBody>
      </p:sp>
      <p:sp>
        <p:nvSpPr>
          <p:cNvPr id="34" name="TextBox 33"/>
          <p:cNvSpPr txBox="1"/>
          <p:nvPr/>
        </p:nvSpPr>
        <p:spPr>
          <a:xfrm>
            <a:off x="8261455" y="2400806"/>
            <a:ext cx="691215" cy="584775"/>
          </a:xfrm>
          <a:prstGeom prst="rect">
            <a:avLst/>
          </a:prstGeom>
          <a:noFill/>
        </p:spPr>
        <p:txBody>
          <a:bodyPr wrap="none" rtlCol="0">
            <a:spAutoFit/>
          </a:bodyPr>
          <a:lstStyle/>
          <a:p>
            <a:r>
              <a:rPr lang="en-AU" sz="3200" dirty="0" smtClean="0"/>
              <a:t>≥ 1</a:t>
            </a:r>
            <a:endParaRPr lang="en-AU" sz="3200" dirty="0"/>
          </a:p>
        </p:txBody>
      </p:sp>
      <p:sp>
        <p:nvSpPr>
          <p:cNvPr id="35" name="TextBox 34"/>
          <p:cNvSpPr txBox="1"/>
          <p:nvPr/>
        </p:nvSpPr>
        <p:spPr>
          <a:xfrm>
            <a:off x="8218425" y="3153125"/>
            <a:ext cx="691215" cy="584775"/>
          </a:xfrm>
          <a:prstGeom prst="rect">
            <a:avLst/>
          </a:prstGeom>
          <a:noFill/>
        </p:spPr>
        <p:txBody>
          <a:bodyPr wrap="none" rtlCol="0">
            <a:spAutoFit/>
          </a:bodyPr>
          <a:lstStyle/>
          <a:p>
            <a:r>
              <a:rPr lang="en-AU" sz="3200" dirty="0" smtClean="0"/>
              <a:t>≥ 1</a:t>
            </a:r>
            <a:endParaRPr lang="en-AU" sz="3200" dirty="0"/>
          </a:p>
        </p:txBody>
      </p:sp>
      <p:sp>
        <p:nvSpPr>
          <p:cNvPr id="36" name="TextBox 35"/>
          <p:cNvSpPr txBox="1"/>
          <p:nvPr/>
        </p:nvSpPr>
        <p:spPr>
          <a:xfrm>
            <a:off x="8295044" y="3953469"/>
            <a:ext cx="691215" cy="584775"/>
          </a:xfrm>
          <a:prstGeom prst="rect">
            <a:avLst/>
          </a:prstGeom>
          <a:noFill/>
        </p:spPr>
        <p:txBody>
          <a:bodyPr wrap="none" rtlCol="0">
            <a:spAutoFit/>
          </a:bodyPr>
          <a:lstStyle/>
          <a:p>
            <a:r>
              <a:rPr lang="en-AU" sz="3200" dirty="0" smtClean="0"/>
              <a:t>≥ 1</a:t>
            </a:r>
            <a:endParaRPr lang="en-AU" sz="3200" dirty="0"/>
          </a:p>
        </p:txBody>
      </p:sp>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50" name="TextBox 49"/>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51" name="TextBox 50"/>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56" name="TextBox 55"/>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57" name="TextBox 56"/>
          <p:cNvSpPr txBox="1"/>
          <p:nvPr/>
        </p:nvSpPr>
        <p:spPr>
          <a:xfrm>
            <a:off x="2757282" y="807362"/>
            <a:ext cx="682978" cy="646331"/>
          </a:xfrm>
          <a:prstGeom prst="rect">
            <a:avLst/>
          </a:prstGeom>
          <a:noFill/>
        </p:spPr>
        <p:txBody>
          <a:bodyPr wrap="square" rtlCol="0">
            <a:spAutoFit/>
          </a:bodyPr>
          <a:lstStyle/>
          <a:p>
            <a:r>
              <a:rPr lang="en-AU" sz="3600" dirty="0" smtClean="0"/>
              <a:t>+1</a:t>
            </a:r>
            <a:endParaRPr lang="en-AU" sz="3600" dirty="0"/>
          </a:p>
        </p:txBody>
      </p:sp>
      <p:sp>
        <p:nvSpPr>
          <p:cNvPr id="59" name="TextBox 58"/>
          <p:cNvSpPr txBox="1"/>
          <p:nvPr/>
        </p:nvSpPr>
        <p:spPr>
          <a:xfrm>
            <a:off x="2757282" y="2319962"/>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64" name="TextBox 63"/>
          <p:cNvSpPr txBox="1"/>
          <p:nvPr/>
        </p:nvSpPr>
        <p:spPr>
          <a:xfrm>
            <a:off x="3526161" y="2319962"/>
            <a:ext cx="682978" cy="646331"/>
          </a:xfrm>
          <a:prstGeom prst="rect">
            <a:avLst/>
          </a:prstGeom>
          <a:noFill/>
        </p:spPr>
        <p:txBody>
          <a:bodyPr wrap="square" rtlCol="0">
            <a:spAutoFit/>
          </a:bodyPr>
          <a:lstStyle/>
          <a:p>
            <a:r>
              <a:rPr lang="en-AU" sz="3600" dirty="0" smtClean="0"/>
              <a:t>+1</a:t>
            </a:r>
            <a:endParaRPr lang="en-AU" sz="3600" dirty="0"/>
          </a:p>
        </p:txBody>
      </p:sp>
      <p:sp>
        <p:nvSpPr>
          <p:cNvPr id="66" name="TextBox 65"/>
          <p:cNvSpPr txBox="1"/>
          <p:nvPr/>
        </p:nvSpPr>
        <p:spPr>
          <a:xfrm>
            <a:off x="3526161" y="3900748"/>
            <a:ext cx="682978"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71" name="TextBox 70"/>
          <p:cNvSpPr txBox="1"/>
          <p:nvPr/>
        </p:nvSpPr>
        <p:spPr>
          <a:xfrm>
            <a:off x="4334368" y="3900748"/>
            <a:ext cx="682978"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76" name="TextBox 75"/>
          <p:cNvSpPr txBox="1"/>
          <p:nvPr/>
        </p:nvSpPr>
        <p:spPr>
          <a:xfrm>
            <a:off x="5103247" y="3900748"/>
            <a:ext cx="682978"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78" name="TextBox 77"/>
          <p:cNvSpPr txBox="1"/>
          <p:nvPr/>
        </p:nvSpPr>
        <p:spPr>
          <a:xfrm>
            <a:off x="5849592" y="1540208"/>
            <a:ext cx="682978"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sp>
        <p:nvSpPr>
          <p:cNvPr id="83" name="TextBox 82"/>
          <p:cNvSpPr txBox="1"/>
          <p:nvPr/>
        </p:nvSpPr>
        <p:spPr>
          <a:xfrm>
            <a:off x="6634245" y="1540208"/>
            <a:ext cx="682978"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cxnSp>
        <p:nvCxnSpPr>
          <p:cNvPr id="31" name="Straight Connector 30"/>
          <p:cNvCxnSpPr/>
          <p:nvPr/>
        </p:nvCxnSpPr>
        <p:spPr>
          <a:xfrm flipV="1">
            <a:off x="8216386" y="820805"/>
            <a:ext cx="0" cy="39569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91" name="TextBox 90"/>
          <p:cNvSpPr txBox="1"/>
          <p:nvPr/>
        </p:nvSpPr>
        <p:spPr>
          <a:xfrm>
            <a:off x="7408593" y="3900748"/>
            <a:ext cx="682978" cy="646331"/>
          </a:xfrm>
          <a:prstGeom prst="rect">
            <a:avLst/>
          </a:prstGeom>
          <a:noFill/>
        </p:spPr>
        <p:txBody>
          <a:bodyPr wrap="square" rtlCol="0">
            <a:spAutoFit/>
          </a:bodyPr>
          <a:lstStyle/>
          <a:p>
            <a:r>
              <a:rPr lang="en-AU" sz="3600" dirty="0" smtClean="0"/>
              <a:t>+1</a:t>
            </a:r>
            <a:endParaRPr lang="en-AU" sz="3600" dirty="0"/>
          </a:p>
        </p:txBody>
      </p:sp>
      <p:sp>
        <p:nvSpPr>
          <p:cNvPr id="2" name="Rectangle 1"/>
          <p:cNvSpPr/>
          <p:nvPr/>
        </p:nvSpPr>
        <p:spPr>
          <a:xfrm>
            <a:off x="1074523" y="418936"/>
            <a:ext cx="7489509" cy="4246603"/>
          </a:xfrm>
          <a:prstGeom prst="rect">
            <a:avLst/>
          </a:prstGeom>
          <a:solidFill>
            <a:srgbClr val="00B0F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2" name="Group 51"/>
          <p:cNvGrpSpPr/>
          <p:nvPr/>
        </p:nvGrpSpPr>
        <p:grpSpPr>
          <a:xfrm>
            <a:off x="1682671" y="708151"/>
            <a:ext cx="3557716" cy="1903915"/>
            <a:chOff x="693892" y="1170501"/>
            <a:chExt cx="2941585" cy="1730344"/>
          </a:xfrm>
        </p:grpSpPr>
        <p:sp>
          <p:nvSpPr>
            <p:cNvPr id="53" name="Rectangle 52"/>
            <p:cNvSpPr/>
            <p:nvPr/>
          </p:nvSpPr>
          <p:spPr>
            <a:xfrm>
              <a:off x="693892" y="1519084"/>
              <a:ext cx="2941585" cy="10766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pic>
          <p:nvPicPr>
            <p:cNvPr id="54" name="Picture 8" descr="Image result for gurob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892" y="1170501"/>
              <a:ext cx="2941585" cy="1730344"/>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10" descr="Image result for cple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8366" y="2352916"/>
            <a:ext cx="2258729" cy="180698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80x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2163" y="934724"/>
            <a:ext cx="1677342" cy="167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840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20974" y="2313918"/>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20976" y="2313916"/>
            <a:ext cx="658420" cy="658420"/>
          </a:xfrm>
          <a:prstGeom prst="rect">
            <a:avLst/>
          </a:prstGeom>
        </p:spPr>
      </p:pic>
      <p:grpSp>
        <p:nvGrpSpPr>
          <p:cNvPr id="3" name="Group 2"/>
          <p:cNvGrpSpPr/>
          <p:nvPr/>
        </p:nvGrpSpPr>
        <p:grpSpPr>
          <a:xfrm>
            <a:off x="130501" y="763732"/>
            <a:ext cx="639368" cy="733591"/>
            <a:chOff x="130501" y="763732"/>
            <a:chExt cx="639368" cy="733591"/>
          </a:xfrm>
        </p:grpSpPr>
        <p:sp>
          <p:nvSpPr>
            <p:cNvPr id="19" name="Rectangle 18"/>
            <p:cNvSpPr/>
            <p:nvPr/>
          </p:nvSpPr>
          <p:spPr>
            <a:xfrm>
              <a:off x="130501" y="763732"/>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01" y="854738"/>
              <a:ext cx="639368" cy="542757"/>
            </a:xfrm>
            <a:prstGeom prst="rect">
              <a:avLst/>
            </a:prstGeom>
          </p:spPr>
        </p:pic>
      </p:grpSp>
      <p:sp>
        <p:nvSpPr>
          <p:cNvPr id="26" name="Rectangle 25"/>
          <p:cNvSpPr/>
          <p:nvPr/>
        </p:nvSpPr>
        <p:spPr>
          <a:xfrm>
            <a:off x="133655" y="3140472"/>
            <a:ext cx="633061" cy="633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33655" y="3140472"/>
            <a:ext cx="633061" cy="633061"/>
          </a:xfrm>
          <a:prstGeom prst="rect">
            <a:avLst/>
          </a:prstGeom>
        </p:spPr>
      </p:pic>
      <p:sp>
        <p:nvSpPr>
          <p:cNvPr id="28" name="Rectangle 27"/>
          <p:cNvSpPr/>
          <p:nvPr/>
        </p:nvSpPr>
        <p:spPr>
          <a:xfrm>
            <a:off x="120340" y="3870256"/>
            <a:ext cx="659690" cy="7073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p:nvPicPr>
        <p:blipFill>
          <a:blip r:embed="rId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flipH="1">
            <a:off x="120340" y="3917881"/>
            <a:ext cx="659690" cy="659690"/>
          </a:xfrm>
          <a:prstGeom prst="rect">
            <a:avLst/>
          </a:prstGeom>
        </p:spPr>
      </p:pic>
      <p:grpSp>
        <p:nvGrpSpPr>
          <p:cNvPr id="2" name="Group 1"/>
          <p:cNvGrpSpPr/>
          <p:nvPr/>
        </p:nvGrpSpPr>
        <p:grpSpPr>
          <a:xfrm>
            <a:off x="116420" y="1565156"/>
            <a:ext cx="667530" cy="596434"/>
            <a:chOff x="116420" y="1565156"/>
            <a:chExt cx="667530" cy="596434"/>
          </a:xfrm>
        </p:grpSpPr>
        <p:sp>
          <p:nvSpPr>
            <p:cNvPr id="21" name="Rectangle 20"/>
            <p:cNvSpPr/>
            <p:nvPr/>
          </p:nvSpPr>
          <p:spPr>
            <a:xfrm>
              <a:off x="116420" y="1565156"/>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62813" y="1565156"/>
              <a:ext cx="577336" cy="596434"/>
            </a:xfrm>
            <a:prstGeom prst="rect">
              <a:avLst/>
            </a:prstGeom>
          </p:spPr>
        </p:pic>
      </p:grpSp>
      <p:sp>
        <p:nvSpPr>
          <p:cNvPr id="32" name="TextBox 31"/>
          <p:cNvSpPr txBox="1"/>
          <p:nvPr/>
        </p:nvSpPr>
        <p:spPr>
          <a:xfrm>
            <a:off x="8295044" y="814598"/>
            <a:ext cx="691215" cy="584775"/>
          </a:xfrm>
          <a:prstGeom prst="rect">
            <a:avLst/>
          </a:prstGeom>
          <a:noFill/>
        </p:spPr>
        <p:txBody>
          <a:bodyPr wrap="none" rtlCol="0">
            <a:spAutoFit/>
          </a:bodyPr>
          <a:lstStyle/>
          <a:p>
            <a:r>
              <a:rPr lang="en-AU" sz="3200" dirty="0" smtClean="0"/>
              <a:t>≥ 1</a:t>
            </a:r>
            <a:endParaRPr lang="en-AU" sz="3200" dirty="0"/>
          </a:p>
        </p:txBody>
      </p:sp>
      <p:sp>
        <p:nvSpPr>
          <p:cNvPr id="33" name="TextBox 32"/>
          <p:cNvSpPr txBox="1"/>
          <p:nvPr/>
        </p:nvSpPr>
        <p:spPr>
          <a:xfrm>
            <a:off x="8261455" y="1596894"/>
            <a:ext cx="691215" cy="584775"/>
          </a:xfrm>
          <a:prstGeom prst="rect">
            <a:avLst/>
          </a:prstGeom>
          <a:noFill/>
        </p:spPr>
        <p:txBody>
          <a:bodyPr wrap="none" rtlCol="0">
            <a:spAutoFit/>
          </a:bodyPr>
          <a:lstStyle/>
          <a:p>
            <a:r>
              <a:rPr lang="en-AU" sz="3200" dirty="0" smtClean="0"/>
              <a:t>≥ 1</a:t>
            </a:r>
            <a:endParaRPr lang="en-AU" sz="3200" dirty="0"/>
          </a:p>
        </p:txBody>
      </p:sp>
      <p:sp>
        <p:nvSpPr>
          <p:cNvPr id="34" name="TextBox 33"/>
          <p:cNvSpPr txBox="1"/>
          <p:nvPr/>
        </p:nvSpPr>
        <p:spPr>
          <a:xfrm>
            <a:off x="8261455" y="2400806"/>
            <a:ext cx="691215" cy="584775"/>
          </a:xfrm>
          <a:prstGeom prst="rect">
            <a:avLst/>
          </a:prstGeom>
          <a:noFill/>
        </p:spPr>
        <p:txBody>
          <a:bodyPr wrap="none" rtlCol="0">
            <a:spAutoFit/>
          </a:bodyPr>
          <a:lstStyle/>
          <a:p>
            <a:r>
              <a:rPr lang="en-AU" sz="3200" dirty="0" smtClean="0"/>
              <a:t>≥ 1</a:t>
            </a:r>
            <a:endParaRPr lang="en-AU" sz="3200" dirty="0"/>
          </a:p>
        </p:txBody>
      </p:sp>
      <p:sp>
        <p:nvSpPr>
          <p:cNvPr id="35" name="TextBox 34"/>
          <p:cNvSpPr txBox="1"/>
          <p:nvPr/>
        </p:nvSpPr>
        <p:spPr>
          <a:xfrm>
            <a:off x="8218425" y="3153125"/>
            <a:ext cx="691215" cy="584775"/>
          </a:xfrm>
          <a:prstGeom prst="rect">
            <a:avLst/>
          </a:prstGeom>
          <a:noFill/>
        </p:spPr>
        <p:txBody>
          <a:bodyPr wrap="none" rtlCol="0">
            <a:spAutoFit/>
          </a:bodyPr>
          <a:lstStyle/>
          <a:p>
            <a:r>
              <a:rPr lang="en-AU" sz="3200" dirty="0" smtClean="0"/>
              <a:t>≥ 1</a:t>
            </a:r>
            <a:endParaRPr lang="en-AU" sz="3200" dirty="0"/>
          </a:p>
        </p:txBody>
      </p:sp>
      <p:sp>
        <p:nvSpPr>
          <p:cNvPr id="36" name="TextBox 35"/>
          <p:cNvSpPr txBox="1"/>
          <p:nvPr/>
        </p:nvSpPr>
        <p:spPr>
          <a:xfrm>
            <a:off x="8295044" y="3953469"/>
            <a:ext cx="691215" cy="584775"/>
          </a:xfrm>
          <a:prstGeom prst="rect">
            <a:avLst/>
          </a:prstGeom>
          <a:noFill/>
        </p:spPr>
        <p:txBody>
          <a:bodyPr wrap="none" rtlCol="0">
            <a:spAutoFit/>
          </a:bodyPr>
          <a:lstStyle/>
          <a:p>
            <a:r>
              <a:rPr lang="en-AU" sz="3200" dirty="0" smtClean="0"/>
              <a:t>≥ 1</a:t>
            </a:r>
            <a:endParaRPr lang="en-AU" sz="3200" dirty="0"/>
          </a:p>
        </p:txBody>
      </p:sp>
      <p:sp>
        <p:nvSpPr>
          <p:cNvPr id="37" name="TextBox 36"/>
          <p:cNvSpPr txBox="1"/>
          <p:nvPr/>
        </p:nvSpPr>
        <p:spPr>
          <a:xfrm>
            <a:off x="-32409" y="49759"/>
            <a:ext cx="1417937" cy="646331"/>
          </a:xfrm>
          <a:prstGeom prst="rect">
            <a:avLst/>
          </a:prstGeom>
          <a:noFill/>
        </p:spPr>
        <p:txBody>
          <a:bodyPr wrap="square" rtlCol="0">
            <a:spAutoFit/>
          </a:bodyPr>
          <a:lstStyle/>
          <a:p>
            <a:r>
              <a:rPr lang="en-AU" sz="3600" dirty="0" smtClean="0"/>
              <a:t>Min €:</a:t>
            </a:r>
            <a:endParaRPr lang="en-AU" sz="3600" dirty="0"/>
          </a:p>
        </p:txBody>
      </p:sp>
      <p:sp>
        <p:nvSpPr>
          <p:cNvPr id="38" name="TextBox 37"/>
          <p:cNvSpPr txBox="1"/>
          <p:nvPr/>
        </p:nvSpPr>
        <p:spPr>
          <a:xfrm>
            <a:off x="1298180" y="49758"/>
            <a:ext cx="682978" cy="646331"/>
          </a:xfrm>
          <a:prstGeom prst="rect">
            <a:avLst/>
          </a:prstGeom>
          <a:noFill/>
        </p:spPr>
        <p:txBody>
          <a:bodyPr wrap="square" rtlCol="0">
            <a:spAutoFit/>
          </a:bodyPr>
          <a:lstStyle/>
          <a:p>
            <a:r>
              <a:rPr lang="en-AU" sz="3600" dirty="0" smtClean="0"/>
              <a:t>+1</a:t>
            </a:r>
            <a:endParaRPr lang="en-AU" sz="3600" dirty="0"/>
          </a:p>
        </p:txBody>
      </p:sp>
      <p:sp>
        <p:nvSpPr>
          <p:cNvPr id="50" name="TextBox 49"/>
          <p:cNvSpPr txBox="1"/>
          <p:nvPr/>
        </p:nvSpPr>
        <p:spPr>
          <a:xfrm>
            <a:off x="1298180" y="3133837"/>
            <a:ext cx="682978" cy="646331"/>
          </a:xfrm>
          <a:prstGeom prst="rect">
            <a:avLst/>
          </a:prstGeom>
          <a:noFill/>
        </p:spPr>
        <p:txBody>
          <a:bodyPr wrap="square" rtlCol="0">
            <a:spAutoFit/>
          </a:bodyPr>
          <a:lstStyle/>
          <a:p>
            <a:r>
              <a:rPr lang="en-AU" sz="3600" dirty="0" smtClean="0"/>
              <a:t>+1</a:t>
            </a:r>
            <a:endParaRPr lang="en-AU" sz="3600" dirty="0"/>
          </a:p>
        </p:txBody>
      </p:sp>
      <p:sp>
        <p:nvSpPr>
          <p:cNvPr id="51" name="TextBox 50"/>
          <p:cNvSpPr txBox="1"/>
          <p:nvPr/>
        </p:nvSpPr>
        <p:spPr>
          <a:xfrm>
            <a:off x="1298180" y="3900748"/>
            <a:ext cx="682978" cy="646331"/>
          </a:xfrm>
          <a:prstGeom prst="rect">
            <a:avLst/>
          </a:prstGeom>
          <a:noFill/>
        </p:spPr>
        <p:txBody>
          <a:bodyPr wrap="square" rtlCol="0">
            <a:spAutoFit/>
          </a:bodyPr>
          <a:lstStyle/>
          <a:p>
            <a:r>
              <a:rPr lang="en-AU" sz="3600" dirty="0" smtClean="0"/>
              <a:t>+1</a:t>
            </a:r>
            <a:endParaRPr lang="en-AU" sz="3600" dirty="0"/>
          </a:p>
        </p:txBody>
      </p:sp>
      <p:sp>
        <p:nvSpPr>
          <p:cNvPr id="39" name="TextBox 38"/>
          <p:cNvSpPr txBox="1"/>
          <p:nvPr/>
        </p:nvSpPr>
        <p:spPr>
          <a:xfrm>
            <a:off x="2041069" y="49758"/>
            <a:ext cx="656302" cy="646331"/>
          </a:xfrm>
          <a:prstGeom prst="rect">
            <a:avLst/>
          </a:prstGeom>
          <a:noFill/>
        </p:spPr>
        <p:txBody>
          <a:bodyPr wrap="square" rtlCol="0">
            <a:spAutoFit/>
          </a:bodyPr>
          <a:lstStyle/>
          <a:p>
            <a:r>
              <a:rPr lang="en-AU" sz="3600" dirty="0" smtClean="0"/>
              <a:t>+1</a:t>
            </a:r>
            <a:endParaRPr lang="en-AU" sz="3600" dirty="0"/>
          </a:p>
        </p:txBody>
      </p:sp>
      <p:sp>
        <p:nvSpPr>
          <p:cNvPr id="56" name="TextBox 55"/>
          <p:cNvSpPr txBox="1"/>
          <p:nvPr/>
        </p:nvSpPr>
        <p:spPr>
          <a:xfrm>
            <a:off x="2027731" y="3900748"/>
            <a:ext cx="682978" cy="646331"/>
          </a:xfrm>
          <a:prstGeom prst="rect">
            <a:avLst/>
          </a:prstGeom>
          <a:noFill/>
        </p:spPr>
        <p:txBody>
          <a:bodyPr wrap="square" rtlCol="0">
            <a:spAutoFit/>
          </a:bodyPr>
          <a:lstStyle/>
          <a:p>
            <a:r>
              <a:rPr lang="en-AU" sz="3600" dirty="0" smtClean="0"/>
              <a:t>+1</a:t>
            </a:r>
            <a:endParaRPr lang="en-AU" sz="3600" dirty="0"/>
          </a:p>
        </p:txBody>
      </p:sp>
      <p:sp>
        <p:nvSpPr>
          <p:cNvPr id="40" name="TextBox 39"/>
          <p:cNvSpPr txBox="1"/>
          <p:nvPr/>
        </p:nvSpPr>
        <p:spPr>
          <a:xfrm>
            <a:off x="2757282" y="49758"/>
            <a:ext cx="682978" cy="646331"/>
          </a:xfrm>
          <a:prstGeom prst="rect">
            <a:avLst/>
          </a:prstGeom>
          <a:noFill/>
        </p:spPr>
        <p:txBody>
          <a:bodyPr wrap="square" rtlCol="0">
            <a:spAutoFit/>
          </a:bodyPr>
          <a:lstStyle/>
          <a:p>
            <a:r>
              <a:rPr lang="en-AU" sz="3600" dirty="0" smtClean="0"/>
              <a:t>+1</a:t>
            </a:r>
            <a:endParaRPr lang="en-AU" sz="3600" dirty="0"/>
          </a:p>
        </p:txBody>
      </p:sp>
      <p:sp>
        <p:nvSpPr>
          <p:cNvPr id="57" name="TextBox 56"/>
          <p:cNvSpPr txBox="1"/>
          <p:nvPr/>
        </p:nvSpPr>
        <p:spPr>
          <a:xfrm>
            <a:off x="2757282" y="807362"/>
            <a:ext cx="682978" cy="646331"/>
          </a:xfrm>
          <a:prstGeom prst="rect">
            <a:avLst/>
          </a:prstGeom>
          <a:noFill/>
        </p:spPr>
        <p:txBody>
          <a:bodyPr wrap="square" rtlCol="0">
            <a:spAutoFit/>
          </a:bodyPr>
          <a:lstStyle/>
          <a:p>
            <a:r>
              <a:rPr lang="en-AU" sz="3600" dirty="0" smtClean="0"/>
              <a:t>+1</a:t>
            </a:r>
            <a:endParaRPr lang="en-AU" sz="3600" dirty="0"/>
          </a:p>
        </p:txBody>
      </p:sp>
      <p:sp>
        <p:nvSpPr>
          <p:cNvPr id="59" name="TextBox 58"/>
          <p:cNvSpPr txBox="1"/>
          <p:nvPr/>
        </p:nvSpPr>
        <p:spPr>
          <a:xfrm>
            <a:off x="2757282" y="2319962"/>
            <a:ext cx="682978" cy="646331"/>
          </a:xfrm>
          <a:prstGeom prst="rect">
            <a:avLst/>
          </a:prstGeom>
          <a:noFill/>
        </p:spPr>
        <p:txBody>
          <a:bodyPr wrap="square" rtlCol="0">
            <a:spAutoFit/>
          </a:bodyPr>
          <a:lstStyle/>
          <a:p>
            <a:r>
              <a:rPr lang="en-AU" sz="3600" dirty="0" smtClean="0"/>
              <a:t>+1</a:t>
            </a:r>
            <a:endParaRPr lang="en-AU" sz="3600" dirty="0"/>
          </a:p>
        </p:txBody>
      </p:sp>
      <p:sp>
        <p:nvSpPr>
          <p:cNvPr id="44" name="TextBox 43"/>
          <p:cNvSpPr txBox="1"/>
          <p:nvPr/>
        </p:nvSpPr>
        <p:spPr>
          <a:xfrm>
            <a:off x="3486833" y="49758"/>
            <a:ext cx="761634" cy="646331"/>
          </a:xfrm>
          <a:prstGeom prst="rect">
            <a:avLst/>
          </a:prstGeom>
          <a:noFill/>
        </p:spPr>
        <p:txBody>
          <a:bodyPr wrap="square" rtlCol="0">
            <a:spAutoFit/>
          </a:bodyPr>
          <a:lstStyle/>
          <a:p>
            <a:r>
              <a:rPr lang="en-AU" sz="3600" dirty="0" smtClean="0"/>
              <a:t>+1</a:t>
            </a:r>
            <a:endParaRPr lang="en-AU" sz="3600" dirty="0"/>
          </a:p>
        </p:txBody>
      </p:sp>
      <p:sp>
        <p:nvSpPr>
          <p:cNvPr id="64" name="TextBox 63"/>
          <p:cNvSpPr txBox="1"/>
          <p:nvPr/>
        </p:nvSpPr>
        <p:spPr>
          <a:xfrm>
            <a:off x="3526161" y="2319962"/>
            <a:ext cx="682978" cy="646331"/>
          </a:xfrm>
          <a:prstGeom prst="rect">
            <a:avLst/>
          </a:prstGeom>
          <a:noFill/>
        </p:spPr>
        <p:txBody>
          <a:bodyPr wrap="square" rtlCol="0">
            <a:spAutoFit/>
          </a:bodyPr>
          <a:lstStyle/>
          <a:p>
            <a:r>
              <a:rPr lang="en-AU" sz="3600" dirty="0" smtClean="0"/>
              <a:t>+1</a:t>
            </a:r>
            <a:endParaRPr lang="en-AU" sz="3600" dirty="0"/>
          </a:p>
        </p:txBody>
      </p:sp>
      <p:sp>
        <p:nvSpPr>
          <p:cNvPr id="66" name="TextBox 65"/>
          <p:cNvSpPr txBox="1"/>
          <p:nvPr/>
        </p:nvSpPr>
        <p:spPr>
          <a:xfrm>
            <a:off x="3526161" y="3900748"/>
            <a:ext cx="682978" cy="646331"/>
          </a:xfrm>
          <a:prstGeom prst="rect">
            <a:avLst/>
          </a:prstGeom>
          <a:noFill/>
        </p:spPr>
        <p:txBody>
          <a:bodyPr wrap="square" rtlCol="0">
            <a:spAutoFit/>
          </a:bodyPr>
          <a:lstStyle/>
          <a:p>
            <a:r>
              <a:rPr lang="en-AU" sz="3600" dirty="0" smtClean="0"/>
              <a:t>+1</a:t>
            </a:r>
            <a:endParaRPr lang="en-AU" sz="3600" dirty="0"/>
          </a:p>
        </p:txBody>
      </p:sp>
      <p:sp>
        <p:nvSpPr>
          <p:cNvPr id="41" name="TextBox 40"/>
          <p:cNvSpPr txBox="1"/>
          <p:nvPr/>
        </p:nvSpPr>
        <p:spPr>
          <a:xfrm>
            <a:off x="4295040" y="49758"/>
            <a:ext cx="761634" cy="646331"/>
          </a:xfrm>
          <a:prstGeom prst="rect">
            <a:avLst/>
          </a:prstGeom>
          <a:noFill/>
        </p:spPr>
        <p:txBody>
          <a:bodyPr wrap="square" rtlCol="0">
            <a:spAutoFit/>
          </a:bodyPr>
          <a:lstStyle/>
          <a:p>
            <a:r>
              <a:rPr lang="en-AU" sz="3600" dirty="0" smtClean="0"/>
              <a:t>+1</a:t>
            </a:r>
            <a:endParaRPr lang="en-AU" sz="3600" dirty="0"/>
          </a:p>
        </p:txBody>
      </p:sp>
      <p:sp>
        <p:nvSpPr>
          <p:cNvPr id="71" name="TextBox 70"/>
          <p:cNvSpPr txBox="1"/>
          <p:nvPr/>
        </p:nvSpPr>
        <p:spPr>
          <a:xfrm>
            <a:off x="4334368" y="3900748"/>
            <a:ext cx="682978" cy="646331"/>
          </a:xfrm>
          <a:prstGeom prst="rect">
            <a:avLst/>
          </a:prstGeom>
          <a:noFill/>
        </p:spPr>
        <p:txBody>
          <a:bodyPr wrap="square" rtlCol="0">
            <a:spAutoFit/>
          </a:bodyPr>
          <a:lstStyle/>
          <a:p>
            <a:r>
              <a:rPr lang="en-AU" sz="3600" dirty="0" smtClean="0"/>
              <a:t>+1</a:t>
            </a:r>
            <a:endParaRPr lang="en-AU" sz="3600" dirty="0"/>
          </a:p>
        </p:txBody>
      </p:sp>
      <p:sp>
        <p:nvSpPr>
          <p:cNvPr id="42" name="TextBox 41"/>
          <p:cNvSpPr txBox="1"/>
          <p:nvPr/>
        </p:nvSpPr>
        <p:spPr>
          <a:xfrm>
            <a:off x="5116586" y="49758"/>
            <a:ext cx="656301" cy="646331"/>
          </a:xfrm>
          <a:prstGeom prst="rect">
            <a:avLst/>
          </a:prstGeom>
          <a:noFill/>
        </p:spPr>
        <p:txBody>
          <a:bodyPr wrap="square" rtlCol="0">
            <a:spAutoFit/>
          </a:bodyPr>
          <a:lstStyle/>
          <a:p>
            <a:r>
              <a:rPr lang="en-AU" sz="3600" dirty="0"/>
              <a:t>+</a:t>
            </a:r>
            <a:r>
              <a:rPr lang="en-AU" sz="3600" dirty="0" smtClean="0"/>
              <a:t>1</a:t>
            </a:r>
            <a:endParaRPr lang="en-AU" sz="3600" dirty="0"/>
          </a:p>
        </p:txBody>
      </p:sp>
      <p:sp>
        <p:nvSpPr>
          <p:cNvPr id="76" name="TextBox 75"/>
          <p:cNvSpPr txBox="1"/>
          <p:nvPr/>
        </p:nvSpPr>
        <p:spPr>
          <a:xfrm>
            <a:off x="5103247" y="3900748"/>
            <a:ext cx="682978" cy="646331"/>
          </a:xfrm>
          <a:prstGeom prst="rect">
            <a:avLst/>
          </a:prstGeom>
          <a:noFill/>
        </p:spPr>
        <p:txBody>
          <a:bodyPr wrap="square" rtlCol="0">
            <a:spAutoFit/>
          </a:bodyPr>
          <a:lstStyle/>
          <a:p>
            <a:r>
              <a:rPr lang="en-AU" sz="3600" dirty="0" smtClean="0"/>
              <a:t>+1</a:t>
            </a:r>
            <a:endParaRPr lang="en-AU" sz="3600" dirty="0"/>
          </a:p>
        </p:txBody>
      </p:sp>
      <p:sp>
        <p:nvSpPr>
          <p:cNvPr id="43" name="TextBox 42"/>
          <p:cNvSpPr txBox="1"/>
          <p:nvPr/>
        </p:nvSpPr>
        <p:spPr>
          <a:xfrm>
            <a:off x="5832798" y="49758"/>
            <a:ext cx="716566" cy="646331"/>
          </a:xfrm>
          <a:prstGeom prst="rect">
            <a:avLst/>
          </a:prstGeom>
          <a:noFill/>
        </p:spPr>
        <p:txBody>
          <a:bodyPr wrap="square" rtlCol="0">
            <a:spAutoFit/>
          </a:bodyPr>
          <a:lstStyle/>
          <a:p>
            <a:r>
              <a:rPr lang="en-AU" sz="3600" dirty="0" smtClean="0"/>
              <a:t>+1</a:t>
            </a:r>
            <a:endParaRPr lang="en-AU" sz="3600" dirty="0"/>
          </a:p>
        </p:txBody>
      </p:sp>
      <p:sp>
        <p:nvSpPr>
          <p:cNvPr id="78" name="TextBox 77"/>
          <p:cNvSpPr txBox="1"/>
          <p:nvPr/>
        </p:nvSpPr>
        <p:spPr>
          <a:xfrm>
            <a:off x="5849592" y="1540208"/>
            <a:ext cx="682978" cy="646331"/>
          </a:xfrm>
          <a:prstGeom prst="rect">
            <a:avLst/>
          </a:prstGeom>
          <a:noFill/>
        </p:spPr>
        <p:txBody>
          <a:bodyPr wrap="square" rtlCol="0">
            <a:spAutoFit/>
          </a:bodyPr>
          <a:lstStyle/>
          <a:p>
            <a:r>
              <a:rPr lang="en-AU" sz="3600" dirty="0" smtClean="0"/>
              <a:t>+1</a:t>
            </a:r>
            <a:endParaRPr lang="en-AU" sz="3600" dirty="0"/>
          </a:p>
        </p:txBody>
      </p:sp>
      <p:sp>
        <p:nvSpPr>
          <p:cNvPr id="45" name="TextBox 44"/>
          <p:cNvSpPr txBox="1"/>
          <p:nvPr/>
        </p:nvSpPr>
        <p:spPr>
          <a:xfrm>
            <a:off x="6595937" y="49758"/>
            <a:ext cx="759595" cy="646331"/>
          </a:xfrm>
          <a:prstGeom prst="rect">
            <a:avLst/>
          </a:prstGeom>
          <a:noFill/>
        </p:spPr>
        <p:txBody>
          <a:bodyPr wrap="square" rtlCol="0">
            <a:spAutoFit/>
          </a:bodyPr>
          <a:lstStyle/>
          <a:p>
            <a:r>
              <a:rPr lang="en-AU" sz="3600" dirty="0" smtClean="0"/>
              <a:t>+1</a:t>
            </a:r>
            <a:endParaRPr lang="en-AU" sz="3600" dirty="0"/>
          </a:p>
        </p:txBody>
      </p:sp>
      <p:sp>
        <p:nvSpPr>
          <p:cNvPr id="83" name="TextBox 82"/>
          <p:cNvSpPr txBox="1"/>
          <p:nvPr/>
        </p:nvSpPr>
        <p:spPr>
          <a:xfrm>
            <a:off x="6634245" y="1540208"/>
            <a:ext cx="682978" cy="646331"/>
          </a:xfrm>
          <a:prstGeom prst="rect">
            <a:avLst/>
          </a:prstGeom>
          <a:noFill/>
        </p:spPr>
        <p:txBody>
          <a:bodyPr wrap="square" rtlCol="0">
            <a:spAutoFit/>
          </a:bodyPr>
          <a:lstStyle/>
          <a:p>
            <a:r>
              <a:rPr lang="en-AU" sz="3600" dirty="0" smtClean="0"/>
              <a:t>+1</a:t>
            </a:r>
            <a:endParaRPr lang="en-AU" sz="3600" dirty="0"/>
          </a:p>
        </p:txBody>
      </p:sp>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cxnSp>
        <p:nvCxnSpPr>
          <p:cNvPr id="31" name="Straight Connector 30"/>
          <p:cNvCxnSpPr/>
          <p:nvPr/>
        </p:nvCxnSpPr>
        <p:spPr>
          <a:xfrm flipV="1">
            <a:off x="8216386" y="820805"/>
            <a:ext cx="0" cy="39569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02108" y="36467"/>
            <a:ext cx="695949" cy="646331"/>
          </a:xfrm>
          <a:prstGeom prst="rect">
            <a:avLst/>
          </a:prstGeom>
          <a:noFill/>
        </p:spPr>
        <p:txBody>
          <a:bodyPr wrap="square" rtlCol="0">
            <a:spAutoFit/>
          </a:bodyPr>
          <a:lstStyle/>
          <a:p>
            <a:r>
              <a:rPr lang="en-AU" sz="3600" dirty="0" smtClean="0"/>
              <a:t>+1</a:t>
            </a:r>
            <a:endParaRPr lang="en-AU" sz="3600" dirty="0"/>
          </a:p>
        </p:txBody>
      </p:sp>
      <p:sp>
        <p:nvSpPr>
          <p:cNvPr id="91" name="TextBox 90"/>
          <p:cNvSpPr txBox="1"/>
          <p:nvPr/>
        </p:nvSpPr>
        <p:spPr>
          <a:xfrm>
            <a:off x="7408593" y="3900748"/>
            <a:ext cx="682978" cy="646331"/>
          </a:xfrm>
          <a:prstGeom prst="rect">
            <a:avLst/>
          </a:prstGeom>
          <a:noFill/>
        </p:spPr>
        <p:txBody>
          <a:bodyPr wrap="square" rtlCol="0">
            <a:spAutoFit/>
          </a:bodyPr>
          <a:lstStyle/>
          <a:p>
            <a:r>
              <a:rPr lang="en-AU" sz="3600" dirty="0" smtClean="0"/>
              <a:t>+1</a:t>
            </a:r>
            <a:endParaRPr lang="en-AU" sz="3600" dirty="0"/>
          </a:p>
        </p:txBody>
      </p:sp>
      <p:sp>
        <p:nvSpPr>
          <p:cNvPr id="87" name="Oval 86"/>
          <p:cNvSpPr/>
          <p:nvPr/>
        </p:nvSpPr>
        <p:spPr>
          <a:xfrm>
            <a:off x="1437258" y="4475112"/>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2893284" y="4484496"/>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5968866" y="4484496"/>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50237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39"/>
          <p:cNvGrpSpPr/>
          <p:nvPr/>
        </p:nvGrpSpPr>
        <p:grpSpPr>
          <a:xfrm>
            <a:off x="1514722" y="4484496"/>
            <a:ext cx="6360307" cy="659622"/>
            <a:chOff x="1514722" y="4575936"/>
            <a:chExt cx="6360307" cy="659622"/>
          </a:xfrm>
        </p:grpSpPr>
        <p:sp>
          <p:nvSpPr>
            <p:cNvPr id="4" name="TextBox 3"/>
            <p:cNvSpPr txBox="1"/>
            <p:nvPr/>
          </p:nvSpPr>
          <p:spPr>
            <a:xfrm>
              <a:off x="1514722" y="4589227"/>
              <a:ext cx="249894" cy="646331"/>
            </a:xfrm>
            <a:prstGeom prst="rect">
              <a:avLst/>
            </a:prstGeom>
            <a:noFill/>
          </p:spPr>
          <p:txBody>
            <a:bodyPr wrap="square" rtlCol="0">
              <a:spAutoFit/>
            </a:bodyPr>
            <a:lstStyle/>
            <a:p>
              <a:r>
                <a:rPr lang="en-AU" sz="3600" dirty="0" smtClean="0"/>
                <a:t>1</a:t>
              </a:r>
              <a:endParaRPr lang="en-AU" sz="3600" dirty="0"/>
            </a:p>
          </p:txBody>
        </p:sp>
        <p:sp>
          <p:nvSpPr>
            <p:cNvPr id="5" name="TextBox 4"/>
            <p:cNvSpPr txBox="1"/>
            <p:nvPr/>
          </p:nvSpPr>
          <p:spPr>
            <a:xfrm>
              <a:off x="2244273" y="4589227"/>
              <a:ext cx="249894" cy="646331"/>
            </a:xfrm>
            <a:prstGeom prst="rect">
              <a:avLst/>
            </a:prstGeom>
            <a:noFill/>
          </p:spPr>
          <p:txBody>
            <a:bodyPr wrap="square" rtlCol="0">
              <a:spAutoFit/>
            </a:bodyPr>
            <a:lstStyle/>
            <a:p>
              <a:r>
                <a:rPr lang="en-AU" sz="3600" dirty="0" smtClean="0"/>
                <a:t>2</a:t>
              </a:r>
              <a:endParaRPr lang="en-AU" sz="3600" dirty="0"/>
            </a:p>
          </p:txBody>
        </p:sp>
        <p:sp>
          <p:nvSpPr>
            <p:cNvPr id="6" name="TextBox 5"/>
            <p:cNvSpPr txBox="1"/>
            <p:nvPr/>
          </p:nvSpPr>
          <p:spPr>
            <a:xfrm>
              <a:off x="2973824" y="4589227"/>
              <a:ext cx="249894" cy="646331"/>
            </a:xfrm>
            <a:prstGeom prst="rect">
              <a:avLst/>
            </a:prstGeom>
            <a:noFill/>
          </p:spPr>
          <p:txBody>
            <a:bodyPr wrap="square" rtlCol="0">
              <a:spAutoFit/>
            </a:bodyPr>
            <a:lstStyle/>
            <a:p>
              <a:r>
                <a:rPr lang="en-AU" sz="3600" dirty="0" smtClean="0"/>
                <a:t>3</a:t>
              </a:r>
              <a:endParaRPr lang="en-AU" sz="3600" dirty="0"/>
            </a:p>
          </p:txBody>
        </p:sp>
        <p:sp>
          <p:nvSpPr>
            <p:cNvPr id="10" name="TextBox 9"/>
            <p:cNvSpPr txBox="1"/>
            <p:nvPr/>
          </p:nvSpPr>
          <p:spPr>
            <a:xfrm>
              <a:off x="3742703" y="4589227"/>
              <a:ext cx="249894" cy="646331"/>
            </a:xfrm>
            <a:prstGeom prst="rect">
              <a:avLst/>
            </a:prstGeom>
            <a:noFill/>
          </p:spPr>
          <p:txBody>
            <a:bodyPr wrap="square" rtlCol="0">
              <a:spAutoFit/>
            </a:bodyPr>
            <a:lstStyle/>
            <a:p>
              <a:r>
                <a:rPr lang="en-AU" sz="3600" dirty="0" smtClean="0"/>
                <a:t>4</a:t>
              </a:r>
              <a:endParaRPr lang="en-AU" sz="3600" dirty="0"/>
            </a:p>
          </p:txBody>
        </p:sp>
        <p:sp>
          <p:nvSpPr>
            <p:cNvPr id="7" name="TextBox 6"/>
            <p:cNvSpPr txBox="1"/>
            <p:nvPr/>
          </p:nvSpPr>
          <p:spPr>
            <a:xfrm>
              <a:off x="4550910" y="4589227"/>
              <a:ext cx="249894" cy="646331"/>
            </a:xfrm>
            <a:prstGeom prst="rect">
              <a:avLst/>
            </a:prstGeom>
            <a:noFill/>
          </p:spPr>
          <p:txBody>
            <a:bodyPr wrap="square" rtlCol="0">
              <a:spAutoFit/>
            </a:bodyPr>
            <a:lstStyle/>
            <a:p>
              <a:r>
                <a:rPr lang="en-AU" sz="3600" dirty="0" smtClean="0"/>
                <a:t>5</a:t>
              </a:r>
              <a:endParaRPr lang="en-AU" sz="3600" dirty="0"/>
            </a:p>
          </p:txBody>
        </p:sp>
        <p:sp>
          <p:nvSpPr>
            <p:cNvPr id="8" name="TextBox 7"/>
            <p:cNvSpPr txBox="1"/>
            <p:nvPr/>
          </p:nvSpPr>
          <p:spPr>
            <a:xfrm>
              <a:off x="5319789" y="4589227"/>
              <a:ext cx="249894" cy="646331"/>
            </a:xfrm>
            <a:prstGeom prst="rect">
              <a:avLst/>
            </a:prstGeom>
            <a:noFill/>
          </p:spPr>
          <p:txBody>
            <a:bodyPr wrap="square" rtlCol="0">
              <a:spAutoFit/>
            </a:bodyPr>
            <a:lstStyle/>
            <a:p>
              <a:r>
                <a:rPr lang="en-AU" sz="3600" dirty="0"/>
                <a:t>6</a:t>
              </a:r>
            </a:p>
          </p:txBody>
        </p:sp>
        <p:sp>
          <p:nvSpPr>
            <p:cNvPr id="9" name="TextBox 8"/>
            <p:cNvSpPr txBox="1"/>
            <p:nvPr/>
          </p:nvSpPr>
          <p:spPr>
            <a:xfrm>
              <a:off x="6066134" y="4589227"/>
              <a:ext cx="249894" cy="646331"/>
            </a:xfrm>
            <a:prstGeom prst="rect">
              <a:avLst/>
            </a:prstGeom>
            <a:noFill/>
          </p:spPr>
          <p:txBody>
            <a:bodyPr wrap="square" rtlCol="0">
              <a:spAutoFit/>
            </a:bodyPr>
            <a:lstStyle/>
            <a:p>
              <a:r>
                <a:rPr lang="en-AU" sz="3600" dirty="0" smtClean="0"/>
                <a:t>7</a:t>
              </a:r>
              <a:endParaRPr lang="en-AU" sz="3600" dirty="0"/>
            </a:p>
          </p:txBody>
        </p:sp>
        <p:sp>
          <p:nvSpPr>
            <p:cNvPr id="11" name="TextBox 10"/>
            <p:cNvSpPr txBox="1"/>
            <p:nvPr/>
          </p:nvSpPr>
          <p:spPr>
            <a:xfrm>
              <a:off x="6850787" y="4589227"/>
              <a:ext cx="249894" cy="646331"/>
            </a:xfrm>
            <a:prstGeom prst="rect">
              <a:avLst/>
            </a:prstGeom>
            <a:noFill/>
          </p:spPr>
          <p:txBody>
            <a:bodyPr wrap="square" rtlCol="0">
              <a:spAutoFit/>
            </a:bodyPr>
            <a:lstStyle/>
            <a:p>
              <a:r>
                <a:rPr lang="en-AU" sz="3600" dirty="0" smtClean="0"/>
                <a:t>8</a:t>
              </a:r>
              <a:endParaRPr lang="en-AU" sz="3600" dirty="0"/>
            </a:p>
          </p:txBody>
        </p:sp>
        <p:sp>
          <p:nvSpPr>
            <p:cNvPr id="12" name="TextBox 11"/>
            <p:cNvSpPr txBox="1"/>
            <p:nvPr/>
          </p:nvSpPr>
          <p:spPr>
            <a:xfrm>
              <a:off x="7625135" y="4575936"/>
              <a:ext cx="249894" cy="646331"/>
            </a:xfrm>
            <a:prstGeom prst="rect">
              <a:avLst/>
            </a:prstGeom>
            <a:noFill/>
          </p:spPr>
          <p:txBody>
            <a:bodyPr wrap="square" rtlCol="0">
              <a:spAutoFit/>
            </a:bodyPr>
            <a:lstStyle/>
            <a:p>
              <a:r>
                <a:rPr lang="en-AU" sz="3600" dirty="0"/>
                <a:t>9</a:t>
              </a:r>
            </a:p>
          </p:txBody>
        </p:sp>
      </p:grpSp>
      <p:sp>
        <p:nvSpPr>
          <p:cNvPr id="87" name="Oval 86"/>
          <p:cNvSpPr/>
          <p:nvPr/>
        </p:nvSpPr>
        <p:spPr>
          <a:xfrm>
            <a:off x="1437258" y="4475112"/>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Oval 88"/>
          <p:cNvSpPr/>
          <p:nvPr/>
        </p:nvSpPr>
        <p:spPr>
          <a:xfrm>
            <a:off x="2893284" y="4484496"/>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5968866" y="4484496"/>
            <a:ext cx="595630" cy="605256"/>
          </a:xfrm>
          <a:prstGeom prst="ellipse">
            <a:avLst/>
          </a:prstGeom>
          <a:noFill/>
          <a:ln w="1016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5" name="Group 54"/>
          <p:cNvGrpSpPr/>
          <p:nvPr/>
        </p:nvGrpSpPr>
        <p:grpSpPr>
          <a:xfrm>
            <a:off x="2558791" y="665745"/>
            <a:ext cx="3689940" cy="2947710"/>
            <a:chOff x="4209306" y="1245600"/>
            <a:chExt cx="4380294" cy="3499200"/>
          </a:xfrm>
        </p:grpSpPr>
        <p:sp>
          <p:nvSpPr>
            <p:cNvPr id="58" name="Rectangle 57"/>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p:cNvSpPr/>
            <p:nvPr/>
          </p:nvSpPr>
          <p:spPr>
            <a:xfrm>
              <a:off x="7162077" y="1522519"/>
              <a:ext cx="1204677" cy="101192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 name="Picture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63" name="Group 62"/>
            <p:cNvGrpSpPr/>
            <p:nvPr/>
          </p:nvGrpSpPr>
          <p:grpSpPr>
            <a:xfrm>
              <a:off x="6257784" y="3791251"/>
              <a:ext cx="785385" cy="659723"/>
              <a:chOff x="6919200" y="3362400"/>
              <a:chExt cx="785385" cy="659723"/>
            </a:xfrm>
          </p:grpSpPr>
          <p:sp>
            <p:nvSpPr>
              <p:cNvPr id="95" name="Oval 94"/>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6" name="Picture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65" name="Oval 64"/>
            <p:cNvSpPr/>
            <p:nvPr/>
          </p:nvSpPr>
          <p:spPr>
            <a:xfrm>
              <a:off x="4426942" y="1508740"/>
              <a:ext cx="1037330" cy="871357"/>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69" name="Oval 68"/>
            <p:cNvSpPr/>
            <p:nvPr/>
          </p:nvSpPr>
          <p:spPr>
            <a:xfrm>
              <a:off x="4708749" y="3653556"/>
              <a:ext cx="1098619" cy="935114"/>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72" name="Group 71"/>
            <p:cNvGrpSpPr/>
            <p:nvPr/>
          </p:nvGrpSpPr>
          <p:grpSpPr>
            <a:xfrm>
              <a:off x="6032665" y="1320117"/>
              <a:ext cx="919679" cy="772531"/>
              <a:chOff x="6032665" y="1320117"/>
              <a:chExt cx="919679" cy="772531"/>
            </a:xfrm>
          </p:grpSpPr>
          <p:sp>
            <p:nvSpPr>
              <p:cNvPr id="93" name="Oval 92"/>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73" name="Group 72"/>
            <p:cNvGrpSpPr/>
            <p:nvPr/>
          </p:nvGrpSpPr>
          <p:grpSpPr>
            <a:xfrm>
              <a:off x="7579737" y="2919013"/>
              <a:ext cx="714664" cy="600318"/>
              <a:chOff x="7579737" y="2919013"/>
              <a:chExt cx="714664" cy="600318"/>
            </a:xfrm>
          </p:grpSpPr>
          <p:sp>
            <p:nvSpPr>
              <p:cNvPr id="88" name="Oval 8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74" name="Group 73"/>
            <p:cNvGrpSpPr/>
            <p:nvPr/>
          </p:nvGrpSpPr>
          <p:grpSpPr>
            <a:xfrm>
              <a:off x="6595012" y="2995200"/>
              <a:ext cx="714664" cy="600318"/>
              <a:chOff x="7579737" y="2919013"/>
              <a:chExt cx="714664" cy="600318"/>
            </a:xfrm>
          </p:grpSpPr>
          <p:sp>
            <p:nvSpPr>
              <p:cNvPr id="85" name="Oval 84"/>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75" name="Group 74"/>
            <p:cNvGrpSpPr/>
            <p:nvPr/>
          </p:nvGrpSpPr>
          <p:grpSpPr>
            <a:xfrm>
              <a:off x="7625944" y="3780880"/>
              <a:ext cx="714664" cy="600318"/>
              <a:chOff x="7579737" y="2919013"/>
              <a:chExt cx="714664" cy="600318"/>
            </a:xfrm>
          </p:grpSpPr>
          <p:sp>
            <p:nvSpPr>
              <p:cNvPr id="82" name="Oval 81"/>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4" name="Picture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77" name="Group 76"/>
            <p:cNvGrpSpPr/>
            <p:nvPr/>
          </p:nvGrpSpPr>
          <p:grpSpPr>
            <a:xfrm>
              <a:off x="5046843" y="2402034"/>
              <a:ext cx="1222464" cy="1026871"/>
              <a:chOff x="5046843" y="2402034"/>
              <a:chExt cx="1222464" cy="1026871"/>
            </a:xfrm>
          </p:grpSpPr>
          <p:sp>
            <p:nvSpPr>
              <p:cNvPr id="79" name="Oval 78"/>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81" name="Picture 8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
        <p:nvSpPr>
          <p:cNvPr id="97" name="TextBox 96"/>
          <p:cNvSpPr txBox="1"/>
          <p:nvPr/>
        </p:nvSpPr>
        <p:spPr>
          <a:xfrm>
            <a:off x="2766740" y="643225"/>
            <a:ext cx="249894" cy="646331"/>
          </a:xfrm>
          <a:prstGeom prst="rect">
            <a:avLst/>
          </a:prstGeom>
          <a:noFill/>
        </p:spPr>
        <p:txBody>
          <a:bodyPr wrap="square" rtlCol="0">
            <a:spAutoFit/>
          </a:bodyPr>
          <a:lstStyle/>
          <a:p>
            <a:r>
              <a:rPr lang="en-AU" sz="3600" dirty="0" smtClean="0"/>
              <a:t>1</a:t>
            </a:r>
            <a:endParaRPr lang="en-AU" sz="3600" dirty="0"/>
          </a:p>
        </p:txBody>
      </p:sp>
      <p:sp>
        <p:nvSpPr>
          <p:cNvPr id="98" name="TextBox 97"/>
          <p:cNvSpPr txBox="1"/>
          <p:nvPr/>
        </p:nvSpPr>
        <p:spPr>
          <a:xfrm>
            <a:off x="5217977" y="2574000"/>
            <a:ext cx="249894" cy="646331"/>
          </a:xfrm>
          <a:prstGeom prst="rect">
            <a:avLst/>
          </a:prstGeom>
          <a:noFill/>
        </p:spPr>
        <p:txBody>
          <a:bodyPr wrap="square" rtlCol="0">
            <a:spAutoFit/>
          </a:bodyPr>
          <a:lstStyle/>
          <a:p>
            <a:r>
              <a:rPr lang="en-AU" sz="3600" dirty="0" smtClean="0"/>
              <a:t>9</a:t>
            </a:r>
            <a:endParaRPr lang="en-AU" sz="3600" dirty="0"/>
          </a:p>
        </p:txBody>
      </p:sp>
      <p:sp>
        <p:nvSpPr>
          <p:cNvPr id="99" name="TextBox 98"/>
          <p:cNvSpPr txBox="1"/>
          <p:nvPr/>
        </p:nvSpPr>
        <p:spPr>
          <a:xfrm>
            <a:off x="4112731" y="2457399"/>
            <a:ext cx="249894" cy="646331"/>
          </a:xfrm>
          <a:prstGeom prst="rect">
            <a:avLst/>
          </a:prstGeom>
          <a:noFill/>
        </p:spPr>
        <p:txBody>
          <a:bodyPr wrap="square" rtlCol="0">
            <a:spAutoFit/>
          </a:bodyPr>
          <a:lstStyle/>
          <a:p>
            <a:r>
              <a:rPr lang="en-AU" sz="3600" dirty="0" smtClean="0"/>
              <a:t>8</a:t>
            </a:r>
            <a:endParaRPr lang="en-AU" sz="3600" dirty="0"/>
          </a:p>
        </p:txBody>
      </p:sp>
      <p:sp>
        <p:nvSpPr>
          <p:cNvPr id="100" name="TextBox 99"/>
          <p:cNvSpPr txBox="1"/>
          <p:nvPr/>
        </p:nvSpPr>
        <p:spPr>
          <a:xfrm>
            <a:off x="2890807" y="2417684"/>
            <a:ext cx="249894" cy="646331"/>
          </a:xfrm>
          <a:prstGeom prst="rect">
            <a:avLst/>
          </a:prstGeom>
          <a:noFill/>
        </p:spPr>
        <p:txBody>
          <a:bodyPr wrap="square" rtlCol="0">
            <a:spAutoFit/>
          </a:bodyPr>
          <a:lstStyle/>
          <a:p>
            <a:r>
              <a:rPr lang="en-AU" sz="3600" dirty="0" smtClean="0"/>
              <a:t>7</a:t>
            </a:r>
            <a:endParaRPr lang="en-AU" sz="3600" dirty="0"/>
          </a:p>
        </p:txBody>
      </p:sp>
      <p:sp>
        <p:nvSpPr>
          <p:cNvPr id="101" name="TextBox 100"/>
          <p:cNvSpPr txBox="1"/>
          <p:nvPr/>
        </p:nvSpPr>
        <p:spPr>
          <a:xfrm>
            <a:off x="5522363" y="1641065"/>
            <a:ext cx="249894" cy="646331"/>
          </a:xfrm>
          <a:prstGeom prst="rect">
            <a:avLst/>
          </a:prstGeom>
          <a:noFill/>
        </p:spPr>
        <p:txBody>
          <a:bodyPr wrap="square" rtlCol="0">
            <a:spAutoFit/>
          </a:bodyPr>
          <a:lstStyle/>
          <a:p>
            <a:r>
              <a:rPr lang="en-AU" sz="3600" dirty="0"/>
              <a:t>6</a:t>
            </a:r>
          </a:p>
        </p:txBody>
      </p:sp>
      <p:sp>
        <p:nvSpPr>
          <p:cNvPr id="102" name="TextBox 101"/>
          <p:cNvSpPr txBox="1"/>
          <p:nvPr/>
        </p:nvSpPr>
        <p:spPr>
          <a:xfrm>
            <a:off x="3367527" y="1441956"/>
            <a:ext cx="249894" cy="646331"/>
          </a:xfrm>
          <a:prstGeom prst="rect">
            <a:avLst/>
          </a:prstGeom>
          <a:noFill/>
        </p:spPr>
        <p:txBody>
          <a:bodyPr wrap="square" rtlCol="0">
            <a:spAutoFit/>
          </a:bodyPr>
          <a:lstStyle/>
          <a:p>
            <a:r>
              <a:rPr lang="en-AU" sz="3600" dirty="0" smtClean="0"/>
              <a:t>4</a:t>
            </a:r>
            <a:endParaRPr lang="en-AU" sz="3600" dirty="0"/>
          </a:p>
        </p:txBody>
      </p:sp>
      <p:sp>
        <p:nvSpPr>
          <p:cNvPr id="103" name="TextBox 102"/>
          <p:cNvSpPr txBox="1"/>
          <p:nvPr/>
        </p:nvSpPr>
        <p:spPr>
          <a:xfrm>
            <a:off x="5217977" y="621119"/>
            <a:ext cx="249894" cy="646331"/>
          </a:xfrm>
          <a:prstGeom prst="rect">
            <a:avLst/>
          </a:prstGeom>
          <a:noFill/>
        </p:spPr>
        <p:txBody>
          <a:bodyPr wrap="square" rtlCol="0">
            <a:spAutoFit/>
          </a:bodyPr>
          <a:lstStyle/>
          <a:p>
            <a:r>
              <a:rPr lang="en-AU" sz="3600" dirty="0" smtClean="0"/>
              <a:t>3</a:t>
            </a:r>
            <a:endParaRPr lang="en-AU" sz="3600" dirty="0"/>
          </a:p>
        </p:txBody>
      </p:sp>
      <p:sp>
        <p:nvSpPr>
          <p:cNvPr id="104" name="TextBox 103"/>
          <p:cNvSpPr txBox="1"/>
          <p:nvPr/>
        </p:nvSpPr>
        <p:spPr>
          <a:xfrm>
            <a:off x="3905148" y="606494"/>
            <a:ext cx="249894" cy="646331"/>
          </a:xfrm>
          <a:prstGeom prst="rect">
            <a:avLst/>
          </a:prstGeom>
          <a:noFill/>
        </p:spPr>
        <p:txBody>
          <a:bodyPr wrap="square" rtlCol="0">
            <a:spAutoFit/>
          </a:bodyPr>
          <a:lstStyle/>
          <a:p>
            <a:r>
              <a:rPr lang="en-AU" sz="3600" dirty="0"/>
              <a:t>2</a:t>
            </a:r>
          </a:p>
        </p:txBody>
      </p:sp>
      <p:sp>
        <p:nvSpPr>
          <p:cNvPr id="105" name="TextBox 104"/>
          <p:cNvSpPr txBox="1"/>
          <p:nvPr/>
        </p:nvSpPr>
        <p:spPr>
          <a:xfrm>
            <a:off x="4659112" y="1723393"/>
            <a:ext cx="249894" cy="646331"/>
          </a:xfrm>
          <a:prstGeom prst="rect">
            <a:avLst/>
          </a:prstGeom>
          <a:noFill/>
        </p:spPr>
        <p:txBody>
          <a:bodyPr wrap="square" rtlCol="0">
            <a:spAutoFit/>
          </a:bodyPr>
          <a:lstStyle/>
          <a:p>
            <a:r>
              <a:rPr lang="en-AU" sz="3600" dirty="0" smtClean="0"/>
              <a:t>5</a:t>
            </a:r>
            <a:endParaRPr lang="en-AU" sz="3600" dirty="0"/>
          </a:p>
        </p:txBody>
      </p:sp>
      <p:cxnSp>
        <p:nvCxnSpPr>
          <p:cNvPr id="20" name="Straight Arrow Connector 19"/>
          <p:cNvCxnSpPr>
            <a:stCxn id="87" idx="0"/>
            <a:endCxn id="65" idx="4"/>
          </p:cNvCxnSpPr>
          <p:nvPr/>
        </p:nvCxnSpPr>
        <p:spPr>
          <a:xfrm flipV="1">
            <a:off x="1735073" y="1621440"/>
            <a:ext cx="1443975" cy="2853672"/>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0" idx="1"/>
            <a:endCxn id="69" idx="6"/>
          </p:cNvCxnSpPr>
          <p:nvPr/>
        </p:nvCxnSpPr>
        <p:spPr>
          <a:xfrm flipH="1" flipV="1">
            <a:off x="3904992" y="3088064"/>
            <a:ext cx="2151102" cy="14850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9" idx="0"/>
            <a:endCxn id="60" idx="4"/>
          </p:cNvCxnSpPr>
          <p:nvPr/>
        </p:nvCxnSpPr>
        <p:spPr>
          <a:xfrm flipV="1">
            <a:off x="3191099" y="1751464"/>
            <a:ext cx="2362500" cy="2733032"/>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130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05979"/>
            <a:ext cx="8229600" cy="857250"/>
          </a:xfrm>
        </p:spPr>
        <p:txBody>
          <a:bodyPr/>
          <a:lstStyle/>
          <a:p>
            <a:r>
              <a:rPr lang="en-AU" dirty="0" smtClean="0"/>
              <a:t>Reserve selection as optimization</a:t>
            </a:r>
            <a:endParaRPr lang="en-AU" dirty="0"/>
          </a:p>
        </p:txBody>
      </p:sp>
      <p:sp>
        <p:nvSpPr>
          <p:cNvPr id="5" name="Content Placeholder 2"/>
          <p:cNvSpPr>
            <a:spLocks noGrp="1"/>
          </p:cNvSpPr>
          <p:nvPr>
            <p:ph idx="1"/>
          </p:nvPr>
        </p:nvSpPr>
        <p:spPr>
          <a:xfrm>
            <a:off x="167640" y="1244763"/>
            <a:ext cx="5334324" cy="3555837"/>
          </a:xfrm>
        </p:spPr>
        <p:txBody>
          <a:bodyPr>
            <a:noAutofit/>
          </a:bodyPr>
          <a:lstStyle/>
          <a:p>
            <a:r>
              <a:rPr lang="en-AU" u="sng" dirty="0" smtClean="0"/>
              <a:t>Goal</a:t>
            </a:r>
            <a:r>
              <a:rPr lang="en-AU" dirty="0" smtClean="0"/>
              <a:t>: conserve biodiversity</a:t>
            </a:r>
          </a:p>
          <a:p>
            <a:r>
              <a:rPr lang="en-AU" u="sng" dirty="0" smtClean="0"/>
              <a:t>Objective</a:t>
            </a:r>
            <a:r>
              <a:rPr lang="en-AU" dirty="0" smtClean="0"/>
              <a:t>: min. # of islands</a:t>
            </a:r>
          </a:p>
          <a:p>
            <a:r>
              <a:rPr lang="en-AU" u="sng" dirty="0" smtClean="0"/>
              <a:t>Constraints</a:t>
            </a:r>
            <a:r>
              <a:rPr lang="en-AU" dirty="0"/>
              <a:t>: </a:t>
            </a:r>
            <a:r>
              <a:rPr lang="en-AU" dirty="0" smtClean="0"/>
              <a:t>sufficient habitat for each species</a:t>
            </a:r>
          </a:p>
          <a:p>
            <a:r>
              <a:rPr lang="en-AU" u="sng" dirty="0" smtClean="0"/>
              <a:t>Decisions</a:t>
            </a:r>
            <a:r>
              <a:rPr lang="en-AU" dirty="0" smtClean="0"/>
              <a:t>: create a reserve on an island or not?</a:t>
            </a:r>
            <a:endParaRPr lang="en-AU" dirty="0"/>
          </a:p>
        </p:txBody>
      </p:sp>
      <p:grpSp>
        <p:nvGrpSpPr>
          <p:cNvPr id="7" name="Group 6"/>
          <p:cNvGrpSpPr/>
          <p:nvPr/>
        </p:nvGrpSpPr>
        <p:grpSpPr>
          <a:xfrm>
            <a:off x="5303520" y="1527540"/>
            <a:ext cx="3689940" cy="2947710"/>
            <a:chOff x="4209306" y="1245600"/>
            <a:chExt cx="4380294" cy="3499200"/>
          </a:xfrm>
        </p:grpSpPr>
        <p:sp>
          <p:nvSpPr>
            <p:cNvPr id="8" name="Rectangle 7"/>
            <p:cNvSpPr/>
            <p:nvPr/>
          </p:nvSpPr>
          <p:spPr>
            <a:xfrm>
              <a:off x="4209306" y="1245600"/>
              <a:ext cx="4380294" cy="3499200"/>
            </a:xfrm>
            <a:prstGeom prst="rect">
              <a:avLst/>
            </a:prstGeom>
            <a:solidFill>
              <a:schemeClr val="bg2">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62077" y="1522519"/>
              <a:ext cx="1204677" cy="1011929"/>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4149" y="1588402"/>
              <a:ext cx="470109" cy="47010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046" y="1844422"/>
              <a:ext cx="512315" cy="512315"/>
            </a:xfrm>
            <a:prstGeom prst="rect">
              <a:avLst/>
            </a:prstGeom>
          </p:spPr>
        </p:pic>
        <p:grpSp>
          <p:nvGrpSpPr>
            <p:cNvPr id="12" name="Group 11"/>
            <p:cNvGrpSpPr/>
            <p:nvPr/>
          </p:nvGrpSpPr>
          <p:grpSpPr>
            <a:xfrm>
              <a:off x="6257784" y="3791251"/>
              <a:ext cx="785385" cy="659723"/>
              <a:chOff x="6919200" y="3362400"/>
              <a:chExt cx="785385" cy="659723"/>
            </a:xfrm>
          </p:grpSpPr>
          <p:sp>
            <p:nvSpPr>
              <p:cNvPr id="34" name="Oval 33"/>
              <p:cNvSpPr/>
              <p:nvPr/>
            </p:nvSpPr>
            <p:spPr>
              <a:xfrm>
                <a:off x="6919200" y="3362400"/>
                <a:ext cx="785385" cy="65972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552" y="3465648"/>
                <a:ext cx="472932" cy="472932"/>
              </a:xfrm>
              <a:prstGeom prst="rect">
                <a:avLst/>
              </a:prstGeom>
            </p:spPr>
          </p:pic>
        </p:grpSp>
        <p:sp>
          <p:nvSpPr>
            <p:cNvPr id="13" name="Oval 12"/>
            <p:cNvSpPr/>
            <p:nvPr/>
          </p:nvSpPr>
          <p:spPr>
            <a:xfrm>
              <a:off x="4426942" y="1508740"/>
              <a:ext cx="1037330" cy="871357"/>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871870" y="1568024"/>
              <a:ext cx="449100" cy="4491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494864" y="1872216"/>
              <a:ext cx="419467" cy="419467"/>
            </a:xfrm>
            <a:prstGeom prst="rect">
              <a:avLst/>
            </a:prstGeom>
          </p:spPr>
        </p:pic>
        <p:sp>
          <p:nvSpPr>
            <p:cNvPr id="16" name="Oval 15"/>
            <p:cNvSpPr/>
            <p:nvPr/>
          </p:nvSpPr>
          <p:spPr>
            <a:xfrm>
              <a:off x="4708749" y="3653556"/>
              <a:ext cx="1098619" cy="935114"/>
            </a:xfrm>
            <a:prstGeom prst="ellipse">
              <a:avLst/>
            </a:prstGeom>
            <a:solidFill>
              <a:srgbClr val="92D05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943" y="3815175"/>
              <a:ext cx="685350" cy="685350"/>
            </a:xfrm>
            <a:prstGeom prst="rect">
              <a:avLst/>
            </a:prstGeom>
          </p:spPr>
        </p:pic>
        <p:grpSp>
          <p:nvGrpSpPr>
            <p:cNvPr id="18" name="Group 17"/>
            <p:cNvGrpSpPr/>
            <p:nvPr/>
          </p:nvGrpSpPr>
          <p:grpSpPr>
            <a:xfrm>
              <a:off x="6032665" y="1320117"/>
              <a:ext cx="919679" cy="772531"/>
              <a:chOff x="6032665" y="1320117"/>
              <a:chExt cx="919679" cy="772531"/>
            </a:xfrm>
          </p:grpSpPr>
          <p:sp>
            <p:nvSpPr>
              <p:cNvPr id="32" name="Oval 31"/>
              <p:cNvSpPr/>
              <p:nvPr/>
            </p:nvSpPr>
            <p:spPr>
              <a:xfrm>
                <a:off x="6032665" y="1320117"/>
                <a:ext cx="919679" cy="77253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242912" y="1465805"/>
                <a:ext cx="478614" cy="478614"/>
              </a:xfrm>
              <a:prstGeom prst="rect">
                <a:avLst/>
              </a:prstGeom>
            </p:spPr>
          </p:pic>
        </p:grpSp>
        <p:grpSp>
          <p:nvGrpSpPr>
            <p:cNvPr id="19" name="Group 18"/>
            <p:cNvGrpSpPr/>
            <p:nvPr/>
          </p:nvGrpSpPr>
          <p:grpSpPr>
            <a:xfrm>
              <a:off x="7579737" y="2919013"/>
              <a:ext cx="714664" cy="600318"/>
              <a:chOff x="7579737" y="2919013"/>
              <a:chExt cx="714664" cy="600318"/>
            </a:xfrm>
          </p:grpSpPr>
          <p:sp>
            <p:nvSpPr>
              <p:cNvPr id="30" name="Oval 29"/>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0" name="Group 19"/>
            <p:cNvGrpSpPr/>
            <p:nvPr/>
          </p:nvGrpSpPr>
          <p:grpSpPr>
            <a:xfrm>
              <a:off x="6595012" y="2995200"/>
              <a:ext cx="714664" cy="600318"/>
              <a:chOff x="7579737" y="2919013"/>
              <a:chExt cx="714664" cy="600318"/>
            </a:xfrm>
          </p:grpSpPr>
          <p:sp>
            <p:nvSpPr>
              <p:cNvPr id="28" name="Oval 27"/>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1" name="Group 20"/>
            <p:cNvGrpSpPr/>
            <p:nvPr/>
          </p:nvGrpSpPr>
          <p:grpSpPr>
            <a:xfrm>
              <a:off x="7625944" y="3780880"/>
              <a:ext cx="714664" cy="600318"/>
              <a:chOff x="7579737" y="2919013"/>
              <a:chExt cx="714664" cy="600318"/>
            </a:xfrm>
          </p:grpSpPr>
          <p:sp>
            <p:nvSpPr>
              <p:cNvPr id="26" name="Oval 25"/>
              <p:cNvSpPr/>
              <p:nvPr/>
            </p:nvSpPr>
            <p:spPr>
              <a:xfrm>
                <a:off x="7579737" y="2919013"/>
                <a:ext cx="714664" cy="6003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27335" y="3009438"/>
                <a:ext cx="419467" cy="419467"/>
              </a:xfrm>
              <a:prstGeom prst="rect">
                <a:avLst/>
              </a:prstGeom>
            </p:spPr>
          </p:pic>
        </p:grpSp>
        <p:grpSp>
          <p:nvGrpSpPr>
            <p:cNvPr id="22" name="Group 21"/>
            <p:cNvGrpSpPr/>
            <p:nvPr/>
          </p:nvGrpSpPr>
          <p:grpSpPr>
            <a:xfrm>
              <a:off x="5046843" y="2402034"/>
              <a:ext cx="1222464" cy="1026871"/>
              <a:chOff x="5046843" y="2402034"/>
              <a:chExt cx="1222464" cy="1026871"/>
            </a:xfrm>
          </p:grpSpPr>
          <p:sp>
            <p:nvSpPr>
              <p:cNvPr id="23" name="Oval 22"/>
              <p:cNvSpPr/>
              <p:nvPr/>
            </p:nvSpPr>
            <p:spPr>
              <a:xfrm>
                <a:off x="5046843" y="2402034"/>
                <a:ext cx="1222464" cy="10268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290" y="2499286"/>
                <a:ext cx="493365" cy="493365"/>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213128" y="2819315"/>
                <a:ext cx="502288" cy="502288"/>
              </a:xfrm>
              <a:prstGeom prst="rect">
                <a:avLst/>
              </a:prstGeom>
            </p:spPr>
          </p:pic>
        </p:grpSp>
      </p:grpSp>
    </p:spTree>
    <p:extLst>
      <p:ext uri="{BB962C8B-B14F-4D97-AF65-F5344CB8AC3E}">
        <p14:creationId xmlns:p14="http://schemas.microsoft.com/office/powerpoint/2010/main" val="1759253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maps vs. priority maps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Asset maps: where is biodiversity? </a:t>
            </a:r>
          </a:p>
          <a:p>
            <a:pPr lvl="1"/>
            <a:r>
              <a:rPr lang="en-AU" dirty="0" smtClean="0"/>
              <a:t>potential data for informing reserve selection</a:t>
            </a:r>
          </a:p>
          <a:p>
            <a:endParaRPr lang="en-AU" dirty="0"/>
          </a:p>
          <a:p>
            <a:r>
              <a:rPr lang="en-AU" dirty="0" smtClean="0"/>
              <a:t>Priority maps: where to act?</a:t>
            </a:r>
          </a:p>
          <a:p>
            <a:pPr lvl="1"/>
            <a:r>
              <a:rPr lang="en-AU" dirty="0" smtClean="0"/>
              <a:t>have explicit actions (e.g. protect)</a:t>
            </a:r>
          </a:p>
          <a:p>
            <a:pPr lvl="1"/>
            <a:r>
              <a:rPr lang="en-AU" dirty="0" smtClean="0"/>
              <a:t>have explicit well-defined objectives</a:t>
            </a:r>
          </a:p>
          <a:p>
            <a:pPr lvl="1"/>
            <a:r>
              <a:rPr lang="en-AU" dirty="0" smtClean="0"/>
              <a:t>have explicit constraints (e.g. targets, budgets)</a:t>
            </a:r>
            <a:endParaRPr lang="en-AU" dirty="0"/>
          </a:p>
        </p:txBody>
      </p:sp>
    </p:spTree>
    <p:extLst>
      <p:ext uri="{BB962C8B-B14F-4D97-AF65-F5344CB8AC3E}">
        <p14:creationId xmlns:p14="http://schemas.microsoft.com/office/powerpoint/2010/main" val="3681780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1026" name="Picture 2" descr="Macroecology BIOM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041" y="1063229"/>
            <a:ext cx="7605918" cy="380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695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1026" name="Picture 2" descr="Macroecology BIOM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704" y="1063229"/>
            <a:ext cx="5117360" cy="25612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023" y="3834974"/>
            <a:ext cx="8715736" cy="954107"/>
          </a:xfrm>
          <a:prstGeom prst="rect">
            <a:avLst/>
          </a:prstGeom>
          <a:noFill/>
        </p:spPr>
        <p:txBody>
          <a:bodyPr wrap="square" rtlCol="0">
            <a:spAutoFit/>
          </a:bodyPr>
          <a:lstStyle/>
          <a:p>
            <a:pPr algn="ctr"/>
            <a:r>
              <a:rPr lang="en-AU" sz="2800" dirty="0" smtClean="0"/>
              <a:t>Totally useless! </a:t>
            </a:r>
          </a:p>
          <a:p>
            <a:pPr algn="ctr"/>
            <a:r>
              <a:rPr lang="en-AU" sz="2800" dirty="0" smtClean="0"/>
              <a:t>The underlying data on each species distribution is needed</a:t>
            </a:r>
            <a:endParaRPr lang="en-AU" sz="2800" dirty="0"/>
          </a:p>
        </p:txBody>
      </p:sp>
    </p:spTree>
    <p:extLst>
      <p:ext uri="{BB962C8B-B14F-4D97-AF65-F5344CB8AC3E}">
        <p14:creationId xmlns:p14="http://schemas.microsoft.com/office/powerpoint/2010/main" val="2549562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857250"/>
          </a:xfrm>
        </p:spPr>
        <p:txBody>
          <a:bodyPr/>
          <a:lstStyle/>
          <a:p>
            <a:r>
              <a:rPr lang="en-AU" dirty="0" smtClean="0"/>
              <a:t>Asset map or priority map?</a:t>
            </a:r>
            <a:endParaRPr lang="en-AU" dirty="0"/>
          </a:p>
        </p:txBody>
      </p:sp>
      <p:pic>
        <p:nvPicPr>
          <p:cNvPr id="3" name="Picture 2" descr="Fig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4640" y="1036388"/>
            <a:ext cx="5200845" cy="36282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5937" y="1336274"/>
            <a:ext cx="3518703" cy="3170099"/>
          </a:xfrm>
          <a:prstGeom prst="rect">
            <a:avLst/>
          </a:prstGeom>
          <a:noFill/>
        </p:spPr>
        <p:txBody>
          <a:bodyPr wrap="square" rtlCol="0">
            <a:spAutoFit/>
          </a:bodyPr>
          <a:lstStyle/>
          <a:p>
            <a:r>
              <a:rPr lang="en-AU" sz="4000" dirty="0" smtClean="0"/>
              <a:t>Human footprint index;  higher = more anthropogenic alteration</a:t>
            </a:r>
            <a:endParaRPr lang="en-AU" sz="4000" dirty="0"/>
          </a:p>
        </p:txBody>
      </p:sp>
      <p:sp>
        <p:nvSpPr>
          <p:cNvPr id="5" name="TextBox 4"/>
          <p:cNvSpPr txBox="1"/>
          <p:nvPr/>
        </p:nvSpPr>
        <p:spPr>
          <a:xfrm>
            <a:off x="3055716" y="4843735"/>
            <a:ext cx="6179833" cy="369332"/>
          </a:xfrm>
          <a:prstGeom prst="rect">
            <a:avLst/>
          </a:prstGeom>
          <a:noFill/>
        </p:spPr>
        <p:txBody>
          <a:bodyPr wrap="none" rtlCol="0">
            <a:spAutoFit/>
          </a:bodyPr>
          <a:lstStyle/>
          <a:p>
            <a:r>
              <a:rPr lang="en-AU" dirty="0" smtClean="0"/>
              <a:t>Venter, et al. (2016), Scientific Data, doi:</a:t>
            </a:r>
            <a:r>
              <a:rPr lang="en-AU" dirty="0"/>
              <a:t>10.1038/sdata.2016.67</a:t>
            </a:r>
          </a:p>
        </p:txBody>
      </p:sp>
    </p:spTree>
    <p:extLst>
      <p:ext uri="{BB962C8B-B14F-4D97-AF65-F5344CB8AC3E}">
        <p14:creationId xmlns:p14="http://schemas.microsoft.com/office/powerpoint/2010/main" val="2802870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7360" y="116331"/>
            <a:ext cx="8229600" cy="857250"/>
          </a:xfrm>
        </p:spPr>
        <p:txBody>
          <a:bodyPr/>
          <a:lstStyle/>
          <a:p>
            <a:r>
              <a:rPr lang="en-AU" dirty="0" smtClean="0"/>
              <a:t>Asset map or priority map?</a:t>
            </a:r>
            <a:endParaRPr lang="en-AU" dirty="0"/>
          </a:p>
        </p:txBody>
      </p:sp>
      <p:pic>
        <p:nvPicPr>
          <p:cNvPr id="4" name="Picture 3"/>
          <p:cNvPicPr>
            <a:picLocks noChangeAspect="1"/>
          </p:cNvPicPr>
          <p:nvPr/>
        </p:nvPicPr>
        <p:blipFill>
          <a:blip r:embed="rId2"/>
          <a:stretch>
            <a:fillRect/>
          </a:stretch>
        </p:blipFill>
        <p:spPr>
          <a:xfrm>
            <a:off x="243840" y="1132980"/>
            <a:ext cx="3584555" cy="2800357"/>
          </a:xfrm>
          <a:prstGeom prst="rect">
            <a:avLst/>
          </a:prstGeom>
        </p:spPr>
      </p:pic>
      <p:cxnSp>
        <p:nvCxnSpPr>
          <p:cNvPr id="8" name="Straight Arrow Connector 7"/>
          <p:cNvCxnSpPr/>
          <p:nvPr/>
        </p:nvCxnSpPr>
        <p:spPr>
          <a:xfrm flipH="1">
            <a:off x="3471702" y="2072640"/>
            <a:ext cx="1689578" cy="311342"/>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78328" y="1017062"/>
            <a:ext cx="5265672" cy="1323439"/>
          </a:xfrm>
          <a:prstGeom prst="rect">
            <a:avLst/>
          </a:prstGeom>
          <a:noFill/>
        </p:spPr>
        <p:txBody>
          <a:bodyPr wrap="none" rtlCol="0">
            <a:spAutoFit/>
          </a:bodyPr>
          <a:lstStyle/>
          <a:p>
            <a:r>
              <a:rPr lang="en-AU" sz="2000" dirty="0" smtClean="0"/>
              <a:t>(orange) places for protected area establishment</a:t>
            </a:r>
          </a:p>
          <a:p>
            <a:r>
              <a:rPr lang="en-AU" sz="2000" dirty="0" smtClean="0"/>
              <a:t>(dark green) existing protected areas</a:t>
            </a:r>
          </a:p>
          <a:p>
            <a:r>
              <a:rPr lang="en-AU" sz="2000" dirty="0" smtClean="0"/>
              <a:t>(light green) remaining forested areas</a:t>
            </a:r>
          </a:p>
          <a:p>
            <a:endParaRPr lang="en-AU" sz="2000" dirty="0"/>
          </a:p>
        </p:txBody>
      </p:sp>
      <p:sp>
        <p:nvSpPr>
          <p:cNvPr id="10" name="TextBox 9"/>
          <p:cNvSpPr txBox="1"/>
          <p:nvPr/>
        </p:nvSpPr>
        <p:spPr>
          <a:xfrm>
            <a:off x="4116251" y="2383982"/>
            <a:ext cx="5027749" cy="2554545"/>
          </a:xfrm>
          <a:prstGeom prst="rect">
            <a:avLst/>
          </a:prstGeom>
          <a:noFill/>
        </p:spPr>
        <p:txBody>
          <a:bodyPr wrap="square" rtlCol="0">
            <a:spAutoFit/>
          </a:bodyPr>
          <a:lstStyle/>
          <a:p>
            <a:r>
              <a:rPr lang="en-AU" sz="2000" dirty="0" smtClean="0"/>
              <a:t>Methods: “we </a:t>
            </a:r>
            <a:r>
              <a:rPr lang="en-AU" sz="2000" dirty="0"/>
              <a:t>prioritized the </a:t>
            </a:r>
            <a:r>
              <a:rPr lang="en-AU" sz="2000" dirty="0" smtClean="0"/>
              <a:t>input features </a:t>
            </a:r>
            <a:r>
              <a:rPr lang="en-AU" sz="2000" dirty="0"/>
              <a:t>for each of seven categories (i.e., plants, butterflies, vertebrates, </a:t>
            </a:r>
            <a:r>
              <a:rPr lang="en-AU" sz="2000" dirty="0" smtClean="0"/>
              <a:t>aboveground carbon</a:t>
            </a:r>
            <a:r>
              <a:rPr lang="en-AU" sz="2000" dirty="0"/>
              <a:t>, forest types, </a:t>
            </a:r>
            <a:r>
              <a:rPr lang="en-AU" sz="2000" dirty="0" err="1"/>
              <a:t>elevational</a:t>
            </a:r>
            <a:r>
              <a:rPr lang="en-AU" sz="2000" dirty="0"/>
              <a:t> connectivity, and dispersal corridors) </a:t>
            </a:r>
            <a:r>
              <a:rPr lang="en-AU" sz="2000" dirty="0" smtClean="0"/>
              <a:t>[…] with </a:t>
            </a:r>
            <a:r>
              <a:rPr lang="en-AU" sz="2000" dirty="0"/>
              <a:t>the objective of maximizing </a:t>
            </a:r>
            <a:r>
              <a:rPr lang="en-AU" sz="2000" dirty="0" smtClean="0"/>
              <a:t>the number </a:t>
            </a:r>
            <a:r>
              <a:rPr lang="en-AU" sz="2000" dirty="0"/>
              <a:t>of features that meet a specified target without exceeding a land area budget.</a:t>
            </a:r>
            <a:r>
              <a:rPr lang="en-AU" sz="2000" dirty="0" smtClean="0"/>
              <a:t>”</a:t>
            </a:r>
            <a:endParaRPr lang="en-AU" sz="2000" dirty="0"/>
          </a:p>
        </p:txBody>
      </p:sp>
      <p:sp>
        <p:nvSpPr>
          <p:cNvPr id="13" name="TextBox 12"/>
          <p:cNvSpPr txBox="1"/>
          <p:nvPr/>
        </p:nvSpPr>
        <p:spPr>
          <a:xfrm>
            <a:off x="305550" y="4292196"/>
            <a:ext cx="3249992" cy="646331"/>
          </a:xfrm>
          <a:prstGeom prst="rect">
            <a:avLst/>
          </a:prstGeom>
          <a:noFill/>
        </p:spPr>
        <p:txBody>
          <a:bodyPr wrap="none" rtlCol="0">
            <a:spAutoFit/>
          </a:bodyPr>
          <a:lstStyle/>
          <a:p>
            <a:r>
              <a:rPr lang="en-AU" dirty="0" smtClean="0"/>
              <a:t>Williams, et al. (2020) Cons </a:t>
            </a:r>
            <a:r>
              <a:rPr lang="en-AU" dirty="0" err="1" smtClean="0"/>
              <a:t>Biol</a:t>
            </a:r>
            <a:r>
              <a:rPr lang="en-AU" dirty="0" smtClean="0"/>
              <a:t>, </a:t>
            </a:r>
          </a:p>
          <a:p>
            <a:r>
              <a:rPr lang="en-AU" dirty="0" smtClean="0"/>
              <a:t>doi:</a:t>
            </a:r>
            <a:r>
              <a:rPr lang="en-AU" dirty="0">
                <a:hlinkClick r:id="rId3"/>
              </a:rPr>
              <a:t>10.1111/cobi.13450</a:t>
            </a:r>
            <a:endParaRPr lang="en-AU" dirty="0"/>
          </a:p>
        </p:txBody>
      </p:sp>
    </p:spTree>
    <p:extLst>
      <p:ext uri="{BB962C8B-B14F-4D97-AF65-F5344CB8AC3E}">
        <p14:creationId xmlns:p14="http://schemas.microsoft.com/office/powerpoint/2010/main" val="3730359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 map or priority map?</a:t>
            </a:r>
            <a:endParaRPr lang="en-AU" dirty="0"/>
          </a:p>
        </p:txBody>
      </p:sp>
      <p:pic>
        <p:nvPicPr>
          <p:cNvPr id="2052" name="Picture 4" descr="image"/>
          <p:cNvPicPr>
            <a:picLocks noChangeAspect="1" noChangeArrowheads="1"/>
          </p:cNvPicPr>
          <p:nvPr/>
        </p:nvPicPr>
        <p:blipFill rotWithShape="1">
          <a:blip r:embed="rId2">
            <a:extLst>
              <a:ext uri="{28A0092B-C50C-407E-A947-70E740481C1C}">
                <a14:useLocalDpi xmlns:a14="http://schemas.microsoft.com/office/drawing/2010/main" val="0"/>
              </a:ext>
            </a:extLst>
          </a:blip>
          <a:srcRect r="51301"/>
          <a:stretch/>
        </p:blipFill>
        <p:spPr bwMode="auto">
          <a:xfrm>
            <a:off x="2621280" y="1090155"/>
            <a:ext cx="1696720" cy="38202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90155"/>
            <a:ext cx="2164080" cy="38234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21280" y="1118955"/>
            <a:ext cx="243840" cy="159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3455240" y="4530155"/>
            <a:ext cx="848360" cy="3658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2794420" y="1451355"/>
            <a:ext cx="474380" cy="21904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4570059" y="1051784"/>
            <a:ext cx="4238661" cy="1077218"/>
          </a:xfrm>
          <a:prstGeom prst="rect">
            <a:avLst/>
          </a:prstGeom>
          <a:noFill/>
        </p:spPr>
        <p:txBody>
          <a:bodyPr wrap="none" rtlCol="0">
            <a:spAutoFit/>
          </a:bodyPr>
          <a:lstStyle/>
          <a:p>
            <a:r>
              <a:rPr lang="en-AU" sz="3200" dirty="0" smtClean="0"/>
              <a:t>Landscape resistance to </a:t>
            </a:r>
          </a:p>
          <a:p>
            <a:r>
              <a:rPr lang="en-AU" sz="3200" dirty="0" smtClean="0"/>
              <a:t>Bobcat connectivity</a:t>
            </a:r>
            <a:endParaRPr lang="en-AU" sz="3200" dirty="0"/>
          </a:p>
        </p:txBody>
      </p:sp>
      <p:sp>
        <p:nvSpPr>
          <p:cNvPr id="5" name="TextBox 4"/>
          <p:cNvSpPr txBox="1"/>
          <p:nvPr/>
        </p:nvSpPr>
        <p:spPr>
          <a:xfrm>
            <a:off x="4570059" y="2454531"/>
            <a:ext cx="4383360" cy="1815882"/>
          </a:xfrm>
          <a:prstGeom prst="rect">
            <a:avLst/>
          </a:prstGeom>
          <a:noFill/>
        </p:spPr>
        <p:txBody>
          <a:bodyPr wrap="square" rtlCol="0">
            <a:spAutoFit/>
          </a:bodyPr>
          <a:lstStyle/>
          <a:p>
            <a:r>
              <a:rPr lang="en-AU" sz="2800" dirty="0" smtClean="0"/>
              <a:t>Red = High barrier to connectivity</a:t>
            </a:r>
          </a:p>
          <a:p>
            <a:r>
              <a:rPr lang="en-AU" sz="2800" dirty="0" smtClean="0"/>
              <a:t>Green = Low barrier to connectivity</a:t>
            </a:r>
            <a:endParaRPr lang="en-AU" sz="2800" dirty="0"/>
          </a:p>
        </p:txBody>
      </p:sp>
      <p:sp>
        <p:nvSpPr>
          <p:cNvPr id="6" name="TextBox 5"/>
          <p:cNvSpPr txBox="1"/>
          <p:nvPr/>
        </p:nvSpPr>
        <p:spPr>
          <a:xfrm>
            <a:off x="5180260" y="4389936"/>
            <a:ext cx="3468001" cy="646331"/>
          </a:xfrm>
          <a:prstGeom prst="rect">
            <a:avLst/>
          </a:prstGeom>
          <a:noFill/>
        </p:spPr>
        <p:txBody>
          <a:bodyPr wrap="none" rtlCol="0">
            <a:spAutoFit/>
          </a:bodyPr>
          <a:lstStyle/>
          <a:p>
            <a:r>
              <a:rPr lang="en-AU" dirty="0" smtClean="0"/>
              <a:t>Reed, et al. (2017) </a:t>
            </a:r>
            <a:r>
              <a:rPr lang="en-AU" dirty="0" err="1"/>
              <a:t>Anim</a:t>
            </a:r>
            <a:r>
              <a:rPr lang="en-AU" dirty="0"/>
              <a:t> </a:t>
            </a:r>
            <a:r>
              <a:rPr lang="en-AU" dirty="0" err="1" smtClean="0"/>
              <a:t>Conserv</a:t>
            </a:r>
            <a:r>
              <a:rPr lang="en-AU" dirty="0" smtClean="0"/>
              <a:t>, </a:t>
            </a:r>
          </a:p>
          <a:p>
            <a:r>
              <a:rPr lang="en-AU" dirty="0" smtClean="0"/>
              <a:t>doi:</a:t>
            </a:r>
            <a:r>
              <a:rPr lang="en-AU" dirty="0" smtClean="0">
                <a:hlinkClick r:id="rId4"/>
              </a:rPr>
              <a:t>10.1111/acv.12325</a:t>
            </a:r>
            <a:endParaRPr lang="en-AU" dirty="0"/>
          </a:p>
        </p:txBody>
      </p:sp>
      <p:cxnSp>
        <p:nvCxnSpPr>
          <p:cNvPr id="11" name="Straight Arrow Connector 10"/>
          <p:cNvCxnSpPr>
            <a:stCxn id="4" idx="2"/>
          </p:cNvCxnSpPr>
          <p:nvPr/>
        </p:nvCxnSpPr>
        <p:spPr>
          <a:xfrm flipH="1">
            <a:off x="4112502" y="2129002"/>
            <a:ext cx="2576888" cy="119523"/>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77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Reserve selection</a:t>
            </a:r>
            <a:endParaRPr lang="en-AU" b="1" dirty="0"/>
          </a:p>
        </p:txBody>
      </p:sp>
      <p:sp>
        <p:nvSpPr>
          <p:cNvPr id="5" name="Rectangle 4"/>
          <p:cNvSpPr/>
          <p:nvPr/>
        </p:nvSpPr>
        <p:spPr>
          <a:xfrm>
            <a:off x="716096" y="1435600"/>
            <a:ext cx="7711808" cy="32959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 name="TextBox 2"/>
          <p:cNvSpPr txBox="1"/>
          <p:nvPr/>
        </p:nvSpPr>
        <p:spPr>
          <a:xfrm>
            <a:off x="7500696" y="464585"/>
            <a:ext cx="1439305" cy="523220"/>
          </a:xfrm>
          <a:prstGeom prst="rect">
            <a:avLst/>
          </a:prstGeom>
          <a:noFill/>
        </p:spPr>
        <p:txBody>
          <a:bodyPr wrap="none" rtlCol="0">
            <a:spAutoFit/>
          </a:bodyPr>
          <a:lstStyle/>
          <a:p>
            <a:r>
              <a:rPr lang="en-AU" sz="2800" dirty="0" smtClean="0"/>
              <a:t>Features</a:t>
            </a:r>
            <a:endParaRPr lang="en-AU" sz="2800" dirty="0"/>
          </a:p>
        </p:txBody>
      </p:sp>
      <p:cxnSp>
        <p:nvCxnSpPr>
          <p:cNvPr id="7" name="Straight Arrow Connector 6"/>
          <p:cNvCxnSpPr>
            <a:stCxn id="3" idx="2"/>
          </p:cNvCxnSpPr>
          <p:nvPr/>
        </p:nvCxnSpPr>
        <p:spPr>
          <a:xfrm flipH="1">
            <a:off x="7682400" y="987805"/>
            <a:ext cx="537949" cy="99945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039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8178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4098"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 y="745647"/>
            <a:ext cx="4191000" cy="2705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16425" y="712722"/>
            <a:ext cx="4572000" cy="3693319"/>
          </a:xfrm>
          <a:prstGeom prst="rect">
            <a:avLst/>
          </a:prstGeom>
        </p:spPr>
        <p:txBody>
          <a:bodyPr>
            <a:spAutoFit/>
          </a:bodyPr>
          <a:lstStyle/>
          <a:p>
            <a:r>
              <a:rPr lang="en-AU" dirty="0" smtClean="0">
                <a:latin typeface="Open Sans"/>
              </a:rPr>
              <a:t>Methods: “To </a:t>
            </a:r>
            <a:r>
              <a:rPr lang="en-AU" dirty="0">
                <a:latin typeface="Open Sans"/>
              </a:rPr>
              <a:t>prioritize lands for future conservation, we focused on the &gt;1,200 endemic </a:t>
            </a:r>
            <a:r>
              <a:rPr lang="en-AU" dirty="0" smtClean="0">
                <a:latin typeface="Open Sans"/>
              </a:rPr>
              <a:t>species […]. </a:t>
            </a:r>
            <a:r>
              <a:rPr lang="en-AU" dirty="0">
                <a:latin typeface="Open Sans"/>
              </a:rPr>
              <a:t>For each species, we calculated a priority score equal to the proportion of the species’ range that is unprotected (i.e., not in IUCN I to VI protected areas) divided by the area of the species’ range. This score increases as range size decreases, in accordance with the well-established relationship between range area and extinction risk (</a:t>
            </a:r>
            <a:r>
              <a:rPr lang="en-AU" b="1" dirty="0">
                <a:latin typeface="Open Sans"/>
                <a:hlinkClick r:id="rId3"/>
              </a:rPr>
              <a:t>20</a:t>
            </a:r>
            <a:r>
              <a:rPr lang="en-AU" b="1" dirty="0">
                <a:latin typeface="Open Sans"/>
                <a:hlinkClick r:id="rId4"/>
              </a:rPr>
              <a:t>⇓</a:t>
            </a:r>
            <a:r>
              <a:rPr lang="en-AU" dirty="0">
                <a:latin typeface="Open Sans"/>
              </a:rPr>
              <a:t>–</a:t>
            </a:r>
            <a:r>
              <a:rPr lang="en-AU" b="1" dirty="0" smtClean="0">
                <a:latin typeface="Open Sans"/>
                <a:hlinkClick r:id="rId5"/>
              </a:rPr>
              <a:t>22</a:t>
            </a:r>
            <a:r>
              <a:rPr lang="en-AU" b="1" dirty="0" smtClean="0">
                <a:latin typeface="Open Sans"/>
              </a:rPr>
              <a:t>) </a:t>
            </a:r>
            <a:r>
              <a:rPr lang="en-AU" dirty="0" smtClean="0">
                <a:latin typeface="Open Sans"/>
              </a:rPr>
              <a:t>Priority </a:t>
            </a:r>
            <a:r>
              <a:rPr lang="en-AU" dirty="0">
                <a:latin typeface="Open Sans"/>
              </a:rPr>
              <a:t>maps sum scores </a:t>
            </a:r>
            <a:r>
              <a:rPr lang="en-AU" dirty="0" smtClean="0">
                <a:latin typeface="Open Sans"/>
              </a:rPr>
              <a:t>[…] all </a:t>
            </a:r>
            <a:r>
              <a:rPr lang="en-AU" dirty="0">
                <a:latin typeface="Open Sans"/>
              </a:rPr>
              <a:t>taxonomic groups (</a:t>
            </a:r>
            <a:r>
              <a:rPr lang="en-AU" b="1" dirty="0">
                <a:latin typeface="Open Sans"/>
                <a:hlinkClick r:id="rId6"/>
              </a:rPr>
              <a:t>Fig. 4</a:t>
            </a:r>
            <a:r>
              <a:rPr lang="en-AU" dirty="0" smtClean="0">
                <a:latin typeface="Open Sans"/>
              </a:rPr>
              <a:t>).”</a:t>
            </a:r>
            <a:endParaRPr lang="en-AU" dirty="0"/>
          </a:p>
        </p:txBody>
      </p:sp>
      <p:sp>
        <p:nvSpPr>
          <p:cNvPr id="6" name="TextBox 5"/>
          <p:cNvSpPr txBox="1"/>
          <p:nvPr/>
        </p:nvSpPr>
        <p:spPr>
          <a:xfrm>
            <a:off x="3486681" y="4736286"/>
            <a:ext cx="6004560" cy="369332"/>
          </a:xfrm>
          <a:prstGeom prst="rect">
            <a:avLst/>
          </a:prstGeom>
          <a:noFill/>
        </p:spPr>
        <p:txBody>
          <a:bodyPr wrap="square" rtlCol="0">
            <a:spAutoFit/>
          </a:bodyPr>
          <a:lstStyle/>
          <a:p>
            <a:r>
              <a:rPr lang="en-AU" dirty="0" smtClean="0"/>
              <a:t>Jenkins, et al. (2015) PNAS,  doi:</a:t>
            </a:r>
            <a:r>
              <a:rPr lang="en-AU" dirty="0" smtClean="0">
                <a:hlinkClick r:id="rId7"/>
              </a:rPr>
              <a:t>10.1073/pnas.1418034112</a:t>
            </a:r>
            <a:r>
              <a:rPr lang="en-AU" dirty="0" smtClean="0"/>
              <a:t>  </a:t>
            </a:r>
            <a:endParaRPr lang="en-AU" dirty="0"/>
          </a:p>
        </p:txBody>
      </p:sp>
      <p:sp>
        <p:nvSpPr>
          <p:cNvPr id="2" name="Rectangle 1"/>
          <p:cNvSpPr/>
          <p:nvPr/>
        </p:nvSpPr>
        <p:spPr>
          <a:xfrm>
            <a:off x="155893" y="3678018"/>
            <a:ext cx="4572000" cy="1200329"/>
          </a:xfrm>
          <a:prstGeom prst="rect">
            <a:avLst/>
          </a:prstGeom>
        </p:spPr>
        <p:txBody>
          <a:bodyPr>
            <a:spAutoFit/>
          </a:bodyPr>
          <a:lstStyle/>
          <a:p>
            <a:r>
              <a:rPr lang="en-AU" dirty="0" smtClean="0">
                <a:latin typeface="Open Sans"/>
              </a:rPr>
              <a:t>“[..] analysis </a:t>
            </a:r>
            <a:r>
              <a:rPr lang="en-AU" dirty="0">
                <a:latin typeface="Open Sans"/>
              </a:rPr>
              <a:t>indicates that remaining habitat in these areas, and potential for restoring habitat, is a top priority for biodiversity conservation</a:t>
            </a:r>
            <a:r>
              <a:rPr lang="en-AU" dirty="0" smtClean="0">
                <a:latin typeface="Open Sans"/>
              </a:rPr>
              <a:t>.”</a:t>
            </a:r>
            <a:endParaRPr lang="en-AU" dirty="0"/>
          </a:p>
        </p:txBody>
      </p:sp>
    </p:spTree>
    <p:extLst>
      <p:ext uri="{BB962C8B-B14F-4D97-AF65-F5344CB8AC3E}">
        <p14:creationId xmlns:p14="http://schemas.microsoft.com/office/powerpoint/2010/main" val="4038298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sp>
        <p:nvSpPr>
          <p:cNvPr id="2" name="TextBox 1"/>
          <p:cNvSpPr txBox="1"/>
          <p:nvPr/>
        </p:nvSpPr>
        <p:spPr>
          <a:xfrm>
            <a:off x="431800" y="973581"/>
            <a:ext cx="8529320" cy="830997"/>
          </a:xfrm>
          <a:prstGeom prst="rect">
            <a:avLst/>
          </a:prstGeom>
          <a:noFill/>
        </p:spPr>
        <p:txBody>
          <a:bodyPr wrap="square" rtlCol="0">
            <a:spAutoFit/>
          </a:bodyPr>
          <a:lstStyle/>
          <a:p>
            <a:r>
              <a:rPr lang="en-AU" sz="2400" dirty="0" smtClean="0"/>
              <a:t>“In </a:t>
            </a:r>
            <a:r>
              <a:rPr lang="en-AU" sz="2400" dirty="0"/>
              <a:t>their recent article, Jenkins et al. (</a:t>
            </a:r>
            <a:r>
              <a:rPr lang="en-AU" sz="2400" b="1" dirty="0">
                <a:hlinkClick r:id="rId2"/>
              </a:rPr>
              <a:t>1</a:t>
            </a:r>
            <a:r>
              <a:rPr lang="en-AU" sz="2400" dirty="0"/>
              <a:t>) identify “priorities for future conservation investment” in the continental United </a:t>
            </a:r>
            <a:r>
              <a:rPr lang="en-AU" sz="2400" dirty="0" smtClean="0"/>
              <a:t>States...”</a:t>
            </a:r>
            <a:endParaRPr lang="en-AU" sz="2400" dirty="0"/>
          </a:p>
        </p:txBody>
      </p:sp>
      <p:sp>
        <p:nvSpPr>
          <p:cNvPr id="3" name="Rectangle 2"/>
          <p:cNvSpPr/>
          <p:nvPr/>
        </p:nvSpPr>
        <p:spPr>
          <a:xfrm>
            <a:off x="3733800" y="2224966"/>
            <a:ext cx="5227320" cy="2308324"/>
          </a:xfrm>
          <a:prstGeom prst="rect">
            <a:avLst/>
          </a:prstGeom>
        </p:spPr>
        <p:txBody>
          <a:bodyPr wrap="square">
            <a:spAutoFit/>
          </a:bodyPr>
          <a:lstStyle/>
          <a:p>
            <a:r>
              <a:rPr lang="en-AU" sz="2400" dirty="0" smtClean="0">
                <a:latin typeface="Open Sans"/>
              </a:rPr>
              <a:t>“Such </a:t>
            </a:r>
            <a:r>
              <a:rPr lang="en-AU" sz="2400" dirty="0">
                <a:latin typeface="Open Sans"/>
              </a:rPr>
              <a:t>scoring systems defy contemporary planning approaches, and have repeatedly been shown to identify priorities that are biologically ineffective and economically inefficient (</a:t>
            </a:r>
            <a:r>
              <a:rPr lang="en-AU" sz="2400" b="1" dirty="0">
                <a:latin typeface="Open Sans"/>
                <a:hlinkClick r:id="rId3"/>
              </a:rPr>
              <a:t>2</a:t>
            </a:r>
            <a:r>
              <a:rPr lang="en-AU" sz="2400" dirty="0" smtClean="0">
                <a:latin typeface="Open Sans"/>
              </a:rPr>
              <a:t>).”</a:t>
            </a:r>
            <a:endParaRPr lang="en-AU" sz="2400" dirty="0"/>
          </a:p>
        </p:txBody>
      </p:sp>
      <p:pic>
        <p:nvPicPr>
          <p:cNvPr id="12" name="Picture 2" descr="Fig.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 y="2296124"/>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5"/>
              </a:rPr>
              <a:t>10.1073/pnas.1509189112</a:t>
            </a:r>
            <a:endParaRPr lang="en-AU" dirty="0"/>
          </a:p>
        </p:txBody>
      </p:sp>
    </p:spTree>
    <p:extLst>
      <p:ext uri="{BB962C8B-B14F-4D97-AF65-F5344CB8AC3E}">
        <p14:creationId xmlns:p14="http://schemas.microsoft.com/office/powerpoint/2010/main" val="369521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2489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19898"/>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824806" y="1060665"/>
            <a:ext cx="5319194" cy="3416320"/>
          </a:xfrm>
          <a:prstGeom prst="rect">
            <a:avLst/>
          </a:prstGeom>
        </p:spPr>
        <p:txBody>
          <a:bodyPr wrap="square">
            <a:spAutoFit/>
          </a:bodyPr>
          <a:lstStyle/>
          <a:p>
            <a:r>
              <a:rPr lang="en-AU" sz="2400" dirty="0" smtClean="0">
                <a:latin typeface="Open Sans"/>
              </a:rPr>
              <a:t>“First</a:t>
            </a:r>
            <a:r>
              <a:rPr lang="en-AU" sz="2400" dirty="0">
                <a:latin typeface="Open Sans"/>
              </a:rPr>
              <a:t>, priority setting requires explicit and defensible objectives (</a:t>
            </a:r>
            <a:r>
              <a:rPr lang="en-AU" sz="2400" b="1" dirty="0" smtClean="0">
                <a:latin typeface="Open Sans"/>
                <a:hlinkClick r:id="rId3"/>
              </a:rPr>
              <a:t>2</a:t>
            </a:r>
            <a:r>
              <a:rPr lang="en-AU" sz="2400" dirty="0" smtClean="0">
                <a:latin typeface="Open Sans"/>
              </a:rPr>
              <a:t>) […] The </a:t>
            </a:r>
            <a:r>
              <a:rPr lang="en-AU" sz="2400" dirty="0">
                <a:latin typeface="Open Sans"/>
              </a:rPr>
              <a:t>locations highlighted by Jenkins et al. (</a:t>
            </a:r>
            <a:r>
              <a:rPr lang="en-AU" sz="2400" b="1" dirty="0">
                <a:latin typeface="Open Sans"/>
                <a:hlinkClick r:id="rId4"/>
              </a:rPr>
              <a:t>1</a:t>
            </a:r>
            <a:r>
              <a:rPr lang="en-AU" sz="2400" dirty="0">
                <a:latin typeface="Open Sans"/>
              </a:rPr>
              <a:t>) simply contain the largest number of relatively unprotected and restricted-range species, and it is unclear whether protecting these locations would achieve any particular objective</a:t>
            </a:r>
            <a:r>
              <a:rPr lang="en-AU" sz="2400" dirty="0" smtClean="0">
                <a:latin typeface="Open Sans"/>
              </a:rPr>
              <a:t>.”</a:t>
            </a:r>
            <a:endParaRPr lang="en-AU" sz="24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5"/>
              </a:rPr>
              <a:t>10.1073/pnas.1509189112</a:t>
            </a:r>
            <a:endParaRPr lang="en-AU" dirty="0"/>
          </a:p>
        </p:txBody>
      </p:sp>
    </p:spTree>
    <p:extLst>
      <p:ext uri="{BB962C8B-B14F-4D97-AF65-F5344CB8AC3E}">
        <p14:creationId xmlns:p14="http://schemas.microsoft.com/office/powerpoint/2010/main" val="915346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sp>
        <p:nvSpPr>
          <p:cNvPr id="10" name="TextBox 9"/>
          <p:cNvSpPr txBox="1"/>
          <p:nvPr/>
        </p:nvSpPr>
        <p:spPr>
          <a:xfrm rot="10800000" flipV="1">
            <a:off x="467360" y="1109201"/>
            <a:ext cx="8290560" cy="3539430"/>
          </a:xfrm>
          <a:prstGeom prst="rect">
            <a:avLst/>
          </a:prstGeom>
          <a:noFill/>
        </p:spPr>
        <p:txBody>
          <a:bodyPr wrap="square" rtlCol="0">
            <a:spAutoFit/>
          </a:bodyPr>
          <a:lstStyle/>
          <a:p>
            <a:r>
              <a:rPr lang="en-AU" sz="2800" dirty="0" smtClean="0"/>
              <a:t>“Second</a:t>
            </a:r>
            <a:r>
              <a:rPr lang="en-AU" sz="2800" dirty="0"/>
              <a:t>, conservation plans should prioritize actions, not species or places (</a:t>
            </a:r>
            <a:r>
              <a:rPr lang="en-AU" sz="2800" b="1" dirty="0">
                <a:hlinkClick r:id="rId2"/>
              </a:rPr>
              <a:t>2</a:t>
            </a:r>
            <a:r>
              <a:rPr lang="en-AU" sz="2800" dirty="0"/>
              <a:t>). Prioritizing species does not clarify what actions should be taken to avert species’ declines. Jenkins et al. (</a:t>
            </a:r>
            <a:r>
              <a:rPr lang="en-AU" sz="2800" b="1" dirty="0">
                <a:hlinkClick r:id="rId3"/>
              </a:rPr>
              <a:t>1</a:t>
            </a:r>
            <a:r>
              <a:rPr lang="en-AU" sz="2800" dirty="0"/>
              <a:t>) refer to protected areas, yet they also mention restoration and easements. Each of these actions has different costs and probabilities of success. Ignoring the costs and feasibilities of these different actions results in inefficient plans (</a:t>
            </a:r>
            <a:r>
              <a:rPr lang="en-AU" sz="2800" b="1" dirty="0">
                <a:hlinkClick r:id="rId2"/>
              </a:rPr>
              <a:t>2</a:t>
            </a:r>
            <a:r>
              <a:rPr lang="en-AU" sz="2800" dirty="0" smtClean="0"/>
              <a:t>).”</a:t>
            </a:r>
            <a:endParaRPr lang="en-AU" sz="2800" dirty="0"/>
          </a:p>
        </p:txBody>
      </p:sp>
      <p:sp>
        <p:nvSpPr>
          <p:cNvPr id="5" name="TextBox 4"/>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4"/>
              </a:rPr>
              <a:t>10.1073/pnas.1509189112</a:t>
            </a:r>
            <a:endParaRPr lang="en-AU" dirty="0"/>
          </a:p>
        </p:txBody>
      </p:sp>
    </p:spTree>
    <p:extLst>
      <p:ext uri="{BB962C8B-B14F-4D97-AF65-F5344CB8AC3E}">
        <p14:creationId xmlns:p14="http://schemas.microsoft.com/office/powerpoint/2010/main" val="1188271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91741"/>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124960" y="1363539"/>
            <a:ext cx="4572000" cy="3046988"/>
          </a:xfrm>
          <a:prstGeom prst="rect">
            <a:avLst/>
          </a:prstGeom>
        </p:spPr>
        <p:txBody>
          <a:bodyPr>
            <a:spAutoFit/>
          </a:bodyPr>
          <a:lstStyle/>
          <a:p>
            <a:r>
              <a:rPr lang="en-AU" sz="3200" dirty="0" smtClean="0">
                <a:latin typeface="Open Sans"/>
              </a:rPr>
              <a:t>“Third</a:t>
            </a:r>
            <a:r>
              <a:rPr lang="en-AU" sz="3200" dirty="0">
                <a:latin typeface="Open Sans"/>
              </a:rPr>
              <a:t>, conservation plans should consider at least some of the economic, political, and social constraints on actions</a:t>
            </a:r>
            <a:r>
              <a:rPr lang="en-AU" sz="3200" dirty="0" smtClean="0">
                <a:latin typeface="Open Sans"/>
              </a:rPr>
              <a:t>.”</a:t>
            </a:r>
            <a:endParaRPr lang="en-AU" sz="32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3"/>
              </a:rPr>
              <a:t>10.1073/pnas.1509189112</a:t>
            </a:r>
            <a:endParaRPr lang="en-AU" dirty="0"/>
          </a:p>
        </p:txBody>
      </p:sp>
    </p:spTree>
    <p:extLst>
      <p:ext uri="{BB962C8B-B14F-4D97-AF65-F5344CB8AC3E}">
        <p14:creationId xmlns:p14="http://schemas.microsoft.com/office/powerpoint/2010/main" val="2956967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360" y="116331"/>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mj-lt"/>
                <a:ea typeface="+mj-ea"/>
                <a:cs typeface="+mj-cs"/>
              </a:defRPr>
            </a:lvl1pPr>
          </a:lstStyle>
          <a:p>
            <a:r>
              <a:rPr lang="en-AU" dirty="0" smtClean="0"/>
              <a:t>Asset map or priority map?</a:t>
            </a:r>
            <a:endParaRPr lang="en-AU" dirty="0"/>
          </a:p>
        </p:txBody>
      </p:sp>
      <p:pic>
        <p:nvPicPr>
          <p:cNvPr id="12" name="Picture 2"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1591741"/>
            <a:ext cx="3466031" cy="22371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58511" y="1106061"/>
            <a:ext cx="5213551" cy="3416320"/>
          </a:xfrm>
          <a:prstGeom prst="rect">
            <a:avLst/>
          </a:prstGeom>
        </p:spPr>
        <p:txBody>
          <a:bodyPr wrap="square">
            <a:spAutoFit/>
          </a:bodyPr>
          <a:lstStyle/>
          <a:p>
            <a:r>
              <a:rPr lang="en-AU" sz="2400" dirty="0" smtClean="0"/>
              <a:t>“Finally</a:t>
            </a:r>
            <a:r>
              <a:rPr lang="en-AU" sz="2400" dirty="0"/>
              <a:t>, a central principle of conservation planning is that decisions account for the composition of species assemblages across sites (“complementarity”; see ref. 4). Considering complementarity ensures that protection is directed at all species, not simply those </a:t>
            </a:r>
            <a:r>
              <a:rPr lang="en-AU" sz="2400" dirty="0" err="1"/>
              <a:t>colocated</a:t>
            </a:r>
            <a:r>
              <a:rPr lang="en-AU" sz="2400" dirty="0"/>
              <a:t> in species-richness hotspots</a:t>
            </a:r>
            <a:r>
              <a:rPr lang="en-AU" sz="2400" dirty="0" smtClean="0"/>
              <a:t>.”</a:t>
            </a:r>
            <a:endParaRPr lang="en-AU" sz="2400" dirty="0"/>
          </a:p>
        </p:txBody>
      </p:sp>
      <p:sp>
        <p:nvSpPr>
          <p:cNvPr id="6" name="TextBox 5"/>
          <p:cNvSpPr txBox="1"/>
          <p:nvPr/>
        </p:nvSpPr>
        <p:spPr>
          <a:xfrm>
            <a:off x="3467921" y="4774168"/>
            <a:ext cx="5759077" cy="369332"/>
          </a:xfrm>
          <a:prstGeom prst="rect">
            <a:avLst/>
          </a:prstGeom>
          <a:noFill/>
        </p:spPr>
        <p:txBody>
          <a:bodyPr wrap="none" rtlCol="0">
            <a:spAutoFit/>
          </a:bodyPr>
          <a:lstStyle/>
          <a:p>
            <a:r>
              <a:rPr lang="en-AU" dirty="0" smtClean="0"/>
              <a:t>Brown, et al. (2015) PNAS,  doi:</a:t>
            </a:r>
            <a:r>
              <a:rPr lang="en-AU" dirty="0">
                <a:hlinkClick r:id="rId3"/>
              </a:rPr>
              <a:t>10.1073/pnas.1509189112</a:t>
            </a:r>
            <a:endParaRPr lang="en-AU" dirty="0"/>
          </a:p>
        </p:txBody>
      </p:sp>
    </p:spTree>
    <p:extLst>
      <p:ext uri="{BB962C8B-B14F-4D97-AF65-F5344CB8AC3E}">
        <p14:creationId xmlns:p14="http://schemas.microsoft.com/office/powerpoint/2010/main" val="2328003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you will do today</a:t>
            </a:r>
            <a:endParaRPr lang="en-AU" dirty="0"/>
          </a:p>
        </p:txBody>
      </p:sp>
      <p:sp>
        <p:nvSpPr>
          <p:cNvPr id="3" name="Content Placeholder 2"/>
          <p:cNvSpPr>
            <a:spLocks noGrp="1"/>
          </p:cNvSpPr>
          <p:nvPr>
            <p:ph idx="1"/>
          </p:nvPr>
        </p:nvSpPr>
        <p:spPr>
          <a:xfrm>
            <a:off x="536400" y="1495351"/>
            <a:ext cx="8229600" cy="2795849"/>
          </a:xfrm>
        </p:spPr>
        <p:txBody>
          <a:bodyPr>
            <a:normAutofit/>
          </a:bodyPr>
          <a:lstStyle/>
          <a:p>
            <a:r>
              <a:rPr lang="en-AU" dirty="0" smtClean="0"/>
              <a:t>Workshop manual sections 1—4.</a:t>
            </a:r>
          </a:p>
          <a:p>
            <a:pPr marL="857250" lvl="1" indent="-457200"/>
            <a:r>
              <a:rPr lang="en-AU" dirty="0" smtClean="0"/>
              <a:t>Learn how to work with spatial data in R</a:t>
            </a:r>
          </a:p>
          <a:p>
            <a:pPr marL="857250" lvl="1" indent="-457200"/>
            <a:r>
              <a:rPr lang="en-AU" dirty="0" smtClean="0"/>
              <a:t>Perform a gap analysis</a:t>
            </a:r>
          </a:p>
          <a:p>
            <a:pPr marL="857250" lvl="1" indent="-457200"/>
            <a:r>
              <a:rPr lang="en-AU" dirty="0" smtClean="0"/>
              <a:t>Answer questions in the manua</a:t>
            </a:r>
            <a:r>
              <a:rPr lang="en-AU" dirty="0"/>
              <a:t>l</a:t>
            </a:r>
            <a:endParaRPr lang="en-AU" dirty="0" smtClean="0"/>
          </a:p>
          <a:p>
            <a:pPr marL="914400" lvl="1" indent="-514350">
              <a:buFont typeface="+mj-lt"/>
              <a:buAutoNum type="arabicPeriod"/>
            </a:pPr>
            <a:endParaRPr lang="en-AU" dirty="0" smtClean="0"/>
          </a:p>
          <a:p>
            <a:pPr marL="514350" indent="-514350">
              <a:buFont typeface="+mj-lt"/>
              <a:buAutoNum type="arabicPeriod"/>
            </a:pPr>
            <a:endParaRPr lang="en-AU" dirty="0"/>
          </a:p>
        </p:txBody>
      </p:sp>
      <p:sp>
        <p:nvSpPr>
          <p:cNvPr id="4" name="TextBox 3"/>
          <p:cNvSpPr txBox="1"/>
          <p:nvPr/>
        </p:nvSpPr>
        <p:spPr>
          <a:xfrm>
            <a:off x="358449" y="4076991"/>
            <a:ext cx="8718669" cy="646331"/>
          </a:xfrm>
          <a:prstGeom prst="rect">
            <a:avLst/>
          </a:prstGeom>
          <a:noFill/>
        </p:spPr>
        <p:txBody>
          <a:bodyPr wrap="none" rtlCol="0">
            <a:spAutoFit/>
          </a:bodyPr>
          <a:lstStyle/>
          <a:p>
            <a:r>
              <a:rPr lang="en-AU" sz="3600" dirty="0"/>
              <a:t>https://</a:t>
            </a:r>
            <a:r>
              <a:rPr lang="en-AU" sz="3600" dirty="0" smtClean="0"/>
              <a:t>prioritizr.github.io/massey-workshop</a:t>
            </a:r>
            <a:endParaRPr lang="en-AU" sz="3600" dirty="0"/>
          </a:p>
        </p:txBody>
      </p:sp>
    </p:spTree>
    <p:extLst>
      <p:ext uri="{BB962C8B-B14F-4D97-AF65-F5344CB8AC3E}">
        <p14:creationId xmlns:p14="http://schemas.microsoft.com/office/powerpoint/2010/main" val="3386593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Getting help</a:t>
            </a:r>
            <a:endParaRPr lang="en-AU" dirty="0"/>
          </a:p>
        </p:txBody>
      </p:sp>
      <p:sp>
        <p:nvSpPr>
          <p:cNvPr id="3" name="Content Placeholder 2"/>
          <p:cNvSpPr>
            <a:spLocks noGrp="1"/>
          </p:cNvSpPr>
          <p:nvPr>
            <p:ph idx="1"/>
          </p:nvPr>
        </p:nvSpPr>
        <p:spPr/>
        <p:txBody>
          <a:bodyPr/>
          <a:lstStyle/>
          <a:p>
            <a:r>
              <a:rPr lang="en-AU" dirty="0" err="1" smtClean="0"/>
              <a:t>prioritizr</a:t>
            </a:r>
            <a:r>
              <a:rPr lang="en-AU" dirty="0" smtClean="0"/>
              <a:t> website</a:t>
            </a:r>
          </a:p>
          <a:p>
            <a:pPr lvl="1"/>
            <a:r>
              <a:rPr lang="en-AU" dirty="0" smtClean="0">
                <a:solidFill>
                  <a:srgbClr val="00B0F0"/>
                </a:solidFill>
              </a:rPr>
              <a:t>https</a:t>
            </a:r>
            <a:r>
              <a:rPr lang="en-AU" dirty="0">
                <a:solidFill>
                  <a:srgbClr val="00B0F0"/>
                </a:solidFill>
              </a:rPr>
              <a:t>://</a:t>
            </a:r>
            <a:r>
              <a:rPr lang="en-AU" dirty="0" smtClean="0">
                <a:solidFill>
                  <a:srgbClr val="00B0F0"/>
                </a:solidFill>
              </a:rPr>
              <a:t>prioritizr.net</a:t>
            </a:r>
          </a:p>
          <a:p>
            <a:r>
              <a:rPr lang="en-AU" dirty="0" err="1" smtClean="0"/>
              <a:t>RDocumentation</a:t>
            </a:r>
            <a:endParaRPr lang="en-AU" dirty="0" smtClean="0"/>
          </a:p>
          <a:p>
            <a:pPr lvl="1"/>
            <a:r>
              <a:rPr lang="en-AU" dirty="0" smtClean="0">
                <a:solidFill>
                  <a:srgbClr val="00B0F0"/>
                </a:solidFill>
              </a:rPr>
              <a:t>https</a:t>
            </a:r>
            <a:r>
              <a:rPr lang="en-AU" dirty="0">
                <a:solidFill>
                  <a:srgbClr val="00B0F0"/>
                </a:solidFill>
              </a:rPr>
              <a:t>://</a:t>
            </a:r>
            <a:r>
              <a:rPr lang="en-AU" dirty="0" smtClean="0">
                <a:solidFill>
                  <a:srgbClr val="00B0F0"/>
                </a:solidFill>
              </a:rPr>
              <a:t>www.rdocumentation.org</a:t>
            </a:r>
          </a:p>
          <a:p>
            <a:r>
              <a:rPr lang="en-AU" dirty="0" err="1" smtClean="0"/>
              <a:t>Geocompr</a:t>
            </a:r>
            <a:endParaRPr lang="en-AU" dirty="0" smtClean="0"/>
          </a:p>
          <a:p>
            <a:pPr lvl="1"/>
            <a:r>
              <a:rPr lang="en-AU" dirty="0">
                <a:solidFill>
                  <a:srgbClr val="00B0F0"/>
                </a:solidFill>
              </a:rPr>
              <a:t>https://geocompr.robinlovelace.net/</a:t>
            </a:r>
            <a:endParaRPr lang="en-AU" dirty="0" smtClean="0">
              <a:solidFill>
                <a:srgbClr val="00B0F0"/>
              </a:solidFill>
            </a:endParaRPr>
          </a:p>
          <a:p>
            <a:endParaRPr lang="en-AU" dirty="0"/>
          </a:p>
        </p:txBody>
      </p:sp>
    </p:spTree>
    <p:extLst>
      <p:ext uri="{BB962C8B-B14F-4D97-AF65-F5344CB8AC3E}">
        <p14:creationId xmlns:p14="http://schemas.microsoft.com/office/powerpoint/2010/main" val="26909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6512" y="-748022"/>
            <a:ext cx="10236982" cy="63981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140815" y="-1426"/>
            <a:ext cx="6195461" cy="596462"/>
            <a:chOff x="217012" y="116632"/>
            <a:chExt cx="6195461" cy="795284"/>
          </a:xfrm>
        </p:grpSpPr>
        <p:pic>
          <p:nvPicPr>
            <p:cNvPr id="3" name="Picture 2" descr="C:\Users\jhanson\Downloads\1467354618_f0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5336717" cy="697627"/>
            </a:xfrm>
            <a:prstGeom prst="rect">
              <a:avLst/>
            </a:prstGeom>
            <a:noFill/>
          </p:spPr>
          <p:txBody>
            <a:bodyPr wrap="none" rtlCol="0">
              <a:spAutoFit/>
            </a:bodyPr>
            <a:lstStyle/>
            <a:p>
              <a:r>
                <a:rPr lang="en-AU" sz="2800" b="1" dirty="0">
                  <a:solidFill>
                    <a:schemeClr val="bg1"/>
                  </a:solidFill>
                </a:rPr>
                <a:t>j</a:t>
              </a:r>
              <a:r>
                <a:rPr lang="en-AU" sz="2800" b="1" dirty="0" smtClean="0">
                  <a:solidFill>
                    <a:schemeClr val="bg1"/>
                  </a:solidFill>
                </a:rPr>
                <a:t>effrey.hanson@uqconnect.edu.au</a:t>
              </a:r>
              <a:endParaRPr lang="en-AU" sz="2800" b="1" dirty="0">
                <a:solidFill>
                  <a:schemeClr val="bg1"/>
                </a:solidFill>
              </a:endParaRPr>
            </a:p>
          </p:txBody>
        </p:sp>
      </p:grpSp>
      <p:grpSp>
        <p:nvGrpSpPr>
          <p:cNvPr id="2" name="Group 1"/>
          <p:cNvGrpSpPr/>
          <p:nvPr/>
        </p:nvGrpSpPr>
        <p:grpSpPr>
          <a:xfrm>
            <a:off x="140812" y="1438213"/>
            <a:ext cx="2911027" cy="563832"/>
            <a:chOff x="211764" y="1168251"/>
            <a:chExt cx="2911027" cy="751774"/>
          </a:xfrm>
        </p:grpSpPr>
        <p:pic>
          <p:nvPicPr>
            <p:cNvPr id="5" name="Picture 4" descr="C:\Users\jhanson\Downloads\1467354784_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0"/>
              <a:ext cx="2047035" cy="697625"/>
            </a:xfrm>
            <a:prstGeom prst="rect">
              <a:avLst/>
            </a:prstGeom>
            <a:noFill/>
          </p:spPr>
          <p:txBody>
            <a:bodyPr wrap="none" rtlCol="0">
              <a:spAutoFit/>
            </a:bodyPr>
            <a:lstStyle/>
            <a:p>
              <a:r>
                <a:rPr lang="en-AU" sz="2800" b="1" dirty="0" smtClean="0">
                  <a:solidFill>
                    <a:schemeClr val="bg1"/>
                  </a:solidFill>
                </a:rPr>
                <a:t>prioritizr.net</a:t>
              </a:r>
              <a:endParaRPr lang="en-AU" sz="2000" b="1" dirty="0">
                <a:solidFill>
                  <a:schemeClr val="bg1"/>
                </a:solidFill>
              </a:endParaRPr>
            </a:p>
          </p:txBody>
        </p:sp>
      </p:grpSp>
      <p:grpSp>
        <p:nvGrpSpPr>
          <p:cNvPr id="9" name="Group 8"/>
          <p:cNvGrpSpPr/>
          <p:nvPr/>
        </p:nvGrpSpPr>
        <p:grpSpPr>
          <a:xfrm>
            <a:off x="140812" y="716143"/>
            <a:ext cx="5852542" cy="600962"/>
            <a:chOff x="162258" y="2132856"/>
            <a:chExt cx="5852542" cy="801283"/>
          </a:xfrm>
        </p:grpSpPr>
        <p:pic>
          <p:nvPicPr>
            <p:cNvPr id="4" name="Picture 3" descr="C:\Users\jhanson\Downloads\1467354717_githu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939044" cy="697627"/>
            </a:xfrm>
            <a:prstGeom prst="rect">
              <a:avLst/>
            </a:prstGeom>
            <a:noFill/>
          </p:spPr>
          <p:txBody>
            <a:bodyPr wrap="none" rtlCol="0">
              <a:spAutoFit/>
            </a:bodyPr>
            <a:lstStyle/>
            <a:p>
              <a:r>
                <a:rPr lang="en-AU" sz="2800" b="1" dirty="0" smtClean="0">
                  <a:solidFill>
                    <a:schemeClr val="bg1"/>
                  </a:solidFill>
                </a:rPr>
                <a:t>github.com/</a:t>
              </a:r>
              <a:r>
                <a:rPr lang="en-AU" sz="2800" b="1" dirty="0" err="1" smtClean="0">
                  <a:solidFill>
                    <a:schemeClr val="bg1"/>
                  </a:solidFill>
                </a:rPr>
                <a:t>prioritizr</a:t>
              </a:r>
              <a:r>
                <a:rPr lang="en-AU" sz="2800" b="1" dirty="0" smtClean="0">
                  <a:solidFill>
                    <a:schemeClr val="bg1"/>
                  </a:solidFill>
                </a:rPr>
                <a:t>/</a:t>
              </a:r>
              <a:r>
                <a:rPr lang="en-AU" sz="2800" b="1" dirty="0" err="1" smtClean="0">
                  <a:solidFill>
                    <a:schemeClr val="bg1"/>
                  </a:solidFill>
                </a:rPr>
                <a:t>prioritizr</a:t>
              </a:r>
              <a:endParaRPr lang="en-AU" sz="2800" b="1" dirty="0">
                <a:solidFill>
                  <a:schemeClr val="bg1"/>
                </a:solidFill>
              </a:endParaRPr>
            </a:p>
          </p:txBody>
        </p:sp>
      </p:grpSp>
    </p:spTree>
    <p:extLst>
      <p:ext uri="{BB962C8B-B14F-4D97-AF65-F5344CB8AC3E}">
        <p14:creationId xmlns:p14="http://schemas.microsoft.com/office/powerpoint/2010/main" val="4289641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55" name="TextBox 54"/>
          <p:cNvSpPr txBox="1"/>
          <p:nvPr/>
        </p:nvSpPr>
        <p:spPr>
          <a:xfrm>
            <a:off x="6769223" y="752173"/>
            <a:ext cx="2244525" cy="523220"/>
          </a:xfrm>
          <a:prstGeom prst="rect">
            <a:avLst/>
          </a:prstGeom>
          <a:noFill/>
        </p:spPr>
        <p:txBody>
          <a:bodyPr wrap="none" rtlCol="0">
            <a:spAutoFit/>
          </a:bodyPr>
          <a:lstStyle/>
          <a:p>
            <a:r>
              <a:rPr lang="en-AU" sz="2800" dirty="0" smtClean="0"/>
              <a:t>Planning units</a:t>
            </a:r>
            <a:endParaRPr lang="en-AU" sz="2800" dirty="0"/>
          </a:p>
        </p:txBody>
      </p:sp>
      <p:cxnSp>
        <p:nvCxnSpPr>
          <p:cNvPr id="57" name="Straight Arrow Connector 56"/>
          <p:cNvCxnSpPr>
            <a:stCxn id="55" idx="2"/>
          </p:cNvCxnSpPr>
          <p:nvPr/>
        </p:nvCxnSpPr>
        <p:spPr>
          <a:xfrm flipH="1">
            <a:off x="7120800" y="1275393"/>
            <a:ext cx="770686" cy="4133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8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3747864" y="3025817"/>
            <a:ext cx="1627943" cy="1117345"/>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716400" y="1447561"/>
            <a:ext cx="7711200" cy="32967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6" name="Title 1"/>
          <p:cNvSpPr>
            <a:spLocks noGrp="1"/>
          </p:cNvSpPr>
          <p:nvPr>
            <p:ph type="title"/>
          </p:nvPr>
        </p:nvSpPr>
        <p:spPr>
          <a:xfrm>
            <a:off x="457200" y="205979"/>
            <a:ext cx="8229600" cy="857250"/>
          </a:xfrm>
        </p:spPr>
        <p:txBody>
          <a:bodyPr>
            <a:normAutofit/>
          </a:bodyPr>
          <a:lstStyle/>
          <a:p>
            <a:r>
              <a:rPr lang="en-AU" b="1" dirty="0" smtClean="0"/>
              <a:t>Reserve selection</a:t>
            </a:r>
            <a:endParaRPr lang="en-AU" b="1" dirty="0"/>
          </a:p>
        </p:txBody>
      </p:sp>
      <p:sp>
        <p:nvSpPr>
          <p:cNvPr id="2" name="TextBox 1"/>
          <p:cNvSpPr txBox="1"/>
          <p:nvPr/>
        </p:nvSpPr>
        <p:spPr>
          <a:xfrm>
            <a:off x="716400" y="799200"/>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5" name="TextBox 54"/>
          <p:cNvSpPr txBox="1"/>
          <p:nvPr/>
        </p:nvSpPr>
        <p:spPr>
          <a:xfrm>
            <a:off x="232235" y="1798013"/>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7" name="TextBox 56"/>
          <p:cNvSpPr txBox="1"/>
          <p:nvPr/>
        </p:nvSpPr>
        <p:spPr>
          <a:xfrm>
            <a:off x="177665" y="3455677"/>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8" name="TextBox 57"/>
          <p:cNvSpPr txBox="1"/>
          <p:nvPr/>
        </p:nvSpPr>
        <p:spPr>
          <a:xfrm>
            <a:off x="6842551" y="653291"/>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59" name="TextBox 58"/>
          <p:cNvSpPr txBox="1"/>
          <p:nvPr/>
        </p:nvSpPr>
        <p:spPr>
          <a:xfrm>
            <a:off x="8478657" y="1542993"/>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
        <p:nvSpPr>
          <p:cNvPr id="60" name="TextBox 59"/>
          <p:cNvSpPr txBox="1"/>
          <p:nvPr/>
        </p:nvSpPr>
        <p:spPr>
          <a:xfrm>
            <a:off x="8571183" y="3241312"/>
            <a:ext cx="397866" cy="646331"/>
          </a:xfrm>
          <a:prstGeom prst="rect">
            <a:avLst/>
          </a:prstGeom>
          <a:noFill/>
        </p:spPr>
        <p:txBody>
          <a:bodyPr wrap="none" rtlCol="0">
            <a:spAutoFit/>
          </a:bodyPr>
          <a:lstStyle/>
          <a:p>
            <a:r>
              <a:rPr lang="en-AU" sz="3600" b="1" dirty="0" smtClean="0">
                <a:solidFill>
                  <a:srgbClr val="FFFF00"/>
                </a:solidFill>
              </a:rPr>
              <a:t>?</a:t>
            </a:r>
            <a:endParaRPr lang="en-AU" sz="3600" b="1" dirty="0">
              <a:solidFill>
                <a:srgbClr val="FFFF00"/>
              </a:solidFill>
            </a:endParaRPr>
          </a:p>
        </p:txBody>
      </p:sp>
    </p:spTree>
    <p:extLst>
      <p:ext uri="{BB962C8B-B14F-4D97-AF65-F5344CB8AC3E}">
        <p14:creationId xmlns:p14="http://schemas.microsoft.com/office/powerpoint/2010/main" val="1748775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dirty="0" smtClean="0"/>
              <a:t>Adequate</a:t>
            </a:r>
            <a:endParaRPr lang="en-AU" sz="4000" dirty="0"/>
          </a:p>
          <a:p>
            <a:r>
              <a:rPr lang="en-AU" sz="4000" dirty="0" smtClean="0"/>
              <a:t>Representative</a:t>
            </a:r>
          </a:p>
          <a:p>
            <a:r>
              <a:rPr lang="en-AU" sz="4000" dirty="0" smtClean="0"/>
              <a:t>Efficient</a:t>
            </a:r>
            <a:endParaRPr lang="en-AU" sz="4000" dirty="0"/>
          </a:p>
        </p:txBody>
      </p:sp>
      <p:pic>
        <p:nvPicPr>
          <p:cNvPr id="7176" name="Picture 8" descr="http://phylopic.org/assets/images/submissions/b8daba4a-be30-4fd6-9457-e9f868eef84c.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91463" y="4687250"/>
            <a:ext cx="5752537" cy="369332"/>
          </a:xfrm>
          <a:prstGeom prst="rect">
            <a:avLst/>
          </a:prstGeom>
          <a:noFill/>
        </p:spPr>
        <p:txBody>
          <a:bodyPr wrap="none" rtlCol="0">
            <a:spAutoFit/>
          </a:bodyPr>
          <a:lstStyle/>
          <a:p>
            <a:r>
              <a:rPr lang="en-AU" dirty="0" err="1"/>
              <a:t>Kukkala</a:t>
            </a:r>
            <a:r>
              <a:rPr lang="en-AU" dirty="0"/>
              <a:t> &amp; </a:t>
            </a:r>
            <a:r>
              <a:rPr lang="en-AU" dirty="0" err="1"/>
              <a:t>Moilanen</a:t>
            </a:r>
            <a:r>
              <a:rPr lang="en-AU" dirty="0"/>
              <a:t> (2013) </a:t>
            </a:r>
            <a:r>
              <a:rPr lang="en-AU" dirty="0" err="1"/>
              <a:t>Biol</a:t>
            </a:r>
            <a:r>
              <a:rPr lang="en-AU" dirty="0"/>
              <a:t> Rev, doi:10.1111/brv.12008</a:t>
            </a:r>
          </a:p>
        </p:txBody>
      </p:sp>
    </p:spTree>
    <p:extLst>
      <p:ext uri="{BB962C8B-B14F-4D97-AF65-F5344CB8AC3E}">
        <p14:creationId xmlns:p14="http://schemas.microsoft.com/office/powerpoint/2010/main" val="2989485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b="1" u="sng" dirty="0" smtClean="0"/>
              <a:t>Comprehensive</a:t>
            </a:r>
            <a:endParaRPr lang="en-AU" sz="4000" u="sng" dirty="0"/>
          </a:p>
          <a:p>
            <a:r>
              <a:rPr lang="en-AU" sz="4000" dirty="0" smtClean="0"/>
              <a:t>Adequate</a:t>
            </a:r>
            <a:endParaRPr lang="en-AU" sz="4000" dirty="0"/>
          </a:p>
          <a:p>
            <a:r>
              <a:rPr lang="en-AU" sz="4000"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937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47360" y="1328263"/>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597400" y="164435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293360" y="1740270"/>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26482" y="1190172"/>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16118" y="1787173"/>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03318" y="1829435"/>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22905" y="1190172"/>
            <a:ext cx="484071" cy="48407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4382714" y="3331493"/>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Rectangle 85"/>
          <p:cNvSpPr/>
          <p:nvPr/>
        </p:nvSpPr>
        <p:spPr>
          <a:xfrm>
            <a:off x="6719514" y="3468414"/>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07649" y="3580827"/>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http://phylopic.org/assets/images/submissions/c07ce7b7-5fb5-484f-83a0-567bb0795e18.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561274" y="3596527"/>
            <a:ext cx="378617" cy="37861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http://phylopic.org/assets/images/submissions/b9d5547b-773c-46c8-841a-0846ff7f09ab.thumb.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611314" y="391261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307274" y="4008534"/>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640396"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30032" y="4055437"/>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917232" y="4097699"/>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0" descr="http://phylopic.org/assets/images/submissions/b8daba4a-be30-4fd6-9457-e9f868eef84c.thumb.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836819" y="3458436"/>
            <a:ext cx="484071" cy="48407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96" name="Multiply 9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71444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899"/>
            <a:ext cx="8229600" cy="857250"/>
          </a:xfrm>
        </p:spPr>
        <p:txBody>
          <a:bodyPr/>
          <a:lstStyle/>
          <a:p>
            <a:r>
              <a:rPr lang="en-AU" dirty="0" smtClean="0"/>
              <a:t>CARE Principles</a:t>
            </a:r>
            <a:endParaRPr lang="en-AU" dirty="0"/>
          </a:p>
        </p:txBody>
      </p:sp>
      <p:sp>
        <p:nvSpPr>
          <p:cNvPr id="3" name="Content Placeholder 2"/>
          <p:cNvSpPr>
            <a:spLocks noGrp="1"/>
          </p:cNvSpPr>
          <p:nvPr>
            <p:ph idx="1"/>
          </p:nvPr>
        </p:nvSpPr>
        <p:spPr>
          <a:xfrm>
            <a:off x="134003" y="1085001"/>
            <a:ext cx="4278869" cy="3602249"/>
          </a:xfrm>
        </p:spPr>
        <p:txBody>
          <a:bodyPr>
            <a:noAutofit/>
          </a:bodyPr>
          <a:lstStyle/>
          <a:p>
            <a:r>
              <a:rPr lang="en-AU" sz="4000" dirty="0" smtClean="0"/>
              <a:t>Comprehensive</a:t>
            </a:r>
            <a:endParaRPr lang="en-AU" sz="4000" dirty="0"/>
          </a:p>
          <a:p>
            <a:r>
              <a:rPr lang="en-AU" sz="4000" b="1" u="sng" dirty="0" smtClean="0"/>
              <a:t>Adequate</a:t>
            </a:r>
            <a:endParaRPr lang="en-AU" sz="4000" b="1" u="sng" dirty="0"/>
          </a:p>
          <a:p>
            <a:r>
              <a:rPr lang="en-AU" sz="4000" dirty="0" smtClean="0"/>
              <a:t>Representative</a:t>
            </a:r>
          </a:p>
          <a:p>
            <a:r>
              <a:rPr lang="en-AU" sz="4000" dirty="0" smtClean="0"/>
              <a:t>Efficient</a:t>
            </a:r>
            <a:endParaRPr lang="en-AU" sz="4000" dirty="0"/>
          </a:p>
        </p:txBody>
      </p:sp>
      <p:sp>
        <p:nvSpPr>
          <p:cNvPr id="60" name="Rectangle 59"/>
          <p:cNvSpPr/>
          <p:nvPr/>
        </p:nvSpPr>
        <p:spPr>
          <a:xfrm>
            <a:off x="4368800" y="1063229"/>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5547360" y="2678109"/>
            <a:ext cx="1405834" cy="646331"/>
          </a:xfrm>
          <a:prstGeom prst="rect">
            <a:avLst/>
          </a:prstGeom>
          <a:noFill/>
        </p:spPr>
        <p:txBody>
          <a:bodyPr wrap="none" rtlCol="0">
            <a:spAutoFit/>
          </a:bodyPr>
          <a:lstStyle/>
          <a:p>
            <a:r>
              <a:rPr lang="en-AU" sz="3600" b="1" dirty="0" smtClean="0"/>
              <a:t>versus</a:t>
            </a:r>
            <a:endParaRPr lang="en-AU" sz="3600" b="1" dirty="0"/>
          </a:p>
        </p:txBody>
      </p:sp>
      <p:sp>
        <p:nvSpPr>
          <p:cNvPr id="63" name="Rectangle 62"/>
          <p:cNvSpPr/>
          <p:nvPr/>
        </p:nvSpPr>
        <p:spPr>
          <a:xfrm>
            <a:off x="4511040" y="1200150"/>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170"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95335" y="1312563"/>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phylopic.org/assets/images/submissions/b8daba4a-be30-4fd6-9457-e9f868eef84c.thumb.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439545" y="-10707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23655" y="1826738"/>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44650" y="184856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43895" y="1613098"/>
            <a:ext cx="470931" cy="47093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412872" y="3324440"/>
            <a:ext cx="4064000" cy="1544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p:cNvSpPr/>
          <p:nvPr/>
        </p:nvSpPr>
        <p:spPr>
          <a:xfrm>
            <a:off x="6780152" y="3461361"/>
            <a:ext cx="1595120" cy="12585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939407" y="3573774"/>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467727" y="408794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88722" y="4109775"/>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phylopic.org/assets/images/submissions/416ec8c6-0ed1-4c9f-b4a4-8c1ef6496e84.thumb.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387967" y="3874309"/>
            <a:ext cx="470931" cy="4709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www.clker.com/cliparts/2/k/n/l/C/Q/transparent-green-checkmark-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1783" y="715913"/>
            <a:ext cx="704728" cy="734401"/>
          </a:xfrm>
          <a:prstGeom prst="rect">
            <a:avLst/>
          </a:prstGeom>
          <a:noFill/>
          <a:extLst>
            <a:ext uri="{909E8E84-426E-40DD-AFC4-6F175D3DCCD1}">
              <a14:hiddenFill xmlns:a14="http://schemas.microsoft.com/office/drawing/2010/main">
                <a:solidFill>
                  <a:srgbClr val="FFFFFF"/>
                </a:solidFill>
              </a14:hiddenFill>
            </a:ext>
          </a:extLst>
        </p:spPr>
      </p:pic>
      <p:sp>
        <p:nvSpPr>
          <p:cNvPr id="26" name="Multiply 25"/>
          <p:cNvSpPr/>
          <p:nvPr/>
        </p:nvSpPr>
        <p:spPr>
          <a:xfrm>
            <a:off x="7881363" y="2741981"/>
            <a:ext cx="1178471" cy="10579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01040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8769</TotalTime>
  <Words>1636</Words>
  <Application>Microsoft Office PowerPoint</Application>
  <PresentationFormat>On-screen Show (16:9)</PresentationFormat>
  <Paragraphs>492</Paragraphs>
  <Slides>48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Courier New</vt:lpstr>
      <vt:lpstr>Open Sans</vt:lpstr>
      <vt:lpstr>Office Theme</vt:lpstr>
      <vt:lpstr>prioritizr Systematic conservation planning in R R</vt:lpstr>
      <vt:lpstr>Global biodiversity crisis</vt:lpstr>
      <vt:lpstr>Protected areas</vt:lpstr>
      <vt:lpstr>Reserve selection</vt:lpstr>
      <vt:lpstr>Reserve selection</vt:lpstr>
      <vt:lpstr>Reserve selection</vt:lpstr>
      <vt:lpstr>CARE Principles</vt:lpstr>
      <vt:lpstr>CARE Principles</vt:lpstr>
      <vt:lpstr>CARE Principles</vt:lpstr>
      <vt:lpstr>CARE Principles</vt:lpstr>
      <vt:lpstr>CARE Principles</vt:lpstr>
      <vt:lpstr>Principle complementarity</vt:lpstr>
      <vt:lpstr>Reserve selection</vt:lpstr>
      <vt:lpstr>Reserve selection</vt:lpstr>
      <vt:lpstr>Report card</vt:lpstr>
      <vt:lpstr>Framing conservation as a  decision science problem</vt:lpstr>
      <vt:lpstr>Framing conservation as a  decision science problem</vt:lpstr>
      <vt:lpstr>Reserve selection as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Reserve selection as optimization</vt:lpstr>
      <vt:lpstr>Asset maps vs. priority maps</vt:lpstr>
      <vt:lpstr>Asset map or priority map?</vt:lpstr>
      <vt:lpstr>Asset map or priority map?</vt:lpstr>
      <vt:lpstr>Asset map or priority map?</vt:lpstr>
      <vt:lpstr>Asset map or priority map?</vt:lpstr>
      <vt:lpstr>Asset map or priority map?</vt:lpstr>
      <vt:lpstr>PowerPoint Presentation</vt:lpstr>
      <vt:lpstr>PowerPoint Presentation</vt:lpstr>
      <vt:lpstr>PowerPoint Presentation</vt:lpstr>
      <vt:lpstr>PowerPoint Presentation</vt:lpstr>
      <vt:lpstr>PowerPoint Presentation</vt:lpstr>
      <vt:lpstr>PowerPoint Presentation</vt:lpstr>
      <vt:lpstr>What you will do today</vt:lpstr>
      <vt:lpstr>Getting help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creator>Jeff Hanson Local Admin</dc:creator>
  <cp:lastModifiedBy>Jeffrey Owen Hanson</cp:lastModifiedBy>
  <cp:revision>1111</cp:revision>
  <dcterms:created xsi:type="dcterms:W3CDTF">2006-08-16T00:00:00Z</dcterms:created>
  <dcterms:modified xsi:type="dcterms:W3CDTF">2020-07-27T22:26:58Z</dcterms:modified>
</cp:coreProperties>
</file>