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98" r:id="rId3"/>
  </p:sldMasterIdLst>
  <p:notesMasterIdLst>
    <p:notesMasterId r:id="rId49"/>
  </p:notesMasterIdLst>
  <p:sldIdLst>
    <p:sldId id="256" r:id="rId4"/>
    <p:sldId id="514" r:id="rId5"/>
    <p:sldId id="515" r:id="rId6"/>
    <p:sldId id="513" r:id="rId7"/>
    <p:sldId id="516" r:id="rId8"/>
    <p:sldId id="570" r:id="rId9"/>
    <p:sldId id="517" r:id="rId10"/>
    <p:sldId id="518" r:id="rId11"/>
    <p:sldId id="519" r:id="rId12"/>
    <p:sldId id="520" r:id="rId13"/>
    <p:sldId id="521" r:id="rId14"/>
    <p:sldId id="547" r:id="rId15"/>
    <p:sldId id="553" r:id="rId16"/>
    <p:sldId id="554" r:id="rId17"/>
    <p:sldId id="555" r:id="rId18"/>
    <p:sldId id="556" r:id="rId19"/>
    <p:sldId id="533" r:id="rId20"/>
    <p:sldId id="532" r:id="rId21"/>
    <p:sldId id="535" r:id="rId22"/>
    <p:sldId id="529" r:id="rId23"/>
    <p:sldId id="539" r:id="rId24"/>
    <p:sldId id="541" r:id="rId25"/>
    <p:sldId id="542" r:id="rId26"/>
    <p:sldId id="540" r:id="rId27"/>
    <p:sldId id="545" r:id="rId28"/>
    <p:sldId id="528" r:id="rId29"/>
    <p:sldId id="543" r:id="rId30"/>
    <p:sldId id="544" r:id="rId31"/>
    <p:sldId id="546" r:id="rId32"/>
    <p:sldId id="558" r:id="rId33"/>
    <p:sldId id="559" r:id="rId34"/>
    <p:sldId id="560" r:id="rId35"/>
    <p:sldId id="561" r:id="rId36"/>
    <p:sldId id="569" r:id="rId37"/>
    <p:sldId id="568" r:id="rId38"/>
    <p:sldId id="562" r:id="rId39"/>
    <p:sldId id="565" r:id="rId40"/>
    <p:sldId id="566" r:id="rId41"/>
    <p:sldId id="522" r:id="rId42"/>
    <p:sldId id="523" r:id="rId43"/>
    <p:sldId id="524" r:id="rId44"/>
    <p:sldId id="525" r:id="rId45"/>
    <p:sldId id="526" r:id="rId46"/>
    <p:sldId id="527" r:id="rId47"/>
    <p:sldId id="289"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7326B5F-1434-4EEE-B0D7-4B9AF0887B46}">
          <p14:sldIdLst>
            <p14:sldId id="256"/>
          </p14:sldIdLst>
        </p14:section>
        <p14:section name="Introduction" id="{66BF8C86-1627-4262-9F51-041366B8248E}">
          <p14:sldIdLst>
            <p14:sldId id="514"/>
            <p14:sldId id="515"/>
            <p14:sldId id="513"/>
            <p14:sldId id="516"/>
          </p14:sldIdLst>
        </p14:section>
        <p14:section name="Problem formulation" id="{A70ACA51-3AB0-44ED-8AEE-A803735232F2}">
          <p14:sldIdLst>
            <p14:sldId id="570"/>
            <p14:sldId id="517"/>
            <p14:sldId id="518"/>
            <p14:sldId id="519"/>
            <p14:sldId id="520"/>
            <p14:sldId id="521"/>
            <p14:sldId id="547"/>
          </p14:sldIdLst>
        </p14:section>
        <p14:section name="Classic study" id="{92EAA945-C074-4A49-B183-D647D768F6F6}">
          <p14:sldIdLst>
            <p14:sldId id="553"/>
            <p14:sldId id="554"/>
            <p14:sldId id="555"/>
            <p14:sldId id="556"/>
          </p14:sldIdLst>
        </p14:section>
        <p14:section name="Efficient use of flagship funding" id="{4CDEE19C-6022-4369-8143-48693556E8F4}">
          <p14:sldIdLst>
            <p14:sldId id="533"/>
            <p14:sldId id="532"/>
            <p14:sldId id="535"/>
            <p14:sldId id="529"/>
          </p14:sldIdLst>
        </p14:section>
        <p14:section name="Trade-offs between species" id="{0FC617CC-3EE2-444E-A883-A6F276C0AA4C}">
          <p14:sldIdLst>
            <p14:sldId id="539"/>
            <p14:sldId id="541"/>
            <p14:sldId id="542"/>
            <p14:sldId id="540"/>
            <p14:sldId id="545"/>
            <p14:sldId id="528"/>
            <p14:sldId id="543"/>
            <p14:sldId id="544"/>
            <p14:sldId id="546"/>
          </p14:sldIdLst>
        </p14:section>
        <p14:section name="NZ example" id="{4CFF33B6-85D1-477B-AFF2-C607BF7A9242}">
          <p14:sldIdLst>
            <p14:sldId id="558"/>
            <p14:sldId id="559"/>
            <p14:sldId id="560"/>
            <p14:sldId id="561"/>
            <p14:sldId id="569"/>
            <p14:sldId id="568"/>
          </p14:sldIdLst>
        </p14:section>
        <p14:section name="Jeff's contribution" id="{B3EC3DCF-0792-4FBF-8650-36E1920E4B6E}">
          <p14:sldIdLst>
            <p14:sldId id="562"/>
            <p14:sldId id="565"/>
            <p14:sldId id="566"/>
            <p14:sldId id="522"/>
            <p14:sldId id="523"/>
            <p14:sldId id="524"/>
            <p14:sldId id="525"/>
            <p14:sldId id="526"/>
            <p14:sldId id="527"/>
          </p14:sldIdLst>
        </p14:section>
        <p14:section name="Conclusion" id="{3B23E288-D11D-4A38-8A7F-A2E0E70A602F}">
          <p14:sldIdLst>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00A8"/>
    <a:srgbClr val="EDEEEF"/>
    <a:srgbClr val="161616"/>
    <a:srgbClr val="151515"/>
    <a:srgbClr val="E6E6E6"/>
    <a:srgbClr val="B5A642"/>
    <a:srgbClr val="47411A"/>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10" d="100"/>
          <a:sy n="110"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18124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45</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45862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957648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70104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52086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5743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6874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304327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5434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471515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952541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650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383280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b="1" strike="noStrike" spc="-1" dirty="0">
                <a:solidFill>
                  <a:srgbClr val="FFFFFF"/>
                </a:solidFill>
                <a:uFill>
                  <a:solidFill>
                    <a:srgbClr val="FFFFFF"/>
                  </a:solidFill>
                </a:uFill>
                <a:latin typeface="+mj-lt"/>
              </a:rPr>
              <a:t>Conservation science (</a:t>
            </a:r>
            <a:r>
              <a:rPr lang="en-US" sz="4400" b="1" strike="noStrike" spc="-1" dirty="0" smtClean="0">
                <a:solidFill>
                  <a:srgbClr val="FFFFFF"/>
                </a:solidFill>
                <a:uFill>
                  <a:solidFill>
                    <a:srgbClr val="FFFFFF"/>
                  </a:solidFill>
                </a:uFill>
                <a:latin typeface="+mj-lt"/>
              </a:rPr>
              <a:t>196.315) Project Prioritization</a:t>
            </a:r>
            <a:endParaRPr lang="en-US" sz="1800" b="0" strike="noStrike" spc="-1" dirty="0">
              <a:solidFill>
                <a:srgbClr val="FFFFFF"/>
              </a:solidFill>
              <a:uFill>
                <a:solidFill>
                  <a:srgbClr val="FFFFFF"/>
                </a:solidFill>
              </a:uFill>
              <a:latin typeface="+mj-lt"/>
            </a:endParaRPr>
          </a:p>
        </p:txBody>
      </p:sp>
      <p:sp>
        <p:nvSpPr>
          <p:cNvPr id="123" name="TextShape 2"/>
          <p:cNvSpPr txBox="1"/>
          <p:nvPr/>
        </p:nvSpPr>
        <p:spPr>
          <a:xfrm>
            <a:off x="791820" y="4325894"/>
            <a:ext cx="7560360" cy="746109"/>
          </a:xfrm>
          <a:prstGeom prst="rect">
            <a:avLst/>
          </a:prstGeom>
          <a:noFill/>
          <a:ln>
            <a:noFill/>
          </a:ln>
        </p:spPr>
        <p:txBody>
          <a:bodyPr/>
          <a:lstStyle/>
          <a:p>
            <a:pPr algn="ctr">
              <a:lnSpc>
                <a:spcPct val="100000"/>
              </a:lnSpc>
            </a:pPr>
            <a:r>
              <a:rPr lang="en-US" sz="4000" b="0" strike="noStrike" spc="-1" dirty="0">
                <a:solidFill>
                  <a:srgbClr val="BFBFBF"/>
                </a:solidFill>
                <a:uFill>
                  <a:solidFill>
                    <a:srgbClr val="FFFFFF"/>
                  </a:solidFill>
                </a:uFill>
                <a:latin typeface="Calibri"/>
              </a:rPr>
              <a:t>Jeffrey Hanson</a:t>
            </a:r>
            <a:endParaRPr lang="en-US" sz="3200" b="0" strike="noStrike" spc="-1" dirty="0">
              <a:solidFill>
                <a:srgbClr val="FFFFFF"/>
              </a:solidFill>
              <a:uFill>
                <a:solidFill>
                  <a:srgbClr val="FFFFFF"/>
                </a:solidFill>
              </a:uFill>
              <a:latin typeface="Arial"/>
            </a:endParaRPr>
          </a:p>
        </p:txBody>
      </p:sp>
      <p:pic>
        <p:nvPicPr>
          <p:cNvPr id="128" name="Picture 2"/>
          <p:cNvPicPr/>
          <p:nvPr/>
        </p:nvPicPr>
        <p:blipFill>
          <a:blip r:embed="rId2"/>
          <a:stretch/>
        </p:blipFill>
        <p:spPr>
          <a:xfrm>
            <a:off x="2592180" y="1646720"/>
            <a:ext cx="3959640" cy="247464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2251098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2611502" cy="1024202"/>
            <a:chOff x="1042402" y="1032216"/>
            <a:chExt cx="2611502"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3091319" y="1492740"/>
              <a:ext cx="562585" cy="562585"/>
              <a:chOff x="3244063" y="1458576"/>
              <a:chExt cx="562585" cy="562585"/>
            </a:xfrm>
          </p:grpSpPr>
          <p:sp>
            <p:nvSpPr>
              <p:cNvPr id="55" name="Rectangle 54"/>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quot;No&quot; Symbol 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53" name="Group 52"/>
          <p:cNvGrpSpPr/>
          <p:nvPr/>
        </p:nvGrpSpPr>
        <p:grpSpPr>
          <a:xfrm>
            <a:off x="568869" y="4373825"/>
            <a:ext cx="562585" cy="562585"/>
            <a:chOff x="3767208" y="2886213"/>
            <a:chExt cx="562585" cy="562585"/>
          </a:xfrm>
        </p:grpSpPr>
        <p:sp>
          <p:nvSpPr>
            <p:cNvPr id="69" name="Rectangle 68"/>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quot;No&quot; Symbol 69"/>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76"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grpSp>
        <p:nvGrpSpPr>
          <p:cNvPr id="122" name="Group 121"/>
          <p:cNvGrpSpPr/>
          <p:nvPr/>
        </p:nvGrpSpPr>
        <p:grpSpPr>
          <a:xfrm>
            <a:off x="5136379" y="1716227"/>
            <a:ext cx="583814" cy="3123556"/>
            <a:chOff x="5136379" y="1716227"/>
            <a:chExt cx="583814" cy="3123556"/>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4" name="TextBox 83"/>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grpSp>
      <p:grpSp>
        <p:nvGrpSpPr>
          <p:cNvPr id="121" name="Group 120"/>
          <p:cNvGrpSpPr/>
          <p:nvPr/>
        </p:nvGrpSpPr>
        <p:grpSpPr>
          <a:xfrm>
            <a:off x="5776450" y="1712850"/>
            <a:ext cx="628544" cy="3126933"/>
            <a:chOff x="5711966" y="1712850"/>
            <a:chExt cx="628544" cy="3126933"/>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sp>
          <p:nvSpPr>
            <p:cNvPr id="85" name="TextBox 84"/>
            <p:cNvSpPr txBox="1"/>
            <p:nvPr/>
          </p:nvSpPr>
          <p:spPr>
            <a:xfrm>
              <a:off x="5792841" y="4470451"/>
              <a:ext cx="466794" cy="369332"/>
            </a:xfrm>
            <a:prstGeom prst="rect">
              <a:avLst/>
            </a:prstGeom>
            <a:noFill/>
          </p:spPr>
          <p:txBody>
            <a:bodyPr wrap="none" rtlCol="0">
              <a:spAutoFit/>
            </a:bodyPr>
            <a:lstStyle/>
            <a:p>
              <a:r>
                <a:rPr lang="en-AU" dirty="0"/>
                <a:t>9</a:t>
              </a:r>
              <a:r>
                <a:rPr lang="en-AU" dirty="0" smtClean="0"/>
                <a:t>%</a:t>
              </a:r>
              <a:endParaRPr lang="en-AU" dirty="0"/>
            </a:p>
          </p:txBody>
        </p:sp>
      </p:grpSp>
      <p:grpSp>
        <p:nvGrpSpPr>
          <p:cNvPr id="120" name="Group 119"/>
          <p:cNvGrpSpPr/>
          <p:nvPr/>
        </p:nvGrpSpPr>
        <p:grpSpPr>
          <a:xfrm>
            <a:off x="6461250" y="1712850"/>
            <a:ext cx="583814" cy="3126933"/>
            <a:chOff x="6461250" y="1712850"/>
            <a:chExt cx="583814" cy="3126933"/>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sp>
          <p:nvSpPr>
            <p:cNvPr id="86" name="TextBox 85"/>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sp>
        <p:nvSpPr>
          <p:cNvPr id="2" name="Oval 1"/>
          <p:cNvSpPr/>
          <p:nvPr/>
        </p:nvSpPr>
        <p:spPr>
          <a:xfrm>
            <a:off x="533571" y="2311104"/>
            <a:ext cx="776851" cy="734123"/>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396134" y="3592437"/>
            <a:ext cx="842096" cy="795779"/>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Group 102"/>
          <p:cNvGrpSpPr/>
          <p:nvPr/>
        </p:nvGrpSpPr>
        <p:grpSpPr>
          <a:xfrm>
            <a:off x="7377044" y="2741333"/>
            <a:ext cx="1331113" cy="562585"/>
            <a:chOff x="7377044" y="3693140"/>
            <a:chExt cx="1331113" cy="562585"/>
          </a:xfrm>
        </p:grpSpPr>
        <p:sp>
          <p:nvSpPr>
            <p:cNvPr id="104" name="TextBox 103"/>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105" name="Group 104"/>
            <p:cNvGrpSpPr/>
            <p:nvPr/>
          </p:nvGrpSpPr>
          <p:grpSpPr>
            <a:xfrm>
              <a:off x="7377044" y="3693140"/>
              <a:ext cx="562585" cy="562585"/>
              <a:chOff x="9279472" y="2261725"/>
              <a:chExt cx="562585" cy="562585"/>
            </a:xfrm>
          </p:grpSpPr>
          <p:sp>
            <p:nvSpPr>
              <p:cNvPr id="106" name="Rectangle 10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8" name="Group 107"/>
          <p:cNvGrpSpPr/>
          <p:nvPr/>
        </p:nvGrpSpPr>
        <p:grpSpPr>
          <a:xfrm>
            <a:off x="7377044" y="2053760"/>
            <a:ext cx="1157831" cy="562585"/>
            <a:chOff x="7377044" y="2978219"/>
            <a:chExt cx="1157831" cy="562585"/>
          </a:xfrm>
        </p:grpSpPr>
        <p:sp>
          <p:nvSpPr>
            <p:cNvPr id="109" name="TextBox 10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10" name="Group 109"/>
            <p:cNvGrpSpPr/>
            <p:nvPr/>
          </p:nvGrpSpPr>
          <p:grpSpPr>
            <a:xfrm>
              <a:off x="7377044" y="2978219"/>
              <a:ext cx="562585" cy="562585"/>
              <a:chOff x="-2622895" y="613980"/>
              <a:chExt cx="696305" cy="696305"/>
            </a:xfrm>
          </p:grpSpPr>
          <p:sp>
            <p:nvSpPr>
              <p:cNvPr id="111" name="Rectangle 110"/>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3" name="Group 112"/>
          <p:cNvGrpSpPr/>
          <p:nvPr/>
        </p:nvGrpSpPr>
        <p:grpSpPr>
          <a:xfrm>
            <a:off x="7377044" y="1366187"/>
            <a:ext cx="965628" cy="562585"/>
            <a:chOff x="7377044" y="2305987"/>
            <a:chExt cx="965628" cy="562585"/>
          </a:xfrm>
        </p:grpSpPr>
        <p:sp>
          <p:nvSpPr>
            <p:cNvPr id="114" name="TextBox 113"/>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15" name="Group 114"/>
            <p:cNvGrpSpPr/>
            <p:nvPr/>
          </p:nvGrpSpPr>
          <p:grpSpPr>
            <a:xfrm>
              <a:off x="7377044" y="2305987"/>
              <a:ext cx="562585" cy="562585"/>
              <a:chOff x="-2790412" y="5046269"/>
              <a:chExt cx="696305" cy="696305"/>
            </a:xfrm>
          </p:grpSpPr>
          <p:sp>
            <p:nvSpPr>
              <p:cNvPr id="117" name="Rectangle 116"/>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9" name="Group 118"/>
          <p:cNvGrpSpPr/>
          <p:nvPr/>
        </p:nvGrpSpPr>
        <p:grpSpPr>
          <a:xfrm>
            <a:off x="7377044" y="3428906"/>
            <a:ext cx="1148371" cy="562585"/>
            <a:chOff x="7377044" y="4368706"/>
            <a:chExt cx="1148371" cy="562585"/>
          </a:xfrm>
        </p:grpSpPr>
        <p:grpSp>
          <p:nvGrpSpPr>
            <p:cNvPr id="123" name="Group 122"/>
            <p:cNvGrpSpPr/>
            <p:nvPr/>
          </p:nvGrpSpPr>
          <p:grpSpPr>
            <a:xfrm>
              <a:off x="7377044" y="4368706"/>
              <a:ext cx="562585" cy="562585"/>
              <a:chOff x="3244063" y="1458576"/>
              <a:chExt cx="562585" cy="562585"/>
            </a:xfrm>
          </p:grpSpPr>
          <p:sp>
            <p:nvSpPr>
              <p:cNvPr id="126" name="Rectangle 125"/>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quot;No&quot; Symbol 126"/>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25" name="TextBox 124"/>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128" name="Oval 127"/>
          <p:cNvSpPr/>
          <p:nvPr/>
        </p:nvSpPr>
        <p:spPr>
          <a:xfrm>
            <a:off x="449245" y="4277647"/>
            <a:ext cx="842096" cy="795779"/>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7176104" y="4262430"/>
            <a:ext cx="1220142" cy="523220"/>
          </a:xfrm>
          <a:prstGeom prst="rect">
            <a:avLst/>
          </a:prstGeom>
          <a:noFill/>
        </p:spPr>
        <p:txBody>
          <a:bodyPr wrap="none" rtlCol="0">
            <a:spAutoFit/>
          </a:bodyPr>
          <a:lstStyle/>
          <a:p>
            <a:r>
              <a:rPr lang="en-AU" sz="2800" u="sng" dirty="0" smtClean="0"/>
              <a:t>Budget</a:t>
            </a:r>
            <a:endParaRPr lang="en-AU" sz="2800" u="sng" dirty="0"/>
          </a:p>
        </p:txBody>
      </p:sp>
      <p:sp>
        <p:nvSpPr>
          <p:cNvPr id="129" name="TextBox 128"/>
          <p:cNvSpPr txBox="1"/>
          <p:nvPr/>
        </p:nvSpPr>
        <p:spPr>
          <a:xfrm>
            <a:off x="8299529" y="4262430"/>
            <a:ext cx="732893" cy="523220"/>
          </a:xfrm>
          <a:prstGeom prst="rect">
            <a:avLst/>
          </a:prstGeom>
          <a:noFill/>
        </p:spPr>
        <p:txBody>
          <a:bodyPr wrap="none" rtlCol="0">
            <a:spAutoFit/>
          </a:bodyPr>
          <a:lstStyle/>
          <a:p>
            <a:r>
              <a:rPr lang="en-AU" sz="2800" dirty="0" smtClean="0"/>
              <a:t>$$$</a:t>
            </a:r>
            <a:endParaRPr lang="en-AU" sz="2800" dirty="0"/>
          </a:p>
        </p:txBody>
      </p:sp>
      <p:sp>
        <p:nvSpPr>
          <p:cNvPr id="93"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2037753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205979"/>
            <a:ext cx="8981440" cy="857250"/>
          </a:xfrm>
        </p:spPr>
        <p:txBody>
          <a:bodyPr>
            <a:normAutofit fontScale="90000"/>
          </a:bodyPr>
          <a:lstStyle/>
          <a:p>
            <a:r>
              <a:rPr lang="en-AU" sz="3600" b="1" dirty="0"/>
              <a:t>P</a:t>
            </a:r>
            <a:r>
              <a:rPr lang="en-AU" sz="3600" b="1" dirty="0" smtClean="0"/>
              <a:t>roject Prioritization vs. Reserve Selection</a:t>
            </a:r>
            <a:endParaRPr lang="en-AU" sz="3600" b="1" dirty="0"/>
          </a:p>
        </p:txBody>
      </p:sp>
      <p:sp>
        <p:nvSpPr>
          <p:cNvPr id="3" name="Text Placeholder 2"/>
          <p:cNvSpPr>
            <a:spLocks noGrp="1"/>
          </p:cNvSpPr>
          <p:nvPr>
            <p:ph type="body" idx="1"/>
          </p:nvPr>
        </p:nvSpPr>
        <p:spPr>
          <a:xfrm>
            <a:off x="457200" y="1171655"/>
            <a:ext cx="4040188" cy="479822"/>
          </a:xfrm>
        </p:spPr>
        <p:txBody>
          <a:bodyPr/>
          <a:lstStyle/>
          <a:p>
            <a:r>
              <a:rPr lang="en-AU" dirty="0" smtClean="0"/>
              <a:t>Project prioritization</a:t>
            </a:r>
            <a:endParaRPr lang="en-AU" dirty="0"/>
          </a:p>
        </p:txBody>
      </p:sp>
      <p:sp>
        <p:nvSpPr>
          <p:cNvPr id="4" name="Content Placeholder 3"/>
          <p:cNvSpPr>
            <a:spLocks noGrp="1"/>
          </p:cNvSpPr>
          <p:nvPr>
            <p:ph sz="half" idx="2"/>
          </p:nvPr>
        </p:nvSpPr>
        <p:spPr>
          <a:xfrm>
            <a:off x="457200" y="1651476"/>
            <a:ext cx="4040188" cy="2963466"/>
          </a:xfrm>
        </p:spPr>
        <p:txBody>
          <a:bodyPr>
            <a:normAutofit lnSpcReduction="10000"/>
          </a:bodyPr>
          <a:lstStyle/>
          <a:p>
            <a:r>
              <a:rPr lang="en-AU" sz="2000" dirty="0" smtClean="0"/>
              <a:t>Management actions are organized into projects</a:t>
            </a:r>
          </a:p>
          <a:p>
            <a:r>
              <a:rPr lang="en-AU" sz="2000" dirty="0" smtClean="0"/>
              <a:t>Specific data requirements (i.e. detailed information on costs, budgets, species’ persistence)</a:t>
            </a:r>
          </a:p>
          <a:p>
            <a:r>
              <a:rPr lang="en-AU" sz="2000" dirty="0" smtClean="0"/>
              <a:t>Typically uses data from expert elicitation</a:t>
            </a:r>
          </a:p>
          <a:p>
            <a:r>
              <a:rPr lang="en-AU" sz="2000" dirty="0" smtClean="0"/>
              <a:t>Typically used for planning management of particular sites</a:t>
            </a:r>
            <a:endParaRPr lang="en-AU" sz="2000" dirty="0"/>
          </a:p>
        </p:txBody>
      </p:sp>
      <p:sp>
        <p:nvSpPr>
          <p:cNvPr id="5" name="Text Placeholder 4"/>
          <p:cNvSpPr>
            <a:spLocks noGrp="1"/>
          </p:cNvSpPr>
          <p:nvPr>
            <p:ph type="body" sz="quarter" idx="3"/>
          </p:nvPr>
        </p:nvSpPr>
        <p:spPr>
          <a:xfrm>
            <a:off x="4645026" y="1171655"/>
            <a:ext cx="4041775" cy="479822"/>
          </a:xfrm>
        </p:spPr>
        <p:txBody>
          <a:bodyPr/>
          <a:lstStyle/>
          <a:p>
            <a:r>
              <a:rPr lang="en-AU" dirty="0" smtClean="0"/>
              <a:t>Reserve selection</a:t>
            </a:r>
            <a:endParaRPr lang="en-AU" dirty="0"/>
          </a:p>
        </p:txBody>
      </p:sp>
      <p:sp>
        <p:nvSpPr>
          <p:cNvPr id="6" name="Content Placeholder 5"/>
          <p:cNvSpPr>
            <a:spLocks noGrp="1"/>
          </p:cNvSpPr>
          <p:nvPr>
            <p:ph sz="quarter" idx="4"/>
          </p:nvPr>
        </p:nvSpPr>
        <p:spPr>
          <a:xfrm>
            <a:off x="4645026" y="1651476"/>
            <a:ext cx="4041775" cy="2963466"/>
          </a:xfrm>
        </p:spPr>
        <p:txBody>
          <a:bodyPr>
            <a:normAutofit fontScale="85000" lnSpcReduction="20000"/>
          </a:bodyPr>
          <a:lstStyle/>
          <a:p>
            <a:r>
              <a:rPr lang="en-AU" dirty="0" smtClean="0"/>
              <a:t>Typically only one action is considered (i.e. protect or not)</a:t>
            </a:r>
          </a:p>
          <a:p>
            <a:r>
              <a:rPr lang="en-AU" dirty="0" smtClean="0"/>
              <a:t>Wide variety of data can be used (e.g. surrogate data for costs [human pop. density], general budget rules [≤30% of land selected],  maps describing species’ presence/absence or abundance across study area)</a:t>
            </a:r>
          </a:p>
          <a:p>
            <a:r>
              <a:rPr lang="en-AU" dirty="0" smtClean="0"/>
              <a:t>Typically used for landscape, national, or global-level planning</a:t>
            </a:r>
          </a:p>
          <a:p>
            <a:endParaRPr lang="en-AU" dirty="0"/>
          </a:p>
        </p:txBody>
      </p:sp>
    </p:spTree>
    <p:extLst>
      <p:ext uri="{BB962C8B-B14F-4D97-AF65-F5344CB8AC3E}">
        <p14:creationId xmlns:p14="http://schemas.microsoft.com/office/powerpoint/2010/main" val="51281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prioritization protocol</a:t>
            </a:r>
            <a:endParaRPr lang="en-AU" dirty="0"/>
          </a:p>
        </p:txBody>
      </p:sp>
      <p:sp>
        <p:nvSpPr>
          <p:cNvPr id="3" name="Content Placeholder 2"/>
          <p:cNvSpPr>
            <a:spLocks noGrp="1"/>
          </p:cNvSpPr>
          <p:nvPr>
            <p:ph idx="1"/>
          </p:nvPr>
        </p:nvSpPr>
        <p:spPr>
          <a:xfrm>
            <a:off x="457200" y="1200151"/>
            <a:ext cx="7985760" cy="3394472"/>
          </a:xfrm>
        </p:spPr>
        <p:txBody>
          <a:bodyPr>
            <a:normAutofit/>
          </a:bodyPr>
          <a:lstStyle/>
          <a:p>
            <a:r>
              <a:rPr lang="en-AU" dirty="0" smtClean="0"/>
              <a:t>“The </a:t>
            </a:r>
            <a:r>
              <a:rPr lang="en-AU" dirty="0"/>
              <a:t>PPP </a:t>
            </a:r>
            <a:r>
              <a:rPr lang="en-AU" dirty="0" smtClean="0"/>
              <a:t>[… involved…] combine </a:t>
            </a:r>
            <a:r>
              <a:rPr lang="en-AU" dirty="0"/>
              <a:t>information on costs, values, benefits and likelihood of success to </a:t>
            </a:r>
            <a:r>
              <a:rPr lang="en-AU" b="1" u="sng" dirty="0"/>
              <a:t>rank</a:t>
            </a:r>
            <a:r>
              <a:rPr lang="en-AU" dirty="0"/>
              <a:t> projects according to benefits per unit dollar and choose set of projects</a:t>
            </a:r>
            <a:r>
              <a:rPr lang="en-AU" dirty="0" smtClean="0"/>
              <a:t>.”</a:t>
            </a:r>
            <a:endParaRPr lang="en-AU" dirty="0"/>
          </a:p>
        </p:txBody>
      </p:sp>
      <p:sp>
        <p:nvSpPr>
          <p:cNvPr id="6" name="TextBox 5"/>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402087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prioritization protocol</a:t>
            </a:r>
            <a:endParaRPr lang="en-AU" dirty="0"/>
          </a:p>
        </p:txBody>
      </p:sp>
      <p:sp>
        <p:nvSpPr>
          <p:cNvPr id="3" name="Content Placeholder 2"/>
          <p:cNvSpPr>
            <a:spLocks noGrp="1"/>
          </p:cNvSpPr>
          <p:nvPr>
            <p:ph idx="1"/>
          </p:nvPr>
        </p:nvSpPr>
        <p:spPr>
          <a:xfrm>
            <a:off x="457200" y="1200151"/>
            <a:ext cx="7985760" cy="3394472"/>
          </a:xfrm>
        </p:spPr>
        <p:txBody>
          <a:bodyPr>
            <a:normAutofit/>
          </a:bodyPr>
          <a:lstStyle/>
          <a:p>
            <a:r>
              <a:rPr lang="en-AU" dirty="0" smtClean="0"/>
              <a:t>“The </a:t>
            </a:r>
            <a:r>
              <a:rPr lang="en-AU" dirty="0"/>
              <a:t>PPP </a:t>
            </a:r>
            <a:r>
              <a:rPr lang="en-AU" dirty="0" smtClean="0"/>
              <a:t>[… involved…] combine </a:t>
            </a:r>
            <a:r>
              <a:rPr lang="en-AU" dirty="0"/>
              <a:t>information on costs, values, benefits and likelihood of success to </a:t>
            </a:r>
            <a:r>
              <a:rPr lang="en-AU" b="1" u="sng" dirty="0"/>
              <a:t>rank</a:t>
            </a:r>
            <a:r>
              <a:rPr lang="en-AU" dirty="0"/>
              <a:t> projects according to benefits per unit dollar and choose set of projects</a:t>
            </a:r>
            <a:r>
              <a:rPr lang="en-AU" dirty="0" smtClean="0"/>
              <a:t>.”</a:t>
            </a:r>
            <a:endParaRPr lang="en-AU" dirty="0"/>
          </a:p>
        </p:txBody>
      </p:sp>
      <p:sp>
        <p:nvSpPr>
          <p:cNvPr id="4" name="Oval 3"/>
          <p:cNvSpPr/>
          <p:nvPr/>
        </p:nvSpPr>
        <p:spPr>
          <a:xfrm>
            <a:off x="4683760" y="2160123"/>
            <a:ext cx="894080" cy="7155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538480" y="3972560"/>
            <a:ext cx="7904480" cy="769441"/>
          </a:xfrm>
          <a:prstGeom prst="rect">
            <a:avLst/>
          </a:prstGeom>
          <a:noFill/>
        </p:spPr>
        <p:txBody>
          <a:bodyPr wrap="square" rtlCol="0">
            <a:spAutoFit/>
          </a:bodyPr>
          <a:lstStyle/>
          <a:p>
            <a:r>
              <a:rPr lang="en-AU" sz="4400" b="1" dirty="0">
                <a:solidFill>
                  <a:srgbClr val="FF0000"/>
                </a:solidFill>
              </a:rPr>
              <a:t>B</a:t>
            </a:r>
            <a:r>
              <a:rPr lang="en-AU" sz="4400" b="1" dirty="0" smtClean="0">
                <a:solidFill>
                  <a:srgbClr val="FF0000"/>
                </a:solidFill>
              </a:rPr>
              <a:t>etter methods available now</a:t>
            </a:r>
          </a:p>
        </p:txBody>
      </p:sp>
      <p:cxnSp>
        <p:nvCxnSpPr>
          <p:cNvPr id="7" name="Straight Arrow Connector 6"/>
          <p:cNvCxnSpPr/>
          <p:nvPr/>
        </p:nvCxnSpPr>
        <p:spPr>
          <a:xfrm flipV="1">
            <a:off x="4958080" y="2936240"/>
            <a:ext cx="101600" cy="11960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610609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5500" t="19074" r="23333" b="7741"/>
          <a:stretch/>
        </p:blipFill>
        <p:spPr>
          <a:xfrm>
            <a:off x="2852143" y="111760"/>
            <a:ext cx="6149617" cy="4947738"/>
          </a:xfrm>
          <a:prstGeom prst="rect">
            <a:avLst/>
          </a:prstGeom>
        </p:spPr>
      </p:pic>
      <p:sp>
        <p:nvSpPr>
          <p:cNvPr id="7" name="Content Placeholder 2"/>
          <p:cNvSpPr>
            <a:spLocks noGrp="1"/>
          </p:cNvSpPr>
          <p:nvPr>
            <p:ph idx="1"/>
          </p:nvPr>
        </p:nvSpPr>
        <p:spPr>
          <a:xfrm>
            <a:off x="121920" y="194310"/>
            <a:ext cx="2387600" cy="4570730"/>
          </a:xfrm>
        </p:spPr>
        <p:txBody>
          <a:bodyPr>
            <a:noAutofit/>
          </a:bodyPr>
          <a:lstStyle/>
          <a:p>
            <a:pPr marL="0" indent="0">
              <a:buNone/>
            </a:pPr>
            <a:r>
              <a:rPr lang="en-AU" sz="2400" dirty="0" smtClean="0"/>
              <a:t>Ranking things based on </a:t>
            </a:r>
            <a:r>
              <a:rPr lang="en-AU" sz="2400" dirty="0"/>
              <a:t>overall </a:t>
            </a:r>
            <a:r>
              <a:rPr lang="en-AU" sz="2400" dirty="0">
                <a:solidFill>
                  <a:srgbClr val="00B050"/>
                </a:solidFill>
              </a:rPr>
              <a:t>efficiency</a:t>
            </a:r>
            <a:r>
              <a:rPr lang="en-AU" sz="2400" dirty="0"/>
              <a:t> </a:t>
            </a:r>
            <a:r>
              <a:rPr lang="en-AU" sz="2400" dirty="0" smtClean="0"/>
              <a:t>gives very different results to </a:t>
            </a:r>
            <a:r>
              <a:rPr lang="en-AU" sz="2400" dirty="0" smtClean="0">
                <a:solidFill>
                  <a:srgbClr val="FFC000"/>
                </a:solidFill>
              </a:rPr>
              <a:t>cost</a:t>
            </a:r>
            <a:r>
              <a:rPr lang="en-AU" sz="2400" dirty="0" smtClean="0"/>
              <a:t>, </a:t>
            </a:r>
            <a:r>
              <a:rPr lang="en-AU" sz="2400" dirty="0" smtClean="0">
                <a:solidFill>
                  <a:srgbClr val="D000A8"/>
                </a:solidFill>
              </a:rPr>
              <a:t>taxonomic distinctiveness</a:t>
            </a:r>
            <a:r>
              <a:rPr lang="en-AU" sz="2400" dirty="0" smtClean="0"/>
              <a:t>, or </a:t>
            </a:r>
            <a:r>
              <a:rPr lang="en-AU" sz="2400" dirty="0" smtClean="0">
                <a:solidFill>
                  <a:srgbClr val="FF0000"/>
                </a:solidFill>
              </a:rPr>
              <a:t>threat status</a:t>
            </a:r>
            <a:endParaRPr lang="en-AU" sz="2400" dirty="0">
              <a:solidFill>
                <a:srgbClr val="FF0000"/>
              </a:solidFill>
            </a:endParaRPr>
          </a:p>
        </p:txBody>
      </p:sp>
      <p:sp>
        <p:nvSpPr>
          <p:cNvPr id="12" name="Rectangle 11"/>
          <p:cNvSpPr/>
          <p:nvPr/>
        </p:nvSpPr>
        <p:spPr>
          <a:xfrm>
            <a:off x="4917440" y="528320"/>
            <a:ext cx="894080" cy="42367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6847840" y="528320"/>
            <a:ext cx="436880" cy="42367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7408902" y="528320"/>
            <a:ext cx="790217" cy="4236720"/>
          </a:xfrm>
          <a:prstGeom prst="rect">
            <a:avLst/>
          </a:prstGeom>
          <a:noFill/>
          <a:ln w="57150">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8293377" y="528320"/>
            <a:ext cx="708383" cy="4236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8496" y="4765040"/>
            <a:ext cx="2321110"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endParaRPr lang="en-AU" sz="1400" i="1" dirty="0"/>
          </a:p>
        </p:txBody>
      </p:sp>
    </p:spTree>
    <p:extLst>
      <p:ext uri="{BB962C8B-B14F-4D97-AF65-F5344CB8AC3E}">
        <p14:creationId xmlns:p14="http://schemas.microsoft.com/office/powerpoint/2010/main" val="971140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53" y="45579"/>
            <a:ext cx="8918294" cy="602603"/>
          </a:xfrm>
        </p:spPr>
        <p:txBody>
          <a:bodyPr>
            <a:noAutofit/>
          </a:bodyPr>
          <a:lstStyle/>
          <a:p>
            <a:r>
              <a:rPr lang="en-AU" sz="2800" dirty="0" smtClean="0"/>
              <a:t>Different ranks </a:t>
            </a:r>
            <a:r>
              <a:rPr lang="en-AU" sz="2800" b="0" dirty="0"/>
              <a:t>→</a:t>
            </a:r>
            <a:r>
              <a:rPr lang="en-AU" sz="2800" dirty="0" smtClean="0"/>
              <a:t> different </a:t>
            </a:r>
            <a:r>
              <a:rPr lang="en-AU" sz="2800" dirty="0"/>
              <a:t>biodiversity </a:t>
            </a:r>
            <a:r>
              <a:rPr lang="en-AU" sz="2800" dirty="0" smtClean="0"/>
              <a:t>outcomes</a:t>
            </a:r>
            <a:endParaRPr lang="en-AU" sz="2800" dirty="0"/>
          </a:p>
        </p:txBody>
      </p:sp>
      <p:grpSp>
        <p:nvGrpSpPr>
          <p:cNvPr id="6" name="Group 5"/>
          <p:cNvGrpSpPr/>
          <p:nvPr/>
        </p:nvGrpSpPr>
        <p:grpSpPr>
          <a:xfrm>
            <a:off x="2884446" y="763932"/>
            <a:ext cx="6146701" cy="3868019"/>
            <a:chOff x="2817397" y="1250066"/>
            <a:chExt cx="6146701" cy="3868019"/>
          </a:xfrm>
        </p:grpSpPr>
        <p:pic>
          <p:nvPicPr>
            <p:cNvPr id="4" name="Picture 3"/>
            <p:cNvPicPr>
              <a:picLocks noChangeAspect="1"/>
            </p:cNvPicPr>
            <p:nvPr/>
          </p:nvPicPr>
          <p:blipFill rotWithShape="1">
            <a:blip r:embed="rId2"/>
            <a:srcRect l="51718" t="27377" r="23795" b="46897"/>
            <a:stretch/>
          </p:blipFill>
          <p:spPr>
            <a:xfrm>
              <a:off x="2817397" y="1250066"/>
              <a:ext cx="6146700" cy="3636528"/>
            </a:xfrm>
            <a:prstGeom prst="rect">
              <a:avLst/>
            </a:prstGeom>
          </p:spPr>
        </p:pic>
        <p:pic>
          <p:nvPicPr>
            <p:cNvPr id="5" name="Picture 4"/>
            <p:cNvPicPr>
              <a:picLocks noChangeAspect="1"/>
            </p:cNvPicPr>
            <p:nvPr/>
          </p:nvPicPr>
          <p:blipFill rotWithShape="1">
            <a:blip r:embed="rId3"/>
            <a:srcRect l="27214" t="81033" r="23988" b="15591"/>
            <a:stretch/>
          </p:blipFill>
          <p:spPr>
            <a:xfrm>
              <a:off x="2817398" y="4878913"/>
              <a:ext cx="6146700" cy="239172"/>
            </a:xfrm>
            <a:prstGeom prst="rect">
              <a:avLst/>
            </a:prstGeom>
          </p:spPr>
        </p:pic>
      </p:grpSp>
      <p:sp>
        <p:nvSpPr>
          <p:cNvPr id="8" name="TextBox 7"/>
          <p:cNvSpPr txBox="1"/>
          <p:nvPr/>
        </p:nvSpPr>
        <p:spPr>
          <a:xfrm>
            <a:off x="112853" y="763932"/>
            <a:ext cx="2429912" cy="3785652"/>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More funding means greater benefit</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smtClean="0"/>
              <a:t>Ranking by overall cost-efficiency gives better outcomes than other criteria</a:t>
            </a:r>
          </a:p>
        </p:txBody>
      </p:sp>
      <p:sp>
        <p:nvSpPr>
          <p:cNvPr id="9" name="TextBox 8"/>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323673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 y="0"/>
            <a:ext cx="9141107" cy="879676"/>
          </a:xfrm>
        </p:spPr>
        <p:txBody>
          <a:bodyPr>
            <a:normAutofit fontScale="90000"/>
          </a:bodyPr>
          <a:lstStyle/>
          <a:p>
            <a:r>
              <a:rPr lang="en-AU" sz="4000" b="1" dirty="0"/>
              <a:t>P</a:t>
            </a:r>
            <a:r>
              <a:rPr lang="en-AU" sz="4000" b="1" dirty="0" smtClean="0"/>
              <a:t>rivate </a:t>
            </a:r>
            <a:r>
              <a:rPr lang="en-AU" sz="4000" b="1" dirty="0"/>
              <a:t>sponsorship for flagship </a:t>
            </a:r>
            <a:r>
              <a:rPr lang="en-AU" sz="4000" b="1" dirty="0" smtClean="0"/>
              <a:t>species</a:t>
            </a:r>
            <a:endParaRPr lang="en-AU" sz="4000" dirty="0"/>
          </a:p>
        </p:txBody>
      </p:sp>
      <p:pic>
        <p:nvPicPr>
          <p:cNvPr id="4" name="Picture 3"/>
          <p:cNvPicPr>
            <a:picLocks noChangeAspect="1"/>
          </p:cNvPicPr>
          <p:nvPr/>
        </p:nvPicPr>
        <p:blipFill rotWithShape="1">
          <a:blip r:embed="rId2"/>
          <a:srcRect l="45000" t="31815" r="22333" b="20778"/>
          <a:stretch/>
        </p:blipFill>
        <p:spPr>
          <a:xfrm>
            <a:off x="4790440" y="885720"/>
            <a:ext cx="4145280" cy="3383902"/>
          </a:xfrm>
          <a:prstGeom prst="rect">
            <a:avLst/>
          </a:prstGeom>
        </p:spPr>
      </p:pic>
      <p:sp>
        <p:nvSpPr>
          <p:cNvPr id="5" name="TextBox 4"/>
          <p:cNvSpPr txBox="1"/>
          <p:nvPr/>
        </p:nvSpPr>
        <p:spPr>
          <a:xfrm>
            <a:off x="243840" y="973685"/>
            <a:ext cx="432816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Flagship species raise lots of $$$ for conservation</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smtClean="0"/>
              <a:t>Donors want $$$ spent on projects for flagship species</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a:t>If we can only spend </a:t>
            </a:r>
            <a:r>
              <a:rPr lang="en-AU" sz="2400" dirty="0" smtClean="0"/>
              <a:t>this $$$ on flagship species, what’s the point of prioritization? </a:t>
            </a:r>
          </a:p>
        </p:txBody>
      </p:sp>
      <p:sp>
        <p:nvSpPr>
          <p:cNvPr id="6" name="TextBox 5"/>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3710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93" y="111761"/>
            <a:ext cx="9045615" cy="609599"/>
          </a:xfrm>
        </p:spPr>
        <p:txBody>
          <a:bodyPr>
            <a:normAutofit fontScale="90000"/>
          </a:bodyPr>
          <a:lstStyle/>
          <a:p>
            <a:r>
              <a:rPr lang="en-AU" b="1" dirty="0" smtClean="0"/>
              <a:t>Explored different funding scenarios</a:t>
            </a:r>
            <a:endParaRPr lang="en-AU" b="1" dirty="0"/>
          </a:p>
        </p:txBody>
      </p:sp>
      <p:sp>
        <p:nvSpPr>
          <p:cNvPr id="3" name="TextBox 2"/>
          <p:cNvSpPr txBox="1"/>
          <p:nvPr/>
        </p:nvSpPr>
        <p:spPr>
          <a:xfrm>
            <a:off x="193040" y="1076960"/>
            <a:ext cx="8493760" cy="3477875"/>
          </a:xfrm>
          <a:prstGeom prst="rect">
            <a:avLst/>
          </a:prstGeom>
          <a:noFill/>
        </p:spPr>
        <p:txBody>
          <a:bodyPr wrap="square" rtlCol="0">
            <a:spAutoFit/>
          </a:bodyPr>
          <a:lstStyle/>
          <a:p>
            <a:r>
              <a:rPr lang="en-AU" sz="2000" u="sng" dirty="0" smtClean="0"/>
              <a:t>Baseline scenario</a:t>
            </a:r>
            <a:r>
              <a:rPr lang="en-AU" sz="2000" dirty="0" smtClean="0"/>
              <a:t>: Baseline scenario</a:t>
            </a:r>
            <a:r>
              <a:rPr lang="en-AU" sz="2000" dirty="0"/>
              <a:t>: prioritization protocol assuming that no flagship species received private funding, and that flagship species were considered alongside other threatened species in the prioritization protocol</a:t>
            </a:r>
            <a:r>
              <a:rPr lang="en-AU" sz="2000" dirty="0" smtClean="0"/>
              <a:t>.</a:t>
            </a:r>
            <a:endParaRPr lang="en-AU" sz="2000" dirty="0"/>
          </a:p>
          <a:p>
            <a:endParaRPr lang="en-AU" sz="2000" dirty="0" smtClean="0"/>
          </a:p>
          <a:p>
            <a:r>
              <a:rPr lang="en-AU" sz="2000" u="sng" dirty="0" smtClean="0"/>
              <a:t>Flagship scenario</a:t>
            </a:r>
            <a:r>
              <a:rPr lang="en-AU" sz="2000" dirty="0" smtClean="0"/>
              <a:t>: Flagship </a:t>
            </a:r>
            <a:r>
              <a:rPr lang="en-AU" sz="2000" dirty="0"/>
              <a:t>sponsorship without considering </a:t>
            </a:r>
            <a:r>
              <a:rPr lang="en-AU" sz="2000" dirty="0" smtClean="0"/>
              <a:t>synergies for non-flagship species</a:t>
            </a:r>
            <a:r>
              <a:rPr lang="en-AU" sz="2000" dirty="0"/>
              <a:t>. R</a:t>
            </a:r>
            <a:r>
              <a:rPr lang="en-AU" sz="2000" dirty="0" smtClean="0"/>
              <a:t>andomly allocate funding </a:t>
            </a:r>
            <a:r>
              <a:rPr lang="en-AU" sz="2000" dirty="0"/>
              <a:t>to actions for </a:t>
            </a:r>
            <a:r>
              <a:rPr lang="en-AU" sz="2000" dirty="0" smtClean="0"/>
              <a:t>flagship species </a:t>
            </a:r>
            <a:r>
              <a:rPr lang="en-AU" sz="2000" dirty="0"/>
              <a:t>according to </a:t>
            </a:r>
            <a:r>
              <a:rPr lang="en-AU" sz="2000" dirty="0" smtClean="0"/>
              <a:t>funding level.</a:t>
            </a:r>
          </a:p>
          <a:p>
            <a:endParaRPr lang="en-AU" sz="2000" dirty="0"/>
          </a:p>
          <a:p>
            <a:r>
              <a:rPr lang="en-AU" sz="2000" u="sng" dirty="0" smtClean="0"/>
              <a:t>Synergistic flagship scenario</a:t>
            </a:r>
            <a:r>
              <a:rPr lang="en-AU" sz="2000" dirty="0" smtClean="0"/>
              <a:t>: Flagship </a:t>
            </a:r>
            <a:r>
              <a:rPr lang="en-AU" sz="2000" dirty="0"/>
              <a:t>species sponsorship to maximize </a:t>
            </a:r>
            <a:r>
              <a:rPr lang="en-AU" sz="2000" dirty="0" smtClean="0"/>
              <a:t>synergies with other non-flagship species. Allocate funding </a:t>
            </a:r>
            <a:r>
              <a:rPr lang="en-AU" sz="2000" dirty="0"/>
              <a:t>for the </a:t>
            </a:r>
            <a:r>
              <a:rPr lang="en-AU" sz="2000" dirty="0" smtClean="0"/>
              <a:t>flagship species to </a:t>
            </a:r>
            <a:r>
              <a:rPr lang="en-AU" sz="2000" dirty="0"/>
              <a:t>the conservation actions that maximize the ratio of shared costs with other species</a:t>
            </a:r>
          </a:p>
        </p:txBody>
      </p:sp>
      <p:sp>
        <p:nvSpPr>
          <p:cNvPr id="7" name="TextBox 6"/>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238565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47409" y="1308989"/>
            <a:ext cx="3662102" cy="3491345"/>
            <a:chOff x="3924300" y="2389734"/>
            <a:chExt cx="2506980" cy="2390084"/>
          </a:xfrm>
        </p:grpSpPr>
        <p:pic>
          <p:nvPicPr>
            <p:cNvPr id="102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2719" r="47360" b="52845"/>
            <a:stretch/>
          </p:blipFill>
          <p:spPr bwMode="auto">
            <a:xfrm>
              <a:off x="3924300" y="2389734"/>
              <a:ext cx="2506980" cy="2078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93442" r="47359" b="-112"/>
            <a:stretch/>
          </p:blipFill>
          <p:spPr bwMode="auto">
            <a:xfrm>
              <a:off x="3924300" y="4467917"/>
              <a:ext cx="2506980" cy="31190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p:cNvSpPr>
            <a:spLocks noGrp="1"/>
          </p:cNvSpPr>
          <p:nvPr>
            <p:ph type="title"/>
          </p:nvPr>
        </p:nvSpPr>
        <p:spPr>
          <a:xfrm>
            <a:off x="180053" y="205979"/>
            <a:ext cx="8873892" cy="857250"/>
          </a:xfrm>
        </p:spPr>
        <p:txBody>
          <a:bodyPr>
            <a:normAutofit fontScale="90000"/>
          </a:bodyPr>
          <a:lstStyle/>
          <a:p>
            <a:r>
              <a:rPr lang="en-AU" b="1" dirty="0"/>
              <a:t>Biodiversity gains from </a:t>
            </a:r>
            <a:r>
              <a:rPr lang="en-AU" b="1" dirty="0" smtClean="0"/>
              <a:t>private </a:t>
            </a:r>
            <a:r>
              <a:rPr lang="en-AU" b="1" dirty="0"/>
              <a:t>sponsorship for flagship </a:t>
            </a:r>
            <a:r>
              <a:rPr lang="en-AU" b="1" dirty="0" smtClean="0"/>
              <a:t>species</a:t>
            </a:r>
            <a:endParaRPr lang="en-AU" b="1" dirty="0"/>
          </a:p>
        </p:txBody>
      </p:sp>
      <p:sp>
        <p:nvSpPr>
          <p:cNvPr id="3" name="Rectangle 2"/>
          <p:cNvSpPr/>
          <p:nvPr/>
        </p:nvSpPr>
        <p:spPr>
          <a:xfrm rot="16200000">
            <a:off x="3036744" y="2744089"/>
            <a:ext cx="3527714" cy="584775"/>
          </a:xfrm>
          <a:prstGeom prst="rect">
            <a:avLst/>
          </a:prstGeom>
        </p:spPr>
        <p:txBody>
          <a:bodyPr wrap="square">
            <a:spAutoFit/>
          </a:bodyPr>
          <a:lstStyle/>
          <a:p>
            <a:r>
              <a:rPr lang="en-AU" sz="1600" dirty="0" smtClean="0"/>
              <a:t>{biodiversity under flagship scenario} – {biodiversity under  </a:t>
            </a:r>
            <a:r>
              <a:rPr lang="en-AU" sz="1600" dirty="0"/>
              <a:t>baseline </a:t>
            </a:r>
            <a:r>
              <a:rPr lang="en-AU" sz="1600" dirty="0" smtClean="0"/>
              <a:t>scenario}</a:t>
            </a:r>
            <a:endParaRPr lang="en-AU" sz="1600" dirty="0"/>
          </a:p>
        </p:txBody>
      </p:sp>
      <p:sp>
        <p:nvSpPr>
          <p:cNvPr id="8" name="TextBox 7"/>
          <p:cNvSpPr txBox="1"/>
          <p:nvPr/>
        </p:nvSpPr>
        <p:spPr>
          <a:xfrm>
            <a:off x="180053" y="1311981"/>
            <a:ext cx="4328160" cy="4154984"/>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In most cases: funding for flagship species improves overall biodiversity, even if the additional funding is focussed purely on flagship species</a:t>
            </a:r>
          </a:p>
          <a:p>
            <a:pPr marL="285750" indent="-285750">
              <a:buFont typeface="Arial" panose="020B0604020202020204" pitchFamily="34" charset="0"/>
              <a:buChar char="•"/>
            </a:pPr>
            <a:endParaRPr lang="en-AU" sz="2400" dirty="0" smtClean="0"/>
          </a:p>
          <a:p>
            <a:pPr marL="285750" indent="-285750">
              <a:buFont typeface="Arial" panose="020B0604020202020204" pitchFamily="34" charset="0"/>
              <a:buChar char="•"/>
            </a:pPr>
            <a:r>
              <a:rPr lang="en-AU" sz="2400" dirty="0" smtClean="0"/>
              <a:t>Increases in funding for flagship species also means greater overall benefits to biodiversity</a:t>
            </a:r>
            <a:endParaRPr lang="en-AU" sz="2400" dirty="0"/>
          </a:p>
          <a:p>
            <a:pPr marL="285750" indent="-285750">
              <a:buFont typeface="Arial" panose="020B0604020202020204" pitchFamily="34" charset="0"/>
              <a:buChar char="•"/>
            </a:pPr>
            <a:endParaRPr lang="en-AU" sz="2400" dirty="0" smtClean="0"/>
          </a:p>
        </p:txBody>
      </p:sp>
      <p:sp>
        <p:nvSpPr>
          <p:cNvPr id="9" name="TextBox 8"/>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477836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1514986" y="1251029"/>
            <a:ext cx="0" cy="2618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14986" y="3859755"/>
            <a:ext cx="4612214" cy="13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Box 2048"/>
          <p:cNvSpPr txBox="1"/>
          <p:nvPr/>
        </p:nvSpPr>
        <p:spPr>
          <a:xfrm>
            <a:off x="1997367" y="3965810"/>
            <a:ext cx="10182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8" name="TextBox 67"/>
          <p:cNvSpPr txBox="1"/>
          <p:nvPr/>
        </p:nvSpPr>
        <p:spPr>
          <a:xfrm>
            <a:off x="5543359" y="3965810"/>
            <a:ext cx="128535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52" name="Straight Connector 2051"/>
          <p:cNvCxnSpPr/>
          <p:nvPr/>
        </p:nvCxnSpPr>
        <p:spPr>
          <a:xfrm>
            <a:off x="2541944" y="3861135"/>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2472" y="3859756"/>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550267" y="2298638"/>
            <a:ext cx="1882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18"/>
          <p:cNvSpPr/>
          <p:nvPr/>
        </p:nvSpPr>
        <p:spPr>
          <a:xfrm rot="16200000">
            <a:off x="446222" y="1529909"/>
            <a:ext cx="110918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ight Arrow 31"/>
          <p:cNvSpPr/>
          <p:nvPr/>
        </p:nvSpPr>
        <p:spPr>
          <a:xfrm rot="5400000">
            <a:off x="405111" y="2988338"/>
            <a:ext cx="119140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Freeform 28"/>
          <p:cNvSpPr/>
          <p:nvPr/>
        </p:nvSpPr>
        <p:spPr>
          <a:xfrm>
            <a:off x="2971687" y="2581153"/>
            <a:ext cx="3131980" cy="1013467"/>
          </a:xfrm>
          <a:custGeom>
            <a:avLst/>
            <a:gdLst>
              <a:gd name="connsiteX0" fmla="*/ 0 w 3599727"/>
              <a:gd name="connsiteY0" fmla="*/ 0 h 1099595"/>
              <a:gd name="connsiteX1" fmla="*/ 1921398 w 3599727"/>
              <a:gd name="connsiteY1" fmla="*/ 879676 h 1099595"/>
              <a:gd name="connsiteX2" fmla="*/ 3599727 w 3599727"/>
              <a:gd name="connsiteY2" fmla="*/ 1099595 h 1099595"/>
            </a:gdLst>
            <a:ahLst/>
            <a:cxnLst>
              <a:cxn ang="0">
                <a:pos x="connsiteX0" y="connsiteY0"/>
              </a:cxn>
              <a:cxn ang="0">
                <a:pos x="connsiteX1" y="connsiteY1"/>
              </a:cxn>
              <a:cxn ang="0">
                <a:pos x="connsiteX2" y="connsiteY2"/>
              </a:cxn>
            </a:cxnLst>
            <a:rect l="l" t="t" r="r" b="b"/>
            <a:pathLst>
              <a:path w="3599727" h="1099595">
                <a:moveTo>
                  <a:pt x="0" y="0"/>
                </a:moveTo>
                <a:cubicBezTo>
                  <a:pt x="660722" y="348205"/>
                  <a:pt x="1321444" y="696410"/>
                  <a:pt x="1921398" y="879676"/>
                </a:cubicBezTo>
                <a:cubicBezTo>
                  <a:pt x="2521353" y="1062942"/>
                  <a:pt x="3060540" y="1081268"/>
                  <a:pt x="3599727" y="1099595"/>
                </a:cubicBezTo>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Freeform 34"/>
          <p:cNvSpPr/>
          <p:nvPr/>
        </p:nvSpPr>
        <p:spPr>
          <a:xfrm>
            <a:off x="1663748" y="1805649"/>
            <a:ext cx="1307940" cy="775503"/>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p:cNvSpPr txBox="1"/>
          <p:nvPr/>
        </p:nvSpPr>
        <p:spPr>
          <a:xfrm>
            <a:off x="6253230" y="3267660"/>
            <a:ext cx="195681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1" u="none" strike="noStrike" kern="1200" cap="none" spc="0" normalizeH="0" baseline="0" noProof="0" dirty="0" smtClean="0">
                <a:ln>
                  <a:noFill/>
                </a:ln>
                <a:solidFill>
                  <a:prstClr val="white"/>
                </a:solidFill>
                <a:effectLst/>
                <a:uLnTx/>
                <a:uFillTx/>
                <a:latin typeface="Calibri"/>
                <a:ea typeface="+mn-ea"/>
                <a:cs typeface="+mn-cs"/>
              </a:rPr>
              <a:t>Status quo</a:t>
            </a:r>
            <a:endParaRPr kumimoji="0" lang="en-AU" sz="3200" b="0" i="1"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2409769" y="662804"/>
            <a:ext cx="10814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smtClean="0">
                <a:ln>
                  <a:noFill/>
                </a:ln>
                <a:solidFill>
                  <a:prstClr val="white"/>
                </a:solidFill>
                <a:effectLst/>
                <a:uLnTx/>
                <a:uFillTx/>
                <a:latin typeface="Calibri"/>
                <a:ea typeface="+mn-ea"/>
                <a:cs typeface="+mn-cs"/>
              </a:rPr>
              <a:t>Now</a:t>
            </a:r>
            <a:endParaRPr kumimoji="0" lang="en-AU" sz="36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48" name="Straight Connector 2047"/>
          <p:cNvCxnSpPr/>
          <p:nvPr/>
        </p:nvCxnSpPr>
        <p:spPr>
          <a:xfrm>
            <a:off x="2950495" y="1251029"/>
            <a:ext cx="37339" cy="261843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403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9526" y="0"/>
            <a:ext cx="8844949" cy="857250"/>
          </a:xfrm>
        </p:spPr>
        <p:txBody>
          <a:bodyPr>
            <a:noAutofit/>
          </a:bodyPr>
          <a:lstStyle/>
          <a:p>
            <a:r>
              <a:rPr lang="en-AU" sz="2400" b="1" dirty="0" smtClean="0"/>
              <a:t>Prioritizations can help optimize funding allocation for flagship species by finding synergies with other species</a:t>
            </a:r>
            <a:endParaRPr lang="en-AU" sz="2400" b="1" dirty="0"/>
          </a:p>
        </p:txBody>
      </p:sp>
      <p:grpSp>
        <p:nvGrpSpPr>
          <p:cNvPr id="16" name="Group 15"/>
          <p:cNvGrpSpPr/>
          <p:nvPr/>
        </p:nvGrpSpPr>
        <p:grpSpPr>
          <a:xfrm>
            <a:off x="768927" y="1025236"/>
            <a:ext cx="7456475" cy="3904732"/>
            <a:chOff x="1196977" y="1245003"/>
            <a:chExt cx="7489823" cy="3922195"/>
          </a:xfrm>
        </p:grpSpPr>
        <p:grpSp>
          <p:nvGrpSpPr>
            <p:cNvPr id="7" name="Group 6"/>
            <p:cNvGrpSpPr/>
            <p:nvPr/>
          </p:nvGrpSpPr>
          <p:grpSpPr>
            <a:xfrm>
              <a:off x="1875667" y="1364674"/>
              <a:ext cx="6811133" cy="3408042"/>
              <a:chOff x="3924300" y="2389734"/>
              <a:chExt cx="4762500" cy="2382981"/>
            </a:xfrm>
          </p:grpSpPr>
          <p:pic>
            <p:nvPicPr>
              <p:cNvPr id="102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2719" b="52845"/>
              <a:stretch/>
            </p:blipFill>
            <p:spPr bwMode="auto">
              <a:xfrm>
                <a:off x="3924300" y="2389734"/>
                <a:ext cx="4762500" cy="2078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93442" b="41"/>
              <a:stretch/>
            </p:blipFill>
            <p:spPr bwMode="auto">
              <a:xfrm>
                <a:off x="3924300" y="4467916"/>
                <a:ext cx="4762500" cy="3047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rot="16200000">
              <a:off x="-274492" y="2716472"/>
              <a:ext cx="3527714" cy="584775"/>
            </a:xfrm>
            <a:prstGeom prst="rect">
              <a:avLst/>
            </a:prstGeom>
          </p:spPr>
          <p:txBody>
            <a:bodyPr wrap="square">
              <a:spAutoFit/>
            </a:bodyPr>
            <a:lstStyle/>
            <a:p>
              <a:r>
                <a:rPr lang="en-AU" sz="1600" dirty="0" smtClean="0"/>
                <a:t>{biodiversity under scenario} – {biodiversity under  </a:t>
              </a:r>
              <a:r>
                <a:rPr lang="en-AU" sz="1600" dirty="0"/>
                <a:t>baseline </a:t>
              </a:r>
              <a:r>
                <a:rPr lang="en-AU" sz="1600" dirty="0" smtClean="0"/>
                <a:t>scenario}</a:t>
              </a:r>
              <a:endParaRPr lang="en-AU" sz="1600" dirty="0"/>
            </a:p>
          </p:txBody>
        </p:sp>
        <p:sp>
          <p:nvSpPr>
            <p:cNvPr id="14" name="Rectangle 13"/>
            <p:cNvSpPr/>
            <p:nvPr/>
          </p:nvSpPr>
          <p:spPr>
            <a:xfrm>
              <a:off x="3196071" y="4804946"/>
              <a:ext cx="1833129" cy="338554"/>
            </a:xfrm>
            <a:prstGeom prst="rect">
              <a:avLst/>
            </a:prstGeom>
          </p:spPr>
          <p:txBody>
            <a:bodyPr wrap="square">
              <a:spAutoFit/>
            </a:bodyPr>
            <a:lstStyle/>
            <a:p>
              <a:r>
                <a:rPr lang="en-AU" sz="1600" dirty="0" smtClean="0"/>
                <a:t>Flagship scenario</a:t>
              </a:r>
              <a:endParaRPr lang="en-AU" sz="1600" dirty="0"/>
            </a:p>
          </p:txBody>
        </p:sp>
        <p:sp>
          <p:nvSpPr>
            <p:cNvPr id="9" name="Rectangle 8"/>
            <p:cNvSpPr/>
            <p:nvPr/>
          </p:nvSpPr>
          <p:spPr>
            <a:xfrm>
              <a:off x="5718491" y="4797866"/>
              <a:ext cx="2808269" cy="369332"/>
            </a:xfrm>
            <a:prstGeom prst="rect">
              <a:avLst/>
            </a:prstGeom>
          </p:spPr>
          <p:txBody>
            <a:bodyPr wrap="none">
              <a:spAutoFit/>
            </a:bodyPr>
            <a:lstStyle/>
            <a:p>
              <a:r>
                <a:rPr lang="en-AU" dirty="0"/>
                <a:t>Synergistic flagship scenario</a:t>
              </a:r>
            </a:p>
          </p:txBody>
        </p:sp>
      </p:grpSp>
      <p:sp>
        <p:nvSpPr>
          <p:cNvPr id="18" name="TextBox 17"/>
          <p:cNvSpPr txBox="1"/>
          <p:nvPr/>
        </p:nvSpPr>
        <p:spPr>
          <a:xfrm rot="16200000">
            <a:off x="6773104" y="2627350"/>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41702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1" y="12270"/>
            <a:ext cx="5069986"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Remember this?</a:t>
            </a:r>
            <a:endParaRPr lang="en-AU" b="1" dirty="0"/>
          </a:p>
        </p:txBody>
      </p:sp>
    </p:spTree>
    <p:extLst>
      <p:ext uri="{BB962C8B-B14F-4D97-AF65-F5344CB8AC3E}">
        <p14:creationId xmlns:p14="http://schemas.microsoft.com/office/powerpoint/2010/main" val="97533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1" y="12270"/>
            <a:ext cx="5069986"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Remember this?</a:t>
            </a:r>
            <a:endParaRPr lang="en-AU" b="1" dirty="0"/>
          </a:p>
        </p:txBody>
      </p:sp>
      <p:sp>
        <p:nvSpPr>
          <p:cNvPr id="2" name="Rectangle 1"/>
          <p:cNvSpPr/>
          <p:nvPr/>
        </p:nvSpPr>
        <p:spPr>
          <a:xfrm>
            <a:off x="441843" y="3502522"/>
            <a:ext cx="6646249" cy="92176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747994" y="3813831"/>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Tree>
    <p:extLst>
      <p:ext uri="{BB962C8B-B14F-4D97-AF65-F5344CB8AC3E}">
        <p14:creationId xmlns:p14="http://schemas.microsoft.com/office/powerpoint/2010/main" val="2536800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pic>
        <p:nvPicPr>
          <p:cNvPr id="73"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297" y="3156113"/>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90%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smtClean="0"/>
              <a:t>56%</a:t>
            </a:r>
            <a:endParaRPr lang="en-AU" sz="2400" dirty="0"/>
          </a:p>
        </p:txBody>
      </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2" name="TextBox 81"/>
          <p:cNvSpPr txBox="1"/>
          <p:nvPr/>
        </p:nvSpPr>
        <p:spPr>
          <a:xfrm>
            <a:off x="5798815" y="3141362"/>
            <a:ext cx="583814" cy="369332"/>
          </a:xfrm>
          <a:prstGeom prst="rect">
            <a:avLst/>
          </a:prstGeom>
          <a:noFill/>
        </p:spPr>
        <p:txBody>
          <a:bodyPr wrap="none" rtlCol="0">
            <a:spAutoFit/>
          </a:bodyPr>
          <a:lstStyle/>
          <a:p>
            <a:r>
              <a:rPr lang="en-AU" dirty="0" smtClean="0"/>
              <a:t>80%</a:t>
            </a:r>
            <a:endParaRPr lang="en-AU" dirty="0"/>
          </a:p>
        </p:txBody>
      </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smtClean="0"/>
                <a:t>45%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9605" y="3805660"/>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9202" y="248880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583814" cy="369332"/>
          </a:xfrm>
          <a:prstGeom prst="rect">
            <a:avLst/>
          </a:prstGeom>
          <a:noFill/>
        </p:spPr>
        <p:txBody>
          <a:bodyPr wrap="none" rtlCol="0">
            <a:spAutoFit/>
          </a:bodyPr>
          <a:lstStyle/>
          <a:p>
            <a:r>
              <a:rPr lang="en-AU" dirty="0" smtClean="0"/>
              <a:t>40%</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40%</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0" y="12270"/>
            <a:ext cx="6678591" cy="85725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What if we had multiple options?</a:t>
            </a:r>
            <a:endParaRPr lang="en-AU" b="1" dirty="0"/>
          </a:p>
        </p:txBody>
      </p:sp>
      <p:grpSp>
        <p:nvGrpSpPr>
          <p:cNvPr id="84" name="Group 83"/>
          <p:cNvGrpSpPr>
            <a:grpSpLocks noChangeAspect="1"/>
          </p:cNvGrpSpPr>
          <p:nvPr/>
        </p:nvGrpSpPr>
        <p:grpSpPr>
          <a:xfrm>
            <a:off x="557344" y="3070744"/>
            <a:ext cx="561600" cy="561600"/>
            <a:chOff x="4908376" y="1516788"/>
            <a:chExt cx="658422" cy="658422"/>
          </a:xfrm>
        </p:grpSpPr>
        <p:sp>
          <p:nvSpPr>
            <p:cNvPr id="85" name="Rectangle 8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0" name="Group 89"/>
          <p:cNvGrpSpPr>
            <a:grpSpLocks noChangeAspect="1"/>
          </p:cNvGrpSpPr>
          <p:nvPr/>
        </p:nvGrpSpPr>
        <p:grpSpPr>
          <a:xfrm>
            <a:off x="549060" y="2395314"/>
            <a:ext cx="561600" cy="561600"/>
            <a:chOff x="4908376" y="1516788"/>
            <a:chExt cx="658422" cy="658422"/>
          </a:xfrm>
        </p:grpSpPr>
        <p:sp>
          <p:nvSpPr>
            <p:cNvPr id="91" name="Rectangle 90"/>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3" name="Picture 92"/>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4" name="Group 93"/>
          <p:cNvGrpSpPr>
            <a:grpSpLocks noChangeAspect="1"/>
          </p:cNvGrpSpPr>
          <p:nvPr/>
        </p:nvGrpSpPr>
        <p:grpSpPr>
          <a:xfrm>
            <a:off x="5128723" y="1724341"/>
            <a:ext cx="561600" cy="561600"/>
            <a:chOff x="4908376" y="1516788"/>
            <a:chExt cx="658422" cy="658422"/>
          </a:xfrm>
        </p:grpSpPr>
        <p:sp>
          <p:nvSpPr>
            <p:cNvPr id="95" name="Rectangle 9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7" name="Group 96"/>
          <p:cNvGrpSpPr>
            <a:grpSpLocks noChangeAspect="1"/>
          </p:cNvGrpSpPr>
          <p:nvPr/>
        </p:nvGrpSpPr>
        <p:grpSpPr>
          <a:xfrm>
            <a:off x="5813566" y="1720161"/>
            <a:ext cx="561600" cy="561600"/>
            <a:chOff x="4908376" y="1516788"/>
            <a:chExt cx="658422" cy="658422"/>
          </a:xfrm>
        </p:grpSpPr>
        <p:sp>
          <p:nvSpPr>
            <p:cNvPr id="98" name="Rectangle 97"/>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98"/>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100" name="TextBox 99"/>
          <p:cNvSpPr txBox="1"/>
          <p:nvPr/>
        </p:nvSpPr>
        <p:spPr>
          <a:xfrm>
            <a:off x="737353" y="2487965"/>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
        <p:nvSpPr>
          <p:cNvPr id="101" name="TextBox 100"/>
          <p:cNvSpPr txBox="1"/>
          <p:nvPr/>
        </p:nvSpPr>
        <p:spPr>
          <a:xfrm>
            <a:off x="744900" y="3178042"/>
            <a:ext cx="365760" cy="369332"/>
          </a:xfrm>
          <a:prstGeom prst="rect">
            <a:avLst/>
          </a:prstGeom>
          <a:noFill/>
        </p:spPr>
        <p:txBody>
          <a:bodyPr wrap="square" rtlCol="0">
            <a:spAutoFit/>
          </a:bodyPr>
          <a:lstStyle/>
          <a:p>
            <a:r>
              <a:rPr lang="en-AU" b="1" dirty="0">
                <a:solidFill>
                  <a:srgbClr val="FF0000"/>
                </a:solidFill>
              </a:rPr>
              <a:t>2</a:t>
            </a:r>
          </a:p>
        </p:txBody>
      </p:sp>
      <p:sp>
        <p:nvSpPr>
          <p:cNvPr id="113" name="TextBox 112"/>
          <p:cNvSpPr txBox="1"/>
          <p:nvPr/>
        </p:nvSpPr>
        <p:spPr>
          <a:xfrm>
            <a:off x="753182" y="3818714"/>
            <a:ext cx="365760" cy="369332"/>
          </a:xfrm>
          <a:prstGeom prst="rect">
            <a:avLst/>
          </a:prstGeom>
          <a:noFill/>
        </p:spPr>
        <p:txBody>
          <a:bodyPr wrap="square" rtlCol="0">
            <a:spAutoFit/>
          </a:bodyPr>
          <a:lstStyle/>
          <a:p>
            <a:r>
              <a:rPr lang="en-AU" b="1" dirty="0" smtClean="0">
                <a:solidFill>
                  <a:srgbClr val="FF0000"/>
                </a:solidFill>
              </a:rPr>
              <a:t>3</a:t>
            </a:r>
            <a:endParaRPr lang="en-AU" b="1" dirty="0">
              <a:solidFill>
                <a:srgbClr val="FF0000"/>
              </a:solidFill>
            </a:endParaRPr>
          </a:p>
        </p:txBody>
      </p:sp>
    </p:spTree>
    <p:extLst>
      <p:ext uri="{BB962C8B-B14F-4D97-AF65-F5344CB8AC3E}">
        <p14:creationId xmlns:p14="http://schemas.microsoft.com/office/powerpoint/2010/main" val="3928786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pic>
        <p:nvPicPr>
          <p:cNvPr id="73"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297" y="3156113"/>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90%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smtClean="0"/>
              <a:t>56%</a:t>
            </a:r>
            <a:endParaRPr lang="en-AU" sz="2400" dirty="0"/>
          </a:p>
        </p:txBody>
      </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2" name="TextBox 81"/>
          <p:cNvSpPr txBox="1"/>
          <p:nvPr/>
        </p:nvSpPr>
        <p:spPr>
          <a:xfrm>
            <a:off x="5798815" y="3141362"/>
            <a:ext cx="583814" cy="369332"/>
          </a:xfrm>
          <a:prstGeom prst="rect">
            <a:avLst/>
          </a:prstGeom>
          <a:noFill/>
        </p:spPr>
        <p:txBody>
          <a:bodyPr wrap="none" rtlCol="0">
            <a:spAutoFit/>
          </a:bodyPr>
          <a:lstStyle/>
          <a:p>
            <a:r>
              <a:rPr lang="en-AU" dirty="0" smtClean="0"/>
              <a:t>85%</a:t>
            </a:r>
            <a:endParaRPr lang="en-AU" dirty="0"/>
          </a:p>
        </p:txBody>
      </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smtClean="0"/>
                <a:t>45%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9605" y="3805660"/>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9202" y="248880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583814" cy="369332"/>
          </a:xfrm>
          <a:prstGeom prst="rect">
            <a:avLst/>
          </a:prstGeom>
          <a:noFill/>
        </p:spPr>
        <p:txBody>
          <a:bodyPr wrap="none" rtlCol="0">
            <a:spAutoFit/>
          </a:bodyPr>
          <a:lstStyle/>
          <a:p>
            <a:r>
              <a:rPr lang="en-AU" dirty="0" smtClean="0"/>
              <a:t>40%</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40%</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0" y="12270"/>
            <a:ext cx="9144000" cy="6393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2800" b="1" dirty="0" smtClean="0"/>
              <a:t>Big improvement in persistence for small investment?</a:t>
            </a:r>
            <a:endParaRPr lang="en-AU" sz="2800" b="1" dirty="0"/>
          </a:p>
        </p:txBody>
      </p:sp>
      <p:grpSp>
        <p:nvGrpSpPr>
          <p:cNvPr id="84" name="Group 83"/>
          <p:cNvGrpSpPr>
            <a:grpSpLocks noChangeAspect="1"/>
          </p:cNvGrpSpPr>
          <p:nvPr/>
        </p:nvGrpSpPr>
        <p:grpSpPr>
          <a:xfrm>
            <a:off x="557344" y="3070744"/>
            <a:ext cx="561600" cy="561600"/>
            <a:chOff x="4908376" y="1516788"/>
            <a:chExt cx="658422" cy="658422"/>
          </a:xfrm>
        </p:grpSpPr>
        <p:sp>
          <p:nvSpPr>
            <p:cNvPr id="85" name="Rectangle 8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0" name="Group 89"/>
          <p:cNvGrpSpPr>
            <a:grpSpLocks noChangeAspect="1"/>
          </p:cNvGrpSpPr>
          <p:nvPr/>
        </p:nvGrpSpPr>
        <p:grpSpPr>
          <a:xfrm>
            <a:off x="549060" y="2395314"/>
            <a:ext cx="561600" cy="561600"/>
            <a:chOff x="4908376" y="1516788"/>
            <a:chExt cx="658422" cy="658422"/>
          </a:xfrm>
        </p:grpSpPr>
        <p:sp>
          <p:nvSpPr>
            <p:cNvPr id="91" name="Rectangle 90"/>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3" name="Picture 92"/>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4" name="Group 93"/>
          <p:cNvGrpSpPr>
            <a:grpSpLocks noChangeAspect="1"/>
          </p:cNvGrpSpPr>
          <p:nvPr/>
        </p:nvGrpSpPr>
        <p:grpSpPr>
          <a:xfrm>
            <a:off x="5128723" y="1724341"/>
            <a:ext cx="561600" cy="561600"/>
            <a:chOff x="4908376" y="1516788"/>
            <a:chExt cx="658422" cy="658422"/>
          </a:xfrm>
        </p:grpSpPr>
        <p:sp>
          <p:nvSpPr>
            <p:cNvPr id="95" name="Rectangle 9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7" name="Group 96"/>
          <p:cNvGrpSpPr>
            <a:grpSpLocks noChangeAspect="1"/>
          </p:cNvGrpSpPr>
          <p:nvPr/>
        </p:nvGrpSpPr>
        <p:grpSpPr>
          <a:xfrm>
            <a:off x="5813566" y="1720161"/>
            <a:ext cx="561600" cy="561600"/>
            <a:chOff x="4908376" y="1516788"/>
            <a:chExt cx="658422" cy="658422"/>
          </a:xfrm>
        </p:grpSpPr>
        <p:sp>
          <p:nvSpPr>
            <p:cNvPr id="98" name="Rectangle 97"/>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98"/>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101" name="TextBox 100"/>
          <p:cNvSpPr txBox="1"/>
          <p:nvPr/>
        </p:nvSpPr>
        <p:spPr>
          <a:xfrm>
            <a:off x="737353" y="2487965"/>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
        <p:nvSpPr>
          <p:cNvPr id="113" name="TextBox 112"/>
          <p:cNvSpPr txBox="1"/>
          <p:nvPr/>
        </p:nvSpPr>
        <p:spPr>
          <a:xfrm>
            <a:off x="744900" y="3178042"/>
            <a:ext cx="365760" cy="369332"/>
          </a:xfrm>
          <a:prstGeom prst="rect">
            <a:avLst/>
          </a:prstGeom>
          <a:noFill/>
        </p:spPr>
        <p:txBody>
          <a:bodyPr wrap="square" rtlCol="0">
            <a:spAutoFit/>
          </a:bodyPr>
          <a:lstStyle/>
          <a:p>
            <a:r>
              <a:rPr lang="en-AU" b="1" dirty="0">
                <a:solidFill>
                  <a:srgbClr val="FF0000"/>
                </a:solidFill>
              </a:rPr>
              <a:t>2</a:t>
            </a:r>
          </a:p>
        </p:txBody>
      </p:sp>
      <p:sp>
        <p:nvSpPr>
          <p:cNvPr id="114" name="TextBox 113"/>
          <p:cNvSpPr txBox="1"/>
          <p:nvPr/>
        </p:nvSpPr>
        <p:spPr>
          <a:xfrm>
            <a:off x="753182" y="3818714"/>
            <a:ext cx="365760" cy="369332"/>
          </a:xfrm>
          <a:prstGeom prst="rect">
            <a:avLst/>
          </a:prstGeom>
          <a:noFill/>
        </p:spPr>
        <p:txBody>
          <a:bodyPr wrap="square" rtlCol="0">
            <a:spAutoFit/>
          </a:bodyPr>
          <a:lstStyle/>
          <a:p>
            <a:r>
              <a:rPr lang="en-AU" b="1" dirty="0" smtClean="0">
                <a:solidFill>
                  <a:srgbClr val="FF0000"/>
                </a:solidFill>
              </a:rPr>
              <a:t>3</a:t>
            </a:r>
            <a:endParaRPr lang="en-AU" b="1" dirty="0">
              <a:solidFill>
                <a:srgbClr val="FF0000"/>
              </a:solidFill>
            </a:endParaRPr>
          </a:p>
        </p:txBody>
      </p:sp>
      <p:sp>
        <p:nvSpPr>
          <p:cNvPr id="115" name="Rectangle 114"/>
          <p:cNvSpPr/>
          <p:nvPr/>
        </p:nvSpPr>
        <p:spPr>
          <a:xfrm>
            <a:off x="439221" y="2877904"/>
            <a:ext cx="6646249" cy="92176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31356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
        <p:nvSpPr>
          <p:cNvPr id="5" name="TextBox 4"/>
          <p:cNvSpPr txBox="1"/>
          <p:nvPr/>
        </p:nvSpPr>
        <p:spPr>
          <a:xfrm>
            <a:off x="139730" y="1352806"/>
            <a:ext cx="4919178" cy="3170099"/>
          </a:xfrm>
          <a:prstGeom prst="rect">
            <a:avLst/>
          </a:prstGeom>
          <a:noFill/>
        </p:spPr>
        <p:txBody>
          <a:bodyPr wrap="square" rtlCol="0">
            <a:spAutoFit/>
          </a:bodyPr>
          <a:lstStyle/>
          <a:p>
            <a:pPr marL="285750" indent="-285750">
              <a:buFont typeface="Arial" panose="020B0604020202020204" pitchFamily="34" charset="0"/>
              <a:buChar char="•"/>
            </a:pPr>
            <a:r>
              <a:rPr lang="en-AU" sz="2000" dirty="0" smtClean="0"/>
              <a:t>X-axis: the </a:t>
            </a:r>
            <a:r>
              <a:rPr lang="en-AU" sz="2000" dirty="0"/>
              <a:t>(target</a:t>
            </a:r>
            <a:r>
              <a:rPr lang="en-AU" sz="2000" dirty="0" smtClean="0"/>
              <a:t>) minimum probability of persistence we want for species</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smtClean="0"/>
              <a:t>Y-axis: overall number of species expected to persist given optimized project funding based on budget and target</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smtClean="0"/>
              <a:t>Lines: Different budgets for </a:t>
            </a:r>
            <a:r>
              <a:rPr lang="en-AU" sz="2000" dirty="0"/>
              <a:t>funding </a:t>
            </a:r>
            <a:r>
              <a:rPr lang="en-AU" sz="2000" dirty="0" smtClean="0"/>
              <a:t>projects (0.5</a:t>
            </a:r>
            <a:r>
              <a:rPr lang="en-AU" sz="2000" dirty="0"/>
              <a:t>, 1, 5, 10, 15, 30, and 40 </a:t>
            </a:r>
            <a:r>
              <a:rPr lang="en-AU" sz="2000" dirty="0" smtClean="0"/>
              <a:t>M NZD </a:t>
            </a:r>
            <a:r>
              <a:rPr lang="en-AU" sz="2000" dirty="0"/>
              <a:t>per </a:t>
            </a:r>
            <a:r>
              <a:rPr lang="en-AU" sz="2000" dirty="0" smtClean="0"/>
              <a:t>year; from </a:t>
            </a:r>
            <a:r>
              <a:rPr lang="en-AU" sz="2000" dirty="0"/>
              <a:t>darkest to </a:t>
            </a:r>
            <a:r>
              <a:rPr lang="en-AU" sz="2000" dirty="0" smtClean="0"/>
              <a:t>lightest)</a:t>
            </a:r>
            <a:endParaRPr lang="en-AU" sz="2000" dirty="0"/>
          </a:p>
        </p:txBody>
      </p:sp>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Tree>
    <p:extLst>
      <p:ext uri="{BB962C8B-B14F-4D97-AF65-F5344CB8AC3E}">
        <p14:creationId xmlns:p14="http://schemas.microsoft.com/office/powerpoint/2010/main" val="2064805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979" y="1237414"/>
            <a:ext cx="4660098" cy="3539430"/>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too low, then very few species are actually likely to persist overall</a:t>
            </a:r>
          </a:p>
          <a:p>
            <a:pPr marL="285750"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smtClean="0"/>
              <a:t>This is because funding is spread too thinly across lots of species</a:t>
            </a:r>
            <a:endParaRPr lang="en-AU" sz="2800" dirty="0"/>
          </a:p>
        </p:txBody>
      </p:sp>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5914663" y="3716483"/>
            <a:ext cx="659757" cy="73359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27"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273808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1" y="1270469"/>
            <a:ext cx="5030418" cy="3539430"/>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too high, then sub-optimal number of species are actually likely to persist overall</a:t>
            </a:r>
          </a:p>
          <a:p>
            <a:pPr marL="285750"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smtClean="0"/>
              <a:t>This is because funding is concentrated among just a few species</a:t>
            </a:r>
            <a:endParaRPr lang="en-AU" sz="2800" dirty="0"/>
          </a:p>
        </p:txBody>
      </p:sp>
      <p:sp>
        <p:nvSpPr>
          <p:cNvPr id="20" name="Rectangle 19"/>
          <p:cNvSpPr/>
          <p:nvPr/>
        </p:nvSpPr>
        <p:spPr>
          <a:xfrm>
            <a:off x="8519678" y="1357744"/>
            <a:ext cx="217403" cy="313805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23"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3276340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0" y="1415890"/>
            <a:ext cx="5030418" cy="2246769"/>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optimized, then we can maximize the overall expected number of species that are likely to persist</a:t>
            </a:r>
          </a:p>
        </p:txBody>
      </p:sp>
      <p:sp>
        <p:nvSpPr>
          <p:cNvPr id="27" name="Rectangle 26"/>
          <p:cNvSpPr/>
          <p:nvPr/>
        </p:nvSpPr>
        <p:spPr>
          <a:xfrm>
            <a:off x="7948814" y="3896012"/>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8204892" y="2218983"/>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8232485" y="2511949"/>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8219093" y="3058211"/>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7948814" y="3702627"/>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8215398" y="1753914"/>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8514253" y="1464383"/>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36"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1334170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0" y="1415890"/>
            <a:ext cx="5030418" cy="2246769"/>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The target level of persistence that results in the greatest overall number of species persisting into the future depends on available funding</a:t>
            </a:r>
          </a:p>
        </p:txBody>
      </p:sp>
      <p:sp>
        <p:nvSpPr>
          <p:cNvPr id="27" name="Rectangle 26"/>
          <p:cNvSpPr/>
          <p:nvPr/>
        </p:nvSpPr>
        <p:spPr>
          <a:xfrm>
            <a:off x="7948814" y="3896012"/>
            <a:ext cx="222828" cy="16002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8514253" y="1464383"/>
            <a:ext cx="222828" cy="16002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cxnSp>
        <p:nvCxnSpPr>
          <p:cNvPr id="5" name="Straight Arrow Connector 4"/>
          <p:cNvCxnSpPr/>
          <p:nvPr/>
        </p:nvCxnSpPr>
        <p:spPr>
          <a:xfrm>
            <a:off x="8150860" y="2937856"/>
            <a:ext cx="43895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cxnSp>
        <p:nvCxnSpPr>
          <p:cNvPr id="24" name="Straight Connector 23"/>
          <p:cNvCxnSpPr>
            <a:stCxn id="11" idx="0"/>
          </p:cNvCxnSpPr>
          <p:nvPr/>
        </p:nvCxnSpPr>
        <p:spPr>
          <a:xfrm flipV="1">
            <a:off x="8077546" y="1496291"/>
            <a:ext cx="0" cy="2339109"/>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4" idx="0"/>
          </p:cNvCxnSpPr>
          <p:nvPr/>
        </p:nvCxnSpPr>
        <p:spPr>
          <a:xfrm flipV="1">
            <a:off x="8648700" y="1653918"/>
            <a:ext cx="0" cy="2712342"/>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7" idx="2"/>
          </p:cNvCxnSpPr>
          <p:nvPr/>
        </p:nvCxnSpPr>
        <p:spPr>
          <a:xfrm flipV="1">
            <a:off x="8060228" y="4056038"/>
            <a:ext cx="0" cy="310222"/>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3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1514986" y="1251029"/>
            <a:ext cx="0" cy="2618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14986" y="3859755"/>
            <a:ext cx="4612214" cy="13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Box 2048"/>
          <p:cNvSpPr txBox="1"/>
          <p:nvPr/>
        </p:nvSpPr>
        <p:spPr>
          <a:xfrm>
            <a:off x="1997367" y="3965810"/>
            <a:ext cx="10182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8" name="TextBox 67"/>
          <p:cNvSpPr txBox="1"/>
          <p:nvPr/>
        </p:nvSpPr>
        <p:spPr>
          <a:xfrm>
            <a:off x="5543359" y="3965810"/>
            <a:ext cx="128535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52" name="Straight Connector 2051"/>
          <p:cNvCxnSpPr/>
          <p:nvPr/>
        </p:nvCxnSpPr>
        <p:spPr>
          <a:xfrm>
            <a:off x="2541944" y="3861135"/>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2472" y="3859756"/>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550267" y="2298638"/>
            <a:ext cx="1882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18"/>
          <p:cNvSpPr/>
          <p:nvPr/>
        </p:nvSpPr>
        <p:spPr>
          <a:xfrm rot="16200000">
            <a:off x="446222" y="1529909"/>
            <a:ext cx="110918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ight Arrow 31"/>
          <p:cNvSpPr/>
          <p:nvPr/>
        </p:nvSpPr>
        <p:spPr>
          <a:xfrm rot="5400000">
            <a:off x="405111" y="2988338"/>
            <a:ext cx="119140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Freeform 33"/>
          <p:cNvSpPr/>
          <p:nvPr/>
        </p:nvSpPr>
        <p:spPr>
          <a:xfrm>
            <a:off x="2971687" y="1682613"/>
            <a:ext cx="3155514" cy="898539"/>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8"/>
          <p:cNvGrpSpPr/>
          <p:nvPr/>
        </p:nvGrpSpPr>
        <p:grpSpPr>
          <a:xfrm>
            <a:off x="5703990" y="1215803"/>
            <a:ext cx="3162919" cy="2636632"/>
            <a:chOff x="5703990" y="1215803"/>
            <a:chExt cx="2879999" cy="2636632"/>
          </a:xfrm>
        </p:grpSpPr>
        <p:sp>
          <p:nvSpPr>
            <p:cNvPr id="37" name="TextBox 36"/>
            <p:cNvSpPr txBox="1"/>
            <p:nvPr/>
          </p:nvSpPr>
          <p:spPr>
            <a:xfrm>
              <a:off x="7139271" y="3267660"/>
              <a:ext cx="18473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TextBox 48"/>
            <p:cNvSpPr txBox="1"/>
            <p:nvPr/>
          </p:nvSpPr>
          <p:spPr>
            <a:xfrm>
              <a:off x="5703990" y="1215803"/>
              <a:ext cx="287999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How do we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bend the curve ?</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5" name="TextBox 4"/>
          <p:cNvSpPr txBox="1"/>
          <p:nvPr/>
        </p:nvSpPr>
        <p:spPr>
          <a:xfrm>
            <a:off x="2409769" y="662804"/>
            <a:ext cx="10814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smtClean="0">
                <a:ln>
                  <a:noFill/>
                </a:ln>
                <a:solidFill>
                  <a:prstClr val="white"/>
                </a:solidFill>
                <a:effectLst/>
                <a:uLnTx/>
                <a:uFillTx/>
                <a:latin typeface="Calibri"/>
                <a:ea typeface="+mn-ea"/>
                <a:cs typeface="+mn-cs"/>
              </a:rPr>
              <a:t>Now</a:t>
            </a:r>
            <a:endParaRPr kumimoji="0" lang="en-AU" sz="3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 name="Up Arrow 1"/>
          <p:cNvSpPr/>
          <p:nvPr/>
        </p:nvSpPr>
        <p:spPr>
          <a:xfrm>
            <a:off x="5200605" y="2017449"/>
            <a:ext cx="698400" cy="122331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TextBox 21"/>
          <p:cNvSpPr txBox="1"/>
          <p:nvPr/>
        </p:nvSpPr>
        <p:spPr>
          <a:xfrm>
            <a:off x="6253230" y="3267660"/>
            <a:ext cx="195681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1" u="none" strike="noStrike" kern="1200" cap="none" spc="0" normalizeH="0" baseline="0" noProof="0" dirty="0" smtClean="0">
                <a:ln>
                  <a:noFill/>
                </a:ln>
                <a:solidFill>
                  <a:prstClr val="white"/>
                </a:solidFill>
                <a:effectLst/>
                <a:uLnTx/>
                <a:uFillTx/>
                <a:latin typeface="Calibri"/>
                <a:ea typeface="+mn-ea"/>
                <a:cs typeface="+mn-cs"/>
              </a:rPr>
              <a:t>Status quo</a:t>
            </a:r>
            <a:endParaRPr kumimoji="0" lang="en-AU" sz="3200" b="0" i="1" u="none" strike="noStrike" kern="1200" cap="none" spc="0" normalizeH="0" baseline="0" noProof="0" dirty="0">
              <a:ln>
                <a:noFill/>
              </a:ln>
              <a:solidFill>
                <a:prstClr val="white"/>
              </a:solidFill>
              <a:effectLst/>
              <a:uLnTx/>
              <a:uFillTx/>
              <a:latin typeface="Calibri"/>
              <a:ea typeface="+mn-ea"/>
              <a:cs typeface="+mn-cs"/>
            </a:endParaRPr>
          </a:p>
        </p:txBody>
      </p:sp>
      <p:sp>
        <p:nvSpPr>
          <p:cNvPr id="21" name="Freeform 20"/>
          <p:cNvSpPr/>
          <p:nvPr/>
        </p:nvSpPr>
        <p:spPr>
          <a:xfrm>
            <a:off x="2971687" y="2581153"/>
            <a:ext cx="3131980" cy="1013467"/>
          </a:xfrm>
          <a:custGeom>
            <a:avLst/>
            <a:gdLst>
              <a:gd name="connsiteX0" fmla="*/ 0 w 3599727"/>
              <a:gd name="connsiteY0" fmla="*/ 0 h 1099595"/>
              <a:gd name="connsiteX1" fmla="*/ 1921398 w 3599727"/>
              <a:gd name="connsiteY1" fmla="*/ 879676 h 1099595"/>
              <a:gd name="connsiteX2" fmla="*/ 3599727 w 3599727"/>
              <a:gd name="connsiteY2" fmla="*/ 1099595 h 1099595"/>
            </a:gdLst>
            <a:ahLst/>
            <a:cxnLst>
              <a:cxn ang="0">
                <a:pos x="connsiteX0" y="connsiteY0"/>
              </a:cxn>
              <a:cxn ang="0">
                <a:pos x="connsiteX1" y="connsiteY1"/>
              </a:cxn>
              <a:cxn ang="0">
                <a:pos x="connsiteX2" y="connsiteY2"/>
              </a:cxn>
            </a:cxnLst>
            <a:rect l="l" t="t" r="r" b="b"/>
            <a:pathLst>
              <a:path w="3599727" h="1099595">
                <a:moveTo>
                  <a:pt x="0" y="0"/>
                </a:moveTo>
                <a:cubicBezTo>
                  <a:pt x="660722" y="348205"/>
                  <a:pt x="1321444" y="696410"/>
                  <a:pt x="1921398" y="879676"/>
                </a:cubicBezTo>
                <a:cubicBezTo>
                  <a:pt x="2521353" y="1062942"/>
                  <a:pt x="3060540" y="1081268"/>
                  <a:pt x="3599727" y="1099595"/>
                </a:cubicBezTo>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Freeform 22"/>
          <p:cNvSpPr/>
          <p:nvPr/>
        </p:nvSpPr>
        <p:spPr>
          <a:xfrm>
            <a:off x="1663748" y="1805649"/>
            <a:ext cx="1307940" cy="775503"/>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048" name="Straight Connector 2047"/>
          <p:cNvCxnSpPr/>
          <p:nvPr/>
        </p:nvCxnSpPr>
        <p:spPr>
          <a:xfrm>
            <a:off x="2950495" y="1251029"/>
            <a:ext cx="37339" cy="261843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616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163"/>
            <a:ext cx="5613722" cy="857250"/>
          </a:xfrm>
        </p:spPr>
        <p:txBody>
          <a:bodyPr>
            <a:normAutofit fontScale="90000"/>
          </a:bodyPr>
          <a:lstStyle/>
          <a:p>
            <a:pPr fontAlgn="base"/>
            <a:r>
              <a:rPr lang="en-AU" sz="3600" dirty="0"/>
              <a:t>Threatened Species </a:t>
            </a:r>
            <a:r>
              <a:rPr lang="en-AU" sz="3600" dirty="0" smtClean="0"/>
              <a:t>Strategy</a:t>
            </a:r>
            <a:endParaRPr lang="en-AU" sz="3600" dirty="0"/>
          </a:p>
        </p:txBody>
      </p:sp>
      <p:pic>
        <p:nvPicPr>
          <p:cNvPr id="11266" name="Picture 2" descr="New Zealand's Threatened Species Strategy draft for consultation cov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746" y="85866"/>
            <a:ext cx="3297465" cy="4661418"/>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12853" y="984571"/>
            <a:ext cx="5388016" cy="3394472"/>
          </a:xfrm>
        </p:spPr>
        <p:txBody>
          <a:bodyPr>
            <a:normAutofit fontScale="62500" lnSpcReduction="20000"/>
          </a:bodyPr>
          <a:lstStyle/>
          <a:p>
            <a:pPr fontAlgn="base"/>
            <a:r>
              <a:rPr lang="en-AU" dirty="0" smtClean="0"/>
              <a:t>“Manage </a:t>
            </a:r>
            <a:r>
              <a:rPr lang="en-AU" dirty="0"/>
              <a:t>500 species for protection by 2025 – a 40% increase on today – and 600 species for protection by 2030</a:t>
            </a:r>
            <a:r>
              <a:rPr lang="en-AU" dirty="0" smtClean="0"/>
              <a:t>.”</a:t>
            </a:r>
            <a:endParaRPr lang="en-AU" dirty="0"/>
          </a:p>
          <a:p>
            <a:pPr fontAlgn="base"/>
            <a:r>
              <a:rPr lang="en-AU" b="1" u="sng" dirty="0" smtClean="0"/>
              <a:t>“Enhance </a:t>
            </a:r>
            <a:r>
              <a:rPr lang="en-AU" b="1" u="sng" dirty="0"/>
              <a:t>the populations of 150 prioritised threatened and at risk species by 2025</a:t>
            </a:r>
            <a:r>
              <a:rPr lang="en-AU" b="1" u="sng" dirty="0" smtClean="0"/>
              <a:t>.”</a:t>
            </a:r>
            <a:endParaRPr lang="en-AU" b="1" u="sng" dirty="0"/>
          </a:p>
          <a:p>
            <a:pPr fontAlgn="base"/>
            <a:r>
              <a:rPr lang="en-AU" dirty="0" smtClean="0"/>
              <a:t>“Integrate </a:t>
            </a:r>
            <a:r>
              <a:rPr lang="en-AU" dirty="0" err="1"/>
              <a:t>Te</a:t>
            </a:r>
            <a:r>
              <a:rPr lang="en-AU" dirty="0"/>
              <a:t> </a:t>
            </a:r>
            <a:r>
              <a:rPr lang="en-AU" dirty="0" err="1"/>
              <a:t>Ao</a:t>
            </a:r>
            <a:r>
              <a:rPr lang="en-AU" dirty="0"/>
              <a:t> Māori (the Māori world view) and </a:t>
            </a:r>
            <a:r>
              <a:rPr lang="en-AU" dirty="0" err="1"/>
              <a:t>mātauranga</a:t>
            </a:r>
            <a:r>
              <a:rPr lang="en-AU" dirty="0"/>
              <a:t> Māori (Māori knowledge) into species recovery programmes by 2025</a:t>
            </a:r>
            <a:r>
              <a:rPr lang="en-AU" dirty="0" smtClean="0"/>
              <a:t>.”</a:t>
            </a:r>
            <a:endParaRPr lang="en-AU" dirty="0"/>
          </a:p>
          <a:p>
            <a:pPr fontAlgn="base"/>
            <a:r>
              <a:rPr lang="en-AU" dirty="0" smtClean="0"/>
              <a:t>“Support </a:t>
            </a:r>
            <a:r>
              <a:rPr lang="en-AU" dirty="0"/>
              <a:t>research, particularly through the National Science Challenges, that helps us to better understand data deficient species</a:t>
            </a:r>
            <a:r>
              <a:rPr lang="en-AU" dirty="0" smtClean="0"/>
              <a:t>.”</a:t>
            </a:r>
            <a:endParaRPr lang="en-AU" dirty="0"/>
          </a:p>
          <a:p>
            <a:endParaRPr lang="en-AU" dirty="0"/>
          </a:p>
        </p:txBody>
      </p:sp>
      <p:sp>
        <p:nvSpPr>
          <p:cNvPr id="7" name="Rectangle 6"/>
          <p:cNvSpPr/>
          <p:nvPr/>
        </p:nvSpPr>
        <p:spPr>
          <a:xfrm>
            <a:off x="306730" y="4869728"/>
            <a:ext cx="9253960" cy="253916"/>
          </a:xfrm>
          <a:prstGeom prst="rect">
            <a:avLst/>
          </a:prstGeom>
        </p:spPr>
        <p:txBody>
          <a:bodyPr wrap="square">
            <a:spAutoFit/>
          </a:bodyPr>
          <a:lstStyle/>
          <a:p>
            <a:r>
              <a:rPr lang="en-AU" sz="1050" dirty="0"/>
              <a:t>https://www.doc.govt.nz/get-involved/have-your-say/all-consultations/2017/draft-threatened-species-strategy-consultation/draft-threatened-species-strategy/</a:t>
            </a:r>
          </a:p>
        </p:txBody>
      </p:sp>
    </p:spTree>
    <p:extLst>
      <p:ext uri="{BB962C8B-B14F-4D97-AF65-F5344CB8AC3E}">
        <p14:creationId xmlns:p14="http://schemas.microsoft.com/office/powerpoint/2010/main" val="949166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30" y="205979"/>
            <a:ext cx="5538486" cy="857250"/>
          </a:xfrm>
        </p:spPr>
        <p:txBody>
          <a:bodyPr>
            <a:normAutofit fontScale="90000"/>
          </a:bodyPr>
          <a:lstStyle/>
          <a:p>
            <a:pPr fontAlgn="base"/>
            <a:r>
              <a:rPr lang="en-AU" sz="3600" dirty="0"/>
              <a:t>Threatened Species </a:t>
            </a:r>
            <a:r>
              <a:rPr lang="en-AU" sz="3600" dirty="0" smtClean="0"/>
              <a:t>Strategy</a:t>
            </a:r>
            <a:endParaRPr lang="en-AU" sz="3600" dirty="0"/>
          </a:p>
        </p:txBody>
      </p:sp>
      <p:sp>
        <p:nvSpPr>
          <p:cNvPr id="3" name="Content Placeholder 2"/>
          <p:cNvSpPr>
            <a:spLocks noGrp="1"/>
          </p:cNvSpPr>
          <p:nvPr>
            <p:ph idx="1"/>
          </p:nvPr>
        </p:nvSpPr>
        <p:spPr>
          <a:xfrm>
            <a:off x="121535" y="1200151"/>
            <a:ext cx="5837305" cy="3394472"/>
          </a:xfrm>
        </p:spPr>
        <p:txBody>
          <a:bodyPr>
            <a:normAutofit fontScale="62500" lnSpcReduction="20000"/>
          </a:bodyPr>
          <a:lstStyle/>
          <a:p>
            <a:pPr marL="0" indent="0">
              <a:buNone/>
            </a:pPr>
            <a:r>
              <a:rPr lang="en-AU" dirty="0" smtClean="0"/>
              <a:t>“We </a:t>
            </a:r>
            <a:r>
              <a:rPr lang="en-AU" dirty="0"/>
              <a:t>start by assuming that all candidate threatened species are included in the list and are therefore ‘secure’. We then deselect each species in turn, testing the effect against genera, families, and orders. Each taxon is then assigned a representative score (R) weighted by conservation status and rate of decline. The taxon with the lowest score is assigned the lowest rank and removed from the list. The process is repeated until all taxa are removed in an order that optimises taxonomic security. Socially important taxa are assigned a high weighting to ensure that they are removed last</a:t>
            </a:r>
            <a:r>
              <a:rPr lang="en-AU" dirty="0" smtClean="0"/>
              <a:t>.”</a:t>
            </a:r>
            <a:endParaRPr lang="en-AU" dirty="0"/>
          </a:p>
        </p:txBody>
      </p:sp>
      <p:sp>
        <p:nvSpPr>
          <p:cNvPr id="4" name="Rectangle 3"/>
          <p:cNvSpPr/>
          <p:nvPr/>
        </p:nvSpPr>
        <p:spPr>
          <a:xfrm>
            <a:off x="121535" y="4820667"/>
            <a:ext cx="8918294" cy="246221"/>
          </a:xfrm>
          <a:prstGeom prst="rect">
            <a:avLst/>
          </a:prstGeom>
        </p:spPr>
        <p:txBody>
          <a:bodyPr wrap="square">
            <a:spAutoFit/>
          </a:bodyPr>
          <a:lstStyle/>
          <a:p>
            <a:r>
              <a:rPr lang="en-AU" sz="1000" dirty="0"/>
              <a:t>https://www.doc.govt.nz/get-involved/have-your-say/all-consultations/2017/draft-threatened-species-strategy-consultation/threatened-species-strategy-algorithm/</a:t>
            </a:r>
          </a:p>
        </p:txBody>
      </p:sp>
      <p:pic>
        <p:nvPicPr>
          <p:cNvPr id="11266" name="Picture 2" descr="New Zealand's Threatened Species Strategy draft for consultation cov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755" y="544010"/>
            <a:ext cx="2753456" cy="389238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73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1" y="92598"/>
            <a:ext cx="8993529" cy="857250"/>
          </a:xfrm>
        </p:spPr>
        <p:txBody>
          <a:bodyPr>
            <a:noAutofit/>
          </a:bodyPr>
          <a:lstStyle/>
          <a:p>
            <a:r>
              <a:rPr lang="en-AU" sz="3200" b="1" dirty="0" smtClean="0"/>
              <a:t>“Noah’s Ark” framing is </a:t>
            </a:r>
            <a:br>
              <a:rPr lang="en-AU" sz="3200" b="1" dirty="0" smtClean="0"/>
            </a:br>
            <a:r>
              <a:rPr lang="en-AU" sz="3200" b="1" dirty="0" smtClean="0"/>
              <a:t>misleading and melodramatic</a:t>
            </a:r>
            <a:endParaRPr lang="en-AU" sz="3200" b="1" dirty="0"/>
          </a:p>
        </p:txBody>
      </p:sp>
      <p:sp>
        <p:nvSpPr>
          <p:cNvPr id="5" name="Content Placeholder 4"/>
          <p:cNvSpPr>
            <a:spLocks noGrp="1"/>
          </p:cNvSpPr>
          <p:nvPr>
            <p:ph idx="1"/>
          </p:nvPr>
        </p:nvSpPr>
        <p:spPr>
          <a:xfrm>
            <a:off x="237281" y="1238492"/>
            <a:ext cx="3894881" cy="3527852"/>
          </a:xfrm>
        </p:spPr>
        <p:txBody>
          <a:bodyPr>
            <a:noAutofit/>
          </a:bodyPr>
          <a:lstStyle/>
          <a:p>
            <a:r>
              <a:rPr lang="en-AU" sz="2000" u="sng" dirty="0" smtClean="0"/>
              <a:t>Prioritizing projects</a:t>
            </a:r>
            <a:r>
              <a:rPr lang="en-AU" sz="2000" dirty="0" smtClean="0"/>
              <a:t> </a:t>
            </a:r>
            <a:r>
              <a:rPr lang="en-AU" sz="2000" dirty="0"/>
              <a:t>is </a:t>
            </a:r>
            <a:r>
              <a:rPr lang="en-AU" sz="2000" dirty="0" smtClean="0"/>
              <a:t>about </a:t>
            </a:r>
            <a:r>
              <a:rPr lang="en-AU" sz="2000" u="sng" dirty="0"/>
              <a:t>allocating funds</a:t>
            </a:r>
            <a:r>
              <a:rPr lang="en-AU" sz="2000" dirty="0"/>
              <a:t> to implement </a:t>
            </a:r>
            <a:r>
              <a:rPr lang="en-AU" sz="2000" u="sng" dirty="0" smtClean="0"/>
              <a:t>actions</a:t>
            </a:r>
            <a:r>
              <a:rPr lang="en-AU" sz="2000" dirty="0" smtClean="0"/>
              <a:t> to achieve </a:t>
            </a:r>
            <a:r>
              <a:rPr lang="en-AU" sz="2000" u="sng" dirty="0" smtClean="0"/>
              <a:t>objectives</a:t>
            </a:r>
            <a:r>
              <a:rPr lang="en-AU" sz="2000" dirty="0" smtClean="0"/>
              <a:t>. </a:t>
            </a:r>
          </a:p>
          <a:p>
            <a:pPr marL="0" indent="0">
              <a:buNone/>
            </a:pPr>
            <a:endParaRPr lang="en-AU" sz="2000" dirty="0"/>
          </a:p>
          <a:p>
            <a:r>
              <a:rPr lang="en-AU" sz="2000" dirty="0" smtClean="0"/>
              <a:t>Prioritizations change depending on these factors</a:t>
            </a:r>
          </a:p>
          <a:p>
            <a:endParaRPr lang="en-AU" sz="2000" u="sng" dirty="0"/>
          </a:p>
          <a:p>
            <a:r>
              <a:rPr lang="en-AU" sz="2000" dirty="0" smtClean="0"/>
              <a:t>If available funding was high enough, then the prioritization would select all projects</a:t>
            </a:r>
            <a:endParaRPr lang="en-AU" sz="2000" dirty="0"/>
          </a:p>
        </p:txBody>
      </p:sp>
      <p:pic>
        <p:nvPicPr>
          <p:cNvPr id="4" name="Picture 2" descr="In 'The ark and the algorithm', Stuff's Charlie Mitchell examines how we decide which endangered species to s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38492"/>
            <a:ext cx="4235335" cy="23801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44621" y="3701296"/>
            <a:ext cx="4062714" cy="1200329"/>
          </a:xfrm>
          <a:prstGeom prst="rect">
            <a:avLst/>
          </a:prstGeom>
          <a:noFill/>
        </p:spPr>
        <p:txBody>
          <a:bodyPr wrap="square" rtlCol="0">
            <a:spAutoFit/>
          </a:bodyPr>
          <a:lstStyle/>
          <a:p>
            <a:r>
              <a:rPr lang="en-AU" b="1" i="1" dirty="0" smtClean="0"/>
              <a:t>“[….] New </a:t>
            </a:r>
            <a:r>
              <a:rPr lang="en-AU" b="1" i="1" dirty="0"/>
              <a:t>Zealand is on the forefront of making choices around a tough question that has echoes of Noah's Ark: Which species most deserve to survive</a:t>
            </a:r>
            <a:r>
              <a:rPr lang="en-AU" b="1" i="1" dirty="0" smtClean="0"/>
              <a:t>?”</a:t>
            </a:r>
            <a:endParaRPr lang="en-AU" b="1" i="1" dirty="0"/>
          </a:p>
        </p:txBody>
      </p:sp>
      <p:sp>
        <p:nvSpPr>
          <p:cNvPr id="8" name="Rectangle 7"/>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Tree>
    <p:extLst>
      <p:ext uri="{BB962C8B-B14F-4D97-AF65-F5344CB8AC3E}">
        <p14:creationId xmlns:p14="http://schemas.microsoft.com/office/powerpoint/2010/main" val="1293112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69"/>
            <a:ext cx="8229600" cy="835743"/>
          </a:xfrm>
        </p:spPr>
        <p:txBody>
          <a:bodyPr>
            <a:noAutofit/>
          </a:bodyPr>
          <a:lstStyle/>
          <a:p>
            <a:r>
              <a:rPr lang="en-AU" sz="2800" b="1" dirty="0" smtClean="0"/>
              <a:t>Ranking is methodologically flawed and </a:t>
            </a:r>
            <a:br>
              <a:rPr lang="en-AU" sz="2800" b="1" dirty="0" smtClean="0"/>
            </a:br>
            <a:r>
              <a:rPr lang="en-AU" sz="2800" b="1" dirty="0" smtClean="0"/>
              <a:t>distracts from important considerations</a:t>
            </a:r>
            <a:endParaRPr lang="en-AU" sz="2800" b="1" dirty="0"/>
          </a:p>
        </p:txBody>
      </p:sp>
      <p:sp>
        <p:nvSpPr>
          <p:cNvPr id="5" name="Content Placeholder 4"/>
          <p:cNvSpPr>
            <a:spLocks noGrp="1"/>
          </p:cNvSpPr>
          <p:nvPr>
            <p:ph idx="1"/>
          </p:nvPr>
        </p:nvSpPr>
        <p:spPr>
          <a:xfrm>
            <a:off x="98385" y="1045700"/>
            <a:ext cx="4473615" cy="4012437"/>
          </a:xfrm>
        </p:spPr>
        <p:txBody>
          <a:bodyPr>
            <a:normAutofit fontScale="77500" lnSpcReduction="20000"/>
          </a:bodyPr>
          <a:lstStyle/>
          <a:p>
            <a:r>
              <a:rPr lang="en-AU" dirty="0" smtClean="0"/>
              <a:t>The overall set of projects selected by the prioritization is what is important (akin to principle of complementarity)</a:t>
            </a:r>
          </a:p>
          <a:p>
            <a:endParaRPr lang="en-AU" dirty="0"/>
          </a:p>
          <a:p>
            <a:r>
              <a:rPr lang="en-AU" dirty="0" smtClean="0"/>
              <a:t>The rank of projects for individual species distracts from looking at the overall prioritization (unless they directly relate to the conservation objectives)</a:t>
            </a:r>
          </a:p>
        </p:txBody>
      </p:sp>
      <p:pic>
        <p:nvPicPr>
          <p:cNvPr id="3" name="Picture 2"/>
          <p:cNvPicPr>
            <a:picLocks noChangeAspect="1"/>
          </p:cNvPicPr>
          <p:nvPr/>
        </p:nvPicPr>
        <p:blipFill rotWithShape="1">
          <a:blip r:embed="rId2"/>
          <a:srcRect l="24616" t="30481" r="45000" b="38737"/>
          <a:stretch/>
        </p:blipFill>
        <p:spPr>
          <a:xfrm>
            <a:off x="4710896" y="925975"/>
            <a:ext cx="4265418" cy="2430682"/>
          </a:xfrm>
          <a:prstGeom prst="rect">
            <a:avLst/>
          </a:prstGeom>
        </p:spPr>
      </p:pic>
      <p:sp>
        <p:nvSpPr>
          <p:cNvPr id="4" name="TextBox 3"/>
          <p:cNvSpPr txBox="1"/>
          <p:nvPr/>
        </p:nvSpPr>
        <p:spPr>
          <a:xfrm>
            <a:off x="4572000" y="3476382"/>
            <a:ext cx="4487254" cy="1323439"/>
          </a:xfrm>
          <a:prstGeom prst="rect">
            <a:avLst/>
          </a:prstGeom>
          <a:noFill/>
        </p:spPr>
        <p:txBody>
          <a:bodyPr wrap="square" rtlCol="0">
            <a:spAutoFit/>
          </a:bodyPr>
          <a:lstStyle/>
          <a:p>
            <a:pPr algn="ctr"/>
            <a:r>
              <a:rPr lang="en-AU" sz="1600" b="1" i="1" dirty="0" smtClean="0"/>
              <a:t>“How </a:t>
            </a:r>
            <a:r>
              <a:rPr lang="en-AU" sz="1600" b="1" i="1" dirty="0"/>
              <a:t>did a stinky, ugly plant become a higher priority for protection than the iconic Kauri tree</a:t>
            </a:r>
            <a:r>
              <a:rPr lang="en-AU" sz="1600" b="1" i="1" dirty="0" smtClean="0"/>
              <a:t>?”</a:t>
            </a:r>
          </a:p>
          <a:p>
            <a:pPr algn="ctr"/>
            <a:endParaRPr lang="en-AU" sz="1600" b="1" i="1" dirty="0" smtClean="0"/>
          </a:p>
          <a:p>
            <a:pPr algn="ctr"/>
            <a:r>
              <a:rPr lang="en-AU" sz="1600" b="1" i="1" dirty="0" smtClean="0"/>
              <a:t>“Which </a:t>
            </a:r>
            <a:r>
              <a:rPr lang="en-AU" sz="1600" b="1" i="1" dirty="0"/>
              <a:t>one is most worthy of our protection? Someone has to decide.</a:t>
            </a:r>
            <a:r>
              <a:rPr lang="en-AU" sz="1600" dirty="0"/>
              <a:t> </a:t>
            </a:r>
            <a:r>
              <a:rPr lang="en-AU" sz="1600" dirty="0" smtClean="0"/>
              <a:t>”</a:t>
            </a:r>
            <a:endParaRPr lang="en-AU" sz="1600" dirty="0"/>
          </a:p>
        </p:txBody>
      </p:sp>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Tree>
    <p:extLst>
      <p:ext uri="{BB962C8B-B14F-4D97-AF65-F5344CB8AC3E}">
        <p14:creationId xmlns:p14="http://schemas.microsoft.com/office/powerpoint/2010/main" val="678671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4616" t="30481" r="45000" b="38737"/>
          <a:stretch/>
        </p:blipFill>
        <p:spPr>
          <a:xfrm>
            <a:off x="1180618" y="335666"/>
            <a:ext cx="6782765" cy="3865212"/>
          </a:xfrm>
          <a:prstGeom prst="rect">
            <a:avLst/>
          </a:prstGeom>
        </p:spPr>
      </p:pic>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
        <p:nvSpPr>
          <p:cNvPr id="14" name="Rounded Rectangular Callout 13"/>
          <p:cNvSpPr/>
          <p:nvPr/>
        </p:nvSpPr>
        <p:spPr>
          <a:xfrm rot="16200000">
            <a:off x="32259" y="551133"/>
            <a:ext cx="2116185"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p:cNvSpPr/>
          <p:nvPr/>
        </p:nvSpPr>
        <p:spPr>
          <a:xfrm>
            <a:off x="126358" y="570996"/>
            <a:ext cx="1831694" cy="2031325"/>
          </a:xfrm>
          <a:prstGeom prst="rect">
            <a:avLst/>
          </a:prstGeom>
        </p:spPr>
        <p:txBody>
          <a:bodyPr wrap="square">
            <a:spAutoFit/>
          </a:bodyPr>
          <a:lstStyle/>
          <a:p>
            <a:pPr algn="ctr"/>
            <a:r>
              <a:rPr lang="en-AU" b="1" i="1" dirty="0">
                <a:solidFill>
                  <a:schemeClr val="bg1"/>
                </a:solidFill>
              </a:rPr>
              <a:t>“How did a stinky, ugly plant become a higher priority for protection than the iconic Kauri tree?”</a:t>
            </a:r>
          </a:p>
        </p:txBody>
      </p:sp>
      <p:sp>
        <p:nvSpPr>
          <p:cNvPr id="15" name="Rounded Rectangular Callout 14"/>
          <p:cNvSpPr/>
          <p:nvPr/>
        </p:nvSpPr>
        <p:spPr>
          <a:xfrm rot="5400000">
            <a:off x="7081375" y="500042"/>
            <a:ext cx="2014000"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7247681" y="771254"/>
            <a:ext cx="1728633" cy="1477328"/>
          </a:xfrm>
          <a:prstGeom prst="rect">
            <a:avLst/>
          </a:prstGeom>
        </p:spPr>
        <p:txBody>
          <a:bodyPr wrap="square">
            <a:spAutoFit/>
          </a:bodyPr>
          <a:lstStyle/>
          <a:p>
            <a:pPr algn="ctr"/>
            <a:r>
              <a:rPr lang="en-AU" b="1" i="1" dirty="0">
                <a:solidFill>
                  <a:schemeClr val="bg1"/>
                </a:solidFill>
              </a:rPr>
              <a:t>“Which one is most worthy of our protection? Someone has to decide.</a:t>
            </a:r>
            <a:r>
              <a:rPr lang="en-AU" dirty="0">
                <a:solidFill>
                  <a:schemeClr val="bg1"/>
                </a:solidFill>
              </a:rPr>
              <a:t> ”</a:t>
            </a:r>
          </a:p>
        </p:txBody>
      </p:sp>
    </p:spTree>
    <p:extLst>
      <p:ext uri="{BB962C8B-B14F-4D97-AF65-F5344CB8AC3E}">
        <p14:creationId xmlns:p14="http://schemas.microsoft.com/office/powerpoint/2010/main" val="850283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grpSp>
        <p:nvGrpSpPr>
          <p:cNvPr id="28" name="Group 27"/>
          <p:cNvGrpSpPr/>
          <p:nvPr/>
        </p:nvGrpSpPr>
        <p:grpSpPr>
          <a:xfrm>
            <a:off x="1180618" y="335666"/>
            <a:ext cx="6782765" cy="3865212"/>
            <a:chOff x="1400538" y="335666"/>
            <a:chExt cx="6782765" cy="3865212"/>
          </a:xfrm>
        </p:grpSpPr>
        <p:pic>
          <p:nvPicPr>
            <p:cNvPr id="3" name="Picture 2"/>
            <p:cNvPicPr>
              <a:picLocks noChangeAspect="1"/>
            </p:cNvPicPr>
            <p:nvPr/>
          </p:nvPicPr>
          <p:blipFill rotWithShape="1">
            <a:blip r:embed="rId2"/>
            <a:srcRect l="24616" t="30481" r="45000" b="38737"/>
            <a:stretch/>
          </p:blipFill>
          <p:spPr>
            <a:xfrm>
              <a:off x="1400538" y="335666"/>
              <a:ext cx="6782765" cy="3865212"/>
            </a:xfrm>
            <a:prstGeom prst="rect">
              <a:avLst/>
            </a:prstGeom>
          </p:spPr>
        </p:pic>
        <p:sp>
          <p:nvSpPr>
            <p:cNvPr id="8" name="TextBox 7"/>
            <p:cNvSpPr txBox="1"/>
            <p:nvPr/>
          </p:nvSpPr>
          <p:spPr>
            <a:xfrm>
              <a:off x="3138669" y="2037144"/>
              <a:ext cx="1236561" cy="380907"/>
            </a:xfrm>
            <a:prstGeom prst="rect">
              <a:avLst/>
            </a:prstGeom>
            <a:solidFill>
              <a:schemeClr val="tx1">
                <a:alpha val="90000"/>
              </a:schemeClr>
            </a:solidFill>
          </p:spPr>
          <p:txBody>
            <a:bodyPr wrap="square" rtlCol="0">
              <a:spAutoFit/>
            </a:bodyPr>
            <a:lstStyle/>
            <a:p>
              <a:pPr algn="r"/>
              <a:r>
                <a:rPr lang="en-AU" dirty="0" smtClean="0">
                  <a:solidFill>
                    <a:srgbClr val="FF0000"/>
                  </a:solidFill>
                </a:rPr>
                <a:t>Baking</a:t>
              </a:r>
              <a:endParaRPr lang="en-AU" dirty="0">
                <a:solidFill>
                  <a:srgbClr val="FF0000"/>
                </a:solidFill>
              </a:endParaRPr>
            </a:p>
          </p:txBody>
        </p:sp>
        <p:sp>
          <p:nvSpPr>
            <p:cNvPr id="12" name="TextBox 11"/>
            <p:cNvSpPr txBox="1"/>
            <p:nvPr/>
          </p:nvSpPr>
          <p:spPr>
            <a:xfrm>
              <a:off x="3835083" y="803724"/>
              <a:ext cx="864240" cy="461665"/>
            </a:xfrm>
            <a:prstGeom prst="rect">
              <a:avLst/>
            </a:prstGeom>
            <a:solidFill>
              <a:srgbClr val="FFFFFF">
                <a:alpha val="90000"/>
              </a:srgbClr>
            </a:solidFill>
          </p:spPr>
          <p:txBody>
            <a:bodyPr wrap="square" rtlCol="0">
              <a:spAutoFit/>
            </a:bodyPr>
            <a:lstStyle/>
            <a:p>
              <a:r>
                <a:rPr lang="en-AU" sz="2400" b="1" dirty="0" smtClean="0">
                  <a:solidFill>
                    <a:srgbClr val="FF0000"/>
                  </a:solidFill>
                </a:rPr>
                <a:t>CAKE </a:t>
              </a:r>
              <a:endParaRPr lang="en-AU" sz="2400" b="1" dirty="0">
                <a:solidFill>
                  <a:srgbClr val="FF0000"/>
                </a:solidFill>
              </a:endParaRPr>
            </a:p>
          </p:txBody>
        </p:sp>
        <p:sp>
          <p:nvSpPr>
            <p:cNvPr id="19" name="TextBox 18"/>
            <p:cNvSpPr txBox="1"/>
            <p:nvPr/>
          </p:nvSpPr>
          <p:spPr>
            <a:xfrm>
              <a:off x="2731625" y="1265389"/>
              <a:ext cx="4155311" cy="646331"/>
            </a:xfrm>
            <a:prstGeom prst="rect">
              <a:avLst/>
            </a:prstGeom>
            <a:solidFill>
              <a:schemeClr val="tx1">
                <a:alpha val="90000"/>
              </a:schemeClr>
            </a:solidFill>
          </p:spPr>
          <p:txBody>
            <a:bodyPr wrap="square" rtlCol="0">
              <a:spAutoFit/>
            </a:bodyPr>
            <a:lstStyle/>
            <a:p>
              <a:pPr algn="ctr"/>
              <a:r>
                <a:rPr lang="en-AU" sz="3600" dirty="0" smtClean="0">
                  <a:solidFill>
                    <a:srgbClr val="FF0000"/>
                  </a:solidFill>
                </a:rPr>
                <a:t>RECIPE</a:t>
              </a:r>
              <a:endParaRPr lang="en-AU" sz="3600" dirty="0">
                <a:solidFill>
                  <a:srgbClr val="FF0000"/>
                </a:solidFill>
              </a:endParaRPr>
            </a:p>
          </p:txBody>
        </p:sp>
        <p:sp>
          <p:nvSpPr>
            <p:cNvPr id="21" name="TextBox 20"/>
            <p:cNvSpPr txBox="1"/>
            <p:nvPr/>
          </p:nvSpPr>
          <p:spPr>
            <a:xfrm>
              <a:off x="2966985" y="2913280"/>
              <a:ext cx="910535" cy="281333"/>
            </a:xfrm>
            <a:prstGeom prst="rect">
              <a:avLst/>
            </a:prstGeom>
            <a:solidFill>
              <a:schemeClr val="tx1">
                <a:alpha val="90000"/>
              </a:schemeClr>
            </a:solidFill>
          </p:spPr>
          <p:txBody>
            <a:bodyPr wrap="square" rtlCol="0">
              <a:spAutoFit/>
            </a:bodyPr>
            <a:lstStyle/>
            <a:p>
              <a:pPr algn="r"/>
              <a:r>
                <a:rPr lang="en-AU" sz="1200" dirty="0" smtClean="0">
                  <a:solidFill>
                    <a:srgbClr val="FF0000"/>
                  </a:solidFill>
                </a:rPr>
                <a:t>ingredients</a:t>
              </a:r>
              <a:endParaRPr lang="en-AU" sz="1200" dirty="0">
                <a:solidFill>
                  <a:srgbClr val="FF0000"/>
                </a:solidFill>
              </a:endParaRPr>
            </a:p>
          </p:txBody>
        </p:sp>
        <p:sp>
          <p:nvSpPr>
            <p:cNvPr id="22" name="TextBox 21"/>
            <p:cNvSpPr txBox="1"/>
            <p:nvPr/>
          </p:nvSpPr>
          <p:spPr>
            <a:xfrm>
              <a:off x="4537276" y="3151619"/>
              <a:ext cx="1770927" cy="276999"/>
            </a:xfrm>
            <a:prstGeom prst="rect">
              <a:avLst/>
            </a:prstGeom>
            <a:solidFill>
              <a:schemeClr val="tx1">
                <a:alpha val="90000"/>
              </a:schemeClr>
            </a:solidFill>
          </p:spPr>
          <p:txBody>
            <a:bodyPr wrap="square" rtlCol="0">
              <a:spAutoFit/>
            </a:bodyPr>
            <a:lstStyle/>
            <a:p>
              <a:pPr algn="ctr"/>
              <a:r>
                <a:rPr lang="en-AU" sz="1200" dirty="0" smtClean="0">
                  <a:solidFill>
                    <a:srgbClr val="FF0000"/>
                  </a:solidFill>
                </a:rPr>
                <a:t>tasty ingredients</a:t>
              </a:r>
              <a:endParaRPr lang="en-AU" sz="1200" dirty="0">
                <a:solidFill>
                  <a:srgbClr val="FF0000"/>
                </a:solidFill>
              </a:endParaRPr>
            </a:p>
          </p:txBody>
        </p:sp>
      </p:grpSp>
      <p:sp>
        <p:nvSpPr>
          <p:cNvPr id="24" name="Rounded Rectangular Callout 23"/>
          <p:cNvSpPr/>
          <p:nvPr/>
        </p:nvSpPr>
        <p:spPr>
          <a:xfrm rot="16200000">
            <a:off x="124395" y="458999"/>
            <a:ext cx="1931914"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7363" y="739547"/>
            <a:ext cx="2002422" cy="1200329"/>
          </a:xfrm>
          <a:prstGeom prst="rect">
            <a:avLst/>
          </a:prstGeom>
        </p:spPr>
        <p:txBody>
          <a:bodyPr wrap="square">
            <a:spAutoFit/>
          </a:bodyPr>
          <a:lstStyle/>
          <a:p>
            <a:pPr algn="ctr"/>
            <a:r>
              <a:rPr lang="en-AU" b="1" dirty="0" smtClean="0">
                <a:solidFill>
                  <a:schemeClr val="bg1"/>
                </a:solidFill>
              </a:rPr>
              <a:t>How </a:t>
            </a:r>
            <a:r>
              <a:rPr lang="en-AU" b="1" dirty="0">
                <a:solidFill>
                  <a:schemeClr val="bg1"/>
                </a:solidFill>
              </a:rPr>
              <a:t>did </a:t>
            </a:r>
            <a:r>
              <a:rPr lang="en-AU" b="1" dirty="0" smtClean="0">
                <a:solidFill>
                  <a:srgbClr val="FF0000"/>
                </a:solidFill>
              </a:rPr>
              <a:t>flour </a:t>
            </a:r>
            <a:r>
              <a:rPr lang="en-AU" b="1" dirty="0" smtClean="0">
                <a:solidFill>
                  <a:schemeClr val="bg1"/>
                </a:solidFill>
              </a:rPr>
              <a:t>become </a:t>
            </a:r>
            <a:r>
              <a:rPr lang="en-AU" b="1" dirty="0">
                <a:solidFill>
                  <a:schemeClr val="bg1"/>
                </a:solidFill>
              </a:rPr>
              <a:t>a higher priority for </a:t>
            </a:r>
            <a:r>
              <a:rPr lang="en-AU" b="1" dirty="0" smtClean="0">
                <a:solidFill>
                  <a:srgbClr val="FF0000"/>
                </a:solidFill>
              </a:rPr>
              <a:t>baking </a:t>
            </a:r>
            <a:r>
              <a:rPr lang="en-AU" b="1" dirty="0" smtClean="0">
                <a:solidFill>
                  <a:schemeClr val="bg1"/>
                </a:solidFill>
              </a:rPr>
              <a:t>than </a:t>
            </a:r>
            <a:r>
              <a:rPr lang="en-AU" b="1" dirty="0" smtClean="0">
                <a:solidFill>
                  <a:srgbClr val="FF0000"/>
                </a:solidFill>
              </a:rPr>
              <a:t>chocolate</a:t>
            </a:r>
            <a:r>
              <a:rPr lang="en-AU" b="1" dirty="0" smtClean="0">
                <a:solidFill>
                  <a:schemeClr val="bg1"/>
                </a:solidFill>
              </a:rPr>
              <a:t>?</a:t>
            </a:r>
            <a:endParaRPr lang="en-AU" b="1" dirty="0">
              <a:solidFill>
                <a:schemeClr val="bg1"/>
              </a:solidFill>
            </a:endParaRPr>
          </a:p>
        </p:txBody>
      </p:sp>
      <p:sp>
        <p:nvSpPr>
          <p:cNvPr id="25" name="Rounded Rectangular Callout 24"/>
          <p:cNvSpPr/>
          <p:nvPr/>
        </p:nvSpPr>
        <p:spPr>
          <a:xfrm rot="5400000">
            <a:off x="7081375" y="500042"/>
            <a:ext cx="2014000"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7247681" y="665224"/>
            <a:ext cx="1728634" cy="1477328"/>
          </a:xfrm>
          <a:prstGeom prst="rect">
            <a:avLst/>
          </a:prstGeom>
        </p:spPr>
        <p:txBody>
          <a:bodyPr wrap="square">
            <a:spAutoFit/>
          </a:bodyPr>
          <a:lstStyle/>
          <a:p>
            <a:pPr algn="ctr"/>
            <a:r>
              <a:rPr lang="en-AU" b="1" i="1" dirty="0">
                <a:solidFill>
                  <a:schemeClr val="bg1"/>
                </a:solidFill>
              </a:rPr>
              <a:t>“Which one is most worthy of </a:t>
            </a:r>
            <a:r>
              <a:rPr lang="en-AU" b="1" i="1" dirty="0" smtClean="0">
                <a:solidFill>
                  <a:schemeClr val="bg1"/>
                </a:solidFill>
              </a:rPr>
              <a:t>our </a:t>
            </a:r>
            <a:r>
              <a:rPr lang="en-AU" b="1" i="1" dirty="0" smtClean="0">
                <a:solidFill>
                  <a:srgbClr val="FF0000"/>
                </a:solidFill>
              </a:rPr>
              <a:t>shopping list</a:t>
            </a:r>
            <a:r>
              <a:rPr lang="en-AU" b="1" i="1" dirty="0" smtClean="0">
                <a:solidFill>
                  <a:schemeClr val="bg1"/>
                </a:solidFill>
              </a:rPr>
              <a:t>? </a:t>
            </a:r>
            <a:r>
              <a:rPr lang="en-AU" b="1" i="1" dirty="0">
                <a:solidFill>
                  <a:schemeClr val="bg1"/>
                </a:solidFill>
              </a:rPr>
              <a:t>Someone has to decide.</a:t>
            </a:r>
            <a:r>
              <a:rPr lang="en-AU" dirty="0">
                <a:solidFill>
                  <a:schemeClr val="bg1"/>
                </a:solidFill>
              </a:rPr>
              <a:t> ”</a:t>
            </a:r>
          </a:p>
        </p:txBody>
      </p:sp>
    </p:spTree>
    <p:extLst>
      <p:ext uri="{BB962C8B-B14F-4D97-AF65-F5344CB8AC3E}">
        <p14:creationId xmlns:p14="http://schemas.microsoft.com/office/powerpoint/2010/main" val="3448417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169D-A141-4732-AB17-FB03CF066F01}"/>
              </a:ext>
            </a:extLst>
          </p:cNvPr>
          <p:cNvSpPr>
            <a:spLocks noGrp="1"/>
          </p:cNvSpPr>
          <p:nvPr>
            <p:ph type="title"/>
          </p:nvPr>
        </p:nvSpPr>
        <p:spPr>
          <a:xfrm>
            <a:off x="457200" y="1650314"/>
            <a:ext cx="8229600" cy="1432321"/>
          </a:xfrm>
        </p:spPr>
        <p:txBody>
          <a:bodyPr>
            <a:noAutofit/>
          </a:bodyPr>
          <a:lstStyle/>
          <a:p>
            <a:r>
              <a:rPr lang="en-AU" sz="4800" dirty="0" smtClean="0"/>
              <a:t>So, what research have I done on project prioritization?</a:t>
            </a:r>
            <a:endParaRPr lang="en-AU" sz="4800" dirty="0"/>
          </a:p>
        </p:txBody>
      </p:sp>
      <p:sp>
        <p:nvSpPr>
          <p:cNvPr id="5" name="TextBox 4"/>
          <p:cNvSpPr txBox="1"/>
          <p:nvPr/>
        </p:nvSpPr>
        <p:spPr>
          <a:xfrm>
            <a:off x="3772540" y="4835723"/>
            <a:ext cx="5429179" cy="307777"/>
          </a:xfrm>
          <a:prstGeom prst="rect">
            <a:avLst/>
          </a:prstGeom>
          <a:noFill/>
        </p:spPr>
        <p:txBody>
          <a:bodyPr wrap="none" rtlCol="0">
            <a:spAutoFit/>
          </a:bodyPr>
          <a:lstStyle/>
          <a:p>
            <a:r>
              <a:rPr lang="en-AU" sz="1400" dirty="0" smtClean="0"/>
              <a:t>Hanson </a:t>
            </a:r>
            <a:r>
              <a:rPr lang="en-AU" sz="1400" i="1" dirty="0" smtClean="0"/>
              <a:t>et al.</a:t>
            </a:r>
            <a:r>
              <a:rPr lang="en-AU" sz="1400" dirty="0" smtClean="0"/>
              <a:t> (2019) Methods </a:t>
            </a:r>
            <a:r>
              <a:rPr lang="en-AU" sz="1400" dirty="0" err="1" smtClean="0"/>
              <a:t>Ecol</a:t>
            </a:r>
            <a:r>
              <a:rPr lang="en-AU" sz="1400" dirty="0" smtClean="0"/>
              <a:t> </a:t>
            </a:r>
            <a:r>
              <a:rPr lang="en-AU" sz="1400" dirty="0" err="1" smtClean="0"/>
              <a:t>Evol</a:t>
            </a:r>
            <a:r>
              <a:rPr lang="en-AU" sz="1400" dirty="0" smtClean="0"/>
              <a:t> </a:t>
            </a:r>
            <a:r>
              <a:rPr lang="en-AU" sz="1400" dirty="0"/>
              <a:t>, DOI:10.1111/2041-210X.13264</a:t>
            </a:r>
          </a:p>
        </p:txBody>
      </p:sp>
    </p:spTree>
    <p:extLst>
      <p:ext uri="{BB962C8B-B14F-4D97-AF65-F5344CB8AC3E}">
        <p14:creationId xmlns:p14="http://schemas.microsoft.com/office/powerpoint/2010/main" val="1548349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710481"/>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710481"/>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710481"/>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418093"/>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418093"/>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418093"/>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418093"/>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Remember this?</a:t>
            </a:r>
            <a:endParaRPr lang="en-AU" dirty="0"/>
          </a:p>
        </p:txBody>
      </p:sp>
    </p:spTree>
    <p:extLst>
      <p:ext uri="{BB962C8B-B14F-4D97-AF65-F5344CB8AC3E}">
        <p14:creationId xmlns:p14="http://schemas.microsoft.com/office/powerpoint/2010/main" val="223945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pattFill prst="lgCheck">
              <a:fgClr>
                <a:srgbClr val="00B050"/>
              </a:fgClr>
              <a:bgClr>
                <a:srgbClr val="FFFF00"/>
              </a:bgClr>
            </a:patt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pattFill prst="lgCheck">
              <a:fgClr>
                <a:srgbClr val="00B050"/>
              </a:fgClr>
              <a:bgClr>
                <a:srgbClr val="FFFF00"/>
              </a:bgClr>
            </a:patt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Can bend the curve even further?</a:t>
            </a:r>
            <a:endParaRPr lang="en-AU" dirty="0"/>
          </a:p>
        </p:txBody>
      </p:sp>
      <p:sp>
        <p:nvSpPr>
          <p:cNvPr id="76" name="Freeform 75"/>
          <p:cNvSpPr/>
          <p:nvPr/>
        </p:nvSpPr>
        <p:spPr>
          <a:xfrm>
            <a:off x="7786569" y="1702987"/>
            <a:ext cx="945814" cy="444652"/>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5" name="TextBox 154"/>
          <p:cNvSpPr txBox="1"/>
          <p:nvPr/>
        </p:nvSpPr>
        <p:spPr>
          <a:xfrm>
            <a:off x="4367825" y="4439050"/>
            <a:ext cx="2799024" cy="461665"/>
          </a:xfrm>
          <a:prstGeom prst="rect">
            <a:avLst/>
          </a:prstGeom>
          <a:noFill/>
        </p:spPr>
        <p:txBody>
          <a:bodyPr wrap="square" rtlCol="0">
            <a:spAutoFit/>
          </a:bodyPr>
          <a:lstStyle/>
          <a:p>
            <a:pPr algn="ctr"/>
            <a:r>
              <a:rPr lang="en-AU" sz="2400" b="1" dirty="0" smtClean="0">
                <a:solidFill>
                  <a:srgbClr val="FFFF00"/>
                </a:solidFill>
              </a:rPr>
              <a:t>Better algorithms</a:t>
            </a:r>
            <a:endParaRPr lang="en-AU" sz="2400" b="1" dirty="0">
              <a:solidFill>
                <a:srgbClr val="FFFF00"/>
              </a:solidFill>
            </a:endParaRPr>
          </a:p>
        </p:txBody>
      </p:sp>
      <p:sp>
        <p:nvSpPr>
          <p:cNvPr id="3" name="Up Arrow 2"/>
          <p:cNvSpPr/>
          <p:nvPr/>
        </p:nvSpPr>
        <p:spPr>
          <a:xfrm>
            <a:off x="5296971" y="4043195"/>
            <a:ext cx="940733" cy="388201"/>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D000A8"/>
              </a:solidFill>
            </a:endParaRPr>
          </a:p>
        </p:txBody>
      </p:sp>
      <p:cxnSp>
        <p:nvCxnSpPr>
          <p:cNvPr id="156" name="Straight Arrow Connector 155"/>
          <p:cNvCxnSpPr>
            <a:stCxn id="189" idx="3"/>
            <a:endCxn id="190" idx="1"/>
          </p:cNvCxnSpPr>
          <p:nvPr/>
        </p:nvCxnSpPr>
        <p:spPr>
          <a:xfrm>
            <a:off x="1608263" y="3710481"/>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90" idx="3"/>
            <a:endCxn id="188" idx="1"/>
          </p:cNvCxnSpPr>
          <p:nvPr/>
        </p:nvCxnSpPr>
        <p:spPr>
          <a:xfrm>
            <a:off x="4545406" y="3710481"/>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88" idx="3"/>
            <a:endCxn id="159" idx="1"/>
          </p:cNvCxnSpPr>
          <p:nvPr/>
        </p:nvCxnSpPr>
        <p:spPr>
          <a:xfrm>
            <a:off x="6252686" y="3710481"/>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130965" y="3418093"/>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8" name="TextBox 187"/>
          <p:cNvSpPr txBox="1"/>
          <p:nvPr/>
        </p:nvSpPr>
        <p:spPr>
          <a:xfrm>
            <a:off x="5348271" y="3418093"/>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srgbClr val="FFFF00"/>
                </a:solidFill>
                <a:effectLst/>
                <a:uLnTx/>
                <a:uFillTx/>
                <a:latin typeface="Calibri"/>
                <a:ea typeface="+mn-ea"/>
                <a:cs typeface="+mn-cs"/>
              </a:rPr>
              <a:t>Plan</a:t>
            </a:r>
            <a:endParaRPr kumimoji="0" lang="en-AU" sz="3200" b="0" i="0" u="none" strike="noStrike" kern="1200" cap="none" spc="0" normalizeH="0" baseline="0" noProof="0" dirty="0">
              <a:ln>
                <a:noFill/>
              </a:ln>
              <a:solidFill>
                <a:srgbClr val="FFFF00"/>
              </a:solidFill>
              <a:effectLst/>
              <a:uLnTx/>
              <a:uFillTx/>
              <a:latin typeface="Calibri"/>
              <a:ea typeface="+mn-ea"/>
              <a:cs typeface="+mn-cs"/>
            </a:endParaRPr>
          </a:p>
        </p:txBody>
      </p:sp>
      <p:sp>
        <p:nvSpPr>
          <p:cNvPr id="189" name="TextBox 188"/>
          <p:cNvSpPr txBox="1"/>
          <p:nvPr/>
        </p:nvSpPr>
        <p:spPr>
          <a:xfrm>
            <a:off x="646910" y="3418093"/>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0" name="TextBox 189"/>
          <p:cNvSpPr txBox="1"/>
          <p:nvPr/>
        </p:nvSpPr>
        <p:spPr>
          <a:xfrm>
            <a:off x="2379813" y="3418093"/>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9029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1" y="138246"/>
            <a:ext cx="4797213" cy="1165250"/>
          </a:xfrm>
        </p:spPr>
        <p:txBody>
          <a:bodyPr>
            <a:noAutofit/>
          </a:bodyPr>
          <a:lstStyle/>
          <a:p>
            <a:r>
              <a:rPr lang="en-AU" sz="4000" b="1" dirty="0" smtClean="0"/>
              <a:t>New Zealand </a:t>
            </a:r>
            <a:br>
              <a:rPr lang="en-AU" sz="4000" b="1" dirty="0" smtClean="0"/>
            </a:br>
            <a:r>
              <a:rPr lang="en-AU" sz="4000" b="1" dirty="0" smtClean="0"/>
              <a:t>case study</a:t>
            </a:r>
            <a:endParaRPr lang="en-AU" sz="4000" b="1" dirty="0"/>
          </a:p>
        </p:txBody>
      </p:sp>
      <p:sp>
        <p:nvSpPr>
          <p:cNvPr id="3" name="Content Placeholder 2"/>
          <p:cNvSpPr>
            <a:spLocks noGrp="1"/>
          </p:cNvSpPr>
          <p:nvPr>
            <p:ph idx="1"/>
          </p:nvPr>
        </p:nvSpPr>
        <p:spPr>
          <a:xfrm>
            <a:off x="182880" y="1593056"/>
            <a:ext cx="4614333" cy="3596164"/>
          </a:xfrm>
        </p:spPr>
        <p:txBody>
          <a:bodyPr>
            <a:normAutofit fontScale="92500" lnSpcReduction="20000"/>
          </a:bodyPr>
          <a:lstStyle/>
          <a:p>
            <a:r>
              <a:rPr lang="en-AU" dirty="0" smtClean="0"/>
              <a:t>Projects for 62 imperilled bird species</a:t>
            </a:r>
          </a:p>
          <a:p>
            <a:endParaRPr lang="en-AU" dirty="0"/>
          </a:p>
          <a:p>
            <a:r>
              <a:rPr lang="en-AU" dirty="0" smtClean="0"/>
              <a:t>1,218 different actions</a:t>
            </a:r>
          </a:p>
          <a:p>
            <a:endParaRPr lang="en-AU" dirty="0"/>
          </a:p>
          <a:p>
            <a:r>
              <a:rPr lang="en-AU" dirty="0" smtClean="0"/>
              <a:t>Many actions shared between projects for different species</a:t>
            </a:r>
          </a:p>
          <a:p>
            <a:endParaRPr lang="en-AU" dirty="0" smtClean="0"/>
          </a:p>
          <a:p>
            <a:endParaRPr lang="en-AU" dirty="0"/>
          </a:p>
          <a:p>
            <a:endParaRPr lang="en-AU"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855" y="138246"/>
            <a:ext cx="4377947" cy="4432432"/>
          </a:xfrm>
          <a:prstGeom prst="rect">
            <a:avLst/>
          </a:prstGeom>
        </p:spPr>
      </p:pic>
      <p:sp>
        <p:nvSpPr>
          <p:cNvPr id="6" name="TextBox 5"/>
          <p:cNvSpPr txBox="1"/>
          <p:nvPr/>
        </p:nvSpPr>
        <p:spPr>
          <a:xfrm>
            <a:off x="5203498" y="4897279"/>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279194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895676"/>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895676"/>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895676"/>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603288"/>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603288"/>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603288"/>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603288"/>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How do we bend the curve?</a:t>
            </a:r>
            <a:endParaRPr lang="en-AU" dirty="0"/>
          </a:p>
        </p:txBody>
      </p:sp>
    </p:spTree>
    <p:extLst>
      <p:ext uri="{BB962C8B-B14F-4D97-AF65-F5344CB8AC3E}">
        <p14:creationId xmlns:p14="http://schemas.microsoft.com/office/powerpoint/2010/main" val="512632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2308324"/>
          </a:xfrm>
          <a:prstGeom prst="rect">
            <a:avLst/>
          </a:prstGeom>
          <a:noFill/>
        </p:spPr>
        <p:txBody>
          <a:bodyPr wrap="square" rtlCol="0">
            <a:spAutoFit/>
          </a:bodyPr>
          <a:lstStyle/>
          <a:p>
            <a:pPr marL="285750" indent="-285750">
              <a:buFont typeface="Arial" panose="020B0604020202020204" pitchFamily="34" charset="0"/>
              <a:buChar char="•"/>
            </a:pPr>
            <a:r>
              <a:rPr lang="en-AU" sz="2400" dirty="0"/>
              <a:t>Exact </a:t>
            </a:r>
            <a:r>
              <a:rPr lang="en-AU" sz="2400" dirty="0" smtClean="0"/>
              <a:t>algorithms always generated the best </a:t>
            </a:r>
            <a:r>
              <a:rPr lang="en-AU" sz="2400" dirty="0" smtClean="0"/>
              <a:t>prioritizations</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err="1"/>
              <a:t>o</a:t>
            </a:r>
            <a:r>
              <a:rPr lang="en-AU" sz="2400" dirty="0" err="1" smtClean="0"/>
              <a:t>ppr</a:t>
            </a:r>
            <a:r>
              <a:rPr lang="en-AU" sz="2400" dirty="0" smtClean="0"/>
              <a:t> R package,</a:t>
            </a:r>
          </a:p>
          <a:p>
            <a:r>
              <a:rPr lang="en-AU" sz="2400" dirty="0"/>
              <a:t> </a:t>
            </a:r>
            <a:r>
              <a:rPr lang="en-AU" sz="2400" dirty="0" smtClean="0"/>
              <a:t>   </a:t>
            </a:r>
            <a:r>
              <a:rPr lang="en-AU" sz="2000" dirty="0" smtClean="0"/>
              <a:t>https</a:t>
            </a:r>
            <a:r>
              <a:rPr lang="en-AU" sz="2000" dirty="0"/>
              <a:t>://</a:t>
            </a:r>
            <a:r>
              <a:rPr lang="en-AU" sz="2000" dirty="0" smtClean="0"/>
              <a:t>prioritizr.github.io/oppr</a:t>
            </a:r>
            <a:endParaRPr lang="en-AU" sz="2000" dirty="0" smtClean="0"/>
          </a:p>
        </p:txBody>
      </p:sp>
      <p:sp>
        <p:nvSpPr>
          <p:cNvPr id="10" name="TextBox 9"/>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2669368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3416320"/>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Ranking and heuristic algorithms sometimes </a:t>
            </a:r>
            <a:r>
              <a:rPr lang="en-AU" sz="2400" dirty="0"/>
              <a:t>produced optimal </a:t>
            </a:r>
            <a:r>
              <a:rPr lang="en-AU" sz="2400" dirty="0" smtClean="0"/>
              <a:t>prioritizations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smtClean="0"/>
              <a:t>Ranking </a:t>
            </a:r>
            <a:r>
              <a:rPr lang="en-AU" sz="2400" dirty="0"/>
              <a:t>and heuristic algorithm sometimes </a:t>
            </a:r>
            <a:r>
              <a:rPr lang="en-AU" sz="2400" dirty="0" smtClean="0"/>
              <a:t>produced sub-optimal prioritizations</a:t>
            </a:r>
          </a:p>
        </p:txBody>
      </p:sp>
      <p:sp>
        <p:nvSpPr>
          <p:cNvPr id="10" name="TextBox 9"/>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2732225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36333"/>
            <a:ext cx="3551745" cy="4893647"/>
          </a:xfrm>
          <a:prstGeom prst="rect">
            <a:avLst/>
          </a:prstGeom>
          <a:noFill/>
        </p:spPr>
        <p:txBody>
          <a:bodyPr wrap="square" rtlCol="0">
            <a:spAutoFit/>
          </a:bodyPr>
          <a:lstStyle/>
          <a:p>
            <a:pPr marL="342900" indent="-342900">
              <a:buFont typeface="Arial" panose="020B0604020202020204" pitchFamily="34" charset="0"/>
              <a:buChar char="•"/>
            </a:pPr>
            <a:r>
              <a:rPr lang="en-AU" sz="2400" dirty="0"/>
              <a:t>Ranking and heuristic algorithms sometimes produced worse prioritizations than randomly allocating funds </a:t>
            </a:r>
            <a:endParaRPr lang="en-AU" sz="2400" dirty="0" smtClean="0"/>
          </a:p>
          <a:p>
            <a:pPr marL="342900" indent="-342900">
              <a:buFont typeface="Arial" panose="020B0604020202020204" pitchFamily="34" charset="0"/>
              <a:buChar char="•"/>
            </a:pPr>
            <a:endParaRPr lang="en-AU" sz="2400" dirty="0" smtClean="0"/>
          </a:p>
          <a:p>
            <a:pPr marL="342900" indent="-342900">
              <a:buFont typeface="Arial" panose="020B0604020202020204" pitchFamily="34" charset="0"/>
              <a:buChar char="•"/>
            </a:pPr>
            <a:r>
              <a:rPr lang="en-AU" sz="2400" dirty="0" smtClean="0"/>
              <a:t>Ranking </a:t>
            </a:r>
            <a:r>
              <a:rPr lang="en-AU" sz="2400" dirty="0"/>
              <a:t>and heuristic algorithms often had large amounts of unspent  funding, </a:t>
            </a:r>
            <a:r>
              <a:rPr lang="en-AU" sz="2400" dirty="0" smtClean="0"/>
              <a:t>meaning less guidance </a:t>
            </a:r>
            <a:r>
              <a:rPr lang="en-AU" sz="2400" dirty="0"/>
              <a:t>for decision </a:t>
            </a:r>
            <a:r>
              <a:rPr lang="en-AU" sz="2400" dirty="0" smtClean="0"/>
              <a:t>making</a:t>
            </a:r>
          </a:p>
        </p:txBody>
      </p:sp>
      <p:sp>
        <p:nvSpPr>
          <p:cNvPr id="7" name="TextBox 6"/>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112970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4524315"/>
          </a:xfrm>
          <a:prstGeom prst="rect">
            <a:avLst/>
          </a:prstGeom>
          <a:noFill/>
        </p:spPr>
        <p:txBody>
          <a:bodyPr wrap="square" rtlCol="0">
            <a:spAutoFit/>
          </a:bodyPr>
          <a:lstStyle/>
          <a:p>
            <a:pPr marL="342900" indent="-342900">
              <a:buFont typeface="Arial" panose="020B0604020202020204" pitchFamily="34" charset="0"/>
              <a:buChar char="•"/>
            </a:pPr>
            <a:r>
              <a:rPr lang="en-AU" sz="2400" dirty="0"/>
              <a:t>Ranking and heuristic algorithms sometimes produced worse prioritizations than randomly allocating funds </a:t>
            </a:r>
            <a:endParaRPr lang="en-AU" sz="2400" dirty="0" smtClean="0"/>
          </a:p>
          <a:p>
            <a:pPr marL="342900" indent="-342900">
              <a:buFont typeface="Arial" panose="020B0604020202020204" pitchFamily="34" charset="0"/>
              <a:buChar char="•"/>
            </a:pPr>
            <a:endParaRPr lang="en-AU" sz="2400" dirty="0" smtClean="0"/>
          </a:p>
          <a:p>
            <a:pPr marL="342900" indent="-342900">
              <a:buFont typeface="Arial" panose="020B0604020202020204" pitchFamily="34" charset="0"/>
              <a:buChar char="•"/>
            </a:pPr>
            <a:r>
              <a:rPr lang="en-AU" sz="2400" dirty="0" smtClean="0"/>
              <a:t>Ranking </a:t>
            </a:r>
            <a:r>
              <a:rPr lang="en-AU" sz="2400" dirty="0"/>
              <a:t>and heuristic algorithms often had large amounts of unspent  funding, thus providing little guidance for decision </a:t>
            </a:r>
            <a:r>
              <a:rPr lang="en-AU" sz="2400" dirty="0" smtClean="0"/>
              <a:t>making</a:t>
            </a:r>
          </a:p>
        </p:txBody>
      </p:sp>
      <p:sp>
        <p:nvSpPr>
          <p:cNvPr id="8" name="TextBox 7"/>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889152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653" y="279401"/>
            <a:ext cx="4072194" cy="4154984"/>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Exact algorithms generated prioritizations within a feasible period of time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smtClean="0"/>
              <a:t>Heuristic and ranking algorithms are faster</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I</a:t>
            </a:r>
            <a:r>
              <a:rPr lang="en-AU" sz="2400" dirty="0" smtClean="0"/>
              <a:t>t might be worth waiting worth ~15 seconds if it means you could potentially save millions of $$$</a:t>
            </a:r>
          </a:p>
        </p:txBody>
      </p:sp>
      <p:graphicFrame>
        <p:nvGraphicFramePr>
          <p:cNvPr id="7" name="Table 6"/>
          <p:cNvGraphicFramePr>
            <a:graphicFrameLocks noGrp="1"/>
          </p:cNvGraphicFramePr>
          <p:nvPr>
            <p:extLst>
              <p:ext uri="{D42A27DB-BD31-4B8C-83A1-F6EECF244321}">
                <p14:modId xmlns:p14="http://schemas.microsoft.com/office/powerpoint/2010/main" val="2225990875"/>
              </p:ext>
            </p:extLst>
          </p:nvPr>
        </p:nvGraphicFramePr>
        <p:xfrm>
          <a:off x="4680730" y="1375566"/>
          <a:ext cx="4218710" cy="1978545"/>
        </p:xfrm>
        <a:graphic>
          <a:graphicData uri="http://schemas.openxmlformats.org/drawingml/2006/table">
            <a:tbl>
              <a:tblPr firstRow="1" bandRow="1">
                <a:tableStyleId>{5C22544A-7EE6-4342-B048-85BDC9FD1C3A}</a:tableStyleId>
              </a:tblPr>
              <a:tblGrid>
                <a:gridCol w="2109355">
                  <a:extLst>
                    <a:ext uri="{9D8B030D-6E8A-4147-A177-3AD203B41FA5}">
                      <a16:colId xmlns:a16="http://schemas.microsoft.com/office/drawing/2014/main" val="1108083847"/>
                    </a:ext>
                  </a:extLst>
                </a:gridCol>
                <a:gridCol w="2109355">
                  <a:extLst>
                    <a:ext uri="{9D8B030D-6E8A-4147-A177-3AD203B41FA5}">
                      <a16:colId xmlns:a16="http://schemas.microsoft.com/office/drawing/2014/main" val="2724126539"/>
                    </a:ext>
                  </a:extLst>
                </a:gridCol>
              </a:tblGrid>
              <a:tr h="634297">
                <a:tc>
                  <a:txBody>
                    <a:bodyPr/>
                    <a:lstStyle/>
                    <a:p>
                      <a:pPr algn="ctr"/>
                      <a:r>
                        <a:rPr lang="en-AU" dirty="0" smtClean="0"/>
                        <a:t>Algorithm</a:t>
                      </a:r>
                      <a:endParaRPr lang="en-AU" dirty="0"/>
                    </a:p>
                  </a:txBody>
                  <a:tcPr/>
                </a:tc>
                <a:tc>
                  <a:txBody>
                    <a:bodyPr/>
                    <a:lstStyle/>
                    <a:p>
                      <a:pPr algn="ctr"/>
                      <a:r>
                        <a:rPr lang="en-AU" dirty="0" smtClean="0"/>
                        <a:t>Average run time (seconds)</a:t>
                      </a:r>
                      <a:endParaRPr lang="en-AU" dirty="0"/>
                    </a:p>
                  </a:txBody>
                  <a:tcPr/>
                </a:tc>
                <a:extLst>
                  <a:ext uri="{0D108BD9-81ED-4DB2-BD59-A6C34878D82A}">
                    <a16:rowId xmlns:a16="http://schemas.microsoft.com/office/drawing/2014/main" val="1104387426"/>
                  </a:ext>
                </a:extLst>
              </a:tr>
              <a:tr h="446155">
                <a:tc>
                  <a:txBody>
                    <a:bodyPr/>
                    <a:lstStyle/>
                    <a:p>
                      <a:pPr algn="ctr"/>
                      <a:r>
                        <a:rPr lang="en-AU" dirty="0" smtClean="0"/>
                        <a:t>Exact</a:t>
                      </a:r>
                      <a:endParaRPr lang="en-AU" dirty="0"/>
                    </a:p>
                  </a:txBody>
                  <a:tcPr/>
                </a:tc>
                <a:tc>
                  <a:txBody>
                    <a:bodyPr/>
                    <a:lstStyle/>
                    <a:p>
                      <a:pPr algn="ctr"/>
                      <a:r>
                        <a:rPr lang="en-AU" dirty="0" smtClean="0"/>
                        <a:t>16.2</a:t>
                      </a:r>
                      <a:endParaRPr lang="en-AU" dirty="0"/>
                    </a:p>
                  </a:txBody>
                  <a:tcPr/>
                </a:tc>
                <a:extLst>
                  <a:ext uri="{0D108BD9-81ED-4DB2-BD59-A6C34878D82A}">
                    <a16:rowId xmlns:a16="http://schemas.microsoft.com/office/drawing/2014/main" val="3426920979"/>
                  </a:ext>
                </a:extLst>
              </a:tr>
              <a:tr h="446155">
                <a:tc>
                  <a:txBody>
                    <a:bodyPr/>
                    <a:lstStyle/>
                    <a:p>
                      <a:pPr algn="ctr"/>
                      <a:r>
                        <a:rPr lang="en-AU" dirty="0" smtClean="0"/>
                        <a:t>Heuristic</a:t>
                      </a:r>
                      <a:endParaRPr lang="en-AU" dirty="0"/>
                    </a:p>
                  </a:txBody>
                  <a:tcPr/>
                </a:tc>
                <a:tc>
                  <a:txBody>
                    <a:bodyPr/>
                    <a:lstStyle/>
                    <a:p>
                      <a:pPr algn="ctr"/>
                      <a:r>
                        <a:rPr lang="en-AU" dirty="0" smtClean="0"/>
                        <a:t>1.19</a:t>
                      </a:r>
                      <a:endParaRPr lang="en-AU" dirty="0"/>
                    </a:p>
                  </a:txBody>
                  <a:tcPr/>
                </a:tc>
                <a:extLst>
                  <a:ext uri="{0D108BD9-81ED-4DB2-BD59-A6C34878D82A}">
                    <a16:rowId xmlns:a16="http://schemas.microsoft.com/office/drawing/2014/main" val="3362406468"/>
                  </a:ext>
                </a:extLst>
              </a:tr>
              <a:tr h="446155">
                <a:tc>
                  <a:txBody>
                    <a:bodyPr/>
                    <a:lstStyle/>
                    <a:p>
                      <a:pPr algn="ctr"/>
                      <a:r>
                        <a:rPr lang="en-AU" dirty="0" smtClean="0"/>
                        <a:t>Ranking</a:t>
                      </a:r>
                      <a:endParaRPr lang="en-AU" dirty="0"/>
                    </a:p>
                  </a:txBody>
                  <a:tcPr/>
                </a:tc>
                <a:tc>
                  <a:txBody>
                    <a:bodyPr/>
                    <a:lstStyle/>
                    <a:p>
                      <a:pPr algn="ctr"/>
                      <a:r>
                        <a:rPr lang="en-AU" dirty="0" smtClean="0"/>
                        <a:t>1.5</a:t>
                      </a:r>
                      <a:endParaRPr lang="en-AU" dirty="0"/>
                    </a:p>
                  </a:txBody>
                  <a:tcPr/>
                </a:tc>
                <a:extLst>
                  <a:ext uri="{0D108BD9-81ED-4DB2-BD59-A6C34878D82A}">
                    <a16:rowId xmlns:a16="http://schemas.microsoft.com/office/drawing/2014/main" val="2052867900"/>
                  </a:ext>
                </a:extLst>
              </a:tr>
            </a:tbl>
          </a:graphicData>
        </a:graphic>
      </p:graphicFrame>
      <p:sp>
        <p:nvSpPr>
          <p:cNvPr id="8" name="TextBox 7"/>
          <p:cNvSpPr txBox="1"/>
          <p:nvPr/>
        </p:nvSpPr>
        <p:spPr>
          <a:xfrm>
            <a:off x="5203498" y="4897279"/>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
        <p:nvSpPr>
          <p:cNvPr id="3" name="TextBox 2"/>
          <p:cNvSpPr txBox="1"/>
          <p:nvPr/>
        </p:nvSpPr>
        <p:spPr>
          <a:xfrm>
            <a:off x="4801518" y="648183"/>
            <a:ext cx="3977133" cy="646331"/>
          </a:xfrm>
          <a:prstGeom prst="rect">
            <a:avLst/>
          </a:prstGeom>
          <a:noFill/>
        </p:spPr>
        <p:txBody>
          <a:bodyPr wrap="square" rtlCol="0">
            <a:spAutoFit/>
          </a:bodyPr>
          <a:lstStyle/>
          <a:p>
            <a:r>
              <a:rPr lang="en-AU" dirty="0" smtClean="0"/>
              <a:t>Table: Average run time for generating prioritizations using different algorithms</a:t>
            </a:r>
            <a:endParaRPr lang="en-AU" dirty="0"/>
          </a:p>
        </p:txBody>
      </p:sp>
    </p:spTree>
    <p:extLst>
      <p:ext uri="{BB962C8B-B14F-4D97-AF65-F5344CB8AC3E}">
        <p14:creationId xmlns:p14="http://schemas.microsoft.com/office/powerpoint/2010/main" val="1436278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l="357" t="11692" r="10320" b="791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2C9A52E-3548-4D41-899F-07B2250E9175}"/>
              </a:ext>
            </a:extLst>
          </p:cNvPr>
          <p:cNvSpPr>
            <a:spLocks noGrp="1"/>
          </p:cNvSpPr>
          <p:nvPr>
            <p:ph type="title"/>
          </p:nvPr>
        </p:nvSpPr>
        <p:spPr>
          <a:xfrm>
            <a:off x="128372" y="161687"/>
            <a:ext cx="5946846" cy="857250"/>
          </a:xfrm>
        </p:spPr>
        <p:txBody>
          <a:bodyPr>
            <a:normAutofit/>
          </a:bodyPr>
          <a:lstStyle/>
          <a:p>
            <a:r>
              <a:rPr lang="en-AU" dirty="0" smtClean="0">
                <a:solidFill>
                  <a:schemeClr val="bg1"/>
                </a:solidFill>
              </a:rPr>
              <a:t>Thanks for listening!</a:t>
            </a:r>
            <a:endParaRPr lang="en-AU" dirty="0">
              <a:solidFill>
                <a:schemeClr val="bg1"/>
              </a:solidFill>
            </a:endParaRPr>
          </a:p>
        </p:txBody>
      </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895676"/>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895676"/>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895676"/>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603288"/>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603288"/>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603288"/>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603288"/>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Oval 1"/>
          <p:cNvSpPr/>
          <p:nvPr/>
        </p:nvSpPr>
        <p:spPr>
          <a:xfrm>
            <a:off x="4849091" y="3408983"/>
            <a:ext cx="1718776" cy="948272"/>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2172359" y="4535310"/>
            <a:ext cx="3009525" cy="523220"/>
          </a:xfrm>
          <a:prstGeom prst="rect">
            <a:avLst/>
          </a:prstGeom>
          <a:noFill/>
        </p:spPr>
        <p:txBody>
          <a:bodyPr wrap="square" rtlCol="0">
            <a:spAutoFit/>
          </a:bodyPr>
          <a:lstStyle/>
          <a:p>
            <a:r>
              <a:rPr lang="en-AU" sz="2800" i="1" dirty="0" smtClean="0"/>
              <a:t>Prioritization</a:t>
            </a:r>
            <a:endParaRPr lang="en-AU" sz="2800" i="1" dirty="0"/>
          </a:p>
        </p:txBody>
      </p:sp>
      <p:cxnSp>
        <p:nvCxnSpPr>
          <p:cNvPr id="5" name="Straight Arrow Connector 4"/>
          <p:cNvCxnSpPr/>
          <p:nvPr/>
        </p:nvCxnSpPr>
        <p:spPr>
          <a:xfrm flipV="1">
            <a:off x="4225636" y="4326434"/>
            <a:ext cx="780492" cy="517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How do we bend the curve?</a:t>
            </a:r>
            <a:endParaRPr lang="en-AU" dirty="0"/>
          </a:p>
        </p:txBody>
      </p:sp>
    </p:spTree>
    <p:extLst>
      <p:ext uri="{BB962C8B-B14F-4D97-AF65-F5344CB8AC3E}">
        <p14:creationId xmlns:p14="http://schemas.microsoft.com/office/powerpoint/2010/main" val="1491528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4054839" y="4774168"/>
            <a:ext cx="5089161" cy="369332"/>
          </a:xfrm>
          <a:prstGeom prst="rect">
            <a:avLst/>
          </a:prstGeom>
          <a:noFill/>
        </p:spPr>
        <p:txBody>
          <a:bodyPr wrap="square" rtlCol="0">
            <a:spAutoFit/>
          </a:bodyPr>
          <a:lstStyle/>
          <a:p>
            <a:r>
              <a:rPr lang="en-AU" dirty="0"/>
              <a:t>Schuster et al. (2020) </a:t>
            </a:r>
            <a:r>
              <a:rPr lang="en-AU" dirty="0" err="1"/>
              <a:t>PeerJ</a:t>
            </a:r>
            <a:r>
              <a:rPr lang="en-AU" dirty="0"/>
              <a:t>, DOI:10.7717/peerj.9258</a:t>
            </a:r>
          </a:p>
        </p:txBody>
      </p:sp>
    </p:spTree>
    <p:extLst>
      <p:ext uri="{BB962C8B-B14F-4D97-AF65-F5344CB8AC3E}">
        <p14:creationId xmlns:p14="http://schemas.microsoft.com/office/powerpoint/2010/main" val="265891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spTree>
    <p:extLst>
      <p:ext uri="{BB962C8B-B14F-4D97-AF65-F5344CB8AC3E}">
        <p14:creationId xmlns:p14="http://schemas.microsoft.com/office/powerpoint/2010/main" val="4081273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pic>
        <p:nvPicPr>
          <p:cNvPr id="72"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7"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pic>
        <p:nvPicPr>
          <p:cNvPr id="74"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377044" y="2741333"/>
            <a:ext cx="1331113" cy="562585"/>
            <a:chOff x="7377044" y="3693140"/>
            <a:chExt cx="1331113" cy="562585"/>
          </a:xfrm>
        </p:grpSpPr>
        <p:sp>
          <p:nvSpPr>
            <p:cNvPr id="39" name="TextBox 38"/>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71" name="Group 70"/>
            <p:cNvGrpSpPr/>
            <p:nvPr/>
          </p:nvGrpSpPr>
          <p:grpSpPr>
            <a:xfrm>
              <a:off x="7377044" y="3693140"/>
              <a:ext cx="562585" cy="562585"/>
              <a:chOff x="9279472" y="2261725"/>
              <a:chExt cx="562585" cy="562585"/>
            </a:xfrm>
          </p:grpSpPr>
          <p:sp>
            <p:nvSpPr>
              <p:cNvPr id="90" name="Rectangle 89"/>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1" name="Group 80"/>
          <p:cNvGrpSpPr/>
          <p:nvPr/>
        </p:nvGrpSpPr>
        <p:grpSpPr>
          <a:xfrm>
            <a:off x="7377044" y="2053760"/>
            <a:ext cx="1157831" cy="562585"/>
            <a:chOff x="7377044" y="2978219"/>
            <a:chExt cx="1157831" cy="562585"/>
          </a:xfrm>
        </p:grpSpPr>
        <p:sp>
          <p:nvSpPr>
            <p:cNvPr id="28" name="TextBox 27"/>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93" name="Group 92"/>
            <p:cNvGrpSpPr/>
            <p:nvPr/>
          </p:nvGrpSpPr>
          <p:grpSpPr>
            <a:xfrm>
              <a:off x="7377044" y="2978219"/>
              <a:ext cx="562585" cy="562585"/>
              <a:chOff x="-2622895" y="613980"/>
              <a:chExt cx="696305" cy="696305"/>
            </a:xfrm>
          </p:grpSpPr>
          <p:sp>
            <p:nvSpPr>
              <p:cNvPr id="100" name="Rectangle 99"/>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1"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7" name="Group 86"/>
          <p:cNvGrpSpPr/>
          <p:nvPr/>
        </p:nvGrpSpPr>
        <p:grpSpPr>
          <a:xfrm>
            <a:off x="7377044" y="1366187"/>
            <a:ext cx="965628" cy="562585"/>
            <a:chOff x="7377044" y="2305987"/>
            <a:chExt cx="965628" cy="562585"/>
          </a:xfrm>
        </p:grpSpPr>
        <p:sp>
          <p:nvSpPr>
            <p:cNvPr id="38" name="TextBox 37"/>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94" name="Group 93"/>
            <p:cNvGrpSpPr/>
            <p:nvPr/>
          </p:nvGrpSpPr>
          <p:grpSpPr>
            <a:xfrm>
              <a:off x="7377044" y="2305987"/>
              <a:ext cx="562585" cy="562585"/>
              <a:chOff x="-2790412" y="5046269"/>
              <a:chExt cx="696305" cy="696305"/>
            </a:xfrm>
          </p:grpSpPr>
          <p:sp>
            <p:nvSpPr>
              <p:cNvPr id="98" name="Rectangle 97"/>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grpSp>
        <p:nvGrpSpPr>
          <p:cNvPr id="88" name="Group 87"/>
          <p:cNvGrpSpPr/>
          <p:nvPr/>
        </p:nvGrpSpPr>
        <p:grpSpPr>
          <a:xfrm>
            <a:off x="3223399" y="1743638"/>
            <a:ext cx="562585" cy="562585"/>
            <a:chOff x="3244063" y="1458576"/>
            <a:chExt cx="562585" cy="562585"/>
          </a:xfrm>
        </p:grpSpPr>
        <p:sp>
          <p:nvSpPr>
            <p:cNvPr id="89" name="Rectangle 88"/>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quot;No&quot; Symbol 91"/>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2" name="Group 101"/>
          <p:cNvGrpSpPr/>
          <p:nvPr/>
        </p:nvGrpSpPr>
        <p:grpSpPr>
          <a:xfrm>
            <a:off x="568869" y="4373825"/>
            <a:ext cx="562585" cy="562585"/>
            <a:chOff x="3767208" y="2886213"/>
            <a:chExt cx="562585" cy="562585"/>
          </a:xfrm>
        </p:grpSpPr>
        <p:sp>
          <p:nvSpPr>
            <p:cNvPr id="103" name="Rectangle 102"/>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7377044" y="3428906"/>
            <a:ext cx="1148371" cy="562585"/>
            <a:chOff x="7377044" y="4368706"/>
            <a:chExt cx="1148371" cy="562585"/>
          </a:xfrm>
        </p:grpSpPr>
        <p:grpSp>
          <p:nvGrpSpPr>
            <p:cNvPr id="111" name="Group 110"/>
            <p:cNvGrpSpPr/>
            <p:nvPr/>
          </p:nvGrpSpPr>
          <p:grpSpPr>
            <a:xfrm>
              <a:off x="7377044" y="4368706"/>
              <a:ext cx="562585" cy="562585"/>
              <a:chOff x="3244063" y="1458576"/>
              <a:chExt cx="562585" cy="562585"/>
            </a:xfrm>
          </p:grpSpPr>
          <p:sp>
            <p:nvSpPr>
              <p:cNvPr id="113" name="Rectangle 11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quot;No&quot; Symbol 11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12" name="TextBox 111"/>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66" name="Title 1"/>
          <p:cNvSpPr txBox="1">
            <a:spLocks/>
          </p:cNvSpPr>
          <p:nvPr/>
        </p:nvSpPr>
        <p:spPr>
          <a:xfrm>
            <a:off x="1" y="12270"/>
            <a:ext cx="5335928" cy="8572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AU" b="1" smtClean="0"/>
              <a:t>Project prioritization</a:t>
            </a:r>
            <a:endParaRPr lang="en-AU" b="1" dirty="0"/>
          </a:p>
        </p:txBody>
      </p:sp>
    </p:spTree>
    <p:extLst>
      <p:ext uri="{BB962C8B-B14F-4D97-AF65-F5344CB8AC3E}">
        <p14:creationId xmlns:p14="http://schemas.microsoft.com/office/powerpoint/2010/main" val="382749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grpSp>
        <p:nvGrpSpPr>
          <p:cNvPr id="119" name="Group 118"/>
          <p:cNvGrpSpPr/>
          <p:nvPr/>
        </p:nvGrpSpPr>
        <p:grpSpPr>
          <a:xfrm>
            <a:off x="7377044" y="2741333"/>
            <a:ext cx="1331113" cy="562585"/>
            <a:chOff x="7377044" y="3693140"/>
            <a:chExt cx="1331113" cy="562585"/>
          </a:xfrm>
        </p:grpSpPr>
        <p:sp>
          <p:nvSpPr>
            <p:cNvPr id="123" name="TextBox 122"/>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69"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4217260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7378</TotalTime>
  <Words>1992</Words>
  <Application>Microsoft Office PowerPoint</Application>
  <PresentationFormat>On-screen Show (16:9)</PresentationFormat>
  <Paragraphs>393</Paragraphs>
  <Slides>45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Arial</vt:lpstr>
      <vt:lpstr>Calibri</vt:lpstr>
      <vt:lpstr>DejaVu Sans</vt:lpstr>
      <vt:lpstr>Symbol</vt:lpstr>
      <vt:lpstr>Times New Roman</vt:lpstr>
      <vt:lpstr>Wingdings</vt:lpstr>
      <vt:lpstr>Office Theme</vt:lpstr>
      <vt:lpstr>1_Office Theme</vt:lpstr>
      <vt:lpstr>4_Office Theme</vt:lpstr>
      <vt:lpstr>PowerPoint Presentation</vt:lpstr>
      <vt:lpstr>PowerPoint Presentation</vt:lpstr>
      <vt:lpstr>PowerPoint Presentation</vt:lpstr>
      <vt:lpstr>PowerPoint Presentation</vt:lpstr>
      <vt:lpstr>PowerPoint Presentation</vt:lpstr>
      <vt:lpstr>Systematic conservation planning</vt:lpstr>
      <vt:lpstr>Project prioritization</vt:lpstr>
      <vt:lpstr>PowerPoint Presentation</vt:lpstr>
      <vt:lpstr>Project prioritization</vt:lpstr>
      <vt:lpstr>Project prioritization</vt:lpstr>
      <vt:lpstr>Project prioritization</vt:lpstr>
      <vt:lpstr>Project Prioritization vs. Reserve Selection</vt:lpstr>
      <vt:lpstr>Project prioritization protocol</vt:lpstr>
      <vt:lpstr>Project prioritization protocol</vt:lpstr>
      <vt:lpstr>PowerPoint Presentation</vt:lpstr>
      <vt:lpstr>Different ranks → different biodiversity outcomes</vt:lpstr>
      <vt:lpstr>Private sponsorship for flagship species</vt:lpstr>
      <vt:lpstr>Explored different funding scenarios</vt:lpstr>
      <vt:lpstr>Biodiversity gains from private sponsorship for flagship species</vt:lpstr>
      <vt:lpstr>Prioritizations can help optimize funding allocation for flagship species by finding synergies with other species</vt:lpstr>
      <vt:lpstr>PowerPoint Presentation</vt:lpstr>
      <vt:lpstr>PowerPoint Presentation</vt:lpstr>
      <vt:lpstr>PowerPoint Presentation</vt:lpstr>
      <vt:lpstr>PowerPoint Presentation</vt:lpstr>
      <vt:lpstr>Trade-offs between persistence and expected number of species conserved</vt:lpstr>
      <vt:lpstr>Trade-offs between persistence and expected number of species conserved</vt:lpstr>
      <vt:lpstr>Trade-offs between persistence and expected number of species conserved</vt:lpstr>
      <vt:lpstr>Trade-offs between persistence and expected number of species conserved</vt:lpstr>
      <vt:lpstr>Trade-offs between persistence and expected number of species conserved</vt:lpstr>
      <vt:lpstr>Threatened Species Strategy</vt:lpstr>
      <vt:lpstr>Threatened Species Strategy</vt:lpstr>
      <vt:lpstr>“Noah’s Ark” framing is  misleading and melodramatic</vt:lpstr>
      <vt:lpstr>Ranking is methodologically flawed and  distracts from important considerations</vt:lpstr>
      <vt:lpstr>PowerPoint Presentation</vt:lpstr>
      <vt:lpstr>PowerPoint Presentation</vt:lpstr>
      <vt:lpstr>So, what research have I done on project prioritization?</vt:lpstr>
      <vt:lpstr>PowerPoint Presentation</vt:lpstr>
      <vt:lpstr>PowerPoint Presentation</vt:lpstr>
      <vt:lpstr>New Zealand  case study</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2402</cp:revision>
  <dcterms:created xsi:type="dcterms:W3CDTF">2006-08-16T00:00:00Z</dcterms:created>
  <dcterms:modified xsi:type="dcterms:W3CDTF">2021-09-27T02:39:29Z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