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324" r:id="rId3"/>
    <p:sldId id="308" r:id="rId4"/>
    <p:sldId id="305" r:id="rId5"/>
    <p:sldId id="326" r:id="rId6"/>
    <p:sldId id="327" r:id="rId7"/>
    <p:sldId id="306" r:id="rId8"/>
    <p:sldId id="329" r:id="rId9"/>
    <p:sldId id="325" r:id="rId10"/>
    <p:sldId id="328" r:id="rId11"/>
    <p:sldId id="330" r:id="rId12"/>
    <p:sldId id="332" r:id="rId13"/>
    <p:sldId id="333" r:id="rId14"/>
    <p:sldId id="335" r:id="rId15"/>
    <p:sldId id="309" r:id="rId16"/>
    <p:sldId id="314" r:id="rId17"/>
    <p:sldId id="304" r:id="rId18"/>
    <p:sldId id="336" r:id="rId19"/>
    <p:sldId id="334" r:id="rId20"/>
    <p:sldId id="313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53960CCE-D71A-4348-96EA-E4A5DCDCD936}">
          <p14:sldIdLst>
            <p14:sldId id="257"/>
          </p14:sldIdLst>
        </p14:section>
        <p14:section name="Rationale" id="{BA212407-2AAE-463D-8431-B4A689FBF4FE}">
          <p14:sldIdLst>
            <p14:sldId id="324"/>
            <p14:sldId id="308"/>
            <p14:sldId id="305"/>
            <p14:sldId id="326"/>
            <p14:sldId id="327"/>
            <p14:sldId id="306"/>
            <p14:sldId id="329"/>
          </p14:sldIdLst>
        </p14:section>
        <p14:section name="Summary" id="{3ED27A24-4937-4B69-B031-52DEE3868304}">
          <p14:sldIdLst>
            <p14:sldId id="325"/>
            <p14:sldId id="328"/>
            <p14:sldId id="330"/>
            <p14:sldId id="332"/>
          </p14:sldIdLst>
        </p14:section>
        <p14:section name="Demo" id="{2E44D1C8-2CF4-4DF6-81AB-97946F738288}">
          <p14:sldIdLst>
            <p14:sldId id="333"/>
            <p14:sldId id="335"/>
          </p14:sldIdLst>
        </p14:section>
        <p14:section name="Conclusion" id="{7E6990C3-C413-4114-99B7-24895AF480DB}">
          <p14:sldIdLst>
            <p14:sldId id="309"/>
            <p14:sldId id="314"/>
          </p14:sldIdLst>
        </p14:section>
        <p14:section name="Appendix" id="{40E6A519-0040-4DD8-9E7D-30BC9EED8C77}">
          <p14:sldIdLst>
            <p14:sldId id="304"/>
            <p14:sldId id="336"/>
            <p14:sldId id="334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ffrey Owen Hanson" initials="JOH" lastIdx="3" clrIdx="0">
    <p:extLst>
      <p:ext uri="{19B8F6BF-5375-455C-9EA6-DF929625EA0E}">
        <p15:presenceInfo xmlns:p15="http://schemas.microsoft.com/office/powerpoint/2012/main" userId="Jeffrey Owen Hans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6518"/>
    <a:srgbClr val="FF9966"/>
    <a:srgbClr val="FFFFFF"/>
    <a:srgbClr val="CC66FF"/>
    <a:srgbClr val="8F8F8F"/>
    <a:srgbClr val="4F4E62"/>
    <a:srgbClr val="E37100"/>
    <a:srgbClr val="7040A3"/>
    <a:srgbClr val="1D71AA"/>
    <a:srgbClr val="FFC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525" autoAdjust="0"/>
  </p:normalViewPr>
  <p:slideViewPr>
    <p:cSldViewPr snapToGrid="0">
      <p:cViewPr varScale="1">
        <p:scale>
          <a:sx n="108" d="100"/>
          <a:sy n="108" d="100"/>
        </p:scale>
        <p:origin x="706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3EDDD-3DA3-4AAC-95AA-050495F7F225}" type="datetimeFigureOut">
              <a:rPr lang="en-AU" smtClean="0"/>
              <a:t>12/07/2021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4E95D-E11A-4D61-AA35-B3ECB22C38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09704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7544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4E95D-E11A-4D61-AA35-B3ECB22C38A2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713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jpe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jpeg"/><Relationship Id="rId11" Type="http://schemas.openxmlformats.org/officeDocument/2006/relationships/image" Target="../media/image34.jpeg"/><Relationship Id="rId5" Type="http://schemas.openxmlformats.org/officeDocument/2006/relationships/image" Target="../media/image28.jpe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.jpe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39" y="139870"/>
            <a:ext cx="8903249" cy="858095"/>
          </a:xfrm>
        </p:spPr>
        <p:txBody>
          <a:bodyPr>
            <a:noAutofit/>
          </a:bodyPr>
          <a:lstStyle/>
          <a:p>
            <a:r>
              <a:rPr lang="en-AU" b="1" dirty="0" smtClean="0">
                <a:solidFill>
                  <a:schemeClr val="tx1"/>
                </a:solidFill>
              </a:rPr>
              <a:t>Introduction to Docker</a:t>
            </a:r>
            <a:endParaRPr lang="en-AU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643" y="3638550"/>
            <a:ext cx="7560840" cy="609600"/>
          </a:xfrm>
        </p:spPr>
        <p:txBody>
          <a:bodyPr>
            <a:noAutofit/>
          </a:bodyPr>
          <a:lstStyle/>
          <a:p>
            <a:r>
              <a:rPr lang="en-AU" sz="4000" dirty="0" smtClean="0">
                <a:solidFill>
                  <a:schemeClr val="tx1">
                    <a:lumMod val="75000"/>
                  </a:schemeClr>
                </a:solidFill>
              </a:rPr>
              <a:t>Jeffrey Hanson</a:t>
            </a:r>
            <a:endParaRPr lang="en-AU" sz="4000" dirty="0">
              <a:solidFill>
                <a:schemeClr val="tx1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084249" y="4479765"/>
            <a:ext cx="4975502" cy="461665"/>
            <a:chOff x="259155" y="4479765"/>
            <a:chExt cx="4975502" cy="461665"/>
          </a:xfrm>
        </p:grpSpPr>
        <p:pic>
          <p:nvPicPr>
            <p:cNvPr id="1026" name="Picture 2" descr="C:\Users\jhanson\Downloads\1467354618_f0e0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155" y="4497845"/>
              <a:ext cx="426645" cy="4255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732334" y="4479765"/>
              <a:ext cx="45023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sz="2400" dirty="0">
                  <a:solidFill>
                    <a:schemeClr val="tx1">
                      <a:lumMod val="75000"/>
                    </a:schemeClr>
                  </a:solidFill>
                </a:rPr>
                <a:t>j</a:t>
              </a:r>
              <a:r>
                <a:rPr lang="en-AU" sz="2400" dirty="0" smtClean="0">
                  <a:solidFill>
                    <a:schemeClr val="tx1">
                      <a:lumMod val="75000"/>
                    </a:schemeClr>
                  </a:solidFill>
                </a:rPr>
                <a:t>effrey.hanson@uqconnect.edu.au</a:t>
              </a:r>
              <a:endParaRPr lang="en-AU" sz="2400" dirty="0">
                <a:solidFill>
                  <a:schemeClr val="tx1">
                    <a:lumMod val="75000"/>
                  </a:schemeClr>
                </a:solidFill>
              </a:endParaRPr>
            </a:p>
          </p:txBody>
        </p:sp>
      </p:grp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648"/>
          <a:stretch/>
        </p:blipFill>
        <p:spPr>
          <a:xfrm>
            <a:off x="2405586" y="1247660"/>
            <a:ext cx="4274953" cy="22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2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7922" y="1063229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Oval 6"/>
          <p:cNvSpPr/>
          <p:nvPr/>
        </p:nvSpPr>
        <p:spPr>
          <a:xfrm>
            <a:off x="6944809" y="4190035"/>
            <a:ext cx="1008265" cy="8396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9" name="Group 8"/>
          <p:cNvGrpSpPr/>
          <p:nvPr/>
        </p:nvGrpSpPr>
        <p:grpSpPr>
          <a:xfrm>
            <a:off x="6393633" y="1644240"/>
            <a:ext cx="1807080" cy="660317"/>
            <a:chOff x="6393633" y="1644240"/>
            <a:chExt cx="1807080" cy="660317"/>
          </a:xfrm>
        </p:grpSpPr>
        <p:sp>
          <p:nvSpPr>
            <p:cNvPr id="10" name="TextBox 9"/>
            <p:cNvSpPr txBox="1"/>
            <p:nvPr/>
          </p:nvSpPr>
          <p:spPr>
            <a:xfrm>
              <a:off x="6758684" y="1728712"/>
              <a:ext cx="144202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AU" sz="1200" dirty="0" smtClean="0">
                  <a:solidFill>
                    <a:schemeClr val="bg1"/>
                  </a:solidFill>
                </a:rPr>
                <a:t>Where To Work app</a:t>
              </a:r>
              <a:endParaRPr lang="en-AU" sz="1200" dirty="0">
                <a:solidFill>
                  <a:schemeClr val="bg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30502" y="1918405"/>
              <a:ext cx="122601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R + shiny + </a:t>
              </a:r>
              <a:r>
                <a:rPr lang="en-AU" sz="900" dirty="0" err="1" smtClean="0">
                  <a:solidFill>
                    <a:schemeClr val="bg1"/>
                  </a:solidFill>
                </a:rPr>
                <a:t>cbc</a:t>
              </a:r>
              <a:r>
                <a:rPr lang="en-AU" sz="900" dirty="0" smtClean="0">
                  <a:solidFill>
                    <a:schemeClr val="bg1"/>
                  </a:solidFill>
                </a:rPr>
                <a:t> + </a:t>
              </a:r>
            </a:p>
            <a:p>
              <a:pPr algn="ctr"/>
              <a:r>
                <a:rPr lang="en-AU" sz="900" dirty="0" smtClean="0">
                  <a:solidFill>
                    <a:schemeClr val="bg1"/>
                  </a:solidFill>
                </a:rPr>
                <a:t>&gt;20 R packages </a:t>
              </a:r>
              <a:endParaRPr lang="en-AU" sz="900" dirty="0">
                <a:solidFill>
                  <a:schemeClr val="bg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393633" y="1644240"/>
              <a:ext cx="1747284" cy="66031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sp>
        <p:nvSpPr>
          <p:cNvPr id="15" name="Oval 14"/>
          <p:cNvSpPr/>
          <p:nvPr/>
        </p:nvSpPr>
        <p:spPr>
          <a:xfrm>
            <a:off x="2395959" y="4190034"/>
            <a:ext cx="1099595" cy="8396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pSp>
        <p:nvGrpSpPr>
          <p:cNvPr id="19" name="Group 18"/>
          <p:cNvGrpSpPr/>
          <p:nvPr/>
        </p:nvGrpSpPr>
        <p:grpSpPr>
          <a:xfrm>
            <a:off x="2534857" y="4589841"/>
            <a:ext cx="798652" cy="439839"/>
            <a:chOff x="2534857" y="4589841"/>
            <a:chExt cx="798652" cy="439839"/>
          </a:xfrm>
        </p:grpSpPr>
        <p:sp>
          <p:nvSpPr>
            <p:cNvPr id="14" name="Rectangle 13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6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8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3" name="Curved Right Arrow 22"/>
          <p:cNvSpPr/>
          <p:nvPr/>
        </p:nvSpPr>
        <p:spPr>
          <a:xfrm rot="10638340">
            <a:off x="7726325" y="2278114"/>
            <a:ext cx="626518" cy="1983660"/>
          </a:xfrm>
          <a:prstGeom prst="curved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chemeClr val="tx1"/>
              </a:solidFill>
            </a:endParaRPr>
          </a:p>
        </p:txBody>
      </p:sp>
      <p:sp>
        <p:nvSpPr>
          <p:cNvPr id="26" name="Left-Right Arrow 25"/>
          <p:cNvSpPr/>
          <p:nvPr/>
        </p:nvSpPr>
        <p:spPr>
          <a:xfrm rot="19886563">
            <a:off x="5160142" y="2148276"/>
            <a:ext cx="1127624" cy="381922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471024" y="92597"/>
            <a:ext cx="8229600" cy="839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4000" dirty="0" smtClean="0"/>
              <a:t>Docker helps us do this</a:t>
            </a:r>
            <a:endParaRPr lang="en-AU" sz="4000" dirty="0"/>
          </a:p>
        </p:txBody>
      </p:sp>
      <p:sp>
        <p:nvSpPr>
          <p:cNvPr id="29" name="Left-Right Arrow 28"/>
          <p:cNvSpPr/>
          <p:nvPr/>
        </p:nvSpPr>
        <p:spPr>
          <a:xfrm rot="19228852">
            <a:off x="3126603" y="3550024"/>
            <a:ext cx="1435358" cy="379726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89173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AU" dirty="0" smtClean="0"/>
              <a:t>It makes our lives easier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" y="1046719"/>
            <a:ext cx="4434840" cy="376808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Developers</a:t>
            </a:r>
          </a:p>
          <a:p>
            <a:r>
              <a:rPr lang="en-AU" dirty="0" smtClean="0"/>
              <a:t>Build once, run </a:t>
            </a:r>
            <a:r>
              <a:rPr lang="en-AU" u="sng" dirty="0" smtClean="0"/>
              <a:t>anywhere</a:t>
            </a:r>
          </a:p>
          <a:p>
            <a:r>
              <a:rPr lang="en-AU" dirty="0" smtClean="0"/>
              <a:t>Clean, safe, portable runtime environment</a:t>
            </a:r>
          </a:p>
          <a:p>
            <a:r>
              <a:rPr lang="en-AU" dirty="0" smtClean="0"/>
              <a:t>No worries about missing dependencies</a:t>
            </a:r>
          </a:p>
          <a:p>
            <a:r>
              <a:rPr lang="en-AU" dirty="0" smtClean="0"/>
              <a:t>Automate testing, integration, packaging</a:t>
            </a:r>
          </a:p>
          <a:p>
            <a:r>
              <a:rPr lang="en-AU" dirty="0" smtClean="0"/>
              <a:t>Eliminate concerns about different platforms</a:t>
            </a:r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 smtClean="0"/>
          </a:p>
          <a:p>
            <a:pPr lvl="1"/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046719"/>
            <a:ext cx="4495800" cy="407289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b="1" dirty="0" smtClean="0"/>
              <a:t>Ops people / administrators</a:t>
            </a:r>
            <a:endParaRPr lang="en-AU" b="1" dirty="0" smtClean="0"/>
          </a:p>
          <a:p>
            <a:r>
              <a:rPr lang="en-AU" dirty="0" smtClean="0"/>
              <a:t>Configure once, run </a:t>
            </a:r>
            <a:r>
              <a:rPr lang="en-AU" u="sng" dirty="0" smtClean="0"/>
              <a:t>anything</a:t>
            </a:r>
          </a:p>
          <a:p>
            <a:r>
              <a:rPr lang="en-AU" dirty="0" smtClean="0"/>
              <a:t>Make the lifecycle more efficient, consistent, and repeatable</a:t>
            </a:r>
          </a:p>
          <a:p>
            <a:r>
              <a:rPr lang="en-AU" dirty="0" smtClean="0"/>
              <a:t>Eliminate inconsistencies between development and production</a:t>
            </a:r>
          </a:p>
          <a:p>
            <a:r>
              <a:rPr lang="en-AU" dirty="0" smtClean="0"/>
              <a:t>Improve speed and reliability of deployment and updates</a:t>
            </a:r>
          </a:p>
        </p:txBody>
      </p:sp>
    </p:spTree>
    <p:extLst>
      <p:ext uri="{BB962C8B-B14F-4D97-AF65-F5344CB8AC3E}">
        <p14:creationId xmlns:p14="http://schemas.microsoft.com/office/powerpoint/2010/main" val="3731263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59221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Why it works: separation of concerns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0" y="803116"/>
            <a:ext cx="4040188" cy="479822"/>
          </a:xfrm>
        </p:spPr>
        <p:txBody>
          <a:bodyPr/>
          <a:lstStyle/>
          <a:p>
            <a:r>
              <a:rPr lang="en-AU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20" y="1282936"/>
            <a:ext cx="2782114" cy="36040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>
                <a:solidFill>
                  <a:srgbClr val="00B050"/>
                </a:solidFill>
              </a:rPr>
              <a:t>“</a:t>
            </a:r>
            <a:r>
              <a:rPr lang="en-AU" dirty="0">
                <a:solidFill>
                  <a:srgbClr val="00B050"/>
                </a:solidFill>
              </a:rPr>
              <a:t>inside” </a:t>
            </a:r>
            <a:r>
              <a:rPr lang="en-AU" dirty="0"/>
              <a:t>of the </a:t>
            </a:r>
            <a:endParaRPr lang="en-AU" dirty="0" smtClean="0"/>
          </a:p>
          <a:p>
            <a:pPr marL="0" indent="0">
              <a:buNone/>
            </a:pP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Code </a:t>
            </a:r>
            <a:endParaRPr lang="en-AU" dirty="0" smtClean="0"/>
          </a:p>
          <a:p>
            <a:pPr marL="285750" indent="-285750"/>
            <a:r>
              <a:rPr lang="en-AU" dirty="0" smtClean="0"/>
              <a:t>Libraries</a:t>
            </a:r>
          </a:p>
          <a:p>
            <a:pPr marL="285750" indent="-285750"/>
            <a:r>
              <a:rPr lang="en-AU" dirty="0" smtClean="0"/>
              <a:t>Package manager</a:t>
            </a:r>
          </a:p>
          <a:p>
            <a:pPr marL="285750" indent="-285750"/>
            <a:r>
              <a:rPr lang="en-AU" dirty="0" smtClean="0"/>
              <a:t>Installation of dependencies</a:t>
            </a:r>
            <a:endParaRPr lang="en-AU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0000" y="907495"/>
            <a:ext cx="2753361" cy="479822"/>
          </a:xfrm>
        </p:spPr>
        <p:txBody>
          <a:bodyPr/>
          <a:lstStyle/>
          <a:p>
            <a:r>
              <a:rPr lang="en-AU" dirty="0">
                <a:solidFill>
                  <a:srgbClr val="FFFF00"/>
                </a:solidFill>
              </a:rPr>
              <a:t>Ops Person / </a:t>
            </a:r>
            <a:r>
              <a:rPr lang="en-AU" dirty="0" smtClean="0">
                <a:solidFill>
                  <a:srgbClr val="FFFF00"/>
                </a:solidFill>
              </a:rPr>
              <a:t>Admin</a:t>
            </a:r>
            <a:endParaRPr lang="en-AU" dirty="0">
              <a:solidFill>
                <a:srgbClr val="FFFF00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2719" y="1387316"/>
            <a:ext cx="2580641" cy="33269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dirty="0" smtClean="0"/>
              <a:t>Worry </a:t>
            </a:r>
            <a:r>
              <a:rPr lang="en-AU" dirty="0"/>
              <a:t>about the </a:t>
            </a:r>
            <a:r>
              <a:rPr lang="en-AU" dirty="0">
                <a:solidFill>
                  <a:srgbClr val="FFFF00"/>
                </a:solidFill>
              </a:rPr>
              <a:t>“outside” </a:t>
            </a:r>
            <a:r>
              <a:rPr lang="en-AU" dirty="0"/>
              <a:t>of the </a:t>
            </a:r>
            <a:r>
              <a:rPr lang="en-AU" dirty="0" smtClean="0"/>
              <a:t>container:</a:t>
            </a:r>
            <a:endParaRPr lang="en-AU" dirty="0"/>
          </a:p>
          <a:p>
            <a:pPr marL="285750" indent="-285750"/>
            <a:r>
              <a:rPr lang="en-AU" dirty="0"/>
              <a:t>Logging</a:t>
            </a:r>
          </a:p>
          <a:p>
            <a:pPr marL="285750" indent="-285750"/>
            <a:r>
              <a:rPr lang="en-AU" dirty="0" smtClean="0"/>
              <a:t>Access</a:t>
            </a:r>
            <a:endParaRPr lang="en-AU" dirty="0"/>
          </a:p>
          <a:p>
            <a:pPr marL="285750" indent="-285750"/>
            <a:r>
              <a:rPr lang="en-AU" dirty="0"/>
              <a:t>Monitoring</a:t>
            </a:r>
          </a:p>
          <a:p>
            <a:pPr marL="285750" indent="-285750"/>
            <a:r>
              <a:rPr lang="en-AU" dirty="0"/>
              <a:t>Network </a:t>
            </a:r>
            <a:r>
              <a:rPr lang="en-AU" dirty="0" smtClean="0"/>
              <a:t>configuration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4753" y="2119981"/>
            <a:ext cx="3014494" cy="2371895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2508500" y="2502998"/>
            <a:ext cx="1870300" cy="1163900"/>
          </a:xfrm>
          <a:prstGeom prst="righ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0" name="Right Bracket 9"/>
          <p:cNvSpPr/>
          <p:nvPr/>
        </p:nvSpPr>
        <p:spPr>
          <a:xfrm>
            <a:off x="5459486" y="1686320"/>
            <a:ext cx="772160" cy="3037840"/>
          </a:xfrm>
          <a:prstGeom prst="rightBracket">
            <a:avLst/>
          </a:prstGeom>
          <a:noFill/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Flowchart: Extract 10"/>
          <p:cNvSpPr/>
          <p:nvPr/>
        </p:nvSpPr>
        <p:spPr>
          <a:xfrm rot="5400000">
            <a:off x="6060547" y="2942578"/>
            <a:ext cx="538480" cy="182665"/>
          </a:xfrm>
          <a:prstGeom prst="flowChartExtra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0089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8760" y="33135"/>
            <a:ext cx="4060887" cy="857250"/>
          </a:xfrm>
        </p:spPr>
        <p:txBody>
          <a:bodyPr/>
          <a:lstStyle/>
          <a:p>
            <a:r>
              <a:rPr lang="en-AU" dirty="0" smtClean="0"/>
              <a:t>Workflow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0" y="76016"/>
            <a:ext cx="212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b="1" dirty="0" smtClean="0">
                <a:solidFill>
                  <a:srgbClr val="00B050"/>
                </a:solidFill>
              </a:rPr>
              <a:t>Developer</a:t>
            </a:r>
            <a:endParaRPr lang="en-AU" sz="2800" b="1" dirty="0">
              <a:solidFill>
                <a:srgbClr val="00B05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37658" y="1468327"/>
            <a:ext cx="1657985" cy="1107541"/>
            <a:chOff x="457200" y="2446605"/>
            <a:chExt cx="1657985" cy="1107541"/>
          </a:xfrm>
        </p:grpSpPr>
        <p:sp>
          <p:nvSpPr>
            <p:cNvPr id="15" name="Rectangle 14"/>
            <p:cNvSpPr/>
            <p:nvPr/>
          </p:nvSpPr>
          <p:spPr>
            <a:xfrm>
              <a:off x="457200" y="2446605"/>
              <a:ext cx="1657985" cy="11075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70865" y="2576847"/>
              <a:ext cx="1457960" cy="400110"/>
            </a:xfrm>
            <a:prstGeom prst="rect">
              <a:avLst/>
            </a:prstGeom>
            <a:solidFill>
              <a:schemeClr val="tx1">
                <a:lumMod val="5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Code</a:t>
              </a:r>
              <a:endParaRPr lang="en-AU" sz="20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3565" y="3049439"/>
              <a:ext cx="1432560" cy="40011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dirty="0" smtClean="0"/>
                <a:t>Docker file</a:t>
              </a:r>
              <a:endParaRPr lang="en-AU" sz="2000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199358" y="1811470"/>
            <a:ext cx="2449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 smtClean="0">
                <a:solidFill>
                  <a:srgbClr val="FF9966"/>
                </a:solidFill>
              </a:rPr>
              <a:t>Production server</a:t>
            </a:r>
            <a:endParaRPr lang="en-AU" sz="2400" b="1" dirty="0">
              <a:solidFill>
                <a:srgbClr val="FF9966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31851" y="2534200"/>
            <a:ext cx="909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CC66FF"/>
                </a:solidFill>
              </a:rPr>
              <a:t>User</a:t>
            </a:r>
            <a:endParaRPr lang="en-AU" sz="2800" b="1" dirty="0">
              <a:solidFill>
                <a:srgbClr val="CC66FF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4397" y="3505855"/>
            <a:ext cx="1590040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5609977" y="3902853"/>
            <a:ext cx="1824403" cy="707886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container</a:t>
            </a:r>
            <a:endParaRPr lang="en-AU" sz="2000" dirty="0"/>
          </a:p>
        </p:txBody>
      </p:sp>
      <p:pic>
        <p:nvPicPr>
          <p:cNvPr id="21508" name="Picture 4" descr="Docker Hub vs. GitLab | Gi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007" y="2757390"/>
            <a:ext cx="1437443" cy="1145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44556" y="716316"/>
            <a:ext cx="1089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creates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3883" y="2810029"/>
            <a:ext cx="1586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builds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74837" y="4073299"/>
            <a:ext cx="1661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B050"/>
                </a:solidFill>
              </a:rPr>
              <a:t>push to</a:t>
            </a:r>
            <a:endParaRPr lang="en-AU" sz="2400" dirty="0">
              <a:solidFill>
                <a:srgbClr val="00B05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595968" y="2589313"/>
            <a:ext cx="1838413" cy="40011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sz="2000" dirty="0" smtClean="0"/>
              <a:t>Docker image</a:t>
            </a:r>
            <a:endParaRPr lang="en-AU" sz="2000" dirty="0"/>
          </a:p>
        </p:txBody>
      </p:sp>
      <p:sp>
        <p:nvSpPr>
          <p:cNvPr id="35" name="TextBox 34"/>
          <p:cNvSpPr txBox="1"/>
          <p:nvPr/>
        </p:nvSpPr>
        <p:spPr>
          <a:xfrm>
            <a:off x="3225258" y="2315493"/>
            <a:ext cx="2109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FF9966"/>
                </a:solidFill>
              </a:rPr>
              <a:t>pull image to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4" name="TextBox 21503"/>
          <p:cNvSpPr txBox="1"/>
          <p:nvPr/>
        </p:nvSpPr>
        <p:spPr>
          <a:xfrm>
            <a:off x="5786719" y="3219461"/>
            <a:ext cx="1994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9966"/>
                </a:solidFill>
              </a:rPr>
              <a:t>runs instance</a:t>
            </a:r>
            <a:endParaRPr lang="en-AU" sz="2400" dirty="0">
              <a:solidFill>
                <a:srgbClr val="FF9966"/>
              </a:solidFill>
            </a:endParaRPr>
          </a:p>
        </p:txBody>
      </p:sp>
      <p:sp>
        <p:nvSpPr>
          <p:cNvPr id="21505" name="TextBox 21504"/>
          <p:cNvSpPr txBox="1"/>
          <p:nvPr/>
        </p:nvSpPr>
        <p:spPr>
          <a:xfrm>
            <a:off x="7048436" y="494584"/>
            <a:ext cx="1866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 smtClean="0">
                <a:solidFill>
                  <a:srgbClr val="FFFF00"/>
                </a:solidFill>
              </a:rPr>
              <a:t>Ops person</a:t>
            </a:r>
            <a:endParaRPr lang="en-AU" sz="2800" b="1" dirty="0">
              <a:solidFill>
                <a:srgbClr val="FFFF00"/>
              </a:solidFill>
            </a:endParaRPr>
          </a:p>
        </p:txBody>
      </p:sp>
      <p:sp>
        <p:nvSpPr>
          <p:cNvPr id="21507" name="TextBox 21506"/>
          <p:cNvSpPr txBox="1"/>
          <p:nvPr/>
        </p:nvSpPr>
        <p:spPr>
          <a:xfrm>
            <a:off x="7048436" y="1023375"/>
            <a:ext cx="15900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FFFF00"/>
                </a:solidFill>
              </a:rPr>
              <a:t>configures</a:t>
            </a:r>
            <a:endParaRPr lang="en-AU" sz="2400" dirty="0">
              <a:solidFill>
                <a:srgbClr val="FFFF00"/>
              </a:solidFill>
            </a:endParaRPr>
          </a:p>
        </p:txBody>
      </p:sp>
      <p:sp>
        <p:nvSpPr>
          <p:cNvPr id="21509" name="Rectangle 21508"/>
          <p:cNvSpPr/>
          <p:nvPr/>
        </p:nvSpPr>
        <p:spPr>
          <a:xfrm>
            <a:off x="5168410" y="1757988"/>
            <a:ext cx="2438053" cy="302741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510" name="TextBox 21509"/>
          <p:cNvSpPr txBox="1"/>
          <p:nvPr/>
        </p:nvSpPr>
        <p:spPr>
          <a:xfrm>
            <a:off x="7645768" y="4200094"/>
            <a:ext cx="1432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400" dirty="0" smtClean="0">
                <a:solidFill>
                  <a:srgbClr val="CC66FF"/>
                </a:solidFill>
              </a:rPr>
              <a:t>accesses web app</a:t>
            </a:r>
            <a:endParaRPr lang="en-AU" sz="2400" dirty="0">
              <a:solidFill>
                <a:srgbClr val="CC66FF"/>
              </a:solidFill>
            </a:endParaRPr>
          </a:p>
        </p:txBody>
      </p:sp>
      <p:cxnSp>
        <p:nvCxnSpPr>
          <p:cNvPr id="21512" name="Straight Arrow Connector 21511"/>
          <p:cNvCxnSpPr/>
          <p:nvPr/>
        </p:nvCxnSpPr>
        <p:spPr>
          <a:xfrm>
            <a:off x="444556" y="619959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93925" y="268505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1115039" y="4073299"/>
            <a:ext cx="155453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184816" y="2777158"/>
            <a:ext cx="2260786" cy="3287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6802960" y="912389"/>
            <a:ext cx="301169" cy="67194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757737" y="3067676"/>
            <a:ext cx="0" cy="76523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/>
          <p:nvPr/>
        </p:nvCxnSpPr>
        <p:spPr>
          <a:xfrm rot="10800000" flipV="1">
            <a:off x="6886423" y="3042234"/>
            <a:ext cx="1629936" cy="1157860"/>
          </a:xfrm>
          <a:prstGeom prst="bentConnector3">
            <a:avLst>
              <a:gd name="adj1" fmla="val 1001"/>
            </a:avLst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954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AU" sz="16600" dirty="0" smtClean="0"/>
              <a:t>Demo</a:t>
            </a:r>
            <a:endParaRPr lang="en-AU" sz="16600" dirty="0"/>
          </a:p>
        </p:txBody>
      </p:sp>
    </p:spTree>
    <p:extLst>
      <p:ext uri="{BB962C8B-B14F-4D97-AF65-F5344CB8AC3E}">
        <p14:creationId xmlns:p14="http://schemas.microsoft.com/office/powerpoint/2010/main" val="1480002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3133786" y="2203158"/>
            <a:ext cx="2627129" cy="834898"/>
            <a:chOff x="7610475" y="-4533167"/>
            <a:chExt cx="5738446" cy="1823672"/>
          </a:xfrm>
        </p:grpSpPr>
        <p:sp>
          <p:nvSpPr>
            <p:cNvPr id="5" name="Rectangle 4"/>
            <p:cNvSpPr/>
            <p:nvPr/>
          </p:nvSpPr>
          <p:spPr>
            <a:xfrm>
              <a:off x="7610475" y="-4533167"/>
              <a:ext cx="5738446" cy="182367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0" name="Picture 8" descr="public://2020-01/netflix-logo-png-2562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33921" y="-4481146"/>
              <a:ext cx="5715000" cy="17716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15218"/>
            <a:ext cx="8229600" cy="857250"/>
          </a:xfrm>
        </p:spPr>
        <p:txBody>
          <a:bodyPr/>
          <a:lstStyle/>
          <a:p>
            <a:r>
              <a:rPr lang="en-AU" dirty="0" smtClean="0"/>
              <a:t>Who uses Docker?</a:t>
            </a:r>
            <a:endParaRPr lang="en-AU" dirty="0"/>
          </a:p>
        </p:txBody>
      </p:sp>
      <p:grpSp>
        <p:nvGrpSpPr>
          <p:cNvPr id="9" name="Group 8"/>
          <p:cNvGrpSpPr/>
          <p:nvPr/>
        </p:nvGrpSpPr>
        <p:grpSpPr>
          <a:xfrm>
            <a:off x="158304" y="2004447"/>
            <a:ext cx="2717757" cy="1073939"/>
            <a:chOff x="-6799385" y="-5326674"/>
            <a:chExt cx="4689231" cy="1852980"/>
          </a:xfrm>
        </p:grpSpPr>
        <p:sp>
          <p:nvSpPr>
            <p:cNvPr id="16" name="Rectangle 15"/>
            <p:cNvSpPr/>
            <p:nvPr/>
          </p:nvSpPr>
          <p:spPr>
            <a:xfrm>
              <a:off x="-6799385" y="-5326674"/>
              <a:ext cx="4689231" cy="185298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4" name="Picture 2" descr="public://2020-01/adobe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75" t="31159" r="9183" b="33395"/>
            <a:stretch/>
          </p:blipFill>
          <p:spPr bwMode="auto">
            <a:xfrm>
              <a:off x="-6775938" y="-5111262"/>
              <a:ext cx="4665784" cy="1266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2987196" y="4332490"/>
            <a:ext cx="2754415" cy="717468"/>
            <a:chOff x="-7300302" y="-1617785"/>
            <a:chExt cx="4894384" cy="1274885"/>
          </a:xfrm>
        </p:grpSpPr>
        <p:sp>
          <p:nvSpPr>
            <p:cNvPr id="10" name="Rectangle 9"/>
            <p:cNvSpPr/>
            <p:nvPr/>
          </p:nvSpPr>
          <p:spPr>
            <a:xfrm>
              <a:off x="-7300302" y="-1617785"/>
              <a:ext cx="4894384" cy="127488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56" name="Picture 4" descr="public://2020-01/anaplan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300302" y="-1395047"/>
              <a:ext cx="4695825" cy="9715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Group 7"/>
          <p:cNvGrpSpPr/>
          <p:nvPr/>
        </p:nvGrpSpPr>
        <p:grpSpPr>
          <a:xfrm>
            <a:off x="6256868" y="3285516"/>
            <a:ext cx="2445434" cy="800004"/>
            <a:chOff x="11840308" y="-822325"/>
            <a:chExt cx="4595446" cy="1503363"/>
          </a:xfrm>
        </p:grpSpPr>
        <p:sp>
          <p:nvSpPr>
            <p:cNvPr id="6" name="Rectangle 5"/>
            <p:cNvSpPr/>
            <p:nvPr/>
          </p:nvSpPr>
          <p:spPr>
            <a:xfrm>
              <a:off x="11840308" y="-822325"/>
              <a:ext cx="4595446" cy="150336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2" name="Picture 10" descr="public://2018-11/paypal-color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3588" y="-545123"/>
              <a:ext cx="4106593" cy="10902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/>
          <p:cNvGrpSpPr/>
          <p:nvPr/>
        </p:nvGrpSpPr>
        <p:grpSpPr>
          <a:xfrm>
            <a:off x="5892354" y="2364224"/>
            <a:ext cx="3174463" cy="783876"/>
            <a:chOff x="3429000" y="7151077"/>
            <a:chExt cx="4847492" cy="1196999"/>
          </a:xfrm>
        </p:grpSpPr>
        <p:sp>
          <p:nvSpPr>
            <p:cNvPr id="12" name="Rectangle 11"/>
            <p:cNvSpPr/>
            <p:nvPr/>
          </p:nvSpPr>
          <p:spPr>
            <a:xfrm>
              <a:off x="3429000" y="7151077"/>
              <a:ext cx="4847492" cy="11969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4" name="Picture 12" descr="public://2020-01/partner-segment-logo.png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9000" y="7369443"/>
              <a:ext cx="4659923" cy="8387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/>
          <p:cNvGrpSpPr/>
          <p:nvPr/>
        </p:nvGrpSpPr>
        <p:grpSpPr>
          <a:xfrm>
            <a:off x="197333" y="4158852"/>
            <a:ext cx="2236763" cy="934005"/>
            <a:chOff x="11418278" y="4666277"/>
            <a:chExt cx="3376245" cy="1409818"/>
          </a:xfrm>
        </p:grpSpPr>
        <p:sp>
          <p:nvSpPr>
            <p:cNvPr id="11" name="Rectangle 10"/>
            <p:cNvSpPr/>
            <p:nvPr/>
          </p:nvSpPr>
          <p:spPr>
            <a:xfrm>
              <a:off x="11418278" y="4666277"/>
              <a:ext cx="3376245" cy="140627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6" name="Picture 14" descr="public://2020-01/1280px-Stripe_Logo,_revised_2016.svg_.pn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97298" y="4802191"/>
              <a:ext cx="3033102" cy="12739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5975429" y="4182512"/>
            <a:ext cx="3008313" cy="878759"/>
            <a:chOff x="420687" y="-4112178"/>
            <a:chExt cx="6016625" cy="1757517"/>
          </a:xfrm>
        </p:grpSpPr>
        <p:sp>
          <p:nvSpPr>
            <p:cNvPr id="19" name="Rectangle 18"/>
            <p:cNvSpPr/>
            <p:nvPr/>
          </p:nvSpPr>
          <p:spPr>
            <a:xfrm>
              <a:off x="420687" y="-4112178"/>
              <a:ext cx="6016625" cy="172402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68" name="Picture 16" descr="public://2020-01/target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-4078686"/>
              <a:ext cx="5715000" cy="17240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8" name="Group 17"/>
          <p:cNvGrpSpPr/>
          <p:nvPr/>
        </p:nvGrpSpPr>
        <p:grpSpPr>
          <a:xfrm>
            <a:off x="155574" y="3255036"/>
            <a:ext cx="3346203" cy="782027"/>
            <a:chOff x="-7825154" y="818720"/>
            <a:chExt cx="6301154" cy="1472617"/>
          </a:xfrm>
        </p:grpSpPr>
        <p:sp>
          <p:nvSpPr>
            <p:cNvPr id="17" name="Rectangle 16"/>
            <p:cNvSpPr/>
            <p:nvPr/>
          </p:nvSpPr>
          <p:spPr>
            <a:xfrm>
              <a:off x="-7825154" y="818720"/>
              <a:ext cx="6301154" cy="147261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2" name="Picture 20" descr="public://2020-01/verizon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825154" y="944744"/>
              <a:ext cx="5715000" cy="12668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" name="Group 13"/>
          <p:cNvGrpSpPr/>
          <p:nvPr/>
        </p:nvGrpSpPr>
        <p:grpSpPr>
          <a:xfrm>
            <a:off x="3664399" y="3127541"/>
            <a:ext cx="2111046" cy="1059228"/>
            <a:chOff x="-3409339" y="8348076"/>
            <a:chExt cx="3221770" cy="1616539"/>
          </a:xfrm>
        </p:grpSpPr>
        <p:sp>
          <p:nvSpPr>
            <p:cNvPr id="13" name="Rectangle 12"/>
            <p:cNvSpPr/>
            <p:nvPr/>
          </p:nvSpPr>
          <p:spPr>
            <a:xfrm>
              <a:off x="-3409339" y="8348076"/>
              <a:ext cx="3221770" cy="161653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23574" name="Picture 22" descr="public://2020-01/yale-logo.png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3315555" y="8474098"/>
              <a:ext cx="3034202" cy="13644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" name="TextBox 23"/>
          <p:cNvSpPr txBox="1"/>
          <p:nvPr/>
        </p:nvSpPr>
        <p:spPr>
          <a:xfrm>
            <a:off x="315934" y="839449"/>
            <a:ext cx="21530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11+ million developers</a:t>
            </a:r>
            <a:endParaRPr lang="en-AU" sz="2800" dirty="0"/>
          </a:p>
        </p:txBody>
      </p:sp>
      <p:sp>
        <p:nvSpPr>
          <p:cNvPr id="36" name="TextBox 35"/>
          <p:cNvSpPr txBox="1"/>
          <p:nvPr/>
        </p:nvSpPr>
        <p:spPr>
          <a:xfrm>
            <a:off x="3291038" y="839449"/>
            <a:ext cx="21467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7+ million applications</a:t>
            </a:r>
            <a:endParaRPr lang="en-AU" sz="2800" dirty="0"/>
          </a:p>
        </p:txBody>
      </p:sp>
      <p:sp>
        <p:nvSpPr>
          <p:cNvPr id="37" name="TextBox 36"/>
          <p:cNvSpPr txBox="1"/>
          <p:nvPr/>
        </p:nvSpPr>
        <p:spPr>
          <a:xfrm>
            <a:off x="6100987" y="839449"/>
            <a:ext cx="27571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/>
              <a:t>13+ billion monthly image downloads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1304154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Where to find out more?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813809"/>
          </a:xfrm>
        </p:spPr>
        <p:txBody>
          <a:bodyPr>
            <a:normAutofit fontScale="92500"/>
          </a:bodyPr>
          <a:lstStyle/>
          <a:p>
            <a:r>
              <a:rPr lang="en-AU" dirty="0" smtClean="0"/>
              <a:t>Docker website </a:t>
            </a:r>
            <a:r>
              <a:rPr lang="en-AU" sz="2000" dirty="0" smtClean="0"/>
              <a:t>(www.docker.com)</a:t>
            </a:r>
          </a:p>
          <a:p>
            <a:pPr lvl="1"/>
            <a:r>
              <a:rPr lang="en-AU" dirty="0"/>
              <a:t>Documentation </a:t>
            </a:r>
            <a:r>
              <a:rPr lang="en-AU" sz="2000" dirty="0"/>
              <a:t>(https://docs.docker.com/)</a:t>
            </a:r>
            <a:endParaRPr lang="en-AU" sz="2000" dirty="0" smtClean="0"/>
          </a:p>
          <a:p>
            <a:pPr lvl="1"/>
            <a:r>
              <a:rPr lang="en-AU" dirty="0" smtClean="0"/>
              <a:t>Getting started </a:t>
            </a:r>
            <a:r>
              <a:rPr lang="en-AU" sz="2000" dirty="0" smtClean="0"/>
              <a:t>(</a:t>
            </a:r>
            <a:r>
              <a:rPr lang="en-AU" sz="2000" dirty="0"/>
              <a:t>https://www.docker.com/get-started</a:t>
            </a:r>
            <a:r>
              <a:rPr lang="en-AU" sz="2000" dirty="0" smtClean="0"/>
              <a:t>)</a:t>
            </a:r>
            <a:endParaRPr lang="en-AU" dirty="0" smtClean="0"/>
          </a:p>
          <a:p>
            <a:pPr lvl="1"/>
            <a:r>
              <a:rPr lang="en-AU" dirty="0" smtClean="0"/>
              <a:t>Tutorials </a:t>
            </a:r>
            <a:r>
              <a:rPr lang="en-AU" sz="2000" dirty="0" smtClean="0"/>
              <a:t>(</a:t>
            </a:r>
            <a:r>
              <a:rPr lang="en-AU" sz="2000" dirty="0"/>
              <a:t>https://www.docker.com/101-tutorial</a:t>
            </a:r>
            <a:r>
              <a:rPr lang="en-AU" sz="2000" dirty="0" smtClean="0"/>
              <a:t>)</a:t>
            </a:r>
          </a:p>
          <a:p>
            <a:pPr lvl="1"/>
            <a:endParaRPr lang="en-AU" sz="2000" dirty="0"/>
          </a:p>
          <a:p>
            <a:r>
              <a:rPr lang="en-AU" dirty="0" smtClean="0"/>
              <a:t>Other presentations </a:t>
            </a:r>
            <a:r>
              <a:rPr lang="en-AU" sz="2200" dirty="0" smtClean="0"/>
              <a:t>(https://www.slideshare.net/dotCloud)</a:t>
            </a:r>
          </a:p>
          <a:p>
            <a:pPr lvl="1"/>
            <a:r>
              <a:rPr lang="en-AU" sz="2600" dirty="0" smtClean="0"/>
              <a:t>Many thanks to these other presentations for providing diagrams used in this presentation</a:t>
            </a:r>
            <a:endParaRPr lang="en-AU" sz="3100" dirty="0" smtClean="0"/>
          </a:p>
        </p:txBody>
      </p:sp>
    </p:spTree>
    <p:extLst>
      <p:ext uri="{BB962C8B-B14F-4D97-AF65-F5344CB8AC3E}">
        <p14:creationId xmlns:p14="http://schemas.microsoft.com/office/powerpoint/2010/main" val="369222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3858021"/>
          </a:xfrm>
        </p:spPr>
        <p:txBody>
          <a:bodyPr>
            <a:noAutofit/>
          </a:bodyPr>
          <a:lstStyle/>
          <a:p>
            <a:r>
              <a:rPr lang="en-AU" sz="13800" dirty="0" smtClean="0"/>
              <a:t>Appendix</a:t>
            </a:r>
            <a:endParaRPr lang="en-AU" sz="13800" dirty="0"/>
          </a:p>
        </p:txBody>
      </p:sp>
    </p:spTree>
    <p:extLst>
      <p:ext uri="{BB962C8B-B14F-4D97-AF65-F5344CB8AC3E}">
        <p14:creationId xmlns:p14="http://schemas.microsoft.com/office/powerpoint/2010/main" val="4214252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537" y="34839"/>
            <a:ext cx="8229600" cy="6844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Installing Docker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240" t="22525" r="19114" b="20204"/>
          <a:stretch/>
        </p:blipFill>
        <p:spPr>
          <a:xfrm>
            <a:off x="486136" y="719269"/>
            <a:ext cx="8361401" cy="436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32910" y="1063229"/>
            <a:ext cx="8053890" cy="395751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3382"/>
            <a:ext cx="8229600" cy="857250"/>
          </a:xfrm>
        </p:spPr>
        <p:txBody>
          <a:bodyPr/>
          <a:lstStyle/>
          <a:p>
            <a:r>
              <a:rPr lang="en-AU" dirty="0" smtClean="0"/>
              <a:t>Virtual machines vs. containers</a:t>
            </a:r>
            <a:endParaRPr lang="en-AU" dirty="0"/>
          </a:p>
        </p:txBody>
      </p:sp>
      <p:pic>
        <p:nvPicPr>
          <p:cNvPr id="20482" name="Picture 2" descr="https://pointful.github.io/docker-intro/docker-img/why-are-containers-lightwigh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910" y="1063229"/>
            <a:ext cx="8053890" cy="3957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9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The problem…</a:t>
            </a:r>
            <a:endParaRPr lang="en-AU" dirty="0"/>
          </a:p>
        </p:txBody>
      </p:sp>
      <p:grpSp>
        <p:nvGrpSpPr>
          <p:cNvPr id="20" name="Group 19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21" name="Rectangle 20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9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0" name="Rectangle 29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7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8" name="Rectangle 27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31" name="Rectangle 30"/>
          <p:cNvSpPr/>
          <p:nvPr/>
        </p:nvSpPr>
        <p:spPr>
          <a:xfrm>
            <a:off x="1432560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886031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798" y="52014"/>
            <a:ext cx="8229600" cy="857250"/>
          </a:xfrm>
        </p:spPr>
        <p:txBody>
          <a:bodyPr>
            <a:normAutofit/>
          </a:bodyPr>
          <a:lstStyle/>
          <a:p>
            <a:r>
              <a:rPr lang="en-AU" dirty="0" smtClean="0"/>
              <a:t>Yes, R is used in the industry</a:t>
            </a:r>
            <a:endParaRPr lang="en-AU" dirty="0"/>
          </a:p>
        </p:txBody>
      </p:sp>
      <p:pic>
        <p:nvPicPr>
          <p:cNvPr id="22530" name="Picture 2" descr="https://d33wubrfki0l68.cloudfront.net/e8fbecab3c77738b00ed63e34050aab1ce8d7265/49b58/assets/img/stack-overflow-car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s://d33wubrfki0l68.cloudfront.net/22625c2e6738f6cd2ab52d4b3b2ed0267fb80413/8e9c4/assets/img/extendo-listimage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https://d33wubrfki0l68.cloudfront.net/dd352d844b6e790122a08c8914eb184592ea1971/6299d/assets/img/pa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6" name="Picture 8" descr="https://d33wubrfki0l68.cloudfront.net/c98682f984204cf3467a580e8faebb49fd3fdd8f/8ea11/assets/img/energetic-insurance-list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8" name="Picture 10" descr="https://d33wubrfki0l68.cloudfront.net/b6c52296abcbd8025028b99a3c33d2b49906f517/323c8/assets/img/redfi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3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0" name="Picture 12" descr="https://d33wubrfki0l68.cloudfront.net/a6a3dfdfb6c3a8ae4196d9cde07349a87b4116ed/68f56/assets/img/janssen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3" y="3722564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2" name="Picture 14" descr="https://d33wubrfki0l68.cloudfront.net/1a1037f53bdba990a9a585d845883199e5b292a2/4ec6f/assets/img/familyconnectionfoundation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4" name="Picture 16" descr="https://d33wubrfki0l68.cloudfront.net/66c57e8cebb54a2426e283f7d47eb4f3b79b7ced/5a3b6/assets/img/educationsuperhighway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8" y="3722565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6" name="Picture 18" descr="https://d33wubrfki0l68.cloudfront.net/4ff3141dfe00e473d876f07917ba709b7edcfc11/3e5d4/assets/img/noaa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48" name="Picture 20" descr="https://d33wubrfki0l68.cloudfront.net/47401841f4b2d112b32ea2c975df0d23db876ef4/48bff/assets/img/roundtableanalytics.jp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4307" y="1006829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0" name="Picture 22" descr="https://d33wubrfki0l68.cloudfront.net/8ba5c1f8d3c512cd0c2ccfabd777b5f843ddee2a/2838b/assets/img/astrazeneca.png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59503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2" name="Picture 24" descr="https://d33wubrfki0l68.cloudfront.net/54cefdf2c59804e994617656baffe73bb83415a9/fcbf8/assets/img/aridhia.png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4" name="Picture 26" descr="https://d33wubrfki0l68.cloudfront.net/071e6db2c86c78af219b0fde78c51087c1b548ba/c232c/assets/img/fundingcircle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02857" y="2364697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6" name="Picture 28" descr="https://d33wubrfki0l68.cloudfront.net/e56956fafbfc73010133b6621898dfbac1691195/30850/assets/img/cava.png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1933582" y="1006828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58" name="Picture 30" descr="https://d33wubrfki0l68.cloudfront.net/d6e09aa31f1b970f40c2c663364836f61a5ad7f9/f7fa3/assets/img/geocf.png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425757" y="2364696"/>
            <a:ext cx="1519709" cy="954039"/>
          </a:xfrm>
          <a:prstGeom prst="rect">
            <a:avLst/>
          </a:prstGeom>
          <a:noFill/>
          <a:ln>
            <a:solidFill>
              <a:srgbClr val="FFFF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4114800" y="4774168"/>
            <a:ext cx="54746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https://</a:t>
            </a:r>
            <a:r>
              <a:rPr lang="en-AU" dirty="0" smtClean="0"/>
              <a:t>www.rstudio.com/about/customer-stories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23064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112" y="104171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Nightmare matrix</a:t>
            </a:r>
            <a:endParaRPr lang="en-AU" dirty="0"/>
          </a:p>
        </p:txBody>
      </p:sp>
      <p:grpSp>
        <p:nvGrpSpPr>
          <p:cNvPr id="7" name="Group 6"/>
          <p:cNvGrpSpPr/>
          <p:nvPr/>
        </p:nvGrpSpPr>
        <p:grpSpPr>
          <a:xfrm>
            <a:off x="1884847" y="833121"/>
            <a:ext cx="5374307" cy="4124959"/>
            <a:chOff x="1552274" y="833121"/>
            <a:chExt cx="5374307" cy="4124959"/>
          </a:xfrm>
        </p:grpSpPr>
        <p:sp>
          <p:nvSpPr>
            <p:cNvPr id="6" name="Rectangle 5"/>
            <p:cNvSpPr/>
            <p:nvPr/>
          </p:nvSpPr>
          <p:spPr>
            <a:xfrm>
              <a:off x="1552275" y="833121"/>
              <a:ext cx="5374306" cy="41249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3074" name="Picture 2" descr="https://pointful.github.io/docker-intro/docker-img/the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942"/>
            <a:stretch/>
          </p:blipFill>
          <p:spPr bwMode="auto">
            <a:xfrm>
              <a:off x="1552274" y="833121"/>
              <a:ext cx="5305726" cy="40462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6401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1494" y="901182"/>
            <a:ext cx="875940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932"/>
            <a:ext cx="8229600" cy="857250"/>
          </a:xfrm>
        </p:spPr>
        <p:txBody>
          <a:bodyPr/>
          <a:lstStyle/>
          <a:p>
            <a:r>
              <a:rPr lang="en-AU" dirty="0" smtClean="0"/>
              <a:t>Cargo Transport Pre-1960</a:t>
            </a:r>
            <a:endParaRPr lang="en-AU" dirty="0"/>
          </a:p>
        </p:txBody>
      </p:sp>
      <p:pic>
        <p:nvPicPr>
          <p:cNvPr id="12290" name="Picture 2" descr="https://pointful.github.io/docker-intro/docker-img/cargo-transport-pre-196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46" y="854882"/>
            <a:ext cx="8673749" cy="418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040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19889" y="901182"/>
            <a:ext cx="7104222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3314" name="Picture 2" descr="https://pointful.github.io/docker-intro/docker-img/also-a-matrix-from-hel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89" y="914453"/>
            <a:ext cx="7104222" cy="403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0112" y="104171"/>
            <a:ext cx="8229600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Also a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9974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4930" y="901182"/>
            <a:ext cx="8814141" cy="405278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4338" name="Picture 2" descr="https://pointful.github.io/docker-intro/docker-img/intermodal-shipping-contain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30" y="901182"/>
            <a:ext cx="8814141" cy="4062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10251" y="104171"/>
            <a:ext cx="8323498" cy="6521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 smtClean="0"/>
              <a:t>Solution: Intermodal shipping container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01943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81023"/>
            <a:ext cx="8568159" cy="570053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is a container system for code</a:t>
            </a:r>
            <a:endParaRPr lang="en-AU" dirty="0"/>
          </a:p>
        </p:txBody>
      </p:sp>
      <p:grpSp>
        <p:nvGrpSpPr>
          <p:cNvPr id="6" name="Group 5"/>
          <p:cNvGrpSpPr/>
          <p:nvPr/>
        </p:nvGrpSpPr>
        <p:grpSpPr>
          <a:xfrm>
            <a:off x="228601" y="692067"/>
            <a:ext cx="8568157" cy="3966451"/>
            <a:chOff x="228601" y="1063229"/>
            <a:chExt cx="8568157" cy="3966451"/>
          </a:xfrm>
        </p:grpSpPr>
        <p:sp>
          <p:nvSpPr>
            <p:cNvPr id="4" name="Rectangle 3"/>
            <p:cNvSpPr/>
            <p:nvPr/>
          </p:nvSpPr>
          <p:spPr>
            <a:xfrm>
              <a:off x="228601" y="1063229"/>
              <a:ext cx="8568157" cy="396645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5362" name="Picture 2" descr="https://pointful.github.io/docker-intro/docker-img/shipping-container-for-code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3" r="2298"/>
            <a:stretch/>
          </p:blipFill>
          <p:spPr bwMode="auto">
            <a:xfrm>
              <a:off x="266218" y="1063229"/>
              <a:ext cx="8449519" cy="3966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2504377" y="4218679"/>
            <a:ext cx="798652" cy="439839"/>
            <a:chOff x="2534857" y="4589841"/>
            <a:chExt cx="798652" cy="439839"/>
          </a:xfrm>
        </p:grpSpPr>
        <p:sp>
          <p:nvSpPr>
            <p:cNvPr id="12" name="Rectangle 11"/>
            <p:cNvSpPr/>
            <p:nvPr/>
          </p:nvSpPr>
          <p:spPr>
            <a:xfrm>
              <a:off x="2615878" y="4609857"/>
              <a:ext cx="717631" cy="25151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2534857" y="4589841"/>
              <a:ext cx="763929" cy="439839"/>
              <a:chOff x="-1672542" y="4421528"/>
              <a:chExt cx="763929" cy="439839"/>
            </a:xfrm>
          </p:grpSpPr>
          <p:pic>
            <p:nvPicPr>
              <p:cNvPr id="14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5989" t="90266" r="45229" b="1913"/>
              <a:stretch/>
            </p:blipFill>
            <p:spPr bwMode="auto">
              <a:xfrm>
                <a:off x="-1672542" y="4421528"/>
                <a:ext cx="763929" cy="3125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2" descr="https://pointful.github.io/docker-intro/docker-img/the-challenge.png"/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4706" t="90961" r="38508" b="2667"/>
              <a:stretch/>
            </p:blipFill>
            <p:spPr bwMode="auto">
              <a:xfrm>
                <a:off x="-1585732" y="4606724"/>
                <a:ext cx="590310" cy="25464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" name="TextBox 6"/>
          <p:cNvSpPr txBox="1"/>
          <p:nvPr/>
        </p:nvSpPr>
        <p:spPr>
          <a:xfrm>
            <a:off x="1828800" y="4774168"/>
            <a:ext cx="731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sort of like a virtual machine system, but more light weight and customizable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28606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566529" y="786810"/>
            <a:ext cx="5613991" cy="4277965"/>
            <a:chOff x="1566529" y="786810"/>
            <a:chExt cx="5613991" cy="4277965"/>
          </a:xfrm>
        </p:grpSpPr>
        <p:sp>
          <p:nvSpPr>
            <p:cNvPr id="3" name="Rectangle 2"/>
            <p:cNvSpPr/>
            <p:nvPr/>
          </p:nvSpPr>
          <p:spPr>
            <a:xfrm>
              <a:off x="1566529" y="878958"/>
              <a:ext cx="5613991" cy="4185817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pic>
          <p:nvPicPr>
            <p:cNvPr id="16388" name="Picture 4" descr="https://pointful.github.io/docker-intro/docker-img/eliminates-matrix-from-hell.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41"/>
            <a:stretch/>
          </p:blipFill>
          <p:spPr bwMode="auto">
            <a:xfrm>
              <a:off x="1566530" y="786810"/>
              <a:ext cx="5543941" cy="42779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1" y="-91697"/>
            <a:ext cx="9011919" cy="982206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Docker eliminates the nightmare matrix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0709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71024" y="92597"/>
            <a:ext cx="8229600" cy="652130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We want to get the app online</a:t>
            </a:r>
            <a:endParaRPr lang="en-AU" dirty="0"/>
          </a:p>
        </p:txBody>
      </p:sp>
      <p:grpSp>
        <p:nvGrpSpPr>
          <p:cNvPr id="17" name="Group 16"/>
          <p:cNvGrpSpPr/>
          <p:nvPr/>
        </p:nvGrpSpPr>
        <p:grpSpPr>
          <a:xfrm>
            <a:off x="180676" y="924560"/>
            <a:ext cx="8782648" cy="4078095"/>
            <a:chOff x="152401" y="924560"/>
            <a:chExt cx="8782648" cy="4078095"/>
          </a:xfrm>
        </p:grpSpPr>
        <p:sp>
          <p:nvSpPr>
            <p:cNvPr id="18" name="Rectangle 17"/>
            <p:cNvSpPr/>
            <p:nvPr/>
          </p:nvSpPr>
          <p:spPr>
            <a:xfrm>
              <a:off x="152401" y="924560"/>
              <a:ext cx="8782648" cy="407809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236599" y="981537"/>
              <a:ext cx="8698450" cy="4021118"/>
              <a:chOff x="236599" y="981537"/>
              <a:chExt cx="8698450" cy="4021118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236599" y="1006997"/>
                <a:ext cx="8698450" cy="3995658"/>
                <a:chOff x="236599" y="1006997"/>
                <a:chExt cx="8698450" cy="3995658"/>
              </a:xfrm>
            </p:grpSpPr>
            <p:pic>
              <p:nvPicPr>
                <p:cNvPr id="24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6599" y="1006997"/>
                  <a:ext cx="8698450" cy="399565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Rectangle 24"/>
                <p:cNvSpPr/>
                <p:nvPr/>
              </p:nvSpPr>
              <p:spPr>
                <a:xfrm>
                  <a:off x="5083662" y="1080071"/>
                  <a:ext cx="2775185" cy="751345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  <p:grpSp>
            <p:nvGrpSpPr>
              <p:cNvPr id="21" name="Group 20"/>
              <p:cNvGrpSpPr/>
              <p:nvPr/>
            </p:nvGrpSpPr>
            <p:grpSpPr>
              <a:xfrm>
                <a:off x="5046921" y="981537"/>
                <a:ext cx="1725381" cy="711200"/>
                <a:chOff x="8315568" y="826125"/>
                <a:chExt cx="1725381" cy="711200"/>
              </a:xfrm>
            </p:grpSpPr>
            <p:pic>
              <p:nvPicPr>
                <p:cNvPr id="22" name="Picture 2" descr="https://pointful.github.io/docker-intro/docker-img/the-challenge.pn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8511" t="3335" r="11655" b="78866"/>
                <a:stretch/>
              </p:blipFill>
              <p:spPr bwMode="auto">
                <a:xfrm>
                  <a:off x="8315568" y="826125"/>
                  <a:ext cx="1725381" cy="7112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3" name="Rectangle 22"/>
                <p:cNvSpPr/>
                <p:nvPr/>
              </p:nvSpPr>
              <p:spPr>
                <a:xfrm>
                  <a:off x="8329862" y="1244168"/>
                  <a:ext cx="236046" cy="283356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AU"/>
                </a:p>
              </p:txBody>
            </p:sp>
          </p:grpSp>
        </p:grpSp>
      </p:grpSp>
      <p:sp>
        <p:nvSpPr>
          <p:cNvPr id="2" name="Oval 1"/>
          <p:cNvSpPr/>
          <p:nvPr/>
        </p:nvSpPr>
        <p:spPr>
          <a:xfrm>
            <a:off x="5939977" y="4295553"/>
            <a:ext cx="2013098" cy="474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/>
          <p:cNvSpPr/>
          <p:nvPr/>
        </p:nvSpPr>
        <p:spPr>
          <a:xfrm>
            <a:off x="4153708" y="4533012"/>
            <a:ext cx="1517399" cy="3921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3429" y="1686051"/>
            <a:ext cx="338715" cy="391456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7718671" y="2340532"/>
            <a:ext cx="27979" cy="1955022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606824" y="2369400"/>
            <a:ext cx="2055628" cy="2163613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671107" y="4835317"/>
            <a:ext cx="792922" cy="9420"/>
          </a:xfrm>
          <a:prstGeom prst="straightConnector1">
            <a:avLst/>
          </a:prstGeom>
          <a:ln w="762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921" y="2224150"/>
            <a:ext cx="410482" cy="395431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758684" y="1728712"/>
            <a:ext cx="1442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200" dirty="0" smtClean="0">
                <a:solidFill>
                  <a:schemeClr val="bg1"/>
                </a:solidFill>
              </a:rPr>
              <a:t>Where To Work app</a:t>
            </a:r>
            <a:endParaRPr lang="en-AU" sz="1200" dirty="0">
              <a:solidFill>
                <a:schemeClr val="bg1"/>
              </a:solidFill>
            </a:endParaRPr>
          </a:p>
        </p:txBody>
      </p:sp>
      <p:sp>
        <p:nvSpPr>
          <p:cNvPr id="2048" name="TextBox 2047"/>
          <p:cNvSpPr txBox="1"/>
          <p:nvPr/>
        </p:nvSpPr>
        <p:spPr>
          <a:xfrm>
            <a:off x="6830502" y="1918405"/>
            <a:ext cx="1226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R + shiny + </a:t>
            </a:r>
            <a:r>
              <a:rPr lang="en-AU" sz="900" dirty="0" err="1" smtClean="0">
                <a:solidFill>
                  <a:schemeClr val="bg1"/>
                </a:solidFill>
              </a:rPr>
              <a:t>cbc</a:t>
            </a:r>
            <a:r>
              <a:rPr lang="en-AU" sz="900" dirty="0" smtClean="0">
                <a:solidFill>
                  <a:schemeClr val="bg1"/>
                </a:solidFill>
              </a:rPr>
              <a:t> + </a:t>
            </a:r>
          </a:p>
          <a:p>
            <a:pPr algn="ctr"/>
            <a:r>
              <a:rPr lang="en-AU" sz="900" dirty="0" smtClean="0">
                <a:solidFill>
                  <a:schemeClr val="bg1"/>
                </a:solidFill>
              </a:rPr>
              <a:t>&gt;20 R packages </a:t>
            </a:r>
            <a:endParaRPr lang="en-AU" sz="900" dirty="0">
              <a:solidFill>
                <a:schemeClr val="bg1"/>
              </a:solidFill>
            </a:endParaRPr>
          </a:p>
        </p:txBody>
      </p:sp>
      <p:sp>
        <p:nvSpPr>
          <p:cNvPr id="2051" name="Rectangle 2050"/>
          <p:cNvSpPr/>
          <p:nvPr/>
        </p:nvSpPr>
        <p:spPr>
          <a:xfrm>
            <a:off x="6393633" y="1644240"/>
            <a:ext cx="1747284" cy="660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9600" y="1842977"/>
            <a:ext cx="410482" cy="395431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3226" y="941706"/>
            <a:ext cx="410482" cy="395431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00" y="1910495"/>
            <a:ext cx="410482" cy="39543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004" y="1230379"/>
            <a:ext cx="410482" cy="395431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960" y="971503"/>
            <a:ext cx="410482" cy="395431"/>
          </a:xfrm>
          <a:prstGeom prst="rect">
            <a:avLst/>
          </a:prstGeom>
        </p:spPr>
      </p:pic>
      <p:sp>
        <p:nvSpPr>
          <p:cNvPr id="2055" name="Rectangle 2054"/>
          <p:cNvSpPr/>
          <p:nvPr/>
        </p:nvSpPr>
        <p:spPr>
          <a:xfrm>
            <a:off x="1460835" y="4295553"/>
            <a:ext cx="1615440" cy="4749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5987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6302</TotalTime>
  <Words>319</Words>
  <Application>Microsoft Office PowerPoint</Application>
  <PresentationFormat>On-screen Show (16:9)</PresentationFormat>
  <Paragraphs>85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Introduction to Docker</vt:lpstr>
      <vt:lpstr>The problem…</vt:lpstr>
      <vt:lpstr>Nightmare matrix</vt:lpstr>
      <vt:lpstr>Cargo Transport Pre-1960</vt:lpstr>
      <vt:lpstr>PowerPoint Presentation</vt:lpstr>
      <vt:lpstr>PowerPoint Presentation</vt:lpstr>
      <vt:lpstr>Docker is a container system for code</vt:lpstr>
      <vt:lpstr>Docker eliminates the nightmare matrix</vt:lpstr>
      <vt:lpstr>We want to get the app online</vt:lpstr>
      <vt:lpstr>PowerPoint Presentation</vt:lpstr>
      <vt:lpstr>It makes our lives easier</vt:lpstr>
      <vt:lpstr>Why it works: separation of concerns</vt:lpstr>
      <vt:lpstr>Workflow</vt:lpstr>
      <vt:lpstr>Demo</vt:lpstr>
      <vt:lpstr>Who uses Docker?</vt:lpstr>
      <vt:lpstr>Where to find out more?</vt:lpstr>
      <vt:lpstr>Appendix</vt:lpstr>
      <vt:lpstr>Installing Docker</vt:lpstr>
      <vt:lpstr>Virtual machines vs. containers</vt:lpstr>
      <vt:lpstr>Yes, R is used in the industry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Conserving evolutionary processes</dc:title>
  <dc:creator>Jeff Hanson Local Admin</dc:creator>
  <cp:lastModifiedBy>Jeffrey Owen Hanson</cp:lastModifiedBy>
  <cp:revision>1495</cp:revision>
  <dcterms:created xsi:type="dcterms:W3CDTF">2006-08-16T00:00:00Z</dcterms:created>
  <dcterms:modified xsi:type="dcterms:W3CDTF">2021-07-12T03:36:04Z</dcterms:modified>
</cp:coreProperties>
</file>