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267" r:id="rId3"/>
    <p:sldId id="294" r:id="rId4"/>
    <p:sldId id="328" r:id="rId5"/>
    <p:sldId id="330" r:id="rId6"/>
    <p:sldId id="329" r:id="rId7"/>
    <p:sldId id="305" r:id="rId8"/>
    <p:sldId id="306" r:id="rId9"/>
    <p:sldId id="313" r:id="rId10"/>
    <p:sldId id="314" r:id="rId11"/>
    <p:sldId id="320" r:id="rId12"/>
    <p:sldId id="322" r:id="rId13"/>
    <p:sldId id="321" r:id="rId14"/>
    <p:sldId id="286" r:id="rId15"/>
    <p:sldId id="289" r:id="rId16"/>
    <p:sldId id="326" r:id="rId17"/>
    <p:sldId id="304" r:id="rId18"/>
    <p:sldId id="263" r:id="rId19"/>
    <p:sldId id="298" r:id="rId20"/>
    <p:sldId id="299" r:id="rId21"/>
    <p:sldId id="327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1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3B3"/>
    <a:srgbClr val="6F8E30"/>
    <a:srgbClr val="C36518"/>
    <a:srgbClr val="228099"/>
    <a:srgbClr val="C26518"/>
    <a:srgbClr val="B3FFD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1" autoAdjust="0"/>
    <p:restoredTop sz="91576" autoAdjust="0"/>
  </p:normalViewPr>
  <p:slideViewPr>
    <p:cSldViewPr snapToGrid="0">
      <p:cViewPr varScale="1">
        <p:scale>
          <a:sx n="106" d="100"/>
          <a:sy n="106" d="100"/>
        </p:scale>
        <p:origin x="749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2/11/2020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542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5401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2200" y="469199"/>
            <a:ext cx="8305800" cy="1640756"/>
          </a:xfrm>
        </p:spPr>
        <p:txBody>
          <a:bodyPr>
            <a:noAutofit/>
          </a:bodyPr>
          <a:lstStyle/>
          <a:p>
            <a:r>
              <a:rPr lang="en-AU" b="1" dirty="0"/>
              <a:t>Optimally allocating resources for gathering evidence and managing biodiversity</a:t>
            </a:r>
            <a:br>
              <a:rPr lang="en-AU" b="1" dirty="0"/>
            </a:b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638550"/>
            <a:ext cx="7560840" cy="609600"/>
          </a:xfrm>
        </p:spPr>
        <p:txBody>
          <a:bodyPr>
            <a:normAutofit/>
          </a:bodyPr>
          <a:lstStyle/>
          <a:p>
            <a:r>
              <a:rPr lang="en-AU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dirty="0">
              <a:solidFill>
                <a:schemeClr val="tx1">
                  <a:lumMod val="75000"/>
                </a:schemeClr>
              </a:solidFill>
            </a:endParaRPr>
          </a:p>
          <a:p>
            <a:endParaRPr lang="en-AU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9155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945501" y="4491632"/>
            <a:ext cx="3049188" cy="461665"/>
            <a:chOff x="6059800" y="5988839"/>
            <a:chExt cx="3049188" cy="615553"/>
          </a:xfrm>
        </p:grpSpPr>
        <p:pic>
          <p:nvPicPr>
            <p:cNvPr id="1028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9800" y="6044594"/>
              <a:ext cx="398149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6497183" y="5988839"/>
              <a:ext cx="2611805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jeffrey-hanson.com</a:t>
              </a:r>
              <a:endParaRPr lang="en-AU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0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15738" y="2024108"/>
            <a:ext cx="2720463" cy="170029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0"/>
            <a:ext cx="4848322" cy="4875659"/>
          </a:xfrm>
        </p:spPr>
      </p:pic>
      <p:sp>
        <p:nvSpPr>
          <p:cNvPr id="5" name="TextBox 4"/>
          <p:cNvSpPr txBox="1"/>
          <p:nvPr/>
        </p:nvSpPr>
        <p:spPr>
          <a:xfrm>
            <a:off x="232201" y="854550"/>
            <a:ext cx="36935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Existing evidence leads to positive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More budget means       better outcomes</a:t>
            </a:r>
            <a:endParaRPr lang="en-AU" sz="28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4078677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7" name="TextBox 6"/>
          <p:cNvSpPr txBox="1"/>
          <p:nvPr/>
        </p:nvSpPr>
        <p:spPr>
          <a:xfrm>
            <a:off x="232201" y="854550"/>
            <a:ext cx="3693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Spending funds on gathering </a:t>
            </a:r>
            <a:r>
              <a:rPr lang="en-AU" sz="2800" dirty="0"/>
              <a:t>additional </a:t>
            </a:r>
            <a:r>
              <a:rPr lang="en-AU" sz="2800" dirty="0" smtClean="0"/>
              <a:t>evidence can </a:t>
            </a:r>
            <a:r>
              <a:rPr lang="en-AU" sz="2800" dirty="0"/>
              <a:t>mean worse </a:t>
            </a:r>
            <a:r>
              <a:rPr lang="en-AU" sz="2800" dirty="0" smtClean="0"/>
              <a:t>outcomes</a:t>
            </a:r>
          </a:p>
          <a:p>
            <a:endParaRPr lang="en-AU" sz="2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Spending funds on gathering additional evidence can mean better outcomes too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107291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5599" y="729900"/>
            <a:ext cx="40644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Conventional approaches for gathering additional evidence have different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Performance of  these approaches depends on available funds </a:t>
            </a: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All of them could lead to lead to worse outcomes</a:t>
            </a:r>
            <a:endParaRPr lang="en-AU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1" cy="4875657"/>
          </a:xfr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</p:spTree>
    <p:extLst>
      <p:ext uri="{BB962C8B-B14F-4D97-AF65-F5344CB8AC3E}">
        <p14:creationId xmlns:p14="http://schemas.microsoft.com/office/powerpoint/2010/main" val="798932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401" y="91351"/>
            <a:ext cx="4848322" cy="4875657"/>
          </a:xfr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5600" y="0"/>
            <a:ext cx="4006801" cy="6385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600" dirty="0" smtClean="0"/>
              <a:t>Value of information</a:t>
            </a:r>
            <a:endParaRPr lang="en-AU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21601" y="739800"/>
            <a:ext cx="4060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Directly maximizing return on investment is best method for gathering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 smtClean="0"/>
              <a:t>This considers objectives and constraints that underpin conservation plans and their success</a:t>
            </a:r>
          </a:p>
        </p:txBody>
      </p:sp>
    </p:spTree>
    <p:extLst>
      <p:ext uri="{BB962C8B-B14F-4D97-AF65-F5344CB8AC3E}">
        <p14:creationId xmlns:p14="http://schemas.microsoft.com/office/powerpoint/2010/main" val="3261226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725733" y="860351"/>
            <a:ext cx="7785129" cy="4108113"/>
            <a:chOff x="4572000" y="1080000"/>
            <a:chExt cx="4420800" cy="2332800"/>
          </a:xfrm>
        </p:grpSpPr>
        <p:sp>
          <p:nvSpPr>
            <p:cNvPr id="20" name="Rectangle 19"/>
            <p:cNvSpPr/>
            <p:nvPr/>
          </p:nvSpPr>
          <p:spPr>
            <a:xfrm>
              <a:off x="4572000" y="1080000"/>
              <a:ext cx="4420800" cy="2332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8400" y="1144800"/>
              <a:ext cx="4265563" cy="2225010"/>
            </a:xfrm>
            <a:prstGeom prst="rect">
              <a:avLst/>
            </a:prstGeom>
          </p:spPr>
        </p:pic>
      </p:grpSp>
      <p:sp>
        <p:nvSpPr>
          <p:cNvPr id="22" name="Rectangle 21"/>
          <p:cNvSpPr/>
          <p:nvPr/>
        </p:nvSpPr>
        <p:spPr>
          <a:xfrm>
            <a:off x="537066" y="0"/>
            <a:ext cx="816246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4400" dirty="0"/>
              <a:t>M</a:t>
            </a:r>
            <a:r>
              <a:rPr lang="en-AU" sz="4400" dirty="0" smtClean="0"/>
              <a:t>ore </a:t>
            </a:r>
            <a:r>
              <a:rPr lang="en-AU" sz="4400" dirty="0"/>
              <a:t>evidence not always better</a:t>
            </a:r>
          </a:p>
        </p:txBody>
      </p:sp>
    </p:spTree>
    <p:extLst>
      <p:ext uri="{BB962C8B-B14F-4D97-AF65-F5344CB8AC3E}">
        <p14:creationId xmlns:p14="http://schemas.microsoft.com/office/powerpoint/2010/main" val="38470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lack And White Birds Silhouette Fresh HD Wallpaper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36512" y="-748022"/>
            <a:ext cx="10236982" cy="63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217015" y="87474"/>
            <a:ext cx="6195461" cy="596462"/>
            <a:chOff x="217012" y="116632"/>
            <a:chExt cx="6195461" cy="795284"/>
          </a:xfrm>
        </p:grpSpPr>
        <p:pic>
          <p:nvPicPr>
            <p:cNvPr id="3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12" y="116632"/>
              <a:ext cx="682580" cy="780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1075756" y="214289"/>
              <a:ext cx="5336717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>
                  <a:solidFill>
                    <a:schemeClr val="bg1"/>
                  </a:solidFill>
                </a:rPr>
                <a:t>j</a:t>
              </a:r>
              <a:r>
                <a:rPr lang="en-AU" sz="2800" b="1" dirty="0" smtClean="0">
                  <a:solidFill>
                    <a:schemeClr val="bg1"/>
                  </a:solidFill>
                </a:rPr>
                <a:t>effrey.hanson@uqconnect.edu.au</a:t>
              </a:r>
              <a:endParaRPr lang="en-AU" sz="2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7012" y="1527112"/>
            <a:ext cx="3947978" cy="563833"/>
            <a:chOff x="211764" y="1168251"/>
            <a:chExt cx="3947978" cy="751776"/>
          </a:xfrm>
        </p:grpSpPr>
        <p:pic>
          <p:nvPicPr>
            <p:cNvPr id="5" name="Picture 4" descr="C:\Users\jhanson\Downloads\1467354784_web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764" y="1168251"/>
              <a:ext cx="693077" cy="693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075756" y="1222402"/>
              <a:ext cx="3083986" cy="697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jeffrey-hanson.com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17012" y="805043"/>
            <a:ext cx="5000964" cy="600962"/>
            <a:chOff x="162258" y="2132856"/>
            <a:chExt cx="5000964" cy="801283"/>
          </a:xfrm>
        </p:grpSpPr>
        <p:pic>
          <p:nvPicPr>
            <p:cNvPr id="4" name="Picture 3" descr="C:\Users\jhanson\Downloads\1467354717_github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258" y="213285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075756" y="2236512"/>
              <a:ext cx="4087466" cy="697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b="1" dirty="0" smtClean="0">
                  <a:solidFill>
                    <a:schemeClr val="bg1"/>
                  </a:solidFill>
                </a:rPr>
                <a:t>github.com/</a:t>
              </a:r>
              <a:r>
                <a:rPr lang="en-AU" sz="2800" b="1" dirty="0" err="1" smtClean="0">
                  <a:solidFill>
                    <a:schemeClr val="bg1"/>
                  </a:solidFill>
                </a:rPr>
                <a:t>jeffreyhanson</a:t>
              </a:r>
              <a:endParaRPr lang="en-AU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964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1913" y="220431"/>
            <a:ext cx="9020175" cy="4702638"/>
            <a:chOff x="155575" y="-11575"/>
            <a:chExt cx="9020175" cy="4702638"/>
          </a:xfrm>
        </p:grpSpPr>
        <p:pic>
          <p:nvPicPr>
            <p:cNvPr id="3074" name="Picture 2" descr="r/ProgrammerHumor - Machine Learning Approaches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810" b="1"/>
            <a:stretch/>
          </p:blipFill>
          <p:spPr bwMode="auto">
            <a:xfrm>
              <a:off x="155575" y="-11575"/>
              <a:ext cx="9020175" cy="47026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/>
            <p:cNvSpPr/>
            <p:nvPr/>
          </p:nvSpPr>
          <p:spPr>
            <a:xfrm>
              <a:off x="1249680" y="1600200"/>
              <a:ext cx="1615440" cy="17678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066800" y="2910840"/>
              <a:ext cx="1524000" cy="59436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704205" y="1866900"/>
              <a:ext cx="208915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33047" y="2049780"/>
              <a:ext cx="141034" cy="36423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42603" y="2414016"/>
              <a:ext cx="141034" cy="14097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1253" y="2554986"/>
              <a:ext cx="141034" cy="2232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03563" y="2745202"/>
              <a:ext cx="141034" cy="1863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838825" y="2539365"/>
              <a:ext cx="247746" cy="434340"/>
            </a:xfrm>
            <a:custGeom>
              <a:avLst/>
              <a:gdLst>
                <a:gd name="connsiteX0" fmla="*/ 68580 w 247746"/>
                <a:gd name="connsiteY0" fmla="*/ 434340 h 434340"/>
                <a:gd name="connsiteX1" fmla="*/ 59055 w 247746"/>
                <a:gd name="connsiteY1" fmla="*/ 428625 h 434340"/>
                <a:gd name="connsiteX2" fmla="*/ 55245 w 247746"/>
                <a:gd name="connsiteY2" fmla="*/ 417195 h 434340"/>
                <a:gd name="connsiteX3" fmla="*/ 51435 w 247746"/>
                <a:gd name="connsiteY3" fmla="*/ 382905 h 434340"/>
                <a:gd name="connsiteX4" fmla="*/ 47625 w 247746"/>
                <a:gd name="connsiteY4" fmla="*/ 377190 h 434340"/>
                <a:gd name="connsiteX5" fmla="*/ 41910 w 247746"/>
                <a:gd name="connsiteY5" fmla="*/ 365760 h 434340"/>
                <a:gd name="connsiteX6" fmla="*/ 36195 w 247746"/>
                <a:gd name="connsiteY6" fmla="*/ 361950 h 434340"/>
                <a:gd name="connsiteX7" fmla="*/ 32385 w 247746"/>
                <a:gd name="connsiteY7" fmla="*/ 350520 h 434340"/>
                <a:gd name="connsiteX8" fmla="*/ 30480 w 247746"/>
                <a:gd name="connsiteY8" fmla="*/ 344805 h 434340"/>
                <a:gd name="connsiteX9" fmla="*/ 28575 w 247746"/>
                <a:gd name="connsiteY9" fmla="*/ 333375 h 434340"/>
                <a:gd name="connsiteX10" fmla="*/ 30480 w 247746"/>
                <a:gd name="connsiteY10" fmla="*/ 280035 h 434340"/>
                <a:gd name="connsiteX11" fmla="*/ 28575 w 247746"/>
                <a:gd name="connsiteY11" fmla="*/ 201930 h 434340"/>
                <a:gd name="connsiteX12" fmla="*/ 19050 w 247746"/>
                <a:gd name="connsiteY12" fmla="*/ 184785 h 434340"/>
                <a:gd name="connsiteX13" fmla="*/ 15240 w 247746"/>
                <a:gd name="connsiteY13" fmla="*/ 179070 h 434340"/>
                <a:gd name="connsiteX14" fmla="*/ 11430 w 247746"/>
                <a:gd name="connsiteY14" fmla="*/ 173355 h 434340"/>
                <a:gd name="connsiteX15" fmla="*/ 9525 w 247746"/>
                <a:gd name="connsiteY15" fmla="*/ 167640 h 434340"/>
                <a:gd name="connsiteX16" fmla="*/ 3810 w 247746"/>
                <a:gd name="connsiteY16" fmla="*/ 139065 h 434340"/>
                <a:gd name="connsiteX17" fmla="*/ 1905 w 247746"/>
                <a:gd name="connsiteY17" fmla="*/ 133350 h 434340"/>
                <a:gd name="connsiteX18" fmla="*/ 0 w 247746"/>
                <a:gd name="connsiteY18" fmla="*/ 127635 h 434340"/>
                <a:gd name="connsiteX19" fmla="*/ 1905 w 247746"/>
                <a:gd name="connsiteY19" fmla="*/ 41910 h 434340"/>
                <a:gd name="connsiteX20" fmla="*/ 13335 w 247746"/>
                <a:gd name="connsiteY20" fmla="*/ 19050 h 434340"/>
                <a:gd name="connsiteX21" fmla="*/ 19050 w 247746"/>
                <a:gd name="connsiteY21" fmla="*/ 17145 h 434340"/>
                <a:gd name="connsiteX22" fmla="*/ 28575 w 247746"/>
                <a:gd name="connsiteY22" fmla="*/ 9525 h 434340"/>
                <a:gd name="connsiteX23" fmla="*/ 34290 w 247746"/>
                <a:gd name="connsiteY23" fmla="*/ 5715 h 434340"/>
                <a:gd name="connsiteX24" fmla="*/ 62865 w 247746"/>
                <a:gd name="connsiteY24" fmla="*/ 0 h 434340"/>
                <a:gd name="connsiteX25" fmla="*/ 99060 w 247746"/>
                <a:gd name="connsiteY25" fmla="*/ 1905 h 434340"/>
                <a:gd name="connsiteX26" fmla="*/ 104775 w 247746"/>
                <a:gd name="connsiteY26" fmla="*/ 5715 h 434340"/>
                <a:gd name="connsiteX27" fmla="*/ 116205 w 247746"/>
                <a:gd name="connsiteY27" fmla="*/ 11430 h 434340"/>
                <a:gd name="connsiteX28" fmla="*/ 125730 w 247746"/>
                <a:gd name="connsiteY28" fmla="*/ 15240 h 434340"/>
                <a:gd name="connsiteX29" fmla="*/ 140970 w 247746"/>
                <a:gd name="connsiteY29" fmla="*/ 26670 h 434340"/>
                <a:gd name="connsiteX30" fmla="*/ 163830 w 247746"/>
                <a:gd name="connsiteY30" fmla="*/ 45720 h 434340"/>
                <a:gd name="connsiteX31" fmla="*/ 177165 w 247746"/>
                <a:gd name="connsiteY31" fmla="*/ 57150 h 434340"/>
                <a:gd name="connsiteX32" fmla="*/ 201930 w 247746"/>
                <a:gd name="connsiteY32" fmla="*/ 91440 h 434340"/>
                <a:gd name="connsiteX33" fmla="*/ 232410 w 247746"/>
                <a:gd name="connsiteY33" fmla="*/ 142875 h 434340"/>
                <a:gd name="connsiteX34" fmla="*/ 243840 w 247746"/>
                <a:gd name="connsiteY34" fmla="*/ 173355 h 434340"/>
                <a:gd name="connsiteX35" fmla="*/ 247650 w 247746"/>
                <a:gd name="connsiteY35" fmla="*/ 194310 h 434340"/>
                <a:gd name="connsiteX36" fmla="*/ 245745 w 247746"/>
                <a:gd name="connsiteY36" fmla="*/ 251460 h 434340"/>
                <a:gd name="connsiteX37" fmla="*/ 240030 w 247746"/>
                <a:gd name="connsiteY37" fmla="*/ 276225 h 434340"/>
                <a:gd name="connsiteX38" fmla="*/ 224790 w 247746"/>
                <a:gd name="connsiteY38" fmla="*/ 314325 h 434340"/>
                <a:gd name="connsiteX39" fmla="*/ 220980 w 247746"/>
                <a:gd name="connsiteY39" fmla="*/ 323850 h 434340"/>
                <a:gd name="connsiteX40" fmla="*/ 215265 w 247746"/>
                <a:gd name="connsiteY40" fmla="*/ 340995 h 434340"/>
                <a:gd name="connsiteX41" fmla="*/ 209550 w 247746"/>
                <a:gd name="connsiteY41" fmla="*/ 348615 h 434340"/>
                <a:gd name="connsiteX42" fmla="*/ 207645 w 247746"/>
                <a:gd name="connsiteY42" fmla="*/ 356235 h 434340"/>
                <a:gd name="connsiteX43" fmla="*/ 200025 w 247746"/>
                <a:gd name="connsiteY43" fmla="*/ 367665 h 434340"/>
                <a:gd name="connsiteX44" fmla="*/ 188595 w 247746"/>
                <a:gd name="connsiteY44" fmla="*/ 382905 h 434340"/>
                <a:gd name="connsiteX45" fmla="*/ 182880 w 247746"/>
                <a:gd name="connsiteY45" fmla="*/ 386715 h 434340"/>
                <a:gd name="connsiteX46" fmla="*/ 179070 w 247746"/>
                <a:gd name="connsiteY46" fmla="*/ 392430 h 434340"/>
                <a:gd name="connsiteX47" fmla="*/ 167640 w 247746"/>
                <a:gd name="connsiteY47" fmla="*/ 396240 h 434340"/>
                <a:gd name="connsiteX48" fmla="*/ 152400 w 247746"/>
                <a:gd name="connsiteY48" fmla="*/ 407670 h 434340"/>
                <a:gd name="connsiteX49" fmla="*/ 144780 w 247746"/>
                <a:gd name="connsiteY49" fmla="*/ 409575 h 434340"/>
                <a:gd name="connsiteX50" fmla="*/ 123825 w 247746"/>
                <a:gd name="connsiteY50" fmla="*/ 415290 h 434340"/>
                <a:gd name="connsiteX51" fmla="*/ 118110 w 247746"/>
                <a:gd name="connsiteY51" fmla="*/ 419100 h 434340"/>
                <a:gd name="connsiteX52" fmla="*/ 93345 w 247746"/>
                <a:gd name="connsiteY52" fmla="*/ 424815 h 434340"/>
                <a:gd name="connsiteX53" fmla="*/ 81915 w 247746"/>
                <a:gd name="connsiteY53" fmla="*/ 428625 h 434340"/>
                <a:gd name="connsiteX54" fmla="*/ 68580 w 247746"/>
                <a:gd name="connsiteY54" fmla="*/ 434340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247746" h="434340">
                  <a:moveTo>
                    <a:pt x="68580" y="434340"/>
                  </a:moveTo>
                  <a:cubicBezTo>
                    <a:pt x="64770" y="434340"/>
                    <a:pt x="61328" y="431548"/>
                    <a:pt x="59055" y="428625"/>
                  </a:cubicBezTo>
                  <a:cubicBezTo>
                    <a:pt x="56589" y="425455"/>
                    <a:pt x="55245" y="417195"/>
                    <a:pt x="55245" y="417195"/>
                  </a:cubicBezTo>
                  <a:cubicBezTo>
                    <a:pt x="55007" y="413625"/>
                    <a:pt x="55980" y="391995"/>
                    <a:pt x="51435" y="382905"/>
                  </a:cubicBezTo>
                  <a:cubicBezTo>
                    <a:pt x="50411" y="380857"/>
                    <a:pt x="48649" y="379238"/>
                    <a:pt x="47625" y="377190"/>
                  </a:cubicBezTo>
                  <a:cubicBezTo>
                    <a:pt x="44526" y="370992"/>
                    <a:pt x="47369" y="371219"/>
                    <a:pt x="41910" y="365760"/>
                  </a:cubicBezTo>
                  <a:cubicBezTo>
                    <a:pt x="40291" y="364141"/>
                    <a:pt x="38100" y="363220"/>
                    <a:pt x="36195" y="361950"/>
                  </a:cubicBezTo>
                  <a:lnTo>
                    <a:pt x="32385" y="350520"/>
                  </a:lnTo>
                  <a:cubicBezTo>
                    <a:pt x="31750" y="348615"/>
                    <a:pt x="30810" y="346786"/>
                    <a:pt x="30480" y="344805"/>
                  </a:cubicBezTo>
                  <a:lnTo>
                    <a:pt x="28575" y="333375"/>
                  </a:lnTo>
                  <a:cubicBezTo>
                    <a:pt x="29210" y="315595"/>
                    <a:pt x="29707" y="297810"/>
                    <a:pt x="30480" y="280035"/>
                  </a:cubicBezTo>
                  <a:cubicBezTo>
                    <a:pt x="31618" y="253868"/>
                    <a:pt x="35054" y="227845"/>
                    <a:pt x="28575" y="201930"/>
                  </a:cubicBezTo>
                  <a:cubicBezTo>
                    <a:pt x="26563" y="193883"/>
                    <a:pt x="24725" y="193298"/>
                    <a:pt x="19050" y="184785"/>
                  </a:cubicBezTo>
                  <a:lnTo>
                    <a:pt x="15240" y="179070"/>
                  </a:lnTo>
                  <a:cubicBezTo>
                    <a:pt x="13970" y="177165"/>
                    <a:pt x="12154" y="175527"/>
                    <a:pt x="11430" y="173355"/>
                  </a:cubicBezTo>
                  <a:lnTo>
                    <a:pt x="9525" y="167640"/>
                  </a:lnTo>
                  <a:cubicBezTo>
                    <a:pt x="7176" y="146503"/>
                    <a:pt x="9438" y="155950"/>
                    <a:pt x="3810" y="139065"/>
                  </a:cubicBezTo>
                  <a:lnTo>
                    <a:pt x="1905" y="133350"/>
                  </a:lnTo>
                  <a:lnTo>
                    <a:pt x="0" y="127635"/>
                  </a:lnTo>
                  <a:cubicBezTo>
                    <a:pt x="635" y="99060"/>
                    <a:pt x="227" y="70443"/>
                    <a:pt x="1905" y="41910"/>
                  </a:cubicBezTo>
                  <a:cubicBezTo>
                    <a:pt x="2142" y="37886"/>
                    <a:pt x="9212" y="20424"/>
                    <a:pt x="13335" y="19050"/>
                  </a:cubicBezTo>
                  <a:lnTo>
                    <a:pt x="19050" y="17145"/>
                  </a:lnTo>
                  <a:cubicBezTo>
                    <a:pt x="25473" y="7511"/>
                    <a:pt x="19373" y="14126"/>
                    <a:pt x="28575" y="9525"/>
                  </a:cubicBezTo>
                  <a:cubicBezTo>
                    <a:pt x="30623" y="8501"/>
                    <a:pt x="32198" y="6645"/>
                    <a:pt x="34290" y="5715"/>
                  </a:cubicBezTo>
                  <a:cubicBezTo>
                    <a:pt x="45547" y="712"/>
                    <a:pt x="49787" y="1453"/>
                    <a:pt x="62865" y="0"/>
                  </a:cubicBezTo>
                  <a:cubicBezTo>
                    <a:pt x="74930" y="635"/>
                    <a:pt x="87089" y="273"/>
                    <a:pt x="99060" y="1905"/>
                  </a:cubicBezTo>
                  <a:cubicBezTo>
                    <a:pt x="101329" y="2214"/>
                    <a:pt x="102774" y="4603"/>
                    <a:pt x="104775" y="5715"/>
                  </a:cubicBezTo>
                  <a:cubicBezTo>
                    <a:pt x="108499" y="7784"/>
                    <a:pt x="112327" y="9667"/>
                    <a:pt x="116205" y="11430"/>
                  </a:cubicBezTo>
                  <a:cubicBezTo>
                    <a:pt x="119318" y="12845"/>
                    <a:pt x="122818" y="13448"/>
                    <a:pt x="125730" y="15240"/>
                  </a:cubicBezTo>
                  <a:cubicBezTo>
                    <a:pt x="131138" y="18568"/>
                    <a:pt x="135937" y="22798"/>
                    <a:pt x="140970" y="26670"/>
                  </a:cubicBezTo>
                  <a:cubicBezTo>
                    <a:pt x="150133" y="33718"/>
                    <a:pt x="154512" y="37733"/>
                    <a:pt x="163830" y="45720"/>
                  </a:cubicBezTo>
                  <a:cubicBezTo>
                    <a:pt x="168275" y="49530"/>
                    <a:pt x="173737" y="52404"/>
                    <a:pt x="177165" y="57150"/>
                  </a:cubicBezTo>
                  <a:cubicBezTo>
                    <a:pt x="185420" y="68580"/>
                    <a:pt x="193816" y="79910"/>
                    <a:pt x="201930" y="91440"/>
                  </a:cubicBezTo>
                  <a:cubicBezTo>
                    <a:pt x="211247" y="104680"/>
                    <a:pt x="227854" y="130725"/>
                    <a:pt x="232410" y="142875"/>
                  </a:cubicBezTo>
                  <a:lnTo>
                    <a:pt x="243840" y="173355"/>
                  </a:lnTo>
                  <a:cubicBezTo>
                    <a:pt x="245110" y="180340"/>
                    <a:pt x="247477" y="187213"/>
                    <a:pt x="247650" y="194310"/>
                  </a:cubicBezTo>
                  <a:cubicBezTo>
                    <a:pt x="248115" y="213365"/>
                    <a:pt x="246802" y="232429"/>
                    <a:pt x="245745" y="251460"/>
                  </a:cubicBezTo>
                  <a:cubicBezTo>
                    <a:pt x="245317" y="259162"/>
                    <a:pt x="242224" y="269096"/>
                    <a:pt x="240030" y="276225"/>
                  </a:cubicBezTo>
                  <a:cubicBezTo>
                    <a:pt x="234867" y="293006"/>
                    <a:pt x="233695" y="293175"/>
                    <a:pt x="224790" y="314325"/>
                  </a:cubicBezTo>
                  <a:cubicBezTo>
                    <a:pt x="223463" y="317477"/>
                    <a:pt x="221809" y="320533"/>
                    <a:pt x="220980" y="323850"/>
                  </a:cubicBezTo>
                  <a:cubicBezTo>
                    <a:pt x="219411" y="330127"/>
                    <a:pt x="218526" y="335126"/>
                    <a:pt x="215265" y="340995"/>
                  </a:cubicBezTo>
                  <a:cubicBezTo>
                    <a:pt x="213723" y="343770"/>
                    <a:pt x="211455" y="346075"/>
                    <a:pt x="209550" y="348615"/>
                  </a:cubicBezTo>
                  <a:cubicBezTo>
                    <a:pt x="208915" y="351155"/>
                    <a:pt x="208816" y="353893"/>
                    <a:pt x="207645" y="356235"/>
                  </a:cubicBezTo>
                  <a:cubicBezTo>
                    <a:pt x="205597" y="360331"/>
                    <a:pt x="202565" y="363855"/>
                    <a:pt x="200025" y="367665"/>
                  </a:cubicBezTo>
                  <a:cubicBezTo>
                    <a:pt x="196508" y="372941"/>
                    <a:pt x="193120" y="378380"/>
                    <a:pt x="188595" y="382905"/>
                  </a:cubicBezTo>
                  <a:cubicBezTo>
                    <a:pt x="186976" y="384524"/>
                    <a:pt x="184785" y="385445"/>
                    <a:pt x="182880" y="386715"/>
                  </a:cubicBezTo>
                  <a:cubicBezTo>
                    <a:pt x="181610" y="388620"/>
                    <a:pt x="181012" y="391217"/>
                    <a:pt x="179070" y="392430"/>
                  </a:cubicBezTo>
                  <a:cubicBezTo>
                    <a:pt x="175664" y="394559"/>
                    <a:pt x="167640" y="396240"/>
                    <a:pt x="167640" y="396240"/>
                  </a:cubicBezTo>
                  <a:cubicBezTo>
                    <a:pt x="166684" y="397004"/>
                    <a:pt x="155666" y="406270"/>
                    <a:pt x="152400" y="407670"/>
                  </a:cubicBezTo>
                  <a:cubicBezTo>
                    <a:pt x="149994" y="408701"/>
                    <a:pt x="147288" y="408823"/>
                    <a:pt x="144780" y="409575"/>
                  </a:cubicBezTo>
                  <a:cubicBezTo>
                    <a:pt x="125444" y="415376"/>
                    <a:pt x="141185" y="411818"/>
                    <a:pt x="123825" y="415290"/>
                  </a:cubicBezTo>
                  <a:cubicBezTo>
                    <a:pt x="121920" y="416560"/>
                    <a:pt x="120282" y="418376"/>
                    <a:pt x="118110" y="419100"/>
                  </a:cubicBezTo>
                  <a:cubicBezTo>
                    <a:pt x="110073" y="421779"/>
                    <a:pt x="101460" y="422381"/>
                    <a:pt x="93345" y="424815"/>
                  </a:cubicBezTo>
                  <a:cubicBezTo>
                    <a:pt x="89498" y="425969"/>
                    <a:pt x="85725" y="427355"/>
                    <a:pt x="81915" y="428625"/>
                  </a:cubicBezTo>
                  <a:cubicBezTo>
                    <a:pt x="75598" y="430731"/>
                    <a:pt x="72390" y="434340"/>
                    <a:pt x="68580" y="43434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319520" y="2851200"/>
              <a:ext cx="671680" cy="1815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smtClean="0">
                  <a:solidFill>
                    <a:schemeClr val="bg1"/>
                  </a:solidFill>
                </a:rPr>
                <a:t>DATA</a:t>
              </a:r>
              <a:endParaRPr lang="en-AU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109834" y="1373957"/>
              <a:ext cx="2106667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5400" dirty="0" smtClean="0">
                  <a:solidFill>
                    <a:schemeClr val="bg1"/>
                  </a:solidFill>
                </a:rPr>
                <a:t>GET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MORE </a:t>
              </a:r>
            </a:p>
            <a:p>
              <a:r>
                <a:rPr lang="en-AU" sz="5400" dirty="0" smtClean="0">
                  <a:solidFill>
                    <a:schemeClr val="bg1"/>
                  </a:solidFill>
                </a:rPr>
                <a:t>DATA</a:t>
              </a:r>
              <a:endParaRPr lang="en-AU" sz="5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62698" y="410400"/>
              <a:ext cx="1417302" cy="597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51062" y="358408"/>
              <a:ext cx="1906953" cy="64959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dirty="0" smtClean="0">
                  <a:solidFill>
                    <a:schemeClr val="bg1"/>
                  </a:solidFill>
                  <a:latin typeface="Comic Sans MS" panose="030F0702030302020204" pitchFamily="66" charset="0"/>
                </a:rPr>
                <a:t>CONSERVING BIODIVIERSITY</a:t>
              </a:r>
              <a:endParaRPr lang="en-AU" sz="1600" dirty="0">
                <a:solidFill>
                  <a:schemeClr val="bg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51062" y="1851660"/>
              <a:ext cx="32733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 smtClean="0">
                  <a:solidFill>
                    <a:schemeClr val="bg1"/>
                  </a:solidFill>
                </a:rPr>
                <a:t>D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T</a:t>
              </a:r>
            </a:p>
            <a:p>
              <a:r>
                <a:rPr lang="en-AU" dirty="0" smtClean="0">
                  <a:solidFill>
                    <a:schemeClr val="bg1"/>
                  </a:solidFill>
                </a:rPr>
                <a:t>A</a:t>
              </a:r>
              <a:endParaRPr lang="en-AU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910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6180894" y="3566420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sp>
        <p:nvSpPr>
          <p:cNvPr id="47" name="TextBox 46"/>
          <p:cNvSpPr txBox="1"/>
          <p:nvPr/>
        </p:nvSpPr>
        <p:spPr>
          <a:xfrm>
            <a:off x="1459227" y="3576054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53" name="Straight Arrow Connector 52"/>
          <p:cNvCxnSpPr>
            <a:stCxn id="47" idx="3"/>
            <a:endCxn id="103" idx="1"/>
          </p:cNvCxnSpPr>
          <p:nvPr/>
        </p:nvCxnSpPr>
        <p:spPr>
          <a:xfrm flipV="1">
            <a:off x="2610696" y="3920363"/>
            <a:ext cx="1574686" cy="96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5" name="Group 2064"/>
          <p:cNvGrpSpPr/>
          <p:nvPr/>
        </p:nvGrpSpPr>
        <p:grpSpPr>
          <a:xfrm>
            <a:off x="5494222" y="945373"/>
            <a:ext cx="3402957" cy="2354307"/>
            <a:chOff x="4780344" y="-3164535"/>
            <a:chExt cx="3402957" cy="2354307"/>
          </a:xfrm>
        </p:grpSpPr>
        <p:cxnSp>
          <p:nvCxnSpPr>
            <p:cNvPr id="79" name="Straight Connector 78"/>
            <p:cNvCxnSpPr/>
            <p:nvPr/>
          </p:nvCxnSpPr>
          <p:spPr>
            <a:xfrm>
              <a:off x="5460219" y="-3014519"/>
              <a:ext cx="0" cy="142675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460219" y="-1591761"/>
              <a:ext cx="242413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156792" y="-3014519"/>
              <a:ext cx="0" cy="1422098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5477877" y="-1529550"/>
              <a:ext cx="1008483" cy="5976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20573" y="-1528704"/>
              <a:ext cx="10546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>
              <a:off x="5952147" y="-159176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754454" y="-1592421"/>
              <a:ext cx="0" cy="9095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/>
            <p:cNvSpPr txBox="1"/>
            <p:nvPr/>
          </p:nvSpPr>
          <p:spPr>
            <a:xfrm rot="16200000">
              <a:off x="4164367" y="-2462036"/>
              <a:ext cx="19282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92" name="Freeform 91"/>
            <p:cNvSpPr/>
            <p:nvPr/>
          </p:nvSpPr>
          <p:spPr>
            <a:xfrm>
              <a:off x="6156792" y="-2579059"/>
              <a:ext cx="1727563" cy="669208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Freeform 92"/>
            <p:cNvSpPr/>
            <p:nvPr/>
          </p:nvSpPr>
          <p:spPr>
            <a:xfrm>
              <a:off x="5550485" y="-2314937"/>
              <a:ext cx="628548" cy="419374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64" name="Rectangle 2063"/>
            <p:cNvSpPr/>
            <p:nvPr/>
          </p:nvSpPr>
          <p:spPr>
            <a:xfrm>
              <a:off x="4780344" y="-3164535"/>
              <a:ext cx="3402957" cy="2354307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03" name="TextBox 102"/>
          <p:cNvSpPr txBox="1"/>
          <p:nvPr/>
        </p:nvSpPr>
        <p:spPr>
          <a:xfrm>
            <a:off x="4185382" y="3258643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cxnSp>
        <p:nvCxnSpPr>
          <p:cNvPr id="106" name="Straight Arrow Connector 105"/>
          <p:cNvCxnSpPr>
            <a:stCxn id="103" idx="3"/>
            <a:endCxn id="13" idx="1"/>
          </p:cNvCxnSpPr>
          <p:nvPr/>
        </p:nvCxnSpPr>
        <p:spPr>
          <a:xfrm>
            <a:off x="4846140" y="3920363"/>
            <a:ext cx="13347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073" name="Rectangle 207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4" name="Oval 2073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Oval 117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Oval 118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Oval 119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Oval 120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Oval 121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Oval 122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75" name="TextBox 2074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36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704" y="3532501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cxnSp>
        <p:nvCxnSpPr>
          <p:cNvPr id="10" name="Straight Arrow Connector 9"/>
          <p:cNvCxnSpPr>
            <a:stCxn id="9" idx="3"/>
            <a:endCxn id="14" idx="1"/>
          </p:cNvCxnSpPr>
          <p:nvPr/>
        </p:nvCxnSpPr>
        <p:spPr>
          <a:xfrm>
            <a:off x="1400173" y="3886444"/>
            <a:ext cx="452204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22219" y="3532501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7" name="Group 26"/>
          <p:cNvGrpSpPr/>
          <p:nvPr/>
        </p:nvGrpSpPr>
        <p:grpSpPr>
          <a:xfrm>
            <a:off x="169837" y="126357"/>
            <a:ext cx="3976796" cy="3149817"/>
            <a:chOff x="169837" y="126357"/>
            <a:chExt cx="3976796" cy="3149817"/>
          </a:xfrm>
        </p:grpSpPr>
        <p:sp>
          <p:nvSpPr>
            <p:cNvPr id="28" name="Rectangle 27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923374" y="1418401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2656897" y="1403102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1806158" y="2028718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1643663" y="1497803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Oval 32"/>
            <p:cNvSpPr/>
            <p:nvPr/>
          </p:nvSpPr>
          <p:spPr>
            <a:xfrm>
              <a:off x="1087838" y="2046686"/>
              <a:ext cx="312517" cy="289367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Oval 33"/>
            <p:cNvSpPr/>
            <p:nvPr/>
          </p:nvSpPr>
          <p:spPr>
            <a:xfrm>
              <a:off x="3003803" y="2245079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Oval 34"/>
            <p:cNvSpPr/>
            <p:nvPr/>
          </p:nvSpPr>
          <p:spPr>
            <a:xfrm>
              <a:off x="2694165" y="2584094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6" name="Oval 35"/>
            <p:cNvSpPr/>
            <p:nvPr/>
          </p:nvSpPr>
          <p:spPr>
            <a:xfrm>
              <a:off x="1901645" y="2727731"/>
              <a:ext cx="312517" cy="289367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7" name="TextBox 36"/>
            <p:cNvSpPr txBox="1"/>
            <p:nvPr/>
          </p:nvSpPr>
          <p:spPr>
            <a:xfrm rot="16200000">
              <a:off x="-458523" y="1865531"/>
              <a:ext cx="17799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 smtClean="0">
                  <a:solidFill>
                    <a:srgbClr val="FF0000"/>
                  </a:solidFill>
                </a:rPr>
                <a:t>Detection</a:t>
              </a:r>
              <a:endParaRPr lang="en-AU" sz="2800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 rot="5400000">
              <a:off x="2735990" y="1865532"/>
              <a:ext cx="22980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>
                  <a:solidFill>
                    <a:srgbClr val="00B0F0"/>
                  </a:solidFill>
                </a:rPr>
                <a:t>Non-detection</a:t>
              </a:r>
              <a:endParaRPr lang="en-AU" sz="2800" dirty="0">
                <a:solidFill>
                  <a:srgbClr val="00B0F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29342" y="126357"/>
              <a:ext cx="336964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Ecological surveys for </a:t>
              </a:r>
            </a:p>
            <a:p>
              <a:pPr algn="ctr"/>
              <a:r>
                <a:rPr lang="en-AU" sz="2800" dirty="0" smtClean="0"/>
                <a:t>threatened spp.</a:t>
              </a:r>
              <a:endParaRPr lang="en-AU" sz="28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5233503" y="132859"/>
            <a:ext cx="3317575" cy="3086120"/>
            <a:chOff x="555380" y="126357"/>
            <a:chExt cx="3317575" cy="3086120"/>
          </a:xfrm>
        </p:grpSpPr>
        <p:sp>
          <p:nvSpPr>
            <p:cNvPr id="43" name="Rectangle 42"/>
            <p:cNvSpPr/>
            <p:nvPr/>
          </p:nvSpPr>
          <p:spPr>
            <a:xfrm>
              <a:off x="694685" y="1134327"/>
              <a:ext cx="2858947" cy="2078150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5380" y="126357"/>
              <a:ext cx="33175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Spatial distribution of</a:t>
              </a:r>
            </a:p>
            <a:p>
              <a:pPr algn="ctr"/>
              <a:r>
                <a:rPr lang="en-AU" sz="2800" dirty="0"/>
                <a:t>t</a:t>
              </a:r>
              <a:r>
                <a:rPr lang="en-AU" sz="2800" dirty="0" smtClean="0"/>
                <a:t>hreatened spp.</a:t>
              </a:r>
              <a:endParaRPr lang="en-AU" sz="2800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515843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5515843" y="164115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/>
          <p:cNvSpPr/>
          <p:nvPr/>
        </p:nvSpPr>
        <p:spPr>
          <a:xfrm>
            <a:off x="5515843" y="202984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Rectangle 90"/>
          <p:cNvSpPr/>
          <p:nvPr/>
        </p:nvSpPr>
        <p:spPr>
          <a:xfrm>
            <a:off x="5515843" y="2418540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2" name="Rectangle 91"/>
          <p:cNvSpPr/>
          <p:nvPr/>
        </p:nvSpPr>
        <p:spPr>
          <a:xfrm>
            <a:off x="5515843" y="28072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3" name="Rectangle 92"/>
          <p:cNvSpPr/>
          <p:nvPr/>
        </p:nvSpPr>
        <p:spPr>
          <a:xfrm>
            <a:off x="626000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4" name="Rectangle 93"/>
          <p:cNvSpPr/>
          <p:nvPr/>
        </p:nvSpPr>
        <p:spPr>
          <a:xfrm>
            <a:off x="664058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702116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6" name="Rectangle 95"/>
          <p:cNvSpPr/>
          <p:nvPr/>
        </p:nvSpPr>
        <p:spPr>
          <a:xfrm>
            <a:off x="740174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8" name="Rectangle 97"/>
          <p:cNvSpPr/>
          <p:nvPr/>
        </p:nvSpPr>
        <p:spPr>
          <a:xfrm>
            <a:off x="5879420" y="125245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Rectangle 98"/>
          <p:cNvSpPr/>
          <p:nvPr/>
        </p:nvSpPr>
        <p:spPr>
          <a:xfrm>
            <a:off x="626000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0" name="Rectangle 99"/>
          <p:cNvSpPr/>
          <p:nvPr/>
        </p:nvSpPr>
        <p:spPr>
          <a:xfrm>
            <a:off x="664058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1" name="Rectangle 100"/>
          <p:cNvSpPr/>
          <p:nvPr/>
        </p:nvSpPr>
        <p:spPr>
          <a:xfrm>
            <a:off x="702116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2" name="Rectangle 101"/>
          <p:cNvSpPr/>
          <p:nvPr/>
        </p:nvSpPr>
        <p:spPr>
          <a:xfrm>
            <a:off x="740174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4" name="Rectangle 103"/>
          <p:cNvSpPr/>
          <p:nvPr/>
        </p:nvSpPr>
        <p:spPr>
          <a:xfrm>
            <a:off x="5879420" y="164644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5" name="Rectangle 104"/>
          <p:cNvSpPr/>
          <p:nvPr/>
        </p:nvSpPr>
        <p:spPr>
          <a:xfrm>
            <a:off x="626000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6" name="Rectangle 105"/>
          <p:cNvSpPr/>
          <p:nvPr/>
        </p:nvSpPr>
        <p:spPr>
          <a:xfrm>
            <a:off x="664058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Rectangle 106"/>
          <p:cNvSpPr/>
          <p:nvPr/>
        </p:nvSpPr>
        <p:spPr>
          <a:xfrm>
            <a:off x="702116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8" name="Rectangle 107"/>
          <p:cNvSpPr/>
          <p:nvPr/>
        </p:nvSpPr>
        <p:spPr>
          <a:xfrm>
            <a:off x="740174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0" name="Rectangle 109"/>
          <p:cNvSpPr/>
          <p:nvPr/>
        </p:nvSpPr>
        <p:spPr>
          <a:xfrm>
            <a:off x="5879420" y="204044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Rectangle 110"/>
          <p:cNvSpPr/>
          <p:nvPr/>
        </p:nvSpPr>
        <p:spPr>
          <a:xfrm>
            <a:off x="626000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Rectangle 111"/>
          <p:cNvSpPr/>
          <p:nvPr/>
        </p:nvSpPr>
        <p:spPr>
          <a:xfrm>
            <a:off x="664058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Rectangle 112"/>
          <p:cNvSpPr/>
          <p:nvPr/>
        </p:nvSpPr>
        <p:spPr>
          <a:xfrm>
            <a:off x="702116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4" name="Rectangle 113"/>
          <p:cNvSpPr/>
          <p:nvPr/>
        </p:nvSpPr>
        <p:spPr>
          <a:xfrm>
            <a:off x="740174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Rectangle 115"/>
          <p:cNvSpPr/>
          <p:nvPr/>
        </p:nvSpPr>
        <p:spPr>
          <a:xfrm>
            <a:off x="5879420" y="2434435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7" name="Rectangle 116"/>
          <p:cNvSpPr/>
          <p:nvPr/>
        </p:nvSpPr>
        <p:spPr>
          <a:xfrm>
            <a:off x="626000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8" name="Rectangle 117"/>
          <p:cNvSpPr/>
          <p:nvPr/>
        </p:nvSpPr>
        <p:spPr>
          <a:xfrm>
            <a:off x="664058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702116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0" name="Rectangle 119"/>
          <p:cNvSpPr/>
          <p:nvPr/>
        </p:nvSpPr>
        <p:spPr>
          <a:xfrm>
            <a:off x="740174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Rectangle 121"/>
          <p:cNvSpPr/>
          <p:nvPr/>
        </p:nvSpPr>
        <p:spPr>
          <a:xfrm>
            <a:off x="5879420" y="282842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3" name="Rectangle 122"/>
          <p:cNvSpPr/>
          <p:nvPr/>
        </p:nvSpPr>
        <p:spPr>
          <a:xfrm>
            <a:off x="7782320" y="126388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4" name="Rectangle 123"/>
          <p:cNvSpPr/>
          <p:nvPr/>
        </p:nvSpPr>
        <p:spPr>
          <a:xfrm>
            <a:off x="7782320" y="165787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7782320" y="2051869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7782320" y="2445862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7782320" y="2839856"/>
            <a:ext cx="271499" cy="309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0" name="TextBox 129"/>
          <p:cNvSpPr txBox="1"/>
          <p:nvPr/>
        </p:nvSpPr>
        <p:spPr>
          <a:xfrm>
            <a:off x="4528195" y="3924234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282181" y="4229009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132" name="Straight Arrow Connector 131"/>
          <p:cNvCxnSpPr>
            <a:stCxn id="130" idx="1"/>
            <a:endCxn id="131" idx="3"/>
          </p:cNvCxnSpPr>
          <p:nvPr/>
        </p:nvCxnSpPr>
        <p:spPr>
          <a:xfrm flipH="1" flipV="1">
            <a:off x="2389553" y="4582952"/>
            <a:ext cx="2138642" cy="30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4" name="Elbow Connector 2053"/>
          <p:cNvCxnSpPr>
            <a:stCxn id="14" idx="2"/>
            <a:endCxn id="130" idx="3"/>
          </p:cNvCxnSpPr>
          <p:nvPr/>
        </p:nvCxnSpPr>
        <p:spPr>
          <a:xfrm rot="5400000">
            <a:off x="6047104" y="3382237"/>
            <a:ext cx="345567" cy="206186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42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073" y="0"/>
            <a:ext cx="8229600" cy="857250"/>
          </a:xfrm>
        </p:spPr>
        <p:txBody>
          <a:bodyPr/>
          <a:lstStyle/>
          <a:p>
            <a:r>
              <a:rPr lang="en-AU" dirty="0" smtClean="0"/>
              <a:t>Acknowledgements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8586"/>
            <a:ext cx="3769200" cy="1200329"/>
          </a:xfrm>
        </p:spPr>
        <p:txBody>
          <a:bodyPr>
            <a:normAutofit lnSpcReduction="10000"/>
          </a:bodyPr>
          <a:lstStyle/>
          <a:p>
            <a:r>
              <a:rPr lang="en-AU" sz="3600" dirty="0"/>
              <a:t>Jenny </a:t>
            </a:r>
            <a:r>
              <a:rPr lang="en-AU" sz="3600" dirty="0" smtClean="0"/>
              <a:t>McCune</a:t>
            </a:r>
          </a:p>
          <a:p>
            <a:r>
              <a:rPr lang="en-AU" sz="3600" dirty="0" err="1"/>
              <a:t>Iadine</a:t>
            </a:r>
            <a:r>
              <a:rPr lang="en-AU" sz="3600" dirty="0"/>
              <a:t> </a:t>
            </a:r>
            <a:r>
              <a:rPr lang="en-AU" sz="3600" dirty="0" err="1" smtClean="0"/>
              <a:t>Chadès</a:t>
            </a:r>
            <a:endParaRPr lang="en-AU" sz="36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395273" y="1158586"/>
            <a:ext cx="4381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 smtClean="0"/>
              <a:t>Caitlyn Proctor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600" dirty="0"/>
              <a:t>Joseph </a:t>
            </a:r>
            <a:r>
              <a:rPr lang="en-AU" sz="3600" dirty="0" smtClean="0"/>
              <a:t>Bennett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3312000"/>
            <a:ext cx="9144000" cy="1831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873" y="3403106"/>
            <a:ext cx="4968000" cy="164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0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299609" y="4316008"/>
            <a:ext cx="1151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Data</a:t>
            </a:r>
            <a:endParaRPr lang="en-AU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84205" y="3384205"/>
            <a:ext cx="26572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Information</a:t>
            </a:r>
            <a:endParaRPr lang="en-AU" sz="4000" dirty="0"/>
          </a:p>
        </p:txBody>
      </p:sp>
      <p:grpSp>
        <p:nvGrpSpPr>
          <p:cNvPr id="2059" name="Group 2058"/>
          <p:cNvGrpSpPr/>
          <p:nvPr/>
        </p:nvGrpSpPr>
        <p:grpSpPr>
          <a:xfrm>
            <a:off x="5372808" y="132859"/>
            <a:ext cx="2858947" cy="3086120"/>
            <a:chOff x="5372808" y="132859"/>
            <a:chExt cx="2858947" cy="3086120"/>
          </a:xfrm>
        </p:grpSpPr>
        <p:grpSp>
          <p:nvGrpSpPr>
            <p:cNvPr id="42" name="Group 41"/>
            <p:cNvGrpSpPr/>
            <p:nvPr/>
          </p:nvGrpSpPr>
          <p:grpSpPr>
            <a:xfrm>
              <a:off x="5372808" y="132859"/>
              <a:ext cx="2858947" cy="3086120"/>
              <a:chOff x="694685" y="126357"/>
              <a:chExt cx="2858947" cy="3086120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75981" y="126357"/>
                <a:ext cx="24763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Priorities for </a:t>
                </a:r>
              </a:p>
              <a:p>
                <a:pPr algn="ctr"/>
                <a:r>
                  <a:rPr lang="en-AU" sz="2800" dirty="0" smtClean="0"/>
                  <a:t>protected areas</a:t>
                </a:r>
                <a:endParaRPr lang="en-AU" sz="2800" dirty="0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5879420" y="4008232"/>
            <a:ext cx="6607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0" dirty="0" smtClean="0"/>
              <a:t>?</a:t>
            </a:r>
            <a:endParaRPr lang="en-AU" sz="8000" dirty="0"/>
          </a:p>
        </p:txBody>
      </p:sp>
      <p:sp>
        <p:nvSpPr>
          <p:cNvPr id="131" name="TextBox 130"/>
          <p:cNvSpPr txBox="1"/>
          <p:nvPr/>
        </p:nvSpPr>
        <p:spPr>
          <a:xfrm>
            <a:off x="3092947" y="4316008"/>
            <a:ext cx="21073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Outcome</a:t>
            </a:r>
            <a:endParaRPr lang="en-AU" sz="4000" dirty="0"/>
          </a:p>
        </p:txBody>
      </p:sp>
      <p:cxnSp>
        <p:nvCxnSpPr>
          <p:cNvPr id="2054" name="Elbow Connector 2053"/>
          <p:cNvCxnSpPr>
            <a:stCxn id="62" idx="2"/>
            <a:endCxn id="130" idx="3"/>
          </p:cNvCxnSpPr>
          <p:nvPr/>
        </p:nvCxnSpPr>
        <p:spPr>
          <a:xfrm rot="5400000">
            <a:off x="6614153" y="4018117"/>
            <a:ext cx="577861" cy="72580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606992" y="3384205"/>
            <a:ext cx="1317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/>
              <a:t>Plan?</a:t>
            </a:r>
            <a:endParaRPr lang="en-AU" sz="4000" dirty="0"/>
          </a:p>
        </p:txBody>
      </p:sp>
      <p:cxnSp>
        <p:nvCxnSpPr>
          <p:cNvPr id="66" name="Straight Arrow Connector 65"/>
          <p:cNvCxnSpPr>
            <a:stCxn id="14" idx="3"/>
          </p:cNvCxnSpPr>
          <p:nvPr/>
        </p:nvCxnSpPr>
        <p:spPr>
          <a:xfrm flipV="1">
            <a:off x="2741407" y="3715580"/>
            <a:ext cx="3899173" cy="225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9" idx="1"/>
          </p:cNvCxnSpPr>
          <p:nvPr/>
        </p:nvCxnSpPr>
        <p:spPr>
          <a:xfrm rot="10800000">
            <a:off x="573801" y="4092091"/>
            <a:ext cx="725808" cy="577860"/>
          </a:xfrm>
          <a:prstGeom prst="bentConnector3">
            <a:avLst>
              <a:gd name="adj1" fmla="val 101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130" idx="1"/>
            <a:endCxn id="131" idx="3"/>
          </p:cNvCxnSpPr>
          <p:nvPr/>
        </p:nvCxnSpPr>
        <p:spPr>
          <a:xfrm flipH="1" flipV="1">
            <a:off x="5200319" y="4669951"/>
            <a:ext cx="67910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Group 114"/>
          <p:cNvGrpSpPr/>
          <p:nvPr/>
        </p:nvGrpSpPr>
        <p:grpSpPr>
          <a:xfrm>
            <a:off x="29653" y="132859"/>
            <a:ext cx="3317575" cy="3086120"/>
            <a:chOff x="5233503" y="132859"/>
            <a:chExt cx="3317575" cy="3086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5233503" y="132859"/>
              <a:ext cx="3317575" cy="3086120"/>
              <a:chOff x="555380" y="126357"/>
              <a:chExt cx="3317575" cy="3086120"/>
            </a:xfrm>
          </p:grpSpPr>
          <p:sp>
            <p:nvSpPr>
              <p:cNvPr id="166" name="Rectangle 165"/>
              <p:cNvSpPr/>
              <p:nvPr/>
            </p:nvSpPr>
            <p:spPr>
              <a:xfrm>
                <a:off x="694685" y="1134327"/>
                <a:ext cx="2858947" cy="2078150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55380" y="126357"/>
                <a:ext cx="331757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AU" sz="2800" dirty="0" smtClean="0"/>
                  <a:t>Spatial distribution of</a:t>
                </a:r>
              </a:p>
              <a:p>
                <a:pPr algn="ctr"/>
                <a:r>
                  <a:rPr lang="en-AU" sz="2800" dirty="0"/>
                  <a:t>t</a:t>
                </a:r>
                <a:r>
                  <a:rPr lang="en-AU" sz="2800" dirty="0" smtClean="0"/>
                  <a:t>hreatened spp.</a:t>
                </a:r>
                <a:endParaRPr lang="en-AU" sz="2800" dirty="0"/>
              </a:p>
            </p:txBody>
          </p:sp>
        </p:grpSp>
        <p:sp>
          <p:nvSpPr>
            <p:cNvPr id="128" name="Rectangle 127"/>
            <p:cNvSpPr/>
            <p:nvPr/>
          </p:nvSpPr>
          <p:spPr>
            <a:xfrm>
              <a:off x="5515843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515843" y="164115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515843" y="202984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5515843" y="2418540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515843" y="28072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626000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664058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702116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40174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879420" y="125245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26000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664058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702116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740174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879420" y="164644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26000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64058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02116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740174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879420" y="204044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626000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64058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702116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740174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5879420" y="2434435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626000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664058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702116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40174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5879420" y="282842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7782320" y="126388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782320" y="165787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782320" y="2051869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7782320" y="2445862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7782320" y="2839856"/>
              <a:ext cx="271499" cy="3090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50951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84826" y="2893241"/>
            <a:ext cx="1111913" cy="187315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99966" y="3294717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377992" y="3294717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7614" y="3294717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967048" y="3294717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891755" y="3294717"/>
            <a:ext cx="904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Plan</a:t>
            </a:r>
            <a:endParaRPr lang="en-AU" sz="3200" dirty="0"/>
          </a:p>
        </p:txBody>
      </p:sp>
      <p:sp>
        <p:nvSpPr>
          <p:cNvPr id="14" name="TextBox 13"/>
          <p:cNvSpPr txBox="1"/>
          <p:nvPr/>
        </p:nvSpPr>
        <p:spPr>
          <a:xfrm>
            <a:off x="3380813" y="2356191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310250" y="4518280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061319" y="3581260"/>
            <a:ext cx="316673" cy="7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3543585" y="3588328"/>
            <a:ext cx="348170" cy="46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2"/>
            <a:endCxn id="11" idx="0"/>
          </p:cNvCxnSpPr>
          <p:nvPr/>
        </p:nvCxnSpPr>
        <p:spPr>
          <a:xfrm>
            <a:off x="4343962" y="2940966"/>
            <a:ext cx="1" cy="3595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5" idx="0"/>
            <a:endCxn id="11" idx="2"/>
          </p:cNvCxnSpPr>
          <p:nvPr/>
        </p:nvCxnSpPr>
        <p:spPr>
          <a:xfrm flipV="1">
            <a:off x="4343963" y="3885336"/>
            <a:ext cx="0" cy="632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2" idx="1"/>
          </p:cNvCxnSpPr>
          <p:nvPr/>
        </p:nvCxnSpPr>
        <p:spPr>
          <a:xfrm flipV="1">
            <a:off x="4796170" y="3581261"/>
            <a:ext cx="311444" cy="116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2" idx="3"/>
            <a:endCxn id="13" idx="1"/>
          </p:cNvCxnSpPr>
          <p:nvPr/>
        </p:nvCxnSpPr>
        <p:spPr>
          <a:xfrm>
            <a:off x="6367895" y="3581261"/>
            <a:ext cx="599153" cy="70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own Arrow 29"/>
          <p:cNvSpPr/>
          <p:nvPr/>
        </p:nvSpPr>
        <p:spPr>
          <a:xfrm rot="10800000">
            <a:off x="367749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Down Arrow 31"/>
          <p:cNvSpPr/>
          <p:nvPr/>
        </p:nvSpPr>
        <p:spPr>
          <a:xfrm rot="10800000">
            <a:off x="2165634" y="3042650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/>
          <p:cNvSpPr txBox="1"/>
          <p:nvPr/>
        </p:nvSpPr>
        <p:spPr>
          <a:xfrm>
            <a:off x="1633025" y="3731069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65" name="Straight Connector 6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68" name="TextBox 6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69" name="Straight Connector 6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72" name="Freeform 7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3" name="Freeform 7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5" name="Straight Connector 74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07426" y="3731069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55" name="Rectangle 54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Rectangle 84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9" name="Rectangle 8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0" name="Rectangle 8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92" name="TextBox 9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94" name="Rectangle 93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5" name="Rectangle 94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1" name="Rectangle 220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Rectangle 221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3" name="Rectangle 222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4" name="Rectangle 223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5" name="Rectangle 224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6" name="Rectangle 225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4" name="Rectangle 213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" name="Rectangle 214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6" name="Rectangle 215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7" name="Rectangle 216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8" name="Rectangle 217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9" name="Rectangle 218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20" name="Rectangle 219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7" name="Rectangle 206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8" name="Rectangle 207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9" name="Rectangle 208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0" name="Rectangle 209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1" name="Rectangle 210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2" name="Rectangle 211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3" name="Rectangle 212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Rectangle 200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pattFill prst="lgCheck">
            <a:fgClr>
              <a:srgbClr val="FF000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Rectangle 201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203" name="Rectangle 202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Rectangle 203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Rectangle 204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6" name="Rectangle 205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Rectangle 19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Rectangle 19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angle 19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angle 19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Rectangle 19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pic>
        <p:nvPicPr>
          <p:cNvPr id="228" name="Picture 227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9" name="Picture 228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0" name="Picture 229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2" name="Picture 231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3" name="Picture 23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4" name="Picture 233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5" name="Picture 23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9" name="Oval 238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0" name="Oval 239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3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4" name="Group 33"/>
          <p:cNvGrpSpPr/>
          <p:nvPr/>
        </p:nvGrpSpPr>
        <p:grpSpPr>
          <a:xfrm>
            <a:off x="335803" y="1034321"/>
            <a:ext cx="1722015" cy="934370"/>
            <a:chOff x="335803" y="1034321"/>
            <a:chExt cx="1722015" cy="934370"/>
          </a:xfrm>
        </p:grpSpPr>
        <p:grpSp>
          <p:nvGrpSpPr>
            <p:cNvPr id="33" name="Group 32"/>
            <p:cNvGrpSpPr/>
            <p:nvPr/>
          </p:nvGrpSpPr>
          <p:grpSpPr>
            <a:xfrm>
              <a:off x="1455782" y="1034321"/>
              <a:ext cx="602036" cy="934370"/>
              <a:chOff x="1455782" y="1034321"/>
              <a:chExt cx="602036" cy="934370"/>
            </a:xfrm>
          </p:grpSpPr>
          <p:sp>
            <p:nvSpPr>
              <p:cNvPr id="252" name="TextBox 251"/>
              <p:cNvSpPr txBox="1"/>
              <p:nvPr/>
            </p:nvSpPr>
            <p:spPr>
              <a:xfrm>
                <a:off x="1745578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1745578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1455782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55" name="TextBox 254"/>
            <p:cNvSpPr txBox="1"/>
            <p:nvPr/>
          </p:nvSpPr>
          <p:spPr>
            <a:xfrm>
              <a:off x="1455782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126139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57" name="TextBox 256"/>
            <p:cNvSpPr txBox="1"/>
            <p:nvPr/>
          </p:nvSpPr>
          <p:spPr>
            <a:xfrm>
              <a:off x="335803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2" name="Group 261"/>
          <p:cNvGrpSpPr/>
          <p:nvPr/>
        </p:nvGrpSpPr>
        <p:grpSpPr>
          <a:xfrm>
            <a:off x="2624699" y="1041622"/>
            <a:ext cx="1722015" cy="934370"/>
            <a:chOff x="335803" y="1034321"/>
            <a:chExt cx="1722015" cy="934370"/>
          </a:xfrm>
        </p:grpSpPr>
        <p:grpSp>
          <p:nvGrpSpPr>
            <p:cNvPr id="263" name="Group 262"/>
            <p:cNvGrpSpPr/>
            <p:nvPr/>
          </p:nvGrpSpPr>
          <p:grpSpPr>
            <a:xfrm>
              <a:off x="1455782" y="1034321"/>
              <a:ext cx="602036" cy="934370"/>
              <a:chOff x="1455782" y="1034321"/>
              <a:chExt cx="602036" cy="934370"/>
            </a:xfrm>
          </p:grpSpPr>
          <p:sp>
            <p:nvSpPr>
              <p:cNvPr id="267" name="TextBox 266"/>
              <p:cNvSpPr txBox="1"/>
              <p:nvPr/>
            </p:nvSpPr>
            <p:spPr>
              <a:xfrm>
                <a:off x="1745578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8" name="TextBox 267"/>
              <p:cNvSpPr txBox="1"/>
              <p:nvPr/>
            </p:nvSpPr>
            <p:spPr>
              <a:xfrm>
                <a:off x="1745578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9" name="TextBox 268"/>
              <p:cNvSpPr txBox="1"/>
              <p:nvPr/>
            </p:nvSpPr>
            <p:spPr>
              <a:xfrm>
                <a:off x="1455782" y="144547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264" name="TextBox 263"/>
            <p:cNvSpPr txBox="1"/>
            <p:nvPr/>
          </p:nvSpPr>
          <p:spPr>
            <a:xfrm>
              <a:off x="1455782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1126139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335803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FF0000"/>
                  </a:solidFill>
                </a:rPr>
                <a:t>?</a:t>
              </a:r>
              <a:endParaRPr lang="en-AU" sz="2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Freeform 105"/>
          <p:cNvSpPr/>
          <p:nvPr/>
        </p:nvSpPr>
        <p:spPr>
          <a:xfrm>
            <a:off x="7749320" y="1064512"/>
            <a:ext cx="983062" cy="13468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7" name="TextBox 106"/>
          <p:cNvSpPr txBox="1"/>
          <p:nvPr/>
        </p:nvSpPr>
        <p:spPr>
          <a:xfrm>
            <a:off x="7240809" y="3724418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Worse 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outcome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826808" y="3724418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Poorer 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management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5307110" y="4618509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FFC3B3"/>
                </a:solidFill>
              </a:rPr>
              <a:t>Less funding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10" name="Down Arrow 109"/>
          <p:cNvSpPr/>
          <p:nvPr/>
        </p:nvSpPr>
        <p:spPr>
          <a:xfrm>
            <a:off x="5453220" y="2970426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1" name="Down Arrow 110"/>
          <p:cNvSpPr/>
          <p:nvPr/>
        </p:nvSpPr>
        <p:spPr>
          <a:xfrm>
            <a:off x="6979175" y="4779539"/>
            <a:ext cx="590308" cy="31338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2" name="Down Arrow 111"/>
          <p:cNvSpPr/>
          <p:nvPr/>
        </p:nvSpPr>
        <p:spPr>
          <a:xfrm>
            <a:off x="7557802" y="3036431"/>
            <a:ext cx="590308" cy="331665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89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410014" y="1251029"/>
            <a:ext cx="6684372" cy="3299556"/>
            <a:chOff x="838277" y="533400"/>
            <a:chExt cx="6684372" cy="3299556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2224049" y="533400"/>
              <a:ext cx="0" cy="261843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224049" y="3143506"/>
              <a:ext cx="506067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8" name="Straight Connector 2047"/>
            <p:cNvCxnSpPr/>
            <p:nvPr/>
          </p:nvCxnSpPr>
          <p:spPr>
            <a:xfrm>
              <a:off x="3659558" y="533400"/>
              <a:ext cx="37339" cy="2618439"/>
            </a:xfrm>
            <a:prstGeom prst="line">
              <a:avLst/>
            </a:prstGeom>
            <a:ln w="571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9" name="TextBox 2048"/>
            <p:cNvSpPr txBox="1"/>
            <p:nvPr/>
          </p:nvSpPr>
          <p:spPr>
            <a:xfrm>
              <a:off x="2706430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2000</a:t>
              </a:r>
              <a:endParaRPr lang="en-AU" sz="3200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751614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2050</a:t>
              </a:r>
              <a:endParaRPr lang="en-AU" sz="32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04422" y="3248181"/>
              <a:ext cx="10182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 smtClean="0"/>
                <a:t>2100</a:t>
              </a:r>
              <a:endParaRPr lang="en-AU" sz="3200" dirty="0"/>
            </a:p>
          </p:txBody>
        </p:sp>
        <p:cxnSp>
          <p:nvCxnSpPr>
            <p:cNvPr id="2052" name="Straight Connector 2051"/>
            <p:cNvCxnSpPr/>
            <p:nvPr/>
          </p:nvCxnSpPr>
          <p:spPr>
            <a:xfrm>
              <a:off x="3251007" y="3143506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260727" y="3142127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013535" y="3142127"/>
              <a:ext cx="0" cy="18987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 rot="16200000">
              <a:off x="158796" y="1581009"/>
              <a:ext cx="18821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800" dirty="0" smtClean="0"/>
                <a:t>Biodiversity</a:t>
              </a:r>
              <a:endParaRPr lang="en-AU" sz="2800" dirty="0"/>
            </a:p>
          </p:txBody>
        </p:sp>
        <p:sp>
          <p:nvSpPr>
            <p:cNvPr id="19" name="Right Arrow 18"/>
            <p:cNvSpPr/>
            <p:nvPr/>
          </p:nvSpPr>
          <p:spPr>
            <a:xfrm rot="16200000">
              <a:off x="1155285" y="812280"/>
              <a:ext cx="1109187" cy="551427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Right Arrow 31"/>
            <p:cNvSpPr/>
            <p:nvPr/>
          </p:nvSpPr>
          <p:spPr>
            <a:xfrm rot="5400000">
              <a:off x="1114174" y="2270709"/>
              <a:ext cx="1191407" cy="551427"/>
            </a:xfrm>
            <a:prstGeom prst="rightArrow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3680749" y="1875099"/>
              <a:ext cx="3599727" cy="1099595"/>
            </a:xfrm>
            <a:custGeom>
              <a:avLst/>
              <a:gdLst>
                <a:gd name="connsiteX0" fmla="*/ 0 w 3599727"/>
                <a:gd name="connsiteY0" fmla="*/ 0 h 1099595"/>
                <a:gd name="connsiteX1" fmla="*/ 1921398 w 3599727"/>
                <a:gd name="connsiteY1" fmla="*/ 879676 h 1099595"/>
                <a:gd name="connsiteX2" fmla="*/ 3599727 w 3599727"/>
                <a:gd name="connsiteY2" fmla="*/ 1099595 h 1099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99727" h="1099595">
                  <a:moveTo>
                    <a:pt x="0" y="0"/>
                  </a:moveTo>
                  <a:cubicBezTo>
                    <a:pt x="660722" y="348205"/>
                    <a:pt x="1321444" y="696410"/>
                    <a:pt x="1921398" y="879676"/>
                  </a:cubicBezTo>
                  <a:cubicBezTo>
                    <a:pt x="2521353" y="1062942"/>
                    <a:pt x="3060540" y="1081268"/>
                    <a:pt x="3599727" y="1099595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680749" y="798653"/>
              <a:ext cx="3692324" cy="1064871"/>
            </a:xfrm>
            <a:custGeom>
              <a:avLst/>
              <a:gdLst>
                <a:gd name="connsiteX0" fmla="*/ 0 w 3692324"/>
                <a:gd name="connsiteY0" fmla="*/ 1064871 h 1064871"/>
                <a:gd name="connsiteX1" fmla="*/ 1620456 w 3692324"/>
                <a:gd name="connsiteY1" fmla="*/ 729205 h 1064871"/>
                <a:gd name="connsiteX2" fmla="*/ 2384385 w 3692324"/>
                <a:gd name="connsiteY2" fmla="*/ 300942 h 1064871"/>
                <a:gd name="connsiteX3" fmla="*/ 3692324 w 3692324"/>
                <a:gd name="connsiteY3" fmla="*/ 0 h 1064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92324" h="1064871">
                  <a:moveTo>
                    <a:pt x="0" y="1064871"/>
                  </a:moveTo>
                  <a:cubicBezTo>
                    <a:pt x="611529" y="960698"/>
                    <a:pt x="1223059" y="856526"/>
                    <a:pt x="1620456" y="729205"/>
                  </a:cubicBezTo>
                  <a:cubicBezTo>
                    <a:pt x="2017853" y="601884"/>
                    <a:pt x="2039074" y="422476"/>
                    <a:pt x="2384385" y="300942"/>
                  </a:cubicBezTo>
                  <a:cubicBezTo>
                    <a:pt x="2729696" y="179408"/>
                    <a:pt x="3211010" y="89704"/>
                    <a:pt x="3692324" y="0"/>
                  </a:cubicBezTo>
                </a:path>
              </a:pathLst>
            </a:cu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2372810" y="1088020"/>
              <a:ext cx="1365813" cy="787079"/>
            </a:xfrm>
            <a:custGeom>
              <a:avLst/>
              <a:gdLst>
                <a:gd name="connsiteX0" fmla="*/ 0 w 1365813"/>
                <a:gd name="connsiteY0" fmla="*/ 0 h 787079"/>
                <a:gd name="connsiteX1" fmla="*/ 370390 w 1365813"/>
                <a:gd name="connsiteY1" fmla="*/ 277793 h 787079"/>
                <a:gd name="connsiteX2" fmla="*/ 775504 w 1365813"/>
                <a:gd name="connsiteY2" fmla="*/ 544010 h 787079"/>
                <a:gd name="connsiteX3" fmla="*/ 1365813 w 1365813"/>
                <a:gd name="connsiteY3" fmla="*/ 787079 h 787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65813" h="787079">
                  <a:moveTo>
                    <a:pt x="0" y="0"/>
                  </a:moveTo>
                  <a:cubicBezTo>
                    <a:pt x="120569" y="93562"/>
                    <a:pt x="241139" y="187125"/>
                    <a:pt x="370390" y="277793"/>
                  </a:cubicBezTo>
                  <a:cubicBezTo>
                    <a:pt x="499641" y="368461"/>
                    <a:pt x="609600" y="459129"/>
                    <a:pt x="775504" y="544010"/>
                  </a:cubicBezTo>
                  <a:cubicBezTo>
                    <a:pt x="941408" y="628891"/>
                    <a:pt x="1153610" y="707985"/>
                    <a:pt x="1365813" y="787079"/>
                  </a:cubicBezTo>
                </a:path>
              </a:pathLst>
            </a:cu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6332021" y="3065638"/>
            <a:ext cx="2230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Do nothing?</a:t>
            </a:r>
            <a:endParaRPr lang="en-AU" sz="3200" dirty="0"/>
          </a:p>
        </p:txBody>
      </p:sp>
      <p:sp>
        <p:nvSpPr>
          <p:cNvPr id="49" name="TextBox 48"/>
          <p:cNvSpPr txBox="1"/>
          <p:nvPr/>
        </p:nvSpPr>
        <p:spPr>
          <a:xfrm>
            <a:off x="6122974" y="847101"/>
            <a:ext cx="27040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3200" dirty="0" smtClean="0"/>
              <a:t>Do something?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933972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124" name="Rectangle 123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ectangle 15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Rectangle 15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117" name="Rectangle 116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0" name="Picture 159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Rectangle 11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TextBox 12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123" name="Rectangle 122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7" name="TextBox 246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49" name="Straight Arrow Connector 248"/>
          <p:cNvCxnSpPr>
            <a:stCxn id="261" idx="3"/>
            <a:endCxn id="265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65" idx="3"/>
            <a:endCxn id="258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8" idx="3"/>
            <a:endCxn id="255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261" name="TextBox 260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265" name="TextBox 264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cxnSp>
        <p:nvCxnSpPr>
          <p:cNvPr id="271" name="Elbow Connector 270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9" name="Rectangle 118"/>
          <p:cNvSpPr/>
          <p:nvPr/>
        </p:nvSpPr>
        <p:spPr>
          <a:xfrm>
            <a:off x="464348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2" name="TextBox 121"/>
          <p:cNvSpPr txBox="1"/>
          <p:nvPr/>
        </p:nvSpPr>
        <p:spPr>
          <a:xfrm>
            <a:off x="4799172" y="107022"/>
            <a:ext cx="165692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Prioritization</a:t>
            </a:r>
            <a:endParaRPr lang="en-AU" sz="2200" dirty="0"/>
          </a:p>
        </p:txBody>
      </p:sp>
      <p:sp>
        <p:nvSpPr>
          <p:cNvPr id="124" name="Rectangle 123"/>
          <p:cNvSpPr/>
          <p:nvPr/>
        </p:nvSpPr>
        <p:spPr>
          <a:xfrm>
            <a:off x="4783064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5" name="Rectangle 124"/>
          <p:cNvSpPr/>
          <p:nvPr/>
        </p:nvSpPr>
        <p:spPr>
          <a:xfrm>
            <a:off x="4907906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Rectangle 125"/>
          <p:cNvSpPr/>
          <p:nvPr/>
        </p:nvSpPr>
        <p:spPr>
          <a:xfrm>
            <a:off x="5395744" y="667958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7" name="Rectangle 126"/>
          <p:cNvSpPr/>
          <p:nvPr/>
        </p:nvSpPr>
        <p:spPr>
          <a:xfrm>
            <a:off x="6127501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8" name="Rectangle 127"/>
          <p:cNvSpPr/>
          <p:nvPr/>
        </p:nvSpPr>
        <p:spPr>
          <a:xfrm>
            <a:off x="5883582" y="667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9" name="Rectangle 128"/>
          <p:cNvSpPr/>
          <p:nvPr/>
        </p:nvSpPr>
        <p:spPr>
          <a:xfrm>
            <a:off x="5639663" y="667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151825" y="667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371421" y="667958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2" name="Rectangle 131"/>
          <p:cNvSpPr/>
          <p:nvPr/>
        </p:nvSpPr>
        <p:spPr>
          <a:xfrm>
            <a:off x="4907906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3" name="Rectangle 132"/>
          <p:cNvSpPr/>
          <p:nvPr/>
        </p:nvSpPr>
        <p:spPr>
          <a:xfrm>
            <a:off x="5395744" y="908440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angle 133"/>
          <p:cNvSpPr/>
          <p:nvPr/>
        </p:nvSpPr>
        <p:spPr>
          <a:xfrm>
            <a:off x="6127501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5" name="Rectangle 134"/>
          <p:cNvSpPr/>
          <p:nvPr/>
        </p:nvSpPr>
        <p:spPr>
          <a:xfrm>
            <a:off x="5883582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6" name="Rectangle 135"/>
          <p:cNvSpPr/>
          <p:nvPr/>
        </p:nvSpPr>
        <p:spPr>
          <a:xfrm>
            <a:off x="5639663" y="908440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7" name="Rectangle 136"/>
          <p:cNvSpPr/>
          <p:nvPr/>
        </p:nvSpPr>
        <p:spPr>
          <a:xfrm>
            <a:off x="5151825" y="908440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6371421" y="908440"/>
            <a:ext cx="196446" cy="196446"/>
          </a:xfrm>
          <a:prstGeom prst="rect">
            <a:avLst/>
          </a:prstGeom>
          <a:pattFill prst="lgCheck">
            <a:fgClr>
              <a:srgbClr val="00B050"/>
            </a:fgClr>
            <a:bgClr>
              <a:schemeClr val="tx1">
                <a:lumMod val="50000"/>
              </a:schemeClr>
            </a:bgClr>
          </a:patt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angle 138"/>
          <p:cNvSpPr/>
          <p:nvPr/>
        </p:nvSpPr>
        <p:spPr>
          <a:xfrm>
            <a:off x="4907906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angle 139"/>
          <p:cNvSpPr/>
          <p:nvPr/>
        </p:nvSpPr>
        <p:spPr>
          <a:xfrm>
            <a:off x="5395744" y="1148922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1" name="Rectangle 140"/>
          <p:cNvSpPr/>
          <p:nvPr/>
        </p:nvSpPr>
        <p:spPr>
          <a:xfrm>
            <a:off x="6127501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2" name="Rectangle 141"/>
          <p:cNvSpPr/>
          <p:nvPr/>
        </p:nvSpPr>
        <p:spPr>
          <a:xfrm>
            <a:off x="5883582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3" name="Rectangle 142"/>
          <p:cNvSpPr/>
          <p:nvPr/>
        </p:nvSpPr>
        <p:spPr>
          <a:xfrm>
            <a:off x="5639663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4" name="Rectangle 143"/>
          <p:cNvSpPr/>
          <p:nvPr/>
        </p:nvSpPr>
        <p:spPr>
          <a:xfrm>
            <a:off x="5151825" y="1148922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5" name="Rectangle 144"/>
          <p:cNvSpPr/>
          <p:nvPr/>
        </p:nvSpPr>
        <p:spPr>
          <a:xfrm>
            <a:off x="6371421" y="1148922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907906" y="1389404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7" name="Rectangle 146"/>
          <p:cNvSpPr/>
          <p:nvPr/>
        </p:nvSpPr>
        <p:spPr>
          <a:xfrm>
            <a:off x="5395744" y="1394958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8" name="Rectangle 147"/>
          <p:cNvSpPr/>
          <p:nvPr/>
        </p:nvSpPr>
        <p:spPr>
          <a:xfrm>
            <a:off x="6127501" y="1394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49" name="Rectangle 148"/>
          <p:cNvSpPr/>
          <p:nvPr/>
        </p:nvSpPr>
        <p:spPr>
          <a:xfrm>
            <a:off x="5883582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Rectangle 149"/>
          <p:cNvSpPr/>
          <p:nvPr/>
        </p:nvSpPr>
        <p:spPr>
          <a:xfrm>
            <a:off x="5639663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Rectangle 150"/>
          <p:cNvSpPr/>
          <p:nvPr/>
        </p:nvSpPr>
        <p:spPr>
          <a:xfrm>
            <a:off x="5151825" y="1394958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2" name="Rectangle 151"/>
          <p:cNvSpPr/>
          <p:nvPr/>
        </p:nvSpPr>
        <p:spPr>
          <a:xfrm>
            <a:off x="6371421" y="1394958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3" name="Rectangle 152"/>
          <p:cNvSpPr/>
          <p:nvPr/>
        </p:nvSpPr>
        <p:spPr>
          <a:xfrm>
            <a:off x="4907906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4" name="Rectangle 153"/>
          <p:cNvSpPr/>
          <p:nvPr/>
        </p:nvSpPr>
        <p:spPr>
          <a:xfrm>
            <a:off x="5395744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5" name="Rectangle 154"/>
          <p:cNvSpPr/>
          <p:nvPr/>
        </p:nvSpPr>
        <p:spPr>
          <a:xfrm>
            <a:off x="6127501" y="1635441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883582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7" name="Rectangle 156"/>
          <p:cNvSpPr/>
          <p:nvPr/>
        </p:nvSpPr>
        <p:spPr>
          <a:xfrm>
            <a:off x="5639663" y="1635441"/>
            <a:ext cx="196446" cy="19644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8" name="Rectangle 157"/>
          <p:cNvSpPr/>
          <p:nvPr/>
        </p:nvSpPr>
        <p:spPr>
          <a:xfrm>
            <a:off x="5151825" y="1635441"/>
            <a:ext cx="196446" cy="196446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9" name="Rectangle 158"/>
          <p:cNvSpPr/>
          <p:nvPr/>
        </p:nvSpPr>
        <p:spPr>
          <a:xfrm>
            <a:off x="6371421" y="1635441"/>
            <a:ext cx="196446" cy="196446"/>
          </a:xfrm>
          <a:prstGeom prst="rect">
            <a:avLst/>
          </a:prstGeom>
          <a:solidFill>
            <a:srgbClr val="00B050"/>
          </a:solidFill>
          <a:ln>
            <a:solidFill>
              <a:schemeClr val="tx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172764" y="570160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6" name="TextBox 115"/>
          <p:cNvSpPr txBox="1"/>
          <p:nvPr/>
        </p:nvSpPr>
        <p:spPr>
          <a:xfrm>
            <a:off x="11896" y="92154"/>
            <a:ext cx="22313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Ecological surveys</a:t>
            </a:r>
            <a:endParaRPr lang="en-AU" sz="2200" dirty="0"/>
          </a:p>
        </p:txBody>
      </p:sp>
      <p:sp>
        <p:nvSpPr>
          <p:cNvPr id="117" name="Rectangle 116"/>
          <p:cNvSpPr/>
          <p:nvPr/>
        </p:nvSpPr>
        <p:spPr>
          <a:xfrm>
            <a:off x="60629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60" name="Picture 159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43" y="74035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160" descr="http://phylopic.org/assets/images/submissions/c07ce7b7-5fb5-484f-83a0-567bb0795e18.thumb.png"/>
          <p:cNvPicPr>
            <a:picLocks noChangeAspect="1" noChangeArrowheads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9482" y="705955"/>
            <a:ext cx="316898" cy="31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" name="Picture 161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18" y="133619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" name="Picture 162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378" y="680357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" name="Picture 163" descr="http://phylopic.org/assets/images/submissions/416ec8c6-0ed1-4c9f-b4a4-8c1ef6496e84.thumb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20" y="1141328"/>
            <a:ext cx="324155" cy="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5" name="Picture 164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271" y="1339777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 descr="http://phylopic.org/assets/images/submissions/b9d5547b-773c-46c8-841a-0846ff7f09ab.thumb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24" y="550186"/>
            <a:ext cx="428599" cy="42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1" name="Group 170"/>
          <p:cNvGrpSpPr/>
          <p:nvPr/>
        </p:nvGrpSpPr>
        <p:grpSpPr>
          <a:xfrm>
            <a:off x="1455782" y="1034321"/>
            <a:ext cx="602036" cy="934370"/>
            <a:chOff x="1455782" y="1034321"/>
            <a:chExt cx="602036" cy="934370"/>
          </a:xfrm>
        </p:grpSpPr>
        <p:sp>
          <p:nvSpPr>
            <p:cNvPr id="175" name="TextBox 174"/>
            <p:cNvSpPr txBox="1"/>
            <p:nvPr/>
          </p:nvSpPr>
          <p:spPr>
            <a:xfrm>
              <a:off x="1745578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1745578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55782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120" name="Rectangle 119"/>
          <p:cNvSpPr/>
          <p:nvPr/>
        </p:nvSpPr>
        <p:spPr>
          <a:xfrm>
            <a:off x="2360571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1" name="TextBox 120"/>
          <p:cNvSpPr txBox="1"/>
          <p:nvPr/>
        </p:nvSpPr>
        <p:spPr>
          <a:xfrm>
            <a:off x="2315079" y="107022"/>
            <a:ext cx="22175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200" dirty="0" smtClean="0"/>
              <a:t>Distribution maps</a:t>
            </a:r>
            <a:endParaRPr lang="en-AU" sz="2200" dirty="0"/>
          </a:p>
        </p:txBody>
      </p:sp>
      <p:sp>
        <p:nvSpPr>
          <p:cNvPr id="123" name="Rectangle 122"/>
          <p:cNvSpPr/>
          <p:nvPr/>
        </p:nvSpPr>
        <p:spPr>
          <a:xfrm>
            <a:off x="2460787" y="576577"/>
            <a:ext cx="1909644" cy="1346691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Oval 166"/>
          <p:cNvSpPr/>
          <p:nvPr/>
        </p:nvSpPr>
        <p:spPr>
          <a:xfrm>
            <a:off x="2522903" y="720420"/>
            <a:ext cx="908385" cy="703865"/>
          </a:xfrm>
          <a:prstGeom prst="ellipse">
            <a:avLst/>
          </a:prstGeom>
          <a:solidFill>
            <a:srgbClr val="228099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8" name="Oval 167"/>
          <p:cNvSpPr/>
          <p:nvPr/>
        </p:nvSpPr>
        <p:spPr>
          <a:xfrm>
            <a:off x="3774171" y="678864"/>
            <a:ext cx="501192" cy="552122"/>
          </a:xfrm>
          <a:prstGeom prst="ellipse">
            <a:avLst/>
          </a:prstGeom>
          <a:solidFill>
            <a:srgbClr val="6F8E3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9" name="Flowchart: Manual Operation 242"/>
          <p:cNvSpPr/>
          <p:nvPr/>
        </p:nvSpPr>
        <p:spPr>
          <a:xfrm rot="10800000">
            <a:off x="2600904" y="720418"/>
            <a:ext cx="1095262" cy="111146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4066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401"/>
              <a:gd name="connsiteX1" fmla="*/ 10000 w 10000"/>
              <a:gd name="connsiteY1" fmla="*/ 0 h 10401"/>
              <a:gd name="connsiteX2" fmla="*/ 5771 w 10000"/>
              <a:gd name="connsiteY2" fmla="*/ 10401 h 10401"/>
              <a:gd name="connsiteX3" fmla="*/ 4066 w 10000"/>
              <a:gd name="connsiteY3" fmla="*/ 10000 h 10401"/>
              <a:gd name="connsiteX4" fmla="*/ 0 w 10000"/>
              <a:gd name="connsiteY4" fmla="*/ 0 h 1040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  <a:gd name="connsiteX0" fmla="*/ 0 w 10000"/>
              <a:gd name="connsiteY0" fmla="*/ 0 h 10561"/>
              <a:gd name="connsiteX1" fmla="*/ 10000 w 10000"/>
              <a:gd name="connsiteY1" fmla="*/ 0 h 10561"/>
              <a:gd name="connsiteX2" fmla="*/ 5771 w 10000"/>
              <a:gd name="connsiteY2" fmla="*/ 10401 h 10561"/>
              <a:gd name="connsiteX3" fmla="*/ 4066 w 10000"/>
              <a:gd name="connsiteY3" fmla="*/ 10561 h 10561"/>
              <a:gd name="connsiteX4" fmla="*/ 0 w 10000"/>
              <a:gd name="connsiteY4" fmla="*/ 0 h 1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561">
                <a:moveTo>
                  <a:pt x="0" y="0"/>
                </a:moveTo>
                <a:lnTo>
                  <a:pt x="10000" y="0"/>
                </a:lnTo>
                <a:cubicBezTo>
                  <a:pt x="8590" y="3467"/>
                  <a:pt x="6121" y="1726"/>
                  <a:pt x="5771" y="10401"/>
                </a:cubicBezTo>
                <a:lnTo>
                  <a:pt x="4066" y="10561"/>
                </a:lnTo>
                <a:cubicBezTo>
                  <a:pt x="3989" y="1593"/>
                  <a:pt x="1355" y="3520"/>
                  <a:pt x="0" y="0"/>
                </a:cubicBezTo>
                <a:close/>
              </a:path>
            </a:pathLst>
          </a:custGeom>
          <a:solidFill>
            <a:srgbClr val="C3651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79" name="Group 178"/>
          <p:cNvGrpSpPr/>
          <p:nvPr/>
        </p:nvGrpSpPr>
        <p:grpSpPr>
          <a:xfrm>
            <a:off x="3744678" y="1041622"/>
            <a:ext cx="602036" cy="934370"/>
            <a:chOff x="1455782" y="1034321"/>
            <a:chExt cx="602036" cy="934370"/>
          </a:xfrm>
        </p:grpSpPr>
        <p:sp>
          <p:nvSpPr>
            <p:cNvPr id="183" name="TextBox 182"/>
            <p:cNvSpPr txBox="1"/>
            <p:nvPr/>
          </p:nvSpPr>
          <p:spPr>
            <a:xfrm>
              <a:off x="1745578" y="103432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745578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455782" y="1445471"/>
              <a:ext cx="3122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b="1" dirty="0" smtClean="0">
                  <a:solidFill>
                    <a:srgbClr val="00B050"/>
                  </a:solidFill>
                </a:rPr>
                <a:t>?</a:t>
              </a:r>
              <a:endParaRPr lang="en-AU" sz="2800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246" name="Oval 245"/>
          <p:cNvSpPr/>
          <p:nvPr/>
        </p:nvSpPr>
        <p:spPr>
          <a:xfrm>
            <a:off x="161774" y="2079394"/>
            <a:ext cx="1929829" cy="21422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7" name="TextBox 246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248" name="TextBox 247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cxnSp>
        <p:nvCxnSpPr>
          <p:cNvPr id="249" name="Straight Arrow Connector 248"/>
          <p:cNvCxnSpPr>
            <a:stCxn id="261" idx="3"/>
            <a:endCxn id="265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/>
          <p:cNvCxnSpPr>
            <a:stCxn id="265" idx="3"/>
            <a:endCxn id="258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258" idx="3"/>
            <a:endCxn id="255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256" name="TextBox 255"/>
          <p:cNvSpPr txBox="1"/>
          <p:nvPr/>
        </p:nvSpPr>
        <p:spPr>
          <a:xfrm>
            <a:off x="7345543" y="2842694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outcome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57" name="Down Arrow 256"/>
          <p:cNvSpPr/>
          <p:nvPr/>
        </p:nvSpPr>
        <p:spPr>
          <a:xfrm rot="10800000">
            <a:off x="7698195" y="2118852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8" name="TextBox 257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259" name="Down Arrow 258"/>
          <p:cNvSpPr/>
          <p:nvPr/>
        </p:nvSpPr>
        <p:spPr>
          <a:xfrm rot="10800000">
            <a:off x="5453746" y="2120326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0" name="TextBox 259"/>
          <p:cNvSpPr txBox="1"/>
          <p:nvPr/>
        </p:nvSpPr>
        <p:spPr>
          <a:xfrm>
            <a:off x="4827334" y="2842694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management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262" name="Down Arrow 261"/>
          <p:cNvSpPr/>
          <p:nvPr/>
        </p:nvSpPr>
        <p:spPr>
          <a:xfrm rot="10800000">
            <a:off x="832432" y="2135193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4" name="TextBox 263"/>
          <p:cNvSpPr txBox="1"/>
          <p:nvPr/>
        </p:nvSpPr>
        <p:spPr>
          <a:xfrm>
            <a:off x="694230" y="2842694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65" name="TextBox 264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266" name="Down Arrow 265"/>
          <p:cNvSpPr/>
          <p:nvPr/>
        </p:nvSpPr>
        <p:spPr>
          <a:xfrm rot="10800000">
            <a:off x="3167456" y="2120325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0" name="TextBox 269"/>
          <p:cNvSpPr txBox="1"/>
          <p:nvPr/>
        </p:nvSpPr>
        <p:spPr>
          <a:xfrm>
            <a:off x="2749914" y="2842694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271" name="Elbow Connector 270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Freeform 272"/>
          <p:cNvSpPr/>
          <p:nvPr/>
        </p:nvSpPr>
        <p:spPr>
          <a:xfrm>
            <a:off x="7749320" y="464094"/>
            <a:ext cx="983062" cy="758721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/>
          <p:cNvSpPr/>
          <p:nvPr/>
        </p:nvSpPr>
        <p:spPr>
          <a:xfrm>
            <a:off x="161774" y="2079394"/>
            <a:ext cx="1929829" cy="214225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1608263" y="2697257"/>
            <a:ext cx="771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3"/>
            <a:endCxn id="11" idx="1"/>
          </p:cNvCxnSpPr>
          <p:nvPr/>
        </p:nvCxnSpPr>
        <p:spPr>
          <a:xfrm>
            <a:off x="4545406" y="2697257"/>
            <a:ext cx="5733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1" idx="3"/>
            <a:endCxn id="13" idx="1"/>
          </p:cNvCxnSpPr>
          <p:nvPr/>
        </p:nvCxnSpPr>
        <p:spPr>
          <a:xfrm>
            <a:off x="6379041" y="2697257"/>
            <a:ext cx="75192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30965" y="2404869"/>
            <a:ext cx="1724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Outcome</a:t>
            </a:r>
            <a:endParaRPr lang="en-AU" sz="3200" dirty="0"/>
          </a:p>
        </p:txBody>
      </p:sp>
      <p:sp>
        <p:nvSpPr>
          <p:cNvPr id="88" name="Down Arrow 87"/>
          <p:cNvSpPr/>
          <p:nvPr/>
        </p:nvSpPr>
        <p:spPr>
          <a:xfrm>
            <a:off x="7698195" y="2118852"/>
            <a:ext cx="590308" cy="3723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118760" y="2404869"/>
            <a:ext cx="12602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Action</a:t>
            </a:r>
            <a:endParaRPr lang="en-AU" sz="3200" dirty="0"/>
          </a:p>
        </p:txBody>
      </p:sp>
      <p:sp>
        <p:nvSpPr>
          <p:cNvPr id="76" name="Down Arrow 75"/>
          <p:cNvSpPr/>
          <p:nvPr/>
        </p:nvSpPr>
        <p:spPr>
          <a:xfrm>
            <a:off x="5453746" y="2120326"/>
            <a:ext cx="590308" cy="3723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646910" y="2404869"/>
            <a:ext cx="961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Data</a:t>
            </a:r>
            <a:endParaRPr lang="en-AU" sz="3200" dirty="0"/>
          </a:p>
        </p:txBody>
      </p:sp>
      <p:sp>
        <p:nvSpPr>
          <p:cNvPr id="30" name="Down Arrow 29"/>
          <p:cNvSpPr/>
          <p:nvPr/>
        </p:nvSpPr>
        <p:spPr>
          <a:xfrm rot="10800000">
            <a:off x="832432" y="2135193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TextBox 6"/>
          <p:cNvSpPr txBox="1"/>
          <p:nvPr/>
        </p:nvSpPr>
        <p:spPr>
          <a:xfrm>
            <a:off x="2379813" y="2404869"/>
            <a:ext cx="2165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Information</a:t>
            </a:r>
            <a:endParaRPr lang="en-AU" sz="3200" dirty="0"/>
          </a:p>
        </p:txBody>
      </p:sp>
      <p:sp>
        <p:nvSpPr>
          <p:cNvPr id="32" name="Down Arrow 31"/>
          <p:cNvSpPr/>
          <p:nvPr/>
        </p:nvSpPr>
        <p:spPr>
          <a:xfrm rot="10800000">
            <a:off x="3167456" y="2120325"/>
            <a:ext cx="590308" cy="372376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5" name="Straight Connector 104"/>
          <p:cNvCxnSpPr/>
          <p:nvPr/>
        </p:nvCxnSpPr>
        <p:spPr>
          <a:xfrm>
            <a:off x="7354726" y="400380"/>
            <a:ext cx="0" cy="102725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354726" y="1424762"/>
            <a:ext cx="145566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7365330" y="1469555"/>
            <a:ext cx="882248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2000</a:t>
            </a:r>
            <a:endParaRPr lang="en-AU" sz="2000" dirty="0"/>
          </a:p>
        </p:txBody>
      </p:sp>
      <p:sp>
        <p:nvSpPr>
          <p:cNvPr id="108" name="TextBox 107"/>
          <p:cNvSpPr txBox="1"/>
          <p:nvPr/>
        </p:nvSpPr>
        <p:spPr>
          <a:xfrm>
            <a:off x="8143029" y="1457030"/>
            <a:ext cx="917274" cy="436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/>
              <a:t>2100</a:t>
            </a:r>
            <a:endParaRPr lang="en-AU" sz="2000" dirty="0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7650122" y="1424762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8732382" y="1424288"/>
            <a:ext cx="0" cy="654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 rot="16200000">
            <a:off x="6284329" y="739838"/>
            <a:ext cx="1640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/>
              <a:t>Biodiversity</a:t>
            </a:r>
            <a:endParaRPr lang="en-AU" sz="2400" dirty="0"/>
          </a:p>
        </p:txBody>
      </p:sp>
      <p:sp>
        <p:nvSpPr>
          <p:cNvPr id="112" name="Freeform 111"/>
          <p:cNvSpPr/>
          <p:nvPr/>
        </p:nvSpPr>
        <p:spPr>
          <a:xfrm>
            <a:off x="7773009" y="881409"/>
            <a:ext cx="959374" cy="31432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3" name="Freeform 112"/>
          <p:cNvSpPr/>
          <p:nvPr/>
        </p:nvSpPr>
        <p:spPr>
          <a:xfrm>
            <a:off x="7462910" y="975280"/>
            <a:ext cx="323453" cy="230748"/>
          </a:xfrm>
          <a:custGeom>
            <a:avLst/>
            <a:gdLst>
              <a:gd name="connsiteX0" fmla="*/ 0 w 1365813"/>
              <a:gd name="connsiteY0" fmla="*/ 0 h 787079"/>
              <a:gd name="connsiteX1" fmla="*/ 370390 w 1365813"/>
              <a:gd name="connsiteY1" fmla="*/ 277793 h 787079"/>
              <a:gd name="connsiteX2" fmla="*/ 775504 w 1365813"/>
              <a:gd name="connsiteY2" fmla="*/ 544010 h 787079"/>
              <a:gd name="connsiteX3" fmla="*/ 1365813 w 1365813"/>
              <a:gd name="connsiteY3" fmla="*/ 787079 h 787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5813" h="787079">
                <a:moveTo>
                  <a:pt x="0" y="0"/>
                </a:moveTo>
                <a:cubicBezTo>
                  <a:pt x="120569" y="93562"/>
                  <a:pt x="241139" y="187125"/>
                  <a:pt x="370390" y="277793"/>
                </a:cubicBezTo>
                <a:cubicBezTo>
                  <a:pt x="499641" y="368461"/>
                  <a:pt x="609600" y="459129"/>
                  <a:pt x="775504" y="544010"/>
                </a:cubicBezTo>
                <a:cubicBezTo>
                  <a:pt x="941408" y="628891"/>
                  <a:pt x="1153610" y="707985"/>
                  <a:pt x="1365813" y="787079"/>
                </a:cubicBezTo>
              </a:path>
            </a:pathLst>
          </a:cu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4" name="Straight Connector 113"/>
          <p:cNvCxnSpPr/>
          <p:nvPr/>
        </p:nvCxnSpPr>
        <p:spPr>
          <a:xfrm>
            <a:off x="7773008" y="517057"/>
            <a:ext cx="0" cy="907229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926392" y="108495"/>
            <a:ext cx="2133914" cy="19120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8" name="Group 7"/>
          <p:cNvGrpSpPr/>
          <p:nvPr/>
        </p:nvGrpSpPr>
        <p:grpSpPr>
          <a:xfrm>
            <a:off x="4643482" y="107022"/>
            <a:ext cx="2133914" cy="1913509"/>
            <a:chOff x="4643482" y="107022"/>
            <a:chExt cx="2133914" cy="1913509"/>
          </a:xfrm>
        </p:grpSpPr>
        <p:sp>
          <p:nvSpPr>
            <p:cNvPr id="119" name="Rectangle 118"/>
            <p:cNvSpPr/>
            <p:nvPr/>
          </p:nvSpPr>
          <p:spPr>
            <a:xfrm>
              <a:off x="4643482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799172" y="107022"/>
              <a:ext cx="165692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Prioritization</a:t>
              </a:r>
              <a:endParaRPr lang="en-AU" sz="2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783064" y="576577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4907906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395744" y="667958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6127501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883582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5639663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151825" y="667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6371421" y="667958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907906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395744" y="908440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127501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5883582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5639663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5151825" y="908440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6371421" y="908440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907906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5395744" y="1148922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6127501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5883582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639663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5151825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6371421" y="1148922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4907906" y="1389404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395744" y="1394958"/>
              <a:ext cx="196446" cy="196446"/>
            </a:xfrm>
            <a:prstGeom prst="rect">
              <a:avLst/>
            </a:prstGeom>
            <a:pattFill prst="lgCheck">
              <a:fgClr>
                <a:srgbClr val="FF0000"/>
              </a:fgClr>
              <a:bgClr>
                <a:schemeClr val="tx1">
                  <a:lumMod val="50000"/>
                </a:schemeClr>
              </a:bgClr>
            </a:patt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6127501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5883582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5639663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5151825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371421" y="1394958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907906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395744" y="1635441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6127501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5883582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639663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151825" y="1635441"/>
              <a:ext cx="196446" cy="196446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371421" y="1635441"/>
              <a:ext cx="196446" cy="19644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00B050"/>
                </a:solidFill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1896" y="92154"/>
            <a:ext cx="2231380" cy="1928377"/>
            <a:chOff x="11896" y="92154"/>
            <a:chExt cx="2231380" cy="1928377"/>
          </a:xfrm>
        </p:grpSpPr>
        <p:sp>
          <p:nvSpPr>
            <p:cNvPr id="115" name="Rectangle 114"/>
            <p:cNvSpPr/>
            <p:nvPr/>
          </p:nvSpPr>
          <p:spPr>
            <a:xfrm>
              <a:off x="172764" y="570160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11896" y="92154"/>
              <a:ext cx="223138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Ecological surveys</a:t>
              </a:r>
              <a:endParaRPr lang="en-AU" sz="2200" dirty="0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0629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0" name="Picture 159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343" y="740358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160" descr="http://phylopic.org/assets/images/submissions/c07ce7b7-5fb5-484f-83a0-567bb0795e18.thumb.png"/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9482" y="705955"/>
              <a:ext cx="316898" cy="316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2" name="Picture 161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118" y="1336197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162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2378" y="680357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63" descr="http://phylopic.org/assets/images/submissions/416ec8c6-0ed1-4c9f-b4a4-8c1ef6496e84.thumb.png"/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20" y="1141328"/>
              <a:ext cx="324155" cy="3241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64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2271" y="1339777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165" descr="http://phylopic.org/assets/images/submissions/b9d5547b-773c-46c8-841a-0846ff7f09ab.thumb.png"/>
            <p:cNvPicPr>
              <a:picLocks noChangeAspect="1" noChangeArrowheads="1"/>
            </p:cNvPicPr>
            <p:nvPr/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1724" y="550186"/>
              <a:ext cx="428599" cy="428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0" name="Group 169"/>
            <p:cNvGrpSpPr/>
            <p:nvPr/>
          </p:nvGrpSpPr>
          <p:grpSpPr>
            <a:xfrm>
              <a:off x="335803" y="1034321"/>
              <a:ext cx="1722015" cy="934370"/>
              <a:chOff x="335803" y="1034321"/>
              <a:chExt cx="1722015" cy="934370"/>
            </a:xfrm>
          </p:grpSpPr>
          <p:grpSp>
            <p:nvGrpSpPr>
              <p:cNvPr id="171" name="Group 170"/>
              <p:cNvGrpSpPr/>
              <p:nvPr/>
            </p:nvGrpSpPr>
            <p:grpSpPr>
              <a:xfrm>
                <a:off x="1455782" y="1034321"/>
                <a:ext cx="602036" cy="934370"/>
                <a:chOff x="1455782" y="1034321"/>
                <a:chExt cx="602036" cy="934370"/>
              </a:xfrm>
            </p:grpSpPr>
            <p:sp>
              <p:nvSpPr>
                <p:cNvPr id="175" name="TextBox 174"/>
                <p:cNvSpPr txBox="1"/>
                <p:nvPr/>
              </p:nvSpPr>
              <p:spPr>
                <a:xfrm>
                  <a:off x="1745578" y="103432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6" name="TextBox 175"/>
                <p:cNvSpPr txBox="1"/>
                <p:nvPr/>
              </p:nvSpPr>
              <p:spPr>
                <a:xfrm>
                  <a:off x="1745578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77" name="TextBox 176"/>
                <p:cNvSpPr txBox="1"/>
                <p:nvPr/>
              </p:nvSpPr>
              <p:spPr>
                <a:xfrm>
                  <a:off x="1455782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72" name="TextBox 171"/>
              <p:cNvSpPr txBox="1"/>
              <p:nvPr/>
            </p:nvSpPr>
            <p:spPr>
              <a:xfrm>
                <a:off x="1455782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1126139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335803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2315079" y="107022"/>
            <a:ext cx="2217595" cy="1913509"/>
            <a:chOff x="2315079" y="107022"/>
            <a:chExt cx="2217595" cy="1913509"/>
          </a:xfrm>
        </p:grpSpPr>
        <p:sp>
          <p:nvSpPr>
            <p:cNvPr id="120" name="Rectangle 119"/>
            <p:cNvSpPr/>
            <p:nvPr/>
          </p:nvSpPr>
          <p:spPr>
            <a:xfrm>
              <a:off x="2360571" y="108495"/>
              <a:ext cx="2133914" cy="1912036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315079" y="107022"/>
              <a:ext cx="221759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200" dirty="0" smtClean="0"/>
                <a:t>Distribution maps</a:t>
              </a:r>
              <a:endParaRPr lang="en-AU" sz="22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2460787" y="576577"/>
              <a:ext cx="1909644" cy="1346691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7" name="Oval 166"/>
            <p:cNvSpPr/>
            <p:nvPr/>
          </p:nvSpPr>
          <p:spPr>
            <a:xfrm>
              <a:off x="2522903" y="720420"/>
              <a:ext cx="908385" cy="703865"/>
            </a:xfrm>
            <a:prstGeom prst="ellipse">
              <a:avLst/>
            </a:prstGeom>
            <a:solidFill>
              <a:srgbClr val="228099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8" name="Oval 167"/>
            <p:cNvSpPr/>
            <p:nvPr/>
          </p:nvSpPr>
          <p:spPr>
            <a:xfrm>
              <a:off x="3774171" y="678864"/>
              <a:ext cx="501192" cy="552122"/>
            </a:xfrm>
            <a:prstGeom prst="ellipse">
              <a:avLst/>
            </a:prstGeom>
            <a:solidFill>
              <a:srgbClr val="6F8E3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9" name="Flowchart: Manual Operation 242"/>
            <p:cNvSpPr/>
            <p:nvPr/>
          </p:nvSpPr>
          <p:spPr>
            <a:xfrm rot="10800000">
              <a:off x="2600904" y="720418"/>
              <a:ext cx="1095262" cy="1111467"/>
            </a:xfrm>
            <a:custGeom>
              <a:avLst/>
              <a:gdLst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2000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000"/>
                <a:gd name="connsiteX1" fmla="*/ 10000 w 10000"/>
                <a:gd name="connsiteY1" fmla="*/ 0 h 10000"/>
                <a:gd name="connsiteX2" fmla="*/ 8000 w 10000"/>
                <a:gd name="connsiteY2" fmla="*/ 10000 h 10000"/>
                <a:gd name="connsiteX3" fmla="*/ 4066 w 10000"/>
                <a:gd name="connsiteY3" fmla="*/ 10000 h 10000"/>
                <a:gd name="connsiteX4" fmla="*/ 0 w 10000"/>
                <a:gd name="connsiteY4" fmla="*/ 0 h 10000"/>
                <a:gd name="connsiteX0" fmla="*/ 0 w 10000"/>
                <a:gd name="connsiteY0" fmla="*/ 0 h 10401"/>
                <a:gd name="connsiteX1" fmla="*/ 10000 w 10000"/>
                <a:gd name="connsiteY1" fmla="*/ 0 h 10401"/>
                <a:gd name="connsiteX2" fmla="*/ 5771 w 10000"/>
                <a:gd name="connsiteY2" fmla="*/ 10401 h 10401"/>
                <a:gd name="connsiteX3" fmla="*/ 4066 w 10000"/>
                <a:gd name="connsiteY3" fmla="*/ 10000 h 10401"/>
                <a:gd name="connsiteX4" fmla="*/ 0 w 10000"/>
                <a:gd name="connsiteY4" fmla="*/ 0 h 10401"/>
                <a:gd name="connsiteX0" fmla="*/ 0 w 10000"/>
                <a:gd name="connsiteY0" fmla="*/ 0 h 10401"/>
                <a:gd name="connsiteX1" fmla="*/ 10000 w 10000"/>
                <a:gd name="connsiteY1" fmla="*/ 0 h 10401"/>
                <a:gd name="connsiteX2" fmla="*/ 5771 w 10000"/>
                <a:gd name="connsiteY2" fmla="*/ 10401 h 10401"/>
                <a:gd name="connsiteX3" fmla="*/ 4066 w 10000"/>
                <a:gd name="connsiteY3" fmla="*/ 10000 h 10401"/>
                <a:gd name="connsiteX4" fmla="*/ 0 w 10000"/>
                <a:gd name="connsiteY4" fmla="*/ 0 h 10401"/>
                <a:gd name="connsiteX0" fmla="*/ 0 w 10000"/>
                <a:gd name="connsiteY0" fmla="*/ 0 h 10561"/>
                <a:gd name="connsiteX1" fmla="*/ 10000 w 10000"/>
                <a:gd name="connsiteY1" fmla="*/ 0 h 10561"/>
                <a:gd name="connsiteX2" fmla="*/ 5771 w 10000"/>
                <a:gd name="connsiteY2" fmla="*/ 10401 h 10561"/>
                <a:gd name="connsiteX3" fmla="*/ 4066 w 10000"/>
                <a:gd name="connsiteY3" fmla="*/ 10561 h 10561"/>
                <a:gd name="connsiteX4" fmla="*/ 0 w 10000"/>
                <a:gd name="connsiteY4" fmla="*/ 0 h 10561"/>
                <a:gd name="connsiteX0" fmla="*/ 0 w 10000"/>
                <a:gd name="connsiteY0" fmla="*/ 0 h 10561"/>
                <a:gd name="connsiteX1" fmla="*/ 10000 w 10000"/>
                <a:gd name="connsiteY1" fmla="*/ 0 h 10561"/>
                <a:gd name="connsiteX2" fmla="*/ 5771 w 10000"/>
                <a:gd name="connsiteY2" fmla="*/ 10401 h 10561"/>
                <a:gd name="connsiteX3" fmla="*/ 4066 w 10000"/>
                <a:gd name="connsiteY3" fmla="*/ 10561 h 10561"/>
                <a:gd name="connsiteX4" fmla="*/ 0 w 10000"/>
                <a:gd name="connsiteY4" fmla="*/ 0 h 1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561">
                  <a:moveTo>
                    <a:pt x="0" y="0"/>
                  </a:moveTo>
                  <a:lnTo>
                    <a:pt x="10000" y="0"/>
                  </a:lnTo>
                  <a:cubicBezTo>
                    <a:pt x="8590" y="3467"/>
                    <a:pt x="6121" y="1726"/>
                    <a:pt x="5771" y="10401"/>
                  </a:cubicBezTo>
                  <a:lnTo>
                    <a:pt x="4066" y="10561"/>
                  </a:lnTo>
                  <a:cubicBezTo>
                    <a:pt x="3989" y="1593"/>
                    <a:pt x="1355" y="3520"/>
                    <a:pt x="0" y="0"/>
                  </a:cubicBezTo>
                  <a:close/>
                </a:path>
              </a:pathLst>
            </a:custGeom>
            <a:solidFill>
              <a:srgbClr val="C3651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8" name="Group 177"/>
            <p:cNvGrpSpPr/>
            <p:nvPr/>
          </p:nvGrpSpPr>
          <p:grpSpPr>
            <a:xfrm>
              <a:off x="2624699" y="1041622"/>
              <a:ext cx="1722015" cy="934370"/>
              <a:chOff x="335803" y="1034321"/>
              <a:chExt cx="1722015" cy="93437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1455782" y="1034321"/>
                <a:ext cx="602036" cy="934370"/>
                <a:chOff x="1455782" y="1034321"/>
                <a:chExt cx="602036" cy="934370"/>
              </a:xfrm>
            </p:grpSpPr>
            <p:sp>
              <p:nvSpPr>
                <p:cNvPr id="183" name="TextBox 182"/>
                <p:cNvSpPr txBox="1"/>
                <p:nvPr/>
              </p:nvSpPr>
              <p:spPr>
                <a:xfrm>
                  <a:off x="1745578" y="103432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4" name="TextBox 183"/>
                <p:cNvSpPr txBox="1"/>
                <p:nvPr/>
              </p:nvSpPr>
              <p:spPr>
                <a:xfrm>
                  <a:off x="1745578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85" name="TextBox 184"/>
                <p:cNvSpPr txBox="1"/>
                <p:nvPr/>
              </p:nvSpPr>
              <p:spPr>
                <a:xfrm>
                  <a:off x="1455782" y="1445471"/>
                  <a:ext cx="31224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AU" sz="2800" b="1" dirty="0" smtClean="0">
                      <a:solidFill>
                        <a:srgbClr val="FF0000"/>
                      </a:solidFill>
                    </a:rPr>
                    <a:t>?</a:t>
                  </a:r>
                  <a:endParaRPr lang="en-AU" sz="2800" b="1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80" name="TextBox 179"/>
              <p:cNvSpPr txBox="1"/>
              <p:nvPr/>
            </p:nvSpPr>
            <p:spPr>
              <a:xfrm>
                <a:off x="1455782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1" name="TextBox 180"/>
              <p:cNvSpPr txBox="1"/>
              <p:nvPr/>
            </p:nvSpPr>
            <p:spPr>
              <a:xfrm>
                <a:off x="1126139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2" name="TextBox 181"/>
              <p:cNvSpPr txBox="1"/>
              <p:nvPr/>
            </p:nvSpPr>
            <p:spPr>
              <a:xfrm>
                <a:off x="335803" y="1034321"/>
                <a:ext cx="3122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2800" b="1" dirty="0" smtClean="0">
                    <a:solidFill>
                      <a:srgbClr val="FF0000"/>
                    </a:solidFill>
                  </a:rPr>
                  <a:t>?</a:t>
                </a:r>
                <a:endParaRPr lang="en-AU" sz="28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186" name="Freeform 185"/>
          <p:cNvSpPr/>
          <p:nvPr/>
        </p:nvSpPr>
        <p:spPr>
          <a:xfrm>
            <a:off x="7749320" y="1064512"/>
            <a:ext cx="983062" cy="134689"/>
          </a:xfrm>
          <a:custGeom>
            <a:avLst/>
            <a:gdLst>
              <a:gd name="connsiteX0" fmla="*/ 0 w 3692324"/>
              <a:gd name="connsiteY0" fmla="*/ 1064871 h 1064871"/>
              <a:gd name="connsiteX1" fmla="*/ 1620456 w 3692324"/>
              <a:gd name="connsiteY1" fmla="*/ 729205 h 1064871"/>
              <a:gd name="connsiteX2" fmla="*/ 2384385 w 3692324"/>
              <a:gd name="connsiteY2" fmla="*/ 300942 h 1064871"/>
              <a:gd name="connsiteX3" fmla="*/ 3692324 w 3692324"/>
              <a:gd name="connsiteY3" fmla="*/ 0 h 1064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92324" h="1064871">
                <a:moveTo>
                  <a:pt x="0" y="1064871"/>
                </a:moveTo>
                <a:cubicBezTo>
                  <a:pt x="611529" y="960698"/>
                  <a:pt x="1223059" y="856526"/>
                  <a:pt x="1620456" y="729205"/>
                </a:cubicBezTo>
                <a:cubicBezTo>
                  <a:pt x="2017853" y="601884"/>
                  <a:pt x="2039074" y="422476"/>
                  <a:pt x="2384385" y="300942"/>
                </a:cubicBezTo>
                <a:cubicBezTo>
                  <a:pt x="2729696" y="179408"/>
                  <a:pt x="3211010" y="89704"/>
                  <a:pt x="3692324" y="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TextBox 188"/>
          <p:cNvSpPr txBox="1"/>
          <p:nvPr/>
        </p:nvSpPr>
        <p:spPr>
          <a:xfrm>
            <a:off x="4152258" y="3700255"/>
            <a:ext cx="19262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190" name="TextBox 189"/>
          <p:cNvSpPr txBox="1"/>
          <p:nvPr/>
        </p:nvSpPr>
        <p:spPr>
          <a:xfrm>
            <a:off x="6118489" y="3700255"/>
            <a:ext cx="2067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200" dirty="0" smtClean="0"/>
              <a:t>Constraints</a:t>
            </a:r>
            <a:endParaRPr lang="en-AU" sz="3200" dirty="0"/>
          </a:p>
        </p:txBody>
      </p:sp>
      <p:sp>
        <p:nvSpPr>
          <p:cNvPr id="191" name="TextBox 190"/>
          <p:cNvSpPr txBox="1"/>
          <p:nvPr/>
        </p:nvSpPr>
        <p:spPr>
          <a:xfrm>
            <a:off x="7345543" y="2842694"/>
            <a:ext cx="1295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Worse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outcome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192" name="TextBox 191"/>
          <p:cNvSpPr txBox="1"/>
          <p:nvPr/>
        </p:nvSpPr>
        <p:spPr>
          <a:xfrm>
            <a:off x="4827338" y="2842694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Poorer</a:t>
            </a:r>
          </a:p>
          <a:p>
            <a:pPr algn="ctr"/>
            <a:r>
              <a:rPr lang="en-AU" sz="2400" dirty="0" smtClean="0">
                <a:solidFill>
                  <a:srgbClr val="FFC3B3"/>
                </a:solidFill>
              </a:rPr>
              <a:t>management</a:t>
            </a:r>
            <a:endParaRPr lang="en-AU" sz="2400" dirty="0">
              <a:solidFill>
                <a:srgbClr val="FFC3B3"/>
              </a:solidFill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694230" y="2842694"/>
            <a:ext cx="8667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More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data</a:t>
            </a:r>
            <a:endParaRPr lang="en-AU" sz="2400" dirty="0">
              <a:solidFill>
                <a:srgbClr val="B3FFD0"/>
              </a:solidFill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2749914" y="2842694"/>
            <a:ext cx="14253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Better 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synthesis,</a:t>
            </a:r>
          </a:p>
          <a:p>
            <a:pPr algn="ctr"/>
            <a:r>
              <a:rPr lang="en-AU" sz="2400" dirty="0" smtClean="0">
                <a:solidFill>
                  <a:srgbClr val="B3FFD0"/>
                </a:solidFill>
              </a:rPr>
              <a:t>modelling</a:t>
            </a:r>
          </a:p>
          <a:p>
            <a:pPr algn="ctr"/>
            <a:endParaRPr lang="en-AU" sz="2400" dirty="0">
              <a:solidFill>
                <a:srgbClr val="B3FFD0"/>
              </a:solidFill>
            </a:endParaRPr>
          </a:p>
        </p:txBody>
      </p:sp>
      <p:cxnSp>
        <p:nvCxnSpPr>
          <p:cNvPr id="237" name="Elbow Connector 236"/>
          <p:cNvCxnSpPr/>
          <p:nvPr/>
        </p:nvCxnSpPr>
        <p:spPr>
          <a:xfrm rot="5400000" flipH="1" flipV="1">
            <a:off x="4650602" y="3160570"/>
            <a:ext cx="710610" cy="368760"/>
          </a:xfrm>
          <a:prstGeom prst="bentConnector3">
            <a:avLst>
              <a:gd name="adj1" fmla="val 630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237"/>
          <p:cNvCxnSpPr/>
          <p:nvPr/>
        </p:nvCxnSpPr>
        <p:spPr>
          <a:xfrm rot="16200000" flipV="1">
            <a:off x="6226485" y="3056292"/>
            <a:ext cx="766556" cy="633259"/>
          </a:xfrm>
          <a:prstGeom prst="bentConnector3">
            <a:avLst>
              <a:gd name="adj1" fmla="val 726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6118489" y="4112032"/>
            <a:ext cx="2254124" cy="461665"/>
            <a:chOff x="6022630" y="4139937"/>
            <a:chExt cx="2254124" cy="461665"/>
          </a:xfrm>
        </p:grpSpPr>
        <p:sp>
          <p:nvSpPr>
            <p:cNvPr id="244" name="TextBox 243"/>
            <p:cNvSpPr txBox="1"/>
            <p:nvPr/>
          </p:nvSpPr>
          <p:spPr>
            <a:xfrm>
              <a:off x="6022630" y="4139937"/>
              <a:ext cx="17347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 smtClean="0">
                  <a:solidFill>
                    <a:srgbClr val="FFC3B3"/>
                  </a:solidFill>
                </a:rPr>
                <a:t>Less funding</a:t>
              </a:r>
              <a:endParaRPr lang="en-AU" sz="2400" dirty="0">
                <a:solidFill>
                  <a:srgbClr val="FFC3B3"/>
                </a:solidFill>
              </a:endParaRPr>
            </a:p>
          </p:txBody>
        </p:sp>
        <p:sp>
          <p:nvSpPr>
            <p:cNvPr id="245" name="Down Arrow 244"/>
            <p:cNvSpPr/>
            <p:nvPr/>
          </p:nvSpPr>
          <p:spPr>
            <a:xfrm>
              <a:off x="7686446" y="4255660"/>
              <a:ext cx="590308" cy="313388"/>
            </a:xfrm>
            <a:prstGeom prst="down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23401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3385"/>
            <a:ext cx="9144000" cy="1293637"/>
          </a:xfrm>
        </p:spPr>
        <p:txBody>
          <a:bodyPr>
            <a:noAutofit/>
          </a:bodyPr>
          <a:lstStyle/>
          <a:p>
            <a:r>
              <a:rPr lang="en-AU" sz="4000" dirty="0" smtClean="0"/>
              <a:t>How to design ecological surveys to </a:t>
            </a:r>
            <a:br>
              <a:rPr lang="en-AU" sz="4000" dirty="0" smtClean="0"/>
            </a:br>
            <a:r>
              <a:rPr lang="en-AU" sz="4000" dirty="0" smtClean="0"/>
              <a:t>gather more evidence?</a:t>
            </a:r>
            <a:endParaRPr lang="en-AU" sz="40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56884" y="1293403"/>
            <a:ext cx="8428300" cy="954107"/>
            <a:chOff x="275861" y="976945"/>
            <a:chExt cx="8428300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275861" y="976945"/>
              <a:ext cx="194454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Geographic </a:t>
              </a:r>
            </a:p>
            <a:p>
              <a:pPr algn="ctr"/>
              <a:r>
                <a:rPr lang="en-AU" sz="2800" dirty="0" smtClean="0"/>
                <a:t>Coverage?</a:t>
              </a:r>
              <a:endParaRPr lang="en-AU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5505" y="976945"/>
              <a:ext cx="2403675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Environmental </a:t>
              </a:r>
            </a:p>
            <a:p>
              <a:pPr algn="ctr"/>
              <a:r>
                <a:rPr lang="en-AU" sz="2800" dirty="0"/>
                <a:t>c</a:t>
              </a:r>
              <a:r>
                <a:rPr lang="en-AU" sz="2800" dirty="0" smtClean="0"/>
                <a:t>onditions?</a:t>
              </a:r>
              <a:endParaRPr lang="en-AU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54277" y="976945"/>
              <a:ext cx="36498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Cheapest places for </a:t>
              </a:r>
            </a:p>
            <a:p>
              <a:pPr algn="ctr"/>
              <a:r>
                <a:rPr lang="en-AU" sz="2800" dirty="0" smtClean="0"/>
                <a:t>conservation actions?</a:t>
              </a:r>
              <a:endParaRPr lang="en-AU" sz="28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824943" y="2451424"/>
            <a:ext cx="7492182" cy="1384995"/>
            <a:chOff x="986740" y="2104183"/>
            <a:chExt cx="7492182" cy="1384995"/>
          </a:xfrm>
        </p:grpSpPr>
        <p:sp>
          <p:nvSpPr>
            <p:cNvPr id="11" name="TextBox 10"/>
            <p:cNvSpPr txBox="1"/>
            <p:nvPr/>
          </p:nvSpPr>
          <p:spPr>
            <a:xfrm>
              <a:off x="986740" y="2104183"/>
              <a:ext cx="3429966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Places where we think threatened species</a:t>
              </a:r>
            </a:p>
            <a:p>
              <a:pPr algn="ctr"/>
              <a:r>
                <a:rPr lang="en-AU" sz="2800" dirty="0" smtClean="0"/>
                <a:t>might occur?</a:t>
              </a:r>
              <a:endParaRPr lang="en-AU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707032" y="2104183"/>
              <a:ext cx="3771890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Places where we are uncertain if threatened species occur there?</a:t>
              </a:r>
              <a:endParaRPr lang="en-AU" sz="28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969068" y="4098279"/>
            <a:ext cx="7287354" cy="958132"/>
            <a:chOff x="945580" y="3751038"/>
            <a:chExt cx="7287354" cy="958132"/>
          </a:xfrm>
        </p:grpSpPr>
        <p:sp>
          <p:nvSpPr>
            <p:cNvPr id="13" name="TextBox 12"/>
            <p:cNvSpPr txBox="1"/>
            <p:nvPr/>
          </p:nvSpPr>
          <p:spPr>
            <a:xfrm>
              <a:off x="4623613" y="3751038"/>
              <a:ext cx="3609321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AU" sz="2800" dirty="0" smtClean="0"/>
                <a:t>Can’t we just maximize </a:t>
              </a:r>
            </a:p>
            <a:p>
              <a:pPr algn="ctr"/>
              <a:r>
                <a:rPr lang="en-AU" sz="2800" dirty="0" smtClean="0"/>
                <a:t>return on investment?</a:t>
              </a:r>
              <a:endParaRPr lang="en-AU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45580" y="3755063"/>
              <a:ext cx="3471126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800" dirty="0" smtClean="0"/>
                <a:t>No where?</a:t>
              </a:r>
            </a:p>
            <a:p>
              <a:pPr algn="ctr"/>
              <a:r>
                <a:rPr lang="en-AU" sz="2800" dirty="0" smtClean="0"/>
                <a:t>Just use existing data</a:t>
              </a:r>
              <a:endParaRPr lang="en-AU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744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7621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Case study: Middlesex county, Canada</a:t>
            </a:r>
            <a:endParaRPr lang="en-AU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710" y="765226"/>
            <a:ext cx="2650775" cy="3005414"/>
          </a:xfrm>
        </p:spPr>
      </p:pic>
      <p:grpSp>
        <p:nvGrpSpPr>
          <p:cNvPr id="13" name="Group 12"/>
          <p:cNvGrpSpPr/>
          <p:nvPr/>
        </p:nvGrpSpPr>
        <p:grpSpPr>
          <a:xfrm>
            <a:off x="2934364" y="765226"/>
            <a:ext cx="3319201" cy="4146934"/>
            <a:chOff x="2808000" y="770283"/>
            <a:chExt cx="3319201" cy="414693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8000" y="770283"/>
              <a:ext cx="3319201" cy="3627542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45961" y="4517107"/>
              <a:ext cx="2843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9 imperilled plant species</a:t>
              </a:r>
              <a:endParaRPr lang="en-AU" sz="20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348497" y="3837600"/>
            <a:ext cx="2779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smtClean="0"/>
              <a:t>142 </a:t>
            </a:r>
            <a:r>
              <a:rPr lang="en-AU" dirty="0" smtClean="0"/>
              <a:t>places that could potentially be surveyed to</a:t>
            </a:r>
          </a:p>
          <a:p>
            <a:pPr algn="ctr"/>
            <a:r>
              <a:rPr lang="en-AU" dirty="0" smtClean="0"/>
              <a:t>improve existing data</a:t>
            </a:r>
          </a:p>
          <a:p>
            <a:pPr algn="ctr"/>
            <a:endParaRPr lang="en-AU" dirty="0"/>
          </a:p>
        </p:txBody>
      </p:sp>
      <p:grpSp>
        <p:nvGrpSpPr>
          <p:cNvPr id="12" name="Group 11"/>
          <p:cNvGrpSpPr/>
          <p:nvPr/>
        </p:nvGrpSpPr>
        <p:grpSpPr>
          <a:xfrm>
            <a:off x="-12276" y="770283"/>
            <a:ext cx="2946640" cy="3954647"/>
            <a:chOff x="-12276" y="770283"/>
            <a:chExt cx="2946640" cy="3954647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11" y="770283"/>
              <a:ext cx="2646314" cy="3000357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-12276" y="3801600"/>
              <a:ext cx="294664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U" dirty="0" smtClean="0"/>
                <a:t>90 places that could</a:t>
              </a:r>
            </a:p>
            <a:p>
              <a:pPr algn="ctr"/>
              <a:r>
                <a:rPr lang="en-AU" dirty="0" smtClean="0"/>
                <a:t>potentially be acquired for</a:t>
              </a:r>
            </a:p>
            <a:p>
              <a:pPr algn="ctr"/>
              <a:r>
                <a:rPr lang="en-AU" dirty="0" smtClean="0"/>
                <a:t>protected area </a:t>
              </a:r>
              <a:r>
                <a:rPr lang="en-AU" dirty="0" smtClean="0"/>
                <a:t>establishment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4176983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113" y="133593"/>
            <a:ext cx="6053774" cy="4876315"/>
          </a:xfrm>
        </p:spPr>
      </p:pic>
    </p:spTree>
    <p:extLst>
      <p:ext uri="{BB962C8B-B14F-4D97-AF65-F5344CB8AC3E}">
        <p14:creationId xmlns:p14="http://schemas.microsoft.com/office/powerpoint/2010/main" val="211189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4773</TotalTime>
  <Words>402</Words>
  <Application>Microsoft Office PowerPoint</Application>
  <PresentationFormat>On-screen Show (16:9)</PresentationFormat>
  <Paragraphs>205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Comic Sans MS</vt:lpstr>
      <vt:lpstr>Office Theme</vt:lpstr>
      <vt:lpstr>Optimally allocating resources for gathering evidence and managing biodiversity </vt:lpstr>
      <vt:lpstr>Acknowledgements</vt:lpstr>
      <vt:lpstr>PowerPoint Presentation</vt:lpstr>
      <vt:lpstr>PowerPoint Presentation</vt:lpstr>
      <vt:lpstr>PowerPoint Presentation</vt:lpstr>
      <vt:lpstr>PowerPoint Presentation</vt:lpstr>
      <vt:lpstr>How to design ecological surveys to  gather more evidence?</vt:lpstr>
      <vt:lpstr>Case study: Middlesex county, Canada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614</cp:revision>
  <dcterms:created xsi:type="dcterms:W3CDTF">2006-08-16T00:00:00Z</dcterms:created>
  <dcterms:modified xsi:type="dcterms:W3CDTF">2020-11-01T22:18:24Z</dcterms:modified>
</cp:coreProperties>
</file>