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361" r:id="rId3"/>
    <p:sldId id="362" r:id="rId4"/>
    <p:sldId id="363" r:id="rId5"/>
    <p:sldId id="366" r:id="rId6"/>
    <p:sldId id="327" r:id="rId7"/>
    <p:sldId id="359" r:id="rId8"/>
    <p:sldId id="365" r:id="rId9"/>
    <p:sldId id="345" r:id="rId10"/>
    <p:sldId id="276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1576" autoAdjust="0"/>
  </p:normalViewPr>
  <p:slideViewPr>
    <p:cSldViewPr snapToGrid="0">
      <p:cViewPr>
        <p:scale>
          <a:sx n="80" d="100"/>
          <a:sy n="80" d="100"/>
        </p:scale>
        <p:origin x="-1498" y="-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18/07/2017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875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Effective surrogates for genetic variation in conservation planning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88920"/>
            <a:ext cx="7560840" cy="145923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/>
                </a:solidFill>
              </a:rPr>
              <a:t>Jeffrey Hanson, Jonathan </a:t>
            </a:r>
            <a:r>
              <a:rPr lang="en-AU" dirty="0">
                <a:solidFill>
                  <a:schemeClr val="tx1"/>
                </a:solidFill>
              </a:rPr>
              <a:t>Rhodes</a:t>
            </a:r>
          </a:p>
          <a:p>
            <a:r>
              <a:rPr lang="en-AU" dirty="0">
                <a:solidFill>
                  <a:schemeClr val="tx1"/>
                </a:solidFill>
              </a:rPr>
              <a:t>Cynthia </a:t>
            </a:r>
            <a:r>
              <a:rPr lang="en-AU" dirty="0" smtClean="0">
                <a:solidFill>
                  <a:schemeClr val="tx1"/>
                </a:solidFill>
              </a:rPr>
              <a:t>Riginos, </a:t>
            </a:r>
            <a:r>
              <a:rPr lang="en-AU" dirty="0">
                <a:solidFill>
                  <a:schemeClr val="tx1"/>
                </a:solidFill>
              </a:rPr>
              <a:t>Richard Fuller</a:t>
            </a:r>
          </a:p>
          <a:p>
            <a:endParaRPr lang="en-AU" dirty="0"/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Surrogate performance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75" y="1283281"/>
            <a:ext cx="5873750" cy="3551958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Effective for most </a:t>
            </a:r>
            <a:r>
              <a:rPr lang="en-AU" dirty="0" smtClean="0"/>
              <a:t>studied species</a:t>
            </a:r>
            <a:endParaRPr lang="en-AU" dirty="0" smtClean="0"/>
          </a:p>
          <a:p>
            <a:endParaRPr lang="en-AU" dirty="0"/>
          </a:p>
          <a:p>
            <a:r>
              <a:rPr lang="en-AU" dirty="0" smtClean="0"/>
              <a:t>Conventional methods may capture </a:t>
            </a:r>
            <a:r>
              <a:rPr lang="en-AU" dirty="0" smtClean="0"/>
              <a:t>adaptive genetic </a:t>
            </a:r>
            <a:r>
              <a:rPr lang="en-AU" dirty="0" smtClean="0"/>
              <a:t>variation </a:t>
            </a:r>
          </a:p>
          <a:p>
            <a:endParaRPr lang="en-AU" dirty="0"/>
          </a:p>
          <a:p>
            <a:r>
              <a:rPr lang="en-AU" dirty="0" smtClean="0"/>
              <a:t>Potentially applicable to any terrestrial system</a:t>
            </a:r>
            <a:endParaRPr lang="en-AU" dirty="0"/>
          </a:p>
        </p:txBody>
      </p:sp>
      <p:sp>
        <p:nvSpPr>
          <p:cNvPr id="4" name="AutoShape 2" descr="Image result for carex firm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1268" name="Picture 4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9" y="1259713"/>
            <a:ext cx="2840181" cy="233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Image result for geum montan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819" y="3357823"/>
            <a:ext cx="2840182" cy="2127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9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500591" y="184873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217725" y="1799848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65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8500591" y="184873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0217725" y="1799848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449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627950" y="3809109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6359807" y="3707751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68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Evolutionary processes</a:t>
            </a:r>
            <a:endParaRPr lang="en-AU" dirty="0"/>
          </a:p>
        </p:txBody>
      </p:sp>
      <p:grpSp>
        <p:nvGrpSpPr>
          <p:cNvPr id="45" name="Group 44"/>
          <p:cNvGrpSpPr/>
          <p:nvPr/>
        </p:nvGrpSpPr>
        <p:grpSpPr>
          <a:xfrm>
            <a:off x="860310" y="1246908"/>
            <a:ext cx="7507618" cy="3488236"/>
            <a:chOff x="4190346" y="1026746"/>
            <a:chExt cx="4718982" cy="1261709"/>
          </a:xfrm>
        </p:grpSpPr>
        <p:sp>
          <p:nvSpPr>
            <p:cNvPr id="7" name="TextBox 6"/>
            <p:cNvSpPr txBox="1"/>
            <p:nvPr/>
          </p:nvSpPr>
          <p:spPr>
            <a:xfrm>
              <a:off x="4190346" y="1026746"/>
              <a:ext cx="2114357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FF0000"/>
                  </a:solidFill>
                </a:rPr>
                <a:t>Species range</a:t>
              </a:r>
              <a:endParaRPr lang="en-AU" sz="3600" dirty="0">
                <a:solidFill>
                  <a:srgbClr val="FF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56159" y="1362332"/>
              <a:ext cx="4353169" cy="926123"/>
              <a:chOff x="7126779" y="1060500"/>
              <a:chExt cx="4353169" cy="1234831"/>
            </a:xfrm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rgbClr val="002060"/>
                </a:gs>
              </a:gsLst>
              <a:lin ang="0" scaled="1"/>
              <a:tileRect/>
            </a:gradFill>
          </p:grpSpPr>
          <p:sp>
            <p:nvSpPr>
              <p:cNvPr id="32" name="Oval 31"/>
              <p:cNvSpPr/>
              <p:nvPr/>
            </p:nvSpPr>
            <p:spPr>
              <a:xfrm>
                <a:off x="7126779" y="1060500"/>
                <a:ext cx="4353169" cy="1234831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100000">
                    <a:schemeClr val="accent6">
                      <a:lumMod val="50000"/>
                    </a:schemeClr>
                  </a:gs>
                </a:gsLst>
                <a:lin ang="0" scaled="1"/>
                <a:tileRect/>
              </a:gra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7550726" y="147114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8912981" y="1811350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167954" y="133886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592790" y="1805599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720600" y="1344622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0351435" y="1304365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0952409" y="1623542"/>
                <a:ext cx="267419" cy="224286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954491" y="1816372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061672" y="1406355"/>
                <a:ext cx="267419" cy="224286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8680009" y="1225657"/>
                <a:ext cx="267419" cy="224286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/>
            <p:cNvCxnSpPr>
              <a:stCxn id="7" idx="2"/>
              <a:endCxn id="32" idx="1"/>
            </p:cNvCxnSpPr>
            <p:nvPr/>
          </p:nvCxnSpPr>
          <p:spPr>
            <a:xfrm flipH="1">
              <a:off x="5193666" y="1260527"/>
              <a:ext cx="53859" cy="237433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7313528" y="1026942"/>
              <a:ext cx="1493328" cy="233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dirty="0" smtClean="0">
                  <a:solidFill>
                    <a:srgbClr val="00B0F0"/>
                  </a:solidFill>
                </a:rPr>
                <a:t>Population</a:t>
              </a:r>
              <a:endParaRPr lang="en-AU" sz="3600" dirty="0">
                <a:solidFill>
                  <a:srgbClr val="00B0F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  <a:endCxn id="40" idx="0"/>
            </p:cNvCxnSpPr>
            <p:nvPr/>
          </p:nvCxnSpPr>
          <p:spPr>
            <a:xfrm flipH="1">
              <a:off x="7914524" y="1260723"/>
              <a:ext cx="145668" cy="284508"/>
            </a:xfrm>
            <a:prstGeom prst="straightConnector1">
              <a:avLst/>
            </a:prstGeom>
            <a:ln w="508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Oval 21"/>
          <p:cNvSpPr/>
          <p:nvPr/>
        </p:nvSpPr>
        <p:spPr>
          <a:xfrm>
            <a:off x="3627950" y="3809109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6359807" y="3707751"/>
            <a:ext cx="425448" cy="4650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Freeform 2"/>
          <p:cNvSpPr/>
          <p:nvPr/>
        </p:nvSpPr>
        <p:spPr>
          <a:xfrm>
            <a:off x="3089564" y="3226366"/>
            <a:ext cx="4500475" cy="1304070"/>
          </a:xfrm>
          <a:custGeom>
            <a:avLst/>
            <a:gdLst>
              <a:gd name="connsiteX0" fmla="*/ 0 w 4500475"/>
              <a:gd name="connsiteY0" fmla="*/ 1304070 h 1304070"/>
              <a:gd name="connsiteX1" fmla="*/ 346363 w 4500475"/>
              <a:gd name="connsiteY1" fmla="*/ 874579 h 1304070"/>
              <a:gd name="connsiteX2" fmla="*/ 609600 w 4500475"/>
              <a:gd name="connsiteY2" fmla="*/ 43307 h 1304070"/>
              <a:gd name="connsiteX3" fmla="*/ 1773381 w 4500475"/>
              <a:gd name="connsiteY3" fmla="*/ 140289 h 1304070"/>
              <a:gd name="connsiteX4" fmla="*/ 2466109 w 4500475"/>
              <a:gd name="connsiteY4" fmla="*/ 334252 h 1304070"/>
              <a:gd name="connsiteX5" fmla="*/ 3172691 w 4500475"/>
              <a:gd name="connsiteY5" fmla="*/ 306543 h 1304070"/>
              <a:gd name="connsiteX6" fmla="*/ 3976254 w 4500475"/>
              <a:gd name="connsiteY6" fmla="*/ 237270 h 1304070"/>
              <a:gd name="connsiteX7" fmla="*/ 4433454 w 4500475"/>
              <a:gd name="connsiteY7" fmla="*/ 943852 h 1304070"/>
              <a:gd name="connsiteX8" fmla="*/ 4488872 w 4500475"/>
              <a:gd name="connsiteY8" fmla="*/ 1068543 h 1304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0475" h="1304070">
                <a:moveTo>
                  <a:pt x="0" y="1304070"/>
                </a:moveTo>
                <a:cubicBezTo>
                  <a:pt x="122381" y="1194388"/>
                  <a:pt x="244763" y="1084706"/>
                  <a:pt x="346363" y="874579"/>
                </a:cubicBezTo>
                <a:cubicBezTo>
                  <a:pt x="447963" y="664452"/>
                  <a:pt x="371764" y="165689"/>
                  <a:pt x="609600" y="43307"/>
                </a:cubicBezTo>
                <a:cubicBezTo>
                  <a:pt x="847436" y="-79075"/>
                  <a:pt x="1463963" y="91798"/>
                  <a:pt x="1773381" y="140289"/>
                </a:cubicBezTo>
                <a:cubicBezTo>
                  <a:pt x="2082799" y="188780"/>
                  <a:pt x="2232891" y="306543"/>
                  <a:pt x="2466109" y="334252"/>
                </a:cubicBezTo>
                <a:cubicBezTo>
                  <a:pt x="2699327" y="361961"/>
                  <a:pt x="2921000" y="322707"/>
                  <a:pt x="3172691" y="306543"/>
                </a:cubicBezTo>
                <a:cubicBezTo>
                  <a:pt x="3424382" y="290379"/>
                  <a:pt x="3766127" y="131052"/>
                  <a:pt x="3976254" y="237270"/>
                </a:cubicBezTo>
                <a:cubicBezTo>
                  <a:pt x="4186381" y="343488"/>
                  <a:pt x="4348018" y="805306"/>
                  <a:pt x="4433454" y="943852"/>
                </a:cubicBezTo>
                <a:cubicBezTo>
                  <a:pt x="4518890" y="1082397"/>
                  <a:pt x="4503881" y="1075470"/>
                  <a:pt x="4488872" y="1068543"/>
                </a:cubicBezTo>
              </a:path>
            </a:pathLst>
          </a:custGeom>
          <a:noFill/>
          <a:ln w="76200">
            <a:solidFill>
              <a:schemeClr val="tx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026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774" y="114300"/>
            <a:ext cx="4676775" cy="857250"/>
          </a:xfrm>
        </p:spPr>
        <p:txBody>
          <a:bodyPr>
            <a:normAutofit/>
          </a:bodyPr>
          <a:lstStyle/>
          <a:p>
            <a:r>
              <a:rPr lang="en-AU" sz="3600" dirty="0" smtClean="0"/>
              <a:t>Study area and species</a:t>
            </a:r>
            <a:endParaRPr lang="en-AU" sz="3600" dirty="0"/>
          </a:p>
        </p:txBody>
      </p:sp>
      <p:pic>
        <p:nvPicPr>
          <p:cNvPr id="33794" name="Picture 2" descr="C:\Users\jhanson\Downloads\figs90\figs90\gs-unnamed-chunk-6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677"/>
          <a:stretch/>
        </p:blipFill>
        <p:spPr bwMode="auto">
          <a:xfrm>
            <a:off x="4853940" y="30480"/>
            <a:ext cx="4267200" cy="507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jhanson\Downloads\figs90\figs90\gs-unnamed-chunk-6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8" t="45957" r="-446" b="43830"/>
          <a:stretch/>
        </p:blipFill>
        <p:spPr bwMode="auto">
          <a:xfrm>
            <a:off x="8194430" y="4408170"/>
            <a:ext cx="749545" cy="77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7" name="Picture 2" descr="Image result for european alp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925919"/>
            <a:ext cx="4587240" cy="257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09550" y="3781425"/>
            <a:ext cx="4587240" cy="12649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dirty="0" smtClean="0"/>
              <a:t>European alps</a:t>
            </a:r>
          </a:p>
          <a:p>
            <a:r>
              <a:rPr lang="en-AU" sz="2800" dirty="0" smtClean="0"/>
              <a:t>Data from </a:t>
            </a:r>
            <a:r>
              <a:rPr lang="en-AU" sz="2800" dirty="0" err="1" smtClean="0"/>
              <a:t>IntraBioDiv</a:t>
            </a:r>
            <a:r>
              <a:rPr lang="en-AU" sz="2800" dirty="0" smtClean="0"/>
              <a:t> project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7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69273" y="227735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989224" y="1468406"/>
            <a:ext cx="7584652" cy="4618439"/>
            <a:chOff x="779674" y="611156"/>
            <a:chExt cx="7584652" cy="4618439"/>
          </a:xfrm>
        </p:grpSpPr>
        <p:grpSp>
          <p:nvGrpSpPr>
            <p:cNvPr id="17" name="Group 16"/>
            <p:cNvGrpSpPr/>
            <p:nvPr/>
          </p:nvGrpSpPr>
          <p:grpSpPr>
            <a:xfrm>
              <a:off x="779674" y="611156"/>
              <a:ext cx="7584652" cy="4618439"/>
              <a:chOff x="974272" y="1878581"/>
              <a:chExt cx="4588751" cy="2794178"/>
            </a:xfrm>
          </p:grpSpPr>
          <p:pic>
            <p:nvPicPr>
              <p:cNvPr id="6" name="Picture 2" descr="C:\Users\jhanson\Downloads\figs90\figs90\gs-unnamed-chunk-7-1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5321" b="15107"/>
              <a:stretch/>
            </p:blipFill>
            <p:spPr bwMode="auto">
              <a:xfrm>
                <a:off x="1214967" y="2404533"/>
                <a:ext cx="4110038" cy="187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C:\Users\jhanson\Downloads\figs90\figs90\gs-unnamed-chunk-7-1.pn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5" b="93667"/>
              <a:stretch/>
            </p:blipFill>
            <p:spPr bwMode="auto">
              <a:xfrm>
                <a:off x="1214967" y="2114357"/>
                <a:ext cx="4110038" cy="2944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>
              <a:xfrm>
                <a:off x="1110343" y="2072022"/>
                <a:ext cx="104624" cy="22550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974272" y="2041892"/>
                <a:ext cx="259746" cy="11880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997632" y="2075488"/>
                <a:ext cx="393518" cy="4121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988332" y="1878581"/>
                <a:ext cx="393518" cy="3202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716495" y="2041892"/>
                <a:ext cx="74390" cy="160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445340" y="2021239"/>
                <a:ext cx="74390" cy="160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287810" y="3293918"/>
                <a:ext cx="94040" cy="796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997632" y="2198795"/>
                <a:ext cx="565391" cy="24739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994338" y="3033867"/>
              <a:ext cx="7249330" cy="15533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19316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69273" y="84860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  <p:pic>
        <p:nvPicPr>
          <p:cNvPr id="2050" name="Picture 2" descr="C:\Users\jhanson\Downloads\unnamed-chunk-5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03"/>
          <a:stretch/>
        </p:blipFill>
        <p:spPr bwMode="auto">
          <a:xfrm>
            <a:off x="2110553" y="1102303"/>
            <a:ext cx="2747197" cy="3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648200" y="4400550"/>
            <a:ext cx="485775" cy="4191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96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jhanson\Downloads\unnamed-chunk-5-1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94"/>
          <a:stretch/>
        </p:blipFill>
        <p:spPr bwMode="auto">
          <a:xfrm>
            <a:off x="2110553" y="1102303"/>
            <a:ext cx="4922895" cy="379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9273" y="84860"/>
            <a:ext cx="9019309" cy="8174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b="1" dirty="0" smtClean="0"/>
              <a:t>Can we make better decisions using surrogates?</a:t>
            </a:r>
            <a:endParaRPr lang="en-AU" sz="3200" b="1" dirty="0"/>
          </a:p>
        </p:txBody>
      </p:sp>
    </p:spTree>
    <p:extLst>
      <p:ext uri="{BB962C8B-B14F-4D97-AF65-F5344CB8AC3E}">
        <p14:creationId xmlns:p14="http://schemas.microsoft.com/office/powerpoint/2010/main" val="180341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4365</TotalTime>
  <Words>97</Words>
  <Application>Microsoft Office PowerPoint</Application>
  <PresentationFormat>On-screen Show (16:9)</PresentationFormat>
  <Paragraphs>33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Effective surrogates for genetic variation in conservation planning</vt:lpstr>
      <vt:lpstr>Evolutionary processes</vt:lpstr>
      <vt:lpstr>Evolutionary processes</vt:lpstr>
      <vt:lpstr>Evolutionary processes</vt:lpstr>
      <vt:lpstr>Evolutionary processes</vt:lpstr>
      <vt:lpstr>Study area and species</vt:lpstr>
      <vt:lpstr>PowerPoint Presentation</vt:lpstr>
      <vt:lpstr>PowerPoint Presentation</vt:lpstr>
      <vt:lpstr>PowerPoint Presentation</vt:lpstr>
      <vt:lpstr>Surrogate performance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Hanson</cp:lastModifiedBy>
  <cp:revision>128</cp:revision>
  <dcterms:created xsi:type="dcterms:W3CDTF">2006-08-16T00:00:00Z</dcterms:created>
  <dcterms:modified xsi:type="dcterms:W3CDTF">2017-07-17T23:24:05Z</dcterms:modified>
</cp:coreProperties>
</file>