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89" r:id="rId4"/>
    <p:sldId id="260" r:id="rId5"/>
    <p:sldId id="271" r:id="rId6"/>
    <p:sldId id="261" r:id="rId7"/>
    <p:sldId id="286" r:id="rId8"/>
    <p:sldId id="270" r:id="rId9"/>
    <p:sldId id="288" r:id="rId10"/>
    <p:sldId id="280" r:id="rId11"/>
    <p:sldId id="281" r:id="rId12"/>
    <p:sldId id="282" r:id="rId13"/>
    <p:sldId id="283" r:id="rId14"/>
    <p:sldId id="274" r:id="rId15"/>
    <p:sldId id="275" r:id="rId16"/>
    <p:sldId id="266"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7BB1"/>
    <a:srgbClr val="4DAF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p:scale>
          <a:sx n="98" d="100"/>
          <a:sy n="98" d="100"/>
        </p:scale>
        <p:origin x="115" y="-4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C424-4A50-4DC9-8E87-A17760EB22DE}" type="datetimeFigureOut">
              <a:rPr lang="en-AU" smtClean="0"/>
              <a:t>2/08/2019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B383A1-7806-41FE-B5E9-989FECDCEB86}" type="slidenum">
              <a:rPr lang="en-AU" smtClean="0"/>
              <a:t>‹#›</a:t>
            </a:fld>
            <a:endParaRPr lang="en-AU"/>
          </a:p>
        </p:txBody>
      </p:sp>
    </p:spTree>
    <p:extLst>
      <p:ext uri="{BB962C8B-B14F-4D97-AF65-F5344CB8AC3E}">
        <p14:creationId xmlns:p14="http://schemas.microsoft.com/office/powerpoint/2010/main" val="490803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high extinction rate</a:t>
            </a:r>
          </a:p>
          <a:p>
            <a:r>
              <a:rPr lang="en-AU" dirty="0" smtClean="0"/>
              <a:t>- conservation aims to maintain existing patterns of biodiversity and the processes that sustain them</a:t>
            </a:r>
          </a:p>
          <a:p>
            <a:r>
              <a:rPr lang="en-AU" dirty="0" smtClean="0"/>
              <a:t>- areas set aside to preserve biodiversity, and spearhead direct management actions</a:t>
            </a:r>
          </a:p>
          <a:p>
            <a:pPr marL="0" indent="0">
              <a:buFontTx/>
              <a:buNone/>
            </a:pPr>
            <a:endParaRPr lang="en-AU" baseline="0" dirty="0" smtClean="0"/>
          </a:p>
          <a:p>
            <a:pPr marL="171450" indent="-171450">
              <a:buFontTx/>
              <a:buChar char="-"/>
            </a:pPr>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B435CA-C371-4DED-9C4C-6273828C0F3B}"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0239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AU" dirty="0" smtClean="0"/>
              <a:t>- not all remaining habitat can be preserved</a:t>
            </a:r>
          </a:p>
          <a:p>
            <a:r>
              <a:rPr lang="en-AU" dirty="0" smtClean="0"/>
              <a:t>- achieve conservation objectives for minimal cost</a:t>
            </a:r>
          </a:p>
          <a:p>
            <a:r>
              <a:rPr lang="en-AU" dirty="0" smtClean="0"/>
              <a:t>- modern systematic conservation planning primarily focusses on representing species</a:t>
            </a:r>
          </a:p>
          <a:p>
            <a:pPr marL="0" marR="0" indent="0" algn="l" defTabSz="914400" rtl="0" eaLnBrk="1" fontAlgn="auto" latinLnBrk="0" hangingPunct="1">
              <a:lnSpc>
                <a:spcPct val="100000"/>
              </a:lnSpc>
              <a:spcBef>
                <a:spcPts val="0"/>
              </a:spcBef>
              <a:spcAft>
                <a:spcPts val="0"/>
              </a:spcAft>
              <a:buClrTx/>
              <a:buSzTx/>
              <a:buFontTx/>
              <a:buNone/>
              <a:tabLst/>
              <a:defRPr/>
            </a:pPr>
            <a:r>
              <a:rPr lang="en-AU" sz="1000" kern="1200" dirty="0" smtClean="0">
                <a:solidFill>
                  <a:schemeClr val="tx1"/>
                </a:solidFill>
                <a:latin typeface="+mn-lt"/>
                <a:ea typeface="+mn-ea"/>
                <a:cs typeface="+mn-cs"/>
              </a:rPr>
              <a:t>- however, this ignores intra-specific biodiversity</a:t>
            </a:r>
          </a:p>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B435CA-C371-4DED-9C4C-6273828C0F3B}"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47343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74D4E95D-E11A-4D61-AA35-B3ECB22C38A2}" type="slidenum">
              <a:rPr lang="en-AU" smtClean="0"/>
              <a:t>17</a:t>
            </a:fld>
            <a:endParaRPr lang="en-AU"/>
          </a:p>
        </p:txBody>
      </p:sp>
    </p:spTree>
    <p:extLst>
      <p:ext uri="{BB962C8B-B14F-4D97-AF65-F5344CB8AC3E}">
        <p14:creationId xmlns:p14="http://schemas.microsoft.com/office/powerpoint/2010/main" val="572595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dirty="0" smtClean="0"/>
              <a:t>Click to edit Master title style</a:t>
            </a:r>
            <a:endParaRPr lang="en-AU"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14FC7A66-C777-4C68-B666-3143FCBD3720}" type="datetimeFigureOut">
              <a:rPr lang="en-AU" smtClean="0"/>
              <a:t>2/08/2019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988930-237B-4C5D-978A-72902F78B181}" type="slidenum">
              <a:rPr lang="en-AU" smtClean="0"/>
              <a:t>‹#›</a:t>
            </a:fld>
            <a:endParaRPr lang="en-AU"/>
          </a:p>
        </p:txBody>
      </p:sp>
    </p:spTree>
    <p:extLst>
      <p:ext uri="{BB962C8B-B14F-4D97-AF65-F5344CB8AC3E}">
        <p14:creationId xmlns:p14="http://schemas.microsoft.com/office/powerpoint/2010/main" val="30818269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4FC7A66-C777-4C68-B666-3143FCBD3720}" type="datetimeFigureOut">
              <a:rPr lang="en-AU" smtClean="0"/>
              <a:t>2/08/2019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988930-237B-4C5D-978A-72902F78B181}" type="slidenum">
              <a:rPr lang="en-AU" smtClean="0"/>
              <a:t>‹#›</a:t>
            </a:fld>
            <a:endParaRPr lang="en-AU"/>
          </a:p>
        </p:txBody>
      </p:sp>
    </p:spTree>
    <p:extLst>
      <p:ext uri="{BB962C8B-B14F-4D97-AF65-F5344CB8AC3E}">
        <p14:creationId xmlns:p14="http://schemas.microsoft.com/office/powerpoint/2010/main" val="396995074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4FC7A66-C777-4C68-B666-3143FCBD3720}" type="datetimeFigureOut">
              <a:rPr lang="en-AU" smtClean="0"/>
              <a:t>2/08/2019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988930-237B-4C5D-978A-72902F78B181}" type="slidenum">
              <a:rPr lang="en-AU" smtClean="0"/>
              <a:t>‹#›</a:t>
            </a:fld>
            <a:endParaRPr lang="en-AU"/>
          </a:p>
        </p:txBody>
      </p:sp>
    </p:spTree>
    <p:extLst>
      <p:ext uri="{BB962C8B-B14F-4D97-AF65-F5344CB8AC3E}">
        <p14:creationId xmlns:p14="http://schemas.microsoft.com/office/powerpoint/2010/main" val="24991916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602619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52797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719346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0904954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25370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462999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43077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4639892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AU"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4FC7A66-C777-4C68-B666-3143FCBD3720}" type="datetimeFigureOut">
              <a:rPr lang="en-AU" smtClean="0"/>
              <a:t>2/08/2019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988930-237B-4C5D-978A-72902F78B181}" type="slidenum">
              <a:rPr lang="en-AU" smtClean="0"/>
              <a:t>‹#›</a:t>
            </a:fld>
            <a:endParaRPr lang="en-AU"/>
          </a:p>
        </p:txBody>
      </p:sp>
    </p:spTree>
    <p:extLst>
      <p:ext uri="{BB962C8B-B14F-4D97-AF65-F5344CB8AC3E}">
        <p14:creationId xmlns:p14="http://schemas.microsoft.com/office/powerpoint/2010/main" val="24550116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794673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321120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1641191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FC7A66-C777-4C68-B666-3143FCBD3720}" type="datetimeFigureOut">
              <a:rPr lang="en-AU" smtClean="0"/>
              <a:t>2/08/2019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E988930-237B-4C5D-978A-72902F78B181}" type="slidenum">
              <a:rPr lang="en-AU" smtClean="0"/>
              <a:t>‹#›</a:t>
            </a:fld>
            <a:endParaRPr lang="en-AU"/>
          </a:p>
        </p:txBody>
      </p:sp>
    </p:spTree>
    <p:extLst>
      <p:ext uri="{BB962C8B-B14F-4D97-AF65-F5344CB8AC3E}">
        <p14:creationId xmlns:p14="http://schemas.microsoft.com/office/powerpoint/2010/main" val="26378026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14FC7A66-C777-4C68-B666-3143FCBD3720}" type="datetimeFigureOut">
              <a:rPr lang="en-AU" smtClean="0"/>
              <a:t>2/08/2019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E988930-237B-4C5D-978A-72902F78B181}" type="slidenum">
              <a:rPr lang="en-AU" smtClean="0"/>
              <a:t>‹#›</a:t>
            </a:fld>
            <a:endParaRPr lang="en-AU"/>
          </a:p>
        </p:txBody>
      </p:sp>
    </p:spTree>
    <p:extLst>
      <p:ext uri="{BB962C8B-B14F-4D97-AF65-F5344CB8AC3E}">
        <p14:creationId xmlns:p14="http://schemas.microsoft.com/office/powerpoint/2010/main" val="397371224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14FC7A66-C777-4C68-B666-3143FCBD3720}" type="datetimeFigureOut">
              <a:rPr lang="en-AU" smtClean="0"/>
              <a:t>2/08/2019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E988930-237B-4C5D-978A-72902F78B181}" type="slidenum">
              <a:rPr lang="en-AU" smtClean="0"/>
              <a:t>‹#›</a:t>
            </a:fld>
            <a:endParaRPr lang="en-AU"/>
          </a:p>
        </p:txBody>
      </p:sp>
    </p:spTree>
    <p:extLst>
      <p:ext uri="{BB962C8B-B14F-4D97-AF65-F5344CB8AC3E}">
        <p14:creationId xmlns:p14="http://schemas.microsoft.com/office/powerpoint/2010/main" val="31347421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4FC7A66-C777-4C68-B666-3143FCBD3720}" type="datetimeFigureOut">
              <a:rPr lang="en-AU" smtClean="0"/>
              <a:t>2/08/2019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E988930-237B-4C5D-978A-72902F78B181}" type="slidenum">
              <a:rPr lang="en-AU" smtClean="0"/>
              <a:t>‹#›</a:t>
            </a:fld>
            <a:endParaRPr lang="en-AU"/>
          </a:p>
        </p:txBody>
      </p:sp>
    </p:spTree>
    <p:extLst>
      <p:ext uri="{BB962C8B-B14F-4D97-AF65-F5344CB8AC3E}">
        <p14:creationId xmlns:p14="http://schemas.microsoft.com/office/powerpoint/2010/main" val="42669124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C7A66-C777-4C68-B666-3143FCBD3720}" type="datetimeFigureOut">
              <a:rPr lang="en-AU" smtClean="0"/>
              <a:t>2/08/2019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E988930-237B-4C5D-978A-72902F78B181}" type="slidenum">
              <a:rPr lang="en-AU" smtClean="0"/>
              <a:t>‹#›</a:t>
            </a:fld>
            <a:endParaRPr lang="en-AU"/>
          </a:p>
        </p:txBody>
      </p:sp>
    </p:spTree>
    <p:extLst>
      <p:ext uri="{BB962C8B-B14F-4D97-AF65-F5344CB8AC3E}">
        <p14:creationId xmlns:p14="http://schemas.microsoft.com/office/powerpoint/2010/main" val="9451867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FC7A66-C777-4C68-B666-3143FCBD3720}" type="datetimeFigureOut">
              <a:rPr lang="en-AU" smtClean="0"/>
              <a:t>2/08/2019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E988930-237B-4C5D-978A-72902F78B181}" type="slidenum">
              <a:rPr lang="en-AU" smtClean="0"/>
              <a:t>‹#›</a:t>
            </a:fld>
            <a:endParaRPr lang="en-AU"/>
          </a:p>
        </p:txBody>
      </p:sp>
    </p:spTree>
    <p:extLst>
      <p:ext uri="{BB962C8B-B14F-4D97-AF65-F5344CB8AC3E}">
        <p14:creationId xmlns:p14="http://schemas.microsoft.com/office/powerpoint/2010/main" val="309986369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FC7A66-C777-4C68-B666-3143FCBD3720}" type="datetimeFigureOut">
              <a:rPr lang="en-AU" smtClean="0"/>
              <a:t>2/08/2019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E988930-237B-4C5D-978A-72902F78B181}" type="slidenum">
              <a:rPr lang="en-AU" smtClean="0"/>
              <a:t>‹#›</a:t>
            </a:fld>
            <a:endParaRPr lang="en-AU"/>
          </a:p>
        </p:txBody>
      </p:sp>
    </p:spTree>
    <p:extLst>
      <p:ext uri="{BB962C8B-B14F-4D97-AF65-F5344CB8AC3E}">
        <p14:creationId xmlns:p14="http://schemas.microsoft.com/office/powerpoint/2010/main" val="8388536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AU"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lumMod val="95000"/>
                  </a:schemeClr>
                </a:solidFill>
              </a:defRPr>
            </a:lvl1pPr>
          </a:lstStyle>
          <a:p>
            <a:fld id="{14FC7A66-C777-4C68-B666-3143FCBD3720}" type="datetimeFigureOut">
              <a:rPr lang="en-AU" smtClean="0"/>
              <a:pPr/>
              <a:t>2/08/2019</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lumMod val="9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lumMod val="95000"/>
                  </a:schemeClr>
                </a:solidFill>
              </a:defRPr>
            </a:lvl1pPr>
          </a:lstStyle>
          <a:p>
            <a:fld id="{4E988930-237B-4C5D-978A-72902F78B181}" type="slidenum">
              <a:rPr lang="en-AU" smtClean="0"/>
              <a:pPr/>
              <a:t>‹#›</a:t>
            </a:fld>
            <a:endParaRPr lang="en-AU" dirty="0"/>
          </a:p>
        </p:txBody>
      </p:sp>
    </p:spTree>
    <p:extLst>
      <p:ext uri="{BB962C8B-B14F-4D97-AF65-F5344CB8AC3E}">
        <p14:creationId xmlns:p14="http://schemas.microsoft.com/office/powerpoint/2010/main" val="3434681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lumMod val="9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9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9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9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8/2/2019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544360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64.jpeg"/><Relationship Id="rId1" Type="http://schemas.openxmlformats.org/officeDocument/2006/relationships/slideLayout" Target="../slideLayouts/slideLayout2.xml"/><Relationship Id="rId4" Type="http://schemas.openxmlformats.org/officeDocument/2006/relationships/image" Target="../media/image65.jpeg"/></Relationships>
</file>

<file path=ppt/slides/_rels/slide17.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5.jpeg"/><Relationship Id="rId7" Type="http://schemas.openxmlformats.org/officeDocument/2006/relationships/image" Target="../media/image9.jpeg"/><Relationship Id="rId12"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8.jpe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jpeg"/><Relationship Id="rId4" Type="http://schemas.openxmlformats.org/officeDocument/2006/relationships/image" Target="../media/image6.jpeg"/><Relationship Id="rId9"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554" y="142875"/>
            <a:ext cx="11268892" cy="2571749"/>
          </a:xfrm>
        </p:spPr>
        <p:txBody>
          <a:bodyPr>
            <a:normAutofit/>
          </a:bodyPr>
          <a:lstStyle/>
          <a:p>
            <a:r>
              <a:rPr lang="en-AU" dirty="0" smtClean="0"/>
              <a:t>Conserving evolutionary processes for three amphibian species in the Iberian Peninsula</a:t>
            </a:r>
            <a:endParaRPr lang="en-AU" dirty="0"/>
          </a:p>
        </p:txBody>
      </p:sp>
      <p:sp>
        <p:nvSpPr>
          <p:cNvPr id="3" name="Subtitle 2"/>
          <p:cNvSpPr>
            <a:spLocks noGrp="1"/>
          </p:cNvSpPr>
          <p:nvPr>
            <p:ph type="subTitle" idx="1"/>
          </p:nvPr>
        </p:nvSpPr>
        <p:spPr>
          <a:xfrm>
            <a:off x="1180435" y="2731729"/>
            <a:ext cx="10182225" cy="1655762"/>
          </a:xfrm>
        </p:spPr>
        <p:txBody>
          <a:bodyPr>
            <a:noAutofit/>
          </a:bodyPr>
          <a:lstStyle/>
          <a:p>
            <a:r>
              <a:rPr lang="pt-BR" sz="3600" dirty="0" smtClean="0"/>
              <a:t>Jeffrey O. Hanson, Miguel Camacho-Sanchez, Adam Marques, Íñigo Martínez-Solano, Guillermo Velo-Antón, Ana Veríssimo, Silvia B. Carvalho</a:t>
            </a:r>
            <a:endParaRPr lang="en-AU" sz="3600" dirty="0"/>
          </a:p>
        </p:txBody>
      </p:sp>
      <p:grpSp>
        <p:nvGrpSpPr>
          <p:cNvPr id="14" name="Group 13"/>
          <p:cNvGrpSpPr/>
          <p:nvPr/>
        </p:nvGrpSpPr>
        <p:grpSpPr>
          <a:xfrm>
            <a:off x="923570" y="4548507"/>
            <a:ext cx="10158086" cy="523220"/>
            <a:chOff x="923570" y="5236485"/>
            <a:chExt cx="10158086" cy="523220"/>
          </a:xfrm>
        </p:grpSpPr>
        <p:grpSp>
          <p:nvGrpSpPr>
            <p:cNvPr id="4" name="Group 3"/>
            <p:cNvGrpSpPr/>
            <p:nvPr/>
          </p:nvGrpSpPr>
          <p:grpSpPr>
            <a:xfrm>
              <a:off x="923570" y="5236485"/>
              <a:ext cx="5694224" cy="523220"/>
              <a:chOff x="259155" y="4479765"/>
              <a:chExt cx="5694224" cy="523220"/>
            </a:xfrm>
          </p:grpSpPr>
          <p:pic>
            <p:nvPicPr>
              <p:cNvPr id="5" name="Picture 2" descr="C:\Users\jhanson\Downloads\1467354618_f0e0.png"/>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9155" y="4497845"/>
                <a:ext cx="426645" cy="42550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32334" y="4479765"/>
                <a:ext cx="5221045" cy="523220"/>
              </a:xfrm>
              <a:prstGeom prst="rect">
                <a:avLst/>
              </a:prstGeom>
              <a:noFill/>
            </p:spPr>
            <p:txBody>
              <a:bodyPr wrap="none" rtlCol="0">
                <a:spAutoFit/>
              </a:bodyPr>
              <a:lstStyle/>
              <a:p>
                <a:r>
                  <a:rPr lang="en-AU" sz="2800" dirty="0">
                    <a:solidFill>
                      <a:schemeClr val="bg1"/>
                    </a:solidFill>
                  </a:rPr>
                  <a:t>j</a:t>
                </a:r>
                <a:r>
                  <a:rPr lang="en-AU" sz="2800" dirty="0" smtClean="0">
                    <a:solidFill>
                      <a:schemeClr val="bg1"/>
                    </a:solidFill>
                  </a:rPr>
                  <a:t>effrey.hanson@uqconnect.edu.au</a:t>
                </a:r>
                <a:endParaRPr lang="en-AU" sz="2800" dirty="0">
                  <a:solidFill>
                    <a:schemeClr val="bg1"/>
                  </a:solidFill>
                </a:endParaRPr>
              </a:p>
            </p:txBody>
          </p:sp>
        </p:grpSp>
        <p:grpSp>
          <p:nvGrpSpPr>
            <p:cNvPr id="7" name="Group 6"/>
            <p:cNvGrpSpPr/>
            <p:nvPr/>
          </p:nvGrpSpPr>
          <p:grpSpPr>
            <a:xfrm>
              <a:off x="7668579" y="5236485"/>
              <a:ext cx="3413077" cy="523220"/>
              <a:chOff x="5975209" y="5988839"/>
              <a:chExt cx="3413077" cy="697626"/>
            </a:xfrm>
          </p:grpSpPr>
          <p:pic>
            <p:nvPicPr>
              <p:cNvPr id="8" name="Picture 4" descr="C:\Users\jhanson\Downloads\1467354784_web.png"/>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75209" y="6150050"/>
                <a:ext cx="398149" cy="5040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373358" y="5988839"/>
                <a:ext cx="3014928" cy="697626"/>
              </a:xfrm>
              <a:prstGeom prst="rect">
                <a:avLst/>
              </a:prstGeom>
              <a:noFill/>
            </p:spPr>
            <p:txBody>
              <a:bodyPr wrap="none" rtlCol="0">
                <a:spAutoFit/>
              </a:bodyPr>
              <a:lstStyle/>
              <a:p>
                <a:r>
                  <a:rPr lang="en-AU" sz="2800" dirty="0" smtClean="0">
                    <a:solidFill>
                      <a:schemeClr val="bg1"/>
                    </a:solidFill>
                  </a:rPr>
                  <a:t>jeffrey-hanson.com</a:t>
                </a:r>
                <a:endParaRPr lang="en-AU" sz="2000" dirty="0">
                  <a:solidFill>
                    <a:schemeClr val="bg1"/>
                  </a:solidFill>
                </a:endParaRPr>
              </a:p>
            </p:txBody>
          </p:sp>
        </p:grpSp>
      </p:grpSp>
      <p:grpSp>
        <p:nvGrpSpPr>
          <p:cNvPr id="10" name="Group 9"/>
          <p:cNvGrpSpPr/>
          <p:nvPr/>
        </p:nvGrpSpPr>
        <p:grpSpPr>
          <a:xfrm>
            <a:off x="0" y="5463036"/>
            <a:ext cx="12192000" cy="1394964"/>
            <a:chOff x="0" y="5463036"/>
            <a:chExt cx="12192000" cy="1394964"/>
          </a:xfrm>
        </p:grpSpPr>
        <p:sp>
          <p:nvSpPr>
            <p:cNvPr id="11" name="Rectangle 10"/>
            <p:cNvSpPr/>
            <p:nvPr/>
          </p:nvSpPr>
          <p:spPr>
            <a:xfrm>
              <a:off x="0" y="5463036"/>
              <a:ext cx="12192000" cy="13949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2" descr="Image result for fct"/>
            <p:cNvPicPr>
              <a:picLocks noChangeAspect="1" noChangeArrowheads="1"/>
            </p:cNvPicPr>
            <p:nvPr/>
          </p:nvPicPr>
          <p:blipFill rotWithShape="1">
            <a:blip r:embed="rId4">
              <a:extLst>
                <a:ext uri="{28A0092B-C50C-407E-A947-70E740481C1C}">
                  <a14:useLocalDpi xmlns:a14="http://schemas.microsoft.com/office/drawing/2010/main" val="0"/>
                </a:ext>
              </a:extLst>
            </a:blip>
            <a:srcRect t="23870" b="20742"/>
            <a:stretch/>
          </p:blipFill>
          <p:spPr bwMode="auto">
            <a:xfrm>
              <a:off x="8011886" y="5463036"/>
              <a:ext cx="4180114" cy="139496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Image result for cibio"/>
            <p:cNvPicPr>
              <a:picLocks noChangeAspect="1" noChangeArrowheads="1"/>
            </p:cNvPicPr>
            <p:nvPr/>
          </p:nvPicPr>
          <p:blipFill rotWithShape="1">
            <a:blip r:embed="rId5">
              <a:extLst>
                <a:ext uri="{28A0092B-C50C-407E-A947-70E740481C1C}">
                  <a14:useLocalDpi xmlns:a14="http://schemas.microsoft.com/office/drawing/2010/main" val="0"/>
                </a:ext>
              </a:extLst>
            </a:blip>
            <a:srcRect t="29096" b="29731"/>
            <a:stretch/>
          </p:blipFill>
          <p:spPr bwMode="auto">
            <a:xfrm>
              <a:off x="0" y="5487519"/>
              <a:ext cx="5878286" cy="137048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451549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7300" y="1707147"/>
            <a:ext cx="5804623" cy="3984963"/>
          </a:xfrm>
          <a:prstGeom prst="rect">
            <a:avLst/>
          </a:prstGeom>
        </p:spPr>
      </p:pic>
      <p:sp>
        <p:nvSpPr>
          <p:cNvPr id="8" name="TextBox 7"/>
          <p:cNvSpPr txBox="1"/>
          <p:nvPr/>
        </p:nvSpPr>
        <p:spPr>
          <a:xfrm rot="16200000">
            <a:off x="-466535" y="1219726"/>
            <a:ext cx="1794081" cy="584775"/>
          </a:xfrm>
          <a:prstGeom prst="rect">
            <a:avLst/>
          </a:prstGeom>
          <a:noFill/>
        </p:spPr>
        <p:txBody>
          <a:bodyPr wrap="none" rtlCol="0">
            <a:spAutoFit/>
          </a:bodyPr>
          <a:lstStyle/>
          <a:p>
            <a:r>
              <a:rPr lang="en-AU" sz="3200" i="1" dirty="0" smtClean="0">
                <a:solidFill>
                  <a:schemeClr val="bg1"/>
                </a:solidFill>
              </a:rPr>
              <a:t>H. </a:t>
            </a:r>
            <a:r>
              <a:rPr lang="en-AU" sz="3200" i="1" dirty="0" err="1" smtClean="0">
                <a:solidFill>
                  <a:schemeClr val="bg1"/>
                </a:solidFill>
              </a:rPr>
              <a:t>molleri</a:t>
            </a:r>
            <a:endParaRPr lang="en-AU" sz="3200" i="1" dirty="0">
              <a:solidFill>
                <a:schemeClr val="bg1"/>
              </a:solidFill>
            </a:endParaRPr>
          </a:p>
        </p:txBody>
      </p:sp>
      <p:sp>
        <p:nvSpPr>
          <p:cNvPr id="9" name="TextBox 8"/>
          <p:cNvSpPr txBox="1"/>
          <p:nvPr/>
        </p:nvSpPr>
        <p:spPr>
          <a:xfrm rot="16200000">
            <a:off x="-611107" y="3456324"/>
            <a:ext cx="2007024" cy="646331"/>
          </a:xfrm>
          <a:prstGeom prst="rect">
            <a:avLst/>
          </a:prstGeom>
          <a:noFill/>
        </p:spPr>
        <p:txBody>
          <a:bodyPr wrap="none" rtlCol="0">
            <a:spAutoFit/>
          </a:bodyPr>
          <a:lstStyle/>
          <a:p>
            <a:r>
              <a:rPr lang="en-AU" sz="3600" i="1" dirty="0" smtClean="0">
                <a:solidFill>
                  <a:schemeClr val="bg1"/>
                </a:solidFill>
              </a:rPr>
              <a:t>P. </a:t>
            </a:r>
            <a:r>
              <a:rPr lang="en-AU" sz="3200" i="1" dirty="0" err="1" smtClean="0">
                <a:solidFill>
                  <a:schemeClr val="bg1"/>
                </a:solidFill>
              </a:rPr>
              <a:t>cultripes</a:t>
            </a:r>
            <a:endParaRPr lang="en-AU" sz="3200" i="1" dirty="0">
              <a:solidFill>
                <a:schemeClr val="bg1"/>
              </a:solidFill>
            </a:endParaRPr>
          </a:p>
        </p:txBody>
      </p:sp>
      <p:sp>
        <p:nvSpPr>
          <p:cNvPr id="10" name="TextBox 9"/>
          <p:cNvSpPr txBox="1"/>
          <p:nvPr/>
        </p:nvSpPr>
        <p:spPr>
          <a:xfrm rot="16200000">
            <a:off x="-469851" y="5589057"/>
            <a:ext cx="1724511" cy="584775"/>
          </a:xfrm>
          <a:prstGeom prst="rect">
            <a:avLst/>
          </a:prstGeom>
          <a:noFill/>
        </p:spPr>
        <p:txBody>
          <a:bodyPr wrap="none" rtlCol="0">
            <a:spAutoFit/>
          </a:bodyPr>
          <a:lstStyle/>
          <a:p>
            <a:r>
              <a:rPr lang="en-AU" sz="3200" i="1" dirty="0" smtClean="0">
                <a:solidFill>
                  <a:schemeClr val="bg1"/>
                </a:solidFill>
              </a:rPr>
              <a:t>R. </a:t>
            </a:r>
            <a:r>
              <a:rPr lang="en-AU" sz="3200" i="1" dirty="0" err="1" smtClean="0">
                <a:solidFill>
                  <a:schemeClr val="bg1"/>
                </a:solidFill>
              </a:rPr>
              <a:t>iberica</a:t>
            </a:r>
            <a:endParaRPr lang="en-AU" sz="3200" i="1" dirty="0">
              <a:solidFill>
                <a:schemeClr val="bg1"/>
              </a:solidFill>
            </a:endParaRPr>
          </a:p>
        </p:txBody>
      </p:sp>
      <p:grpSp>
        <p:nvGrpSpPr>
          <p:cNvPr id="19" name="Group 18"/>
          <p:cNvGrpSpPr/>
          <p:nvPr/>
        </p:nvGrpSpPr>
        <p:grpSpPr>
          <a:xfrm>
            <a:off x="840217" y="606940"/>
            <a:ext cx="5299905" cy="6185375"/>
            <a:chOff x="840217" y="606940"/>
            <a:chExt cx="5299905" cy="6185375"/>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629" y="606940"/>
              <a:ext cx="2488493" cy="198902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225" y="606940"/>
              <a:ext cx="2488493" cy="1989026"/>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8006" y="2710211"/>
              <a:ext cx="2475739" cy="1978832"/>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0217" y="2704308"/>
              <a:ext cx="2490510" cy="1990638"/>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5195" y="4830118"/>
              <a:ext cx="2421361" cy="1935368"/>
            </a:xfrm>
            <a:prstGeom prst="rect">
              <a:avLst/>
            </a:prstGeom>
          </p:spPr>
        </p:pic>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1225" y="4803289"/>
              <a:ext cx="2488493" cy="1989026"/>
            </a:xfrm>
            <a:prstGeom prst="rect">
              <a:avLst/>
            </a:prstGeom>
          </p:spPr>
        </p:pic>
      </p:grpSp>
      <p:sp>
        <p:nvSpPr>
          <p:cNvPr id="18" name="Title 1"/>
          <p:cNvSpPr>
            <a:spLocks noGrp="1"/>
          </p:cNvSpPr>
          <p:nvPr>
            <p:ph type="title"/>
          </p:nvPr>
        </p:nvSpPr>
        <p:spPr>
          <a:xfrm>
            <a:off x="419100" y="2"/>
            <a:ext cx="11353800" cy="615072"/>
          </a:xfrm>
        </p:spPr>
        <p:txBody>
          <a:bodyPr>
            <a:normAutofit/>
          </a:bodyPr>
          <a:lstStyle/>
          <a:p>
            <a:pPr algn="ctr"/>
            <a:r>
              <a:rPr lang="en-AU" sz="3600" dirty="0" smtClean="0">
                <a:latin typeface="+mn-lt"/>
              </a:rPr>
              <a:t>Protection of adaptive genetic diversity</a:t>
            </a:r>
            <a:endParaRPr lang="en-AU" sz="3600" dirty="0">
              <a:latin typeface="+mn-lt"/>
            </a:endParaRPr>
          </a:p>
        </p:txBody>
      </p:sp>
    </p:spTree>
    <p:extLst>
      <p:ext uri="{BB962C8B-B14F-4D97-AF65-F5344CB8AC3E}">
        <p14:creationId xmlns:p14="http://schemas.microsoft.com/office/powerpoint/2010/main" val="1940105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299"/>
            <a:ext cx="10515600" cy="573774"/>
          </a:xfrm>
        </p:spPr>
        <p:txBody>
          <a:bodyPr>
            <a:noAutofit/>
          </a:bodyPr>
          <a:lstStyle/>
          <a:p>
            <a:pPr algn="ctr"/>
            <a:r>
              <a:rPr lang="en-AU" sz="3600" dirty="0" smtClean="0">
                <a:latin typeface="+mn-lt"/>
              </a:rPr>
              <a:t>Protection of</a:t>
            </a:r>
            <a:r>
              <a:rPr lang="en-AU" sz="3600" dirty="0">
                <a:latin typeface="+mn-lt"/>
              </a:rPr>
              <a:t> </a:t>
            </a:r>
            <a:r>
              <a:rPr lang="en-AU" sz="3600" dirty="0" smtClean="0">
                <a:latin typeface="+mn-lt"/>
              </a:rPr>
              <a:t>climate </a:t>
            </a:r>
            <a:r>
              <a:rPr lang="en-AU" sz="3600" dirty="0" err="1" smtClean="0">
                <a:latin typeface="+mn-lt"/>
              </a:rPr>
              <a:t>refugia</a:t>
            </a:r>
            <a:endParaRPr lang="en-AU" sz="3600" dirty="0">
              <a:latin typeface="+mn-l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23877" y="1436519"/>
            <a:ext cx="5804623" cy="398496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629" y="606940"/>
            <a:ext cx="2488492" cy="198902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225" y="606940"/>
            <a:ext cx="2488492" cy="1989026"/>
          </a:xfrm>
          <a:prstGeom prst="rect">
            <a:avLst/>
          </a:prstGeom>
        </p:spPr>
      </p:pic>
      <p:sp>
        <p:nvSpPr>
          <p:cNvPr id="7" name="TextBox 6"/>
          <p:cNvSpPr txBox="1"/>
          <p:nvPr/>
        </p:nvSpPr>
        <p:spPr>
          <a:xfrm rot="16200000">
            <a:off x="-466535" y="1219726"/>
            <a:ext cx="1794081" cy="584775"/>
          </a:xfrm>
          <a:prstGeom prst="rect">
            <a:avLst/>
          </a:prstGeom>
          <a:noFill/>
        </p:spPr>
        <p:txBody>
          <a:bodyPr wrap="none" rtlCol="0">
            <a:spAutoFit/>
          </a:bodyPr>
          <a:lstStyle/>
          <a:p>
            <a:r>
              <a:rPr lang="en-AU" sz="3200" i="1" dirty="0" smtClean="0">
                <a:solidFill>
                  <a:schemeClr val="bg1"/>
                </a:solidFill>
              </a:rPr>
              <a:t>H. </a:t>
            </a:r>
            <a:r>
              <a:rPr lang="en-AU" sz="3200" i="1" dirty="0" err="1" smtClean="0">
                <a:solidFill>
                  <a:schemeClr val="bg1"/>
                </a:solidFill>
              </a:rPr>
              <a:t>molleri</a:t>
            </a:r>
            <a:endParaRPr lang="en-AU" sz="3200" i="1" dirty="0">
              <a:solidFill>
                <a:schemeClr val="bg1"/>
              </a:solidFill>
            </a:endParaRPr>
          </a:p>
        </p:txBody>
      </p:sp>
      <p:sp>
        <p:nvSpPr>
          <p:cNvPr id="8" name="TextBox 7"/>
          <p:cNvSpPr txBox="1"/>
          <p:nvPr/>
        </p:nvSpPr>
        <p:spPr>
          <a:xfrm rot="16200000">
            <a:off x="-611107" y="3456324"/>
            <a:ext cx="2007024" cy="646331"/>
          </a:xfrm>
          <a:prstGeom prst="rect">
            <a:avLst/>
          </a:prstGeom>
          <a:noFill/>
        </p:spPr>
        <p:txBody>
          <a:bodyPr wrap="none" rtlCol="0">
            <a:spAutoFit/>
          </a:bodyPr>
          <a:lstStyle/>
          <a:p>
            <a:r>
              <a:rPr lang="en-AU" sz="3600" i="1" dirty="0" smtClean="0">
                <a:solidFill>
                  <a:schemeClr val="bg1"/>
                </a:solidFill>
              </a:rPr>
              <a:t>P. </a:t>
            </a:r>
            <a:r>
              <a:rPr lang="en-AU" sz="3200" i="1" dirty="0" err="1" smtClean="0">
                <a:solidFill>
                  <a:schemeClr val="bg1"/>
                </a:solidFill>
              </a:rPr>
              <a:t>cultripes</a:t>
            </a:r>
            <a:endParaRPr lang="en-AU" sz="3200" i="1" dirty="0">
              <a:solidFill>
                <a:schemeClr val="bg1"/>
              </a:solidFill>
            </a:endParaRPr>
          </a:p>
        </p:txBody>
      </p:sp>
      <p:sp>
        <p:nvSpPr>
          <p:cNvPr id="9" name="TextBox 8"/>
          <p:cNvSpPr txBox="1"/>
          <p:nvPr/>
        </p:nvSpPr>
        <p:spPr>
          <a:xfrm rot="16200000">
            <a:off x="-469851" y="5589057"/>
            <a:ext cx="1724511" cy="584775"/>
          </a:xfrm>
          <a:prstGeom prst="rect">
            <a:avLst/>
          </a:prstGeom>
          <a:noFill/>
        </p:spPr>
        <p:txBody>
          <a:bodyPr wrap="none" rtlCol="0">
            <a:spAutoFit/>
          </a:bodyPr>
          <a:lstStyle/>
          <a:p>
            <a:r>
              <a:rPr lang="en-AU" sz="3200" i="1" dirty="0" smtClean="0">
                <a:solidFill>
                  <a:schemeClr val="bg1"/>
                </a:solidFill>
              </a:rPr>
              <a:t>R. </a:t>
            </a:r>
            <a:r>
              <a:rPr lang="en-AU" sz="3200" i="1" dirty="0" err="1" smtClean="0">
                <a:solidFill>
                  <a:schemeClr val="bg1"/>
                </a:solidFill>
              </a:rPr>
              <a:t>iberica</a:t>
            </a:r>
            <a:endParaRPr lang="en-AU" sz="3200" i="1" dirty="0">
              <a:solidFill>
                <a:schemeClr val="bg1"/>
              </a:solidFill>
            </a:endParaRP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8006" y="2710211"/>
            <a:ext cx="2475738" cy="1978832"/>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0217" y="2704308"/>
            <a:ext cx="2490509" cy="1990638"/>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5195" y="4830118"/>
            <a:ext cx="2421360" cy="1935368"/>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1225" y="4803289"/>
            <a:ext cx="2488492" cy="1989026"/>
          </a:xfrm>
          <a:prstGeom prst="rect">
            <a:avLst/>
          </a:prstGeom>
        </p:spPr>
      </p:pic>
    </p:spTree>
    <p:extLst>
      <p:ext uri="{BB962C8B-B14F-4D97-AF65-F5344CB8AC3E}">
        <p14:creationId xmlns:p14="http://schemas.microsoft.com/office/powerpoint/2010/main" val="2771326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Reserve selection</a:t>
            </a:r>
            <a:endParaRPr lang="en-AU" b="1" dirty="0"/>
          </a:p>
        </p:txBody>
      </p:sp>
      <p:sp>
        <p:nvSpPr>
          <p:cNvPr id="5" name="Rectangle 4"/>
          <p:cNvSpPr/>
          <p:nvPr/>
        </p:nvSpPr>
        <p:spPr>
          <a:xfrm>
            <a:off x="954795" y="1914133"/>
            <a:ext cx="10282411" cy="4394651"/>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AU" sz="2400">
              <a:solidFill>
                <a:prstClr val="white"/>
              </a:solidFill>
              <a:latin typeface="Calibri"/>
            </a:endParaRPr>
          </a:p>
        </p:txBody>
      </p:sp>
      <p:sp>
        <p:nvSpPr>
          <p:cNvPr id="6" name="Oval 5"/>
          <p:cNvSpPr/>
          <p:nvPr/>
        </p:nvSpPr>
        <p:spPr>
          <a:xfrm>
            <a:off x="4997153" y="4034424"/>
            <a:ext cx="2170591" cy="1489793"/>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AU" sz="2400">
              <a:solidFill>
                <a:prstClr val="white"/>
              </a:solidFill>
              <a:latin typeface="Calibri"/>
            </a:endParaRPr>
          </a:p>
        </p:txBody>
      </p:sp>
      <p:sp>
        <p:nvSpPr>
          <p:cNvPr id="8" name="Oval 7"/>
          <p:cNvSpPr/>
          <p:nvPr/>
        </p:nvSpPr>
        <p:spPr>
          <a:xfrm>
            <a:off x="1761131" y="2267873"/>
            <a:ext cx="2210012" cy="1516851"/>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AU" sz="2400">
              <a:solidFill>
                <a:prstClr val="white"/>
              </a:solidFill>
              <a:latin typeface="Calibri"/>
            </a:endParaRPr>
          </a:p>
        </p:txBody>
      </p:sp>
      <p:sp>
        <p:nvSpPr>
          <p:cNvPr id="10" name="Oval 9"/>
          <p:cNvSpPr/>
          <p:nvPr/>
        </p:nvSpPr>
        <p:spPr>
          <a:xfrm>
            <a:off x="3015549" y="2358416"/>
            <a:ext cx="2210012" cy="1516851"/>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AU" sz="2400">
              <a:solidFill>
                <a:prstClr val="white"/>
              </a:solidFill>
              <a:latin typeface="Calibri"/>
            </a:endParaRPr>
          </a:p>
        </p:txBody>
      </p:sp>
      <p:sp>
        <p:nvSpPr>
          <p:cNvPr id="11" name="Oval 10"/>
          <p:cNvSpPr/>
          <p:nvPr/>
        </p:nvSpPr>
        <p:spPr>
          <a:xfrm>
            <a:off x="7624256" y="2383336"/>
            <a:ext cx="2202309" cy="1511563"/>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AU" sz="2400">
              <a:solidFill>
                <a:prstClr val="white"/>
              </a:solidFill>
              <a:latin typeface="Calibri"/>
            </a:endParaRPr>
          </a:p>
        </p:txBody>
      </p:sp>
      <p:sp>
        <p:nvSpPr>
          <p:cNvPr id="12" name="Oval 11"/>
          <p:cNvSpPr/>
          <p:nvPr/>
        </p:nvSpPr>
        <p:spPr>
          <a:xfrm>
            <a:off x="8204743" y="2649680"/>
            <a:ext cx="2202309" cy="1511563"/>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AU" sz="2400">
              <a:solidFill>
                <a:prstClr val="white"/>
              </a:solidFill>
              <a:latin typeface="Calibri"/>
            </a:endParaRPr>
          </a:p>
        </p:txBody>
      </p:sp>
      <p:sp>
        <p:nvSpPr>
          <p:cNvPr id="13" name="Oval 12"/>
          <p:cNvSpPr/>
          <p:nvPr/>
        </p:nvSpPr>
        <p:spPr>
          <a:xfrm>
            <a:off x="8899774" y="2473877"/>
            <a:ext cx="2202309" cy="1511563"/>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AU" sz="2400">
              <a:solidFill>
                <a:prstClr val="white"/>
              </a:solidFill>
              <a:latin typeface="Calibri"/>
            </a:endParaRPr>
          </a:p>
        </p:txBody>
      </p:sp>
      <p:sp>
        <p:nvSpPr>
          <p:cNvPr id="16" name="Oval 15"/>
          <p:cNvSpPr/>
          <p:nvPr/>
        </p:nvSpPr>
        <p:spPr>
          <a:xfrm>
            <a:off x="5474817" y="4450432"/>
            <a:ext cx="2170420" cy="1490115"/>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a:solidFill>
                <a:prstClr val="white"/>
              </a:solidFill>
              <a:latin typeface="Calibri"/>
            </a:endParaRPr>
          </a:p>
        </p:txBody>
      </p:sp>
      <p:sp>
        <p:nvSpPr>
          <p:cNvPr id="17" name="Oval 16"/>
          <p:cNvSpPr/>
          <p:nvPr/>
        </p:nvSpPr>
        <p:spPr>
          <a:xfrm>
            <a:off x="2402572" y="2533649"/>
            <a:ext cx="2209837"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a:solidFill>
                <a:prstClr val="white"/>
              </a:solidFill>
              <a:latin typeface="Calibri"/>
            </a:endParaRPr>
          </a:p>
        </p:txBody>
      </p:sp>
    </p:spTree>
    <p:extLst>
      <p:ext uri="{BB962C8B-B14F-4D97-AF65-F5344CB8AC3E}">
        <p14:creationId xmlns:p14="http://schemas.microsoft.com/office/powerpoint/2010/main" val="4206609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4997153" y="4034424"/>
            <a:ext cx="2170591" cy="1489793"/>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AU" sz="2400" dirty="0">
              <a:solidFill>
                <a:prstClr val="white"/>
              </a:solidFill>
              <a:latin typeface="Calibri"/>
            </a:endParaRPr>
          </a:p>
        </p:txBody>
      </p:sp>
      <p:sp>
        <p:nvSpPr>
          <p:cNvPr id="5" name="Rectangle 4"/>
          <p:cNvSpPr/>
          <p:nvPr/>
        </p:nvSpPr>
        <p:spPr>
          <a:xfrm>
            <a:off x="955200" y="1930081"/>
            <a:ext cx="10281600" cy="43956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7" name="Oval 6"/>
          <p:cNvSpPr/>
          <p:nvPr/>
        </p:nvSpPr>
        <p:spPr>
          <a:xfrm>
            <a:off x="5474817" y="4450432"/>
            <a:ext cx="2170420" cy="1490115"/>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8" name="Oval 7"/>
          <p:cNvSpPr/>
          <p:nvPr/>
        </p:nvSpPr>
        <p:spPr>
          <a:xfrm>
            <a:off x="1761468" y="2283897"/>
            <a:ext cx="2209837" cy="1517179"/>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9" name="Oval 8"/>
          <p:cNvSpPr/>
          <p:nvPr/>
        </p:nvSpPr>
        <p:spPr>
          <a:xfrm>
            <a:off x="2402572" y="2533649"/>
            <a:ext cx="2209837" cy="1517179"/>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0" name="Oval 9"/>
          <p:cNvSpPr/>
          <p:nvPr/>
        </p:nvSpPr>
        <p:spPr>
          <a:xfrm>
            <a:off x="3015787" y="2374460"/>
            <a:ext cx="2209837" cy="1517179"/>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1" name="Oval 10"/>
          <p:cNvSpPr/>
          <p:nvPr/>
        </p:nvSpPr>
        <p:spPr>
          <a:xfrm>
            <a:off x="7624135" y="2399385"/>
            <a:ext cx="2202136" cy="1511891"/>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2" name="Oval 11"/>
          <p:cNvSpPr/>
          <p:nvPr/>
        </p:nvSpPr>
        <p:spPr>
          <a:xfrm>
            <a:off x="8204576" y="2665785"/>
            <a:ext cx="2202136" cy="1511891"/>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3" name="Oval 12"/>
          <p:cNvSpPr/>
          <p:nvPr/>
        </p:nvSpPr>
        <p:spPr>
          <a:xfrm>
            <a:off x="8899553" y="2489945"/>
            <a:ext cx="2202136" cy="1511891"/>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4" name="Rectangle 13"/>
          <p:cNvSpPr/>
          <p:nvPr/>
        </p:nvSpPr>
        <p:spPr>
          <a:xfrm>
            <a:off x="1563965" y="2397351"/>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5" name="Rectangle 14"/>
          <p:cNvSpPr/>
          <p:nvPr/>
        </p:nvSpPr>
        <p:spPr>
          <a:xfrm>
            <a:off x="8883359" y="2397351"/>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6" name="Rectangle 15"/>
          <p:cNvSpPr/>
          <p:nvPr/>
        </p:nvSpPr>
        <p:spPr>
          <a:xfrm>
            <a:off x="2783865" y="2397351"/>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7" name="Rectangle 16"/>
          <p:cNvSpPr/>
          <p:nvPr/>
        </p:nvSpPr>
        <p:spPr>
          <a:xfrm>
            <a:off x="4003764" y="2397351"/>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8" name="Rectangle 17"/>
          <p:cNvSpPr/>
          <p:nvPr/>
        </p:nvSpPr>
        <p:spPr>
          <a:xfrm>
            <a:off x="5223663" y="2397351"/>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9" name="Rectangle 18"/>
          <p:cNvSpPr/>
          <p:nvPr/>
        </p:nvSpPr>
        <p:spPr>
          <a:xfrm>
            <a:off x="6443561" y="2397351"/>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0" name="Rectangle 19"/>
          <p:cNvSpPr/>
          <p:nvPr/>
        </p:nvSpPr>
        <p:spPr>
          <a:xfrm>
            <a:off x="7663460" y="2397351"/>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1" name="Rectangle 20"/>
          <p:cNvSpPr/>
          <p:nvPr/>
        </p:nvSpPr>
        <p:spPr>
          <a:xfrm>
            <a:off x="10103263" y="2397351"/>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2" name="Rectangle 21"/>
          <p:cNvSpPr/>
          <p:nvPr/>
        </p:nvSpPr>
        <p:spPr>
          <a:xfrm>
            <a:off x="1563965" y="3127235"/>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3" name="Rectangle 22"/>
          <p:cNvSpPr/>
          <p:nvPr/>
        </p:nvSpPr>
        <p:spPr>
          <a:xfrm>
            <a:off x="8883359" y="3127235"/>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4" name="Rectangle 23"/>
          <p:cNvSpPr/>
          <p:nvPr/>
        </p:nvSpPr>
        <p:spPr>
          <a:xfrm>
            <a:off x="2783865" y="3127235"/>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5" name="Rectangle 24"/>
          <p:cNvSpPr/>
          <p:nvPr/>
        </p:nvSpPr>
        <p:spPr>
          <a:xfrm>
            <a:off x="4003764" y="3127235"/>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6" name="Rectangle 25"/>
          <p:cNvSpPr/>
          <p:nvPr/>
        </p:nvSpPr>
        <p:spPr>
          <a:xfrm>
            <a:off x="5223663" y="3127235"/>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7" name="Rectangle 26"/>
          <p:cNvSpPr/>
          <p:nvPr/>
        </p:nvSpPr>
        <p:spPr>
          <a:xfrm>
            <a:off x="6443561" y="3127235"/>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8" name="Rectangle 27"/>
          <p:cNvSpPr/>
          <p:nvPr/>
        </p:nvSpPr>
        <p:spPr>
          <a:xfrm>
            <a:off x="7663460" y="3127235"/>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9" name="Rectangle 28"/>
          <p:cNvSpPr/>
          <p:nvPr/>
        </p:nvSpPr>
        <p:spPr>
          <a:xfrm>
            <a:off x="10103263" y="3127235"/>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0" name="Rectangle 29"/>
          <p:cNvSpPr/>
          <p:nvPr/>
        </p:nvSpPr>
        <p:spPr>
          <a:xfrm>
            <a:off x="1563965" y="463139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1" name="Rectangle 30"/>
          <p:cNvSpPr/>
          <p:nvPr/>
        </p:nvSpPr>
        <p:spPr>
          <a:xfrm>
            <a:off x="8883359" y="463139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2" name="Rectangle 31"/>
          <p:cNvSpPr/>
          <p:nvPr/>
        </p:nvSpPr>
        <p:spPr>
          <a:xfrm>
            <a:off x="2783865" y="463139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3" name="Rectangle 32"/>
          <p:cNvSpPr/>
          <p:nvPr/>
        </p:nvSpPr>
        <p:spPr>
          <a:xfrm>
            <a:off x="4003764" y="463139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4" name="Rectangle 33"/>
          <p:cNvSpPr/>
          <p:nvPr/>
        </p:nvSpPr>
        <p:spPr>
          <a:xfrm>
            <a:off x="5223663" y="463139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5" name="Rectangle 34"/>
          <p:cNvSpPr/>
          <p:nvPr/>
        </p:nvSpPr>
        <p:spPr>
          <a:xfrm>
            <a:off x="6443561" y="463139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6" name="Rectangle 35"/>
          <p:cNvSpPr/>
          <p:nvPr/>
        </p:nvSpPr>
        <p:spPr>
          <a:xfrm>
            <a:off x="7663460" y="463139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7" name="Rectangle 36"/>
          <p:cNvSpPr/>
          <p:nvPr/>
        </p:nvSpPr>
        <p:spPr>
          <a:xfrm>
            <a:off x="10103263" y="463139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8" name="Rectangle 37"/>
          <p:cNvSpPr/>
          <p:nvPr/>
        </p:nvSpPr>
        <p:spPr>
          <a:xfrm>
            <a:off x="1563965" y="541550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9" name="Rectangle 38"/>
          <p:cNvSpPr/>
          <p:nvPr/>
        </p:nvSpPr>
        <p:spPr>
          <a:xfrm>
            <a:off x="8883359" y="541550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0" name="Rectangle 39"/>
          <p:cNvSpPr/>
          <p:nvPr/>
        </p:nvSpPr>
        <p:spPr>
          <a:xfrm>
            <a:off x="2783865" y="541550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1" name="Rectangle 40"/>
          <p:cNvSpPr/>
          <p:nvPr/>
        </p:nvSpPr>
        <p:spPr>
          <a:xfrm>
            <a:off x="4003764" y="541550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2" name="Rectangle 41"/>
          <p:cNvSpPr/>
          <p:nvPr/>
        </p:nvSpPr>
        <p:spPr>
          <a:xfrm>
            <a:off x="5223663" y="541550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3" name="Rectangle 42"/>
          <p:cNvSpPr/>
          <p:nvPr/>
        </p:nvSpPr>
        <p:spPr>
          <a:xfrm>
            <a:off x="6443561" y="541550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4" name="Rectangle 43"/>
          <p:cNvSpPr/>
          <p:nvPr/>
        </p:nvSpPr>
        <p:spPr>
          <a:xfrm>
            <a:off x="7663460" y="541550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5" name="Rectangle 44"/>
          <p:cNvSpPr/>
          <p:nvPr/>
        </p:nvSpPr>
        <p:spPr>
          <a:xfrm>
            <a:off x="10103263" y="541550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6" name="Rectangle 45"/>
          <p:cNvSpPr/>
          <p:nvPr/>
        </p:nvSpPr>
        <p:spPr>
          <a:xfrm>
            <a:off x="1528037" y="385711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7" name="Rectangle 46"/>
          <p:cNvSpPr/>
          <p:nvPr/>
        </p:nvSpPr>
        <p:spPr>
          <a:xfrm>
            <a:off x="8847431" y="385711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8" name="Rectangle 47"/>
          <p:cNvSpPr/>
          <p:nvPr/>
        </p:nvSpPr>
        <p:spPr>
          <a:xfrm>
            <a:off x="2747936" y="385711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9" name="Rectangle 48"/>
          <p:cNvSpPr/>
          <p:nvPr/>
        </p:nvSpPr>
        <p:spPr>
          <a:xfrm>
            <a:off x="3967836" y="385711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50" name="Rectangle 49"/>
          <p:cNvSpPr/>
          <p:nvPr/>
        </p:nvSpPr>
        <p:spPr>
          <a:xfrm>
            <a:off x="5187735" y="385711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51" name="Rectangle 50"/>
          <p:cNvSpPr/>
          <p:nvPr/>
        </p:nvSpPr>
        <p:spPr>
          <a:xfrm>
            <a:off x="6407633" y="385711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52" name="Rectangle 51"/>
          <p:cNvSpPr/>
          <p:nvPr/>
        </p:nvSpPr>
        <p:spPr>
          <a:xfrm>
            <a:off x="7627532" y="385711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53" name="Rectangle 52"/>
          <p:cNvSpPr/>
          <p:nvPr/>
        </p:nvSpPr>
        <p:spPr>
          <a:xfrm>
            <a:off x="10067335" y="3857118"/>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56" name="Title 1"/>
          <p:cNvSpPr>
            <a:spLocks noGrp="1"/>
          </p:cNvSpPr>
          <p:nvPr>
            <p:ph type="title"/>
          </p:nvPr>
        </p:nvSpPr>
        <p:spPr>
          <a:xfrm>
            <a:off x="609600" y="274639"/>
            <a:ext cx="10972800" cy="1143000"/>
          </a:xfrm>
        </p:spPr>
        <p:txBody>
          <a:bodyPr>
            <a:normAutofit/>
          </a:bodyPr>
          <a:lstStyle/>
          <a:p>
            <a:r>
              <a:rPr lang="en-AU" b="1" dirty="0" smtClean="0"/>
              <a:t>Reserve selection</a:t>
            </a:r>
            <a:endParaRPr lang="en-AU" b="1" dirty="0"/>
          </a:p>
        </p:txBody>
      </p:sp>
    </p:spTree>
    <p:extLst>
      <p:ext uri="{BB962C8B-B14F-4D97-AF65-F5344CB8AC3E}">
        <p14:creationId xmlns:p14="http://schemas.microsoft.com/office/powerpoint/2010/main" val="27226887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p:cNvSpPr/>
          <p:nvPr/>
        </p:nvSpPr>
        <p:spPr>
          <a:xfrm>
            <a:off x="4997153" y="4034424"/>
            <a:ext cx="2170591" cy="1489793"/>
          </a:xfrm>
          <a:prstGeom prst="ellipse">
            <a:avLst/>
          </a:prstGeom>
          <a:solidFill>
            <a:srgbClr val="0041C4">
              <a:alpha val="49804"/>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AU" sz="2400" dirty="0">
              <a:solidFill>
                <a:prstClr val="white"/>
              </a:solidFill>
              <a:latin typeface="Calibri"/>
            </a:endParaRPr>
          </a:p>
        </p:txBody>
      </p:sp>
      <p:sp>
        <p:nvSpPr>
          <p:cNvPr id="5" name="Rectangle 4"/>
          <p:cNvSpPr/>
          <p:nvPr/>
        </p:nvSpPr>
        <p:spPr>
          <a:xfrm>
            <a:off x="955200" y="1930081"/>
            <a:ext cx="10281600" cy="43956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7" name="Oval 6"/>
          <p:cNvSpPr/>
          <p:nvPr/>
        </p:nvSpPr>
        <p:spPr>
          <a:xfrm>
            <a:off x="5474815" y="4450429"/>
            <a:ext cx="2170420" cy="1490115"/>
          </a:xfrm>
          <a:prstGeom prst="ellipse">
            <a:avLst/>
          </a:prstGeom>
          <a:solidFill>
            <a:srgbClr val="7030A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8" name="Oval 7"/>
          <p:cNvSpPr/>
          <p:nvPr/>
        </p:nvSpPr>
        <p:spPr>
          <a:xfrm>
            <a:off x="1761468" y="2283900"/>
            <a:ext cx="2209837" cy="1517177"/>
          </a:xfrm>
          <a:prstGeom prst="ellipse">
            <a:avLst/>
          </a:prstGeom>
          <a:solidFill>
            <a:srgbClr val="C0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9" name="Oval 8"/>
          <p:cNvSpPr/>
          <p:nvPr/>
        </p:nvSpPr>
        <p:spPr>
          <a:xfrm>
            <a:off x="2402572" y="2533652"/>
            <a:ext cx="2209837" cy="1517177"/>
          </a:xfrm>
          <a:prstGeom prst="ellipse">
            <a:avLst/>
          </a:prstGeom>
          <a:solidFill>
            <a:srgbClr val="FFC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0" name="Oval 9"/>
          <p:cNvSpPr/>
          <p:nvPr/>
        </p:nvSpPr>
        <p:spPr>
          <a:xfrm>
            <a:off x="3015787" y="2374460"/>
            <a:ext cx="2209837" cy="1517177"/>
          </a:xfrm>
          <a:prstGeom prst="ellipse">
            <a:avLst/>
          </a:prstGeom>
          <a:solidFill>
            <a:srgbClr val="FF000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1" name="Oval 10"/>
          <p:cNvSpPr/>
          <p:nvPr/>
        </p:nvSpPr>
        <p:spPr>
          <a:xfrm>
            <a:off x="7624135" y="2399385"/>
            <a:ext cx="2202136" cy="1511889"/>
          </a:xfrm>
          <a:prstGeom prst="ellipse">
            <a:avLst/>
          </a:prstGeom>
          <a:solidFill>
            <a:srgbClr val="92D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2" name="Oval 11"/>
          <p:cNvSpPr/>
          <p:nvPr/>
        </p:nvSpPr>
        <p:spPr>
          <a:xfrm>
            <a:off x="8204576" y="2665786"/>
            <a:ext cx="2202136" cy="1511889"/>
          </a:xfrm>
          <a:prstGeom prst="ellipse">
            <a:avLst/>
          </a:prstGeom>
          <a:solidFill>
            <a:srgbClr val="00B0F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3" name="Oval 12"/>
          <p:cNvSpPr/>
          <p:nvPr/>
        </p:nvSpPr>
        <p:spPr>
          <a:xfrm>
            <a:off x="8899553" y="2489945"/>
            <a:ext cx="2202136" cy="1511889"/>
          </a:xfrm>
          <a:prstGeom prst="ellipse">
            <a:avLst/>
          </a:prstGeom>
          <a:solidFill>
            <a:srgbClr val="00B050">
              <a:alpha val="5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4" name="Rectangle 13"/>
          <p:cNvSpPr/>
          <p:nvPr/>
        </p:nvSpPr>
        <p:spPr>
          <a:xfrm>
            <a:off x="1563965" y="2397350"/>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5" name="Rectangle 14"/>
          <p:cNvSpPr/>
          <p:nvPr/>
        </p:nvSpPr>
        <p:spPr>
          <a:xfrm>
            <a:off x="8883359" y="2397350"/>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6" name="Rectangle 15"/>
          <p:cNvSpPr/>
          <p:nvPr/>
        </p:nvSpPr>
        <p:spPr>
          <a:xfrm>
            <a:off x="2783865" y="2397350"/>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7" name="Rectangle 16"/>
          <p:cNvSpPr/>
          <p:nvPr/>
        </p:nvSpPr>
        <p:spPr>
          <a:xfrm>
            <a:off x="4003764" y="2397350"/>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8" name="Rectangle 17"/>
          <p:cNvSpPr/>
          <p:nvPr/>
        </p:nvSpPr>
        <p:spPr>
          <a:xfrm>
            <a:off x="5223663" y="2397350"/>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19" name="Rectangle 18"/>
          <p:cNvSpPr/>
          <p:nvPr/>
        </p:nvSpPr>
        <p:spPr>
          <a:xfrm>
            <a:off x="6443561" y="2397350"/>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0" name="Rectangle 19"/>
          <p:cNvSpPr/>
          <p:nvPr/>
        </p:nvSpPr>
        <p:spPr>
          <a:xfrm>
            <a:off x="7663460" y="2397350"/>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1" name="Rectangle 20"/>
          <p:cNvSpPr/>
          <p:nvPr/>
        </p:nvSpPr>
        <p:spPr>
          <a:xfrm>
            <a:off x="10103263" y="2397350"/>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2" name="Rectangle 21"/>
          <p:cNvSpPr/>
          <p:nvPr/>
        </p:nvSpPr>
        <p:spPr>
          <a:xfrm>
            <a:off x="1563965" y="3127234"/>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3" name="Rectangle 22"/>
          <p:cNvSpPr/>
          <p:nvPr/>
        </p:nvSpPr>
        <p:spPr>
          <a:xfrm>
            <a:off x="8883359" y="3127234"/>
            <a:ext cx="806459"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4" name="Rectangle 23"/>
          <p:cNvSpPr/>
          <p:nvPr/>
        </p:nvSpPr>
        <p:spPr>
          <a:xfrm>
            <a:off x="2783865" y="3127234"/>
            <a:ext cx="806459"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5" name="Rectangle 24"/>
          <p:cNvSpPr/>
          <p:nvPr/>
        </p:nvSpPr>
        <p:spPr>
          <a:xfrm>
            <a:off x="4003764" y="3127234"/>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6" name="Rectangle 25"/>
          <p:cNvSpPr/>
          <p:nvPr/>
        </p:nvSpPr>
        <p:spPr>
          <a:xfrm>
            <a:off x="5223663" y="3127234"/>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7" name="Rectangle 26"/>
          <p:cNvSpPr/>
          <p:nvPr/>
        </p:nvSpPr>
        <p:spPr>
          <a:xfrm>
            <a:off x="6443561" y="3127234"/>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8" name="Rectangle 27"/>
          <p:cNvSpPr/>
          <p:nvPr/>
        </p:nvSpPr>
        <p:spPr>
          <a:xfrm>
            <a:off x="7663460" y="3127234"/>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29" name="Rectangle 28"/>
          <p:cNvSpPr/>
          <p:nvPr/>
        </p:nvSpPr>
        <p:spPr>
          <a:xfrm>
            <a:off x="10103263" y="3127234"/>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0" name="Rectangle 29"/>
          <p:cNvSpPr/>
          <p:nvPr/>
        </p:nvSpPr>
        <p:spPr>
          <a:xfrm>
            <a:off x="1563965" y="463139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1" name="Rectangle 30"/>
          <p:cNvSpPr/>
          <p:nvPr/>
        </p:nvSpPr>
        <p:spPr>
          <a:xfrm>
            <a:off x="8883359" y="463139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2" name="Rectangle 31"/>
          <p:cNvSpPr/>
          <p:nvPr/>
        </p:nvSpPr>
        <p:spPr>
          <a:xfrm>
            <a:off x="2783865" y="463139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3" name="Rectangle 32"/>
          <p:cNvSpPr/>
          <p:nvPr/>
        </p:nvSpPr>
        <p:spPr>
          <a:xfrm>
            <a:off x="4003764" y="463139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4" name="Rectangle 33"/>
          <p:cNvSpPr/>
          <p:nvPr/>
        </p:nvSpPr>
        <p:spPr>
          <a:xfrm>
            <a:off x="5223663" y="4631397"/>
            <a:ext cx="806459" cy="523460"/>
          </a:xfrm>
          <a:prstGeom prst="rect">
            <a:avLst/>
          </a:prstGeom>
          <a:no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5" name="Rectangle 34"/>
          <p:cNvSpPr/>
          <p:nvPr/>
        </p:nvSpPr>
        <p:spPr>
          <a:xfrm>
            <a:off x="6443561" y="463139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6" name="Rectangle 35"/>
          <p:cNvSpPr/>
          <p:nvPr/>
        </p:nvSpPr>
        <p:spPr>
          <a:xfrm>
            <a:off x="7663460" y="463139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7" name="Rectangle 36"/>
          <p:cNvSpPr/>
          <p:nvPr/>
        </p:nvSpPr>
        <p:spPr>
          <a:xfrm>
            <a:off x="10103263" y="463139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8" name="Rectangle 37"/>
          <p:cNvSpPr/>
          <p:nvPr/>
        </p:nvSpPr>
        <p:spPr>
          <a:xfrm>
            <a:off x="1563965" y="5415506"/>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39" name="Rectangle 38"/>
          <p:cNvSpPr/>
          <p:nvPr/>
        </p:nvSpPr>
        <p:spPr>
          <a:xfrm>
            <a:off x="8883359" y="5415506"/>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0" name="Rectangle 39"/>
          <p:cNvSpPr/>
          <p:nvPr/>
        </p:nvSpPr>
        <p:spPr>
          <a:xfrm>
            <a:off x="2783865" y="5415506"/>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1" name="Rectangle 40"/>
          <p:cNvSpPr/>
          <p:nvPr/>
        </p:nvSpPr>
        <p:spPr>
          <a:xfrm>
            <a:off x="4003764" y="5415506"/>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2" name="Rectangle 41"/>
          <p:cNvSpPr/>
          <p:nvPr/>
        </p:nvSpPr>
        <p:spPr>
          <a:xfrm>
            <a:off x="5223663" y="5415506"/>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3" name="Rectangle 42"/>
          <p:cNvSpPr/>
          <p:nvPr/>
        </p:nvSpPr>
        <p:spPr>
          <a:xfrm>
            <a:off x="6443561" y="5415506"/>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4" name="Rectangle 43"/>
          <p:cNvSpPr/>
          <p:nvPr/>
        </p:nvSpPr>
        <p:spPr>
          <a:xfrm>
            <a:off x="7663460" y="5415506"/>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5" name="Rectangle 44"/>
          <p:cNvSpPr/>
          <p:nvPr/>
        </p:nvSpPr>
        <p:spPr>
          <a:xfrm>
            <a:off x="10103263" y="5415506"/>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6" name="Rectangle 45"/>
          <p:cNvSpPr/>
          <p:nvPr/>
        </p:nvSpPr>
        <p:spPr>
          <a:xfrm>
            <a:off x="1528037" y="385711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7" name="Rectangle 46"/>
          <p:cNvSpPr/>
          <p:nvPr/>
        </p:nvSpPr>
        <p:spPr>
          <a:xfrm>
            <a:off x="8847431" y="385711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8" name="Rectangle 47"/>
          <p:cNvSpPr/>
          <p:nvPr/>
        </p:nvSpPr>
        <p:spPr>
          <a:xfrm>
            <a:off x="2747936" y="385711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49" name="Rectangle 48"/>
          <p:cNvSpPr/>
          <p:nvPr/>
        </p:nvSpPr>
        <p:spPr>
          <a:xfrm>
            <a:off x="3967836" y="385711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50" name="Rectangle 49"/>
          <p:cNvSpPr/>
          <p:nvPr/>
        </p:nvSpPr>
        <p:spPr>
          <a:xfrm>
            <a:off x="5187735" y="385711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51" name="Rectangle 50"/>
          <p:cNvSpPr/>
          <p:nvPr/>
        </p:nvSpPr>
        <p:spPr>
          <a:xfrm>
            <a:off x="6407633" y="385711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52" name="Rectangle 51"/>
          <p:cNvSpPr/>
          <p:nvPr/>
        </p:nvSpPr>
        <p:spPr>
          <a:xfrm>
            <a:off x="7627532" y="385711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53" name="Rectangle 52"/>
          <p:cNvSpPr/>
          <p:nvPr/>
        </p:nvSpPr>
        <p:spPr>
          <a:xfrm>
            <a:off x="10067335" y="3857117"/>
            <a:ext cx="806459" cy="5234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219170"/>
            <a:endParaRPr lang="en-AU" sz="2400" dirty="0">
              <a:solidFill>
                <a:prstClr val="white"/>
              </a:solidFill>
              <a:latin typeface="Calibri"/>
            </a:endParaRPr>
          </a:p>
        </p:txBody>
      </p:sp>
      <p:sp>
        <p:nvSpPr>
          <p:cNvPr id="56" name="Title 1"/>
          <p:cNvSpPr>
            <a:spLocks noGrp="1"/>
          </p:cNvSpPr>
          <p:nvPr>
            <p:ph type="title"/>
          </p:nvPr>
        </p:nvSpPr>
        <p:spPr>
          <a:xfrm>
            <a:off x="609600" y="274639"/>
            <a:ext cx="10972800" cy="1143000"/>
          </a:xfrm>
        </p:spPr>
        <p:txBody>
          <a:bodyPr>
            <a:normAutofit/>
          </a:bodyPr>
          <a:lstStyle/>
          <a:p>
            <a:r>
              <a:rPr lang="en-AU" b="1" dirty="0" smtClean="0"/>
              <a:t>Reserve selection</a:t>
            </a:r>
            <a:endParaRPr lang="en-AU" b="1" dirty="0"/>
          </a:p>
        </p:txBody>
      </p:sp>
    </p:spTree>
    <p:extLst>
      <p:ext uri="{BB962C8B-B14F-4D97-AF65-F5344CB8AC3E}">
        <p14:creationId xmlns:p14="http://schemas.microsoft.com/office/powerpoint/2010/main" val="1626021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92075"/>
            <a:ext cx="11239500" cy="1325563"/>
          </a:xfrm>
        </p:spPr>
        <p:txBody>
          <a:bodyPr>
            <a:noAutofit/>
          </a:bodyPr>
          <a:lstStyle/>
          <a:p>
            <a:pPr algn="ctr"/>
            <a:r>
              <a:rPr lang="en-AU" sz="5400" dirty="0" smtClean="0">
                <a:latin typeface="+mn-lt"/>
              </a:rPr>
              <a:t>Priority areas for protected areas</a:t>
            </a:r>
            <a:endParaRPr lang="en-AU" sz="5400" dirty="0">
              <a:latin typeface="+mn-lt"/>
            </a:endParaRPr>
          </a:p>
        </p:txBody>
      </p:sp>
      <p:grpSp>
        <p:nvGrpSpPr>
          <p:cNvPr id="9" name="Group 8"/>
          <p:cNvGrpSpPr/>
          <p:nvPr/>
        </p:nvGrpSpPr>
        <p:grpSpPr>
          <a:xfrm>
            <a:off x="706714" y="1185088"/>
            <a:ext cx="5985045" cy="5379655"/>
            <a:chOff x="2878414" y="1224057"/>
            <a:chExt cx="5985045" cy="5379655"/>
          </a:xfrm>
        </p:grpSpPr>
        <p:sp>
          <p:nvSpPr>
            <p:cNvPr id="5" name="TextBox 4"/>
            <p:cNvSpPr txBox="1"/>
            <p:nvPr/>
          </p:nvSpPr>
          <p:spPr>
            <a:xfrm>
              <a:off x="3103871" y="6018937"/>
              <a:ext cx="2399439" cy="584775"/>
            </a:xfrm>
            <a:prstGeom prst="rect">
              <a:avLst/>
            </a:prstGeom>
            <a:noFill/>
          </p:spPr>
          <p:txBody>
            <a:bodyPr wrap="none" rtlCol="0">
              <a:spAutoFit/>
            </a:bodyPr>
            <a:lstStyle/>
            <a:p>
              <a:r>
                <a:rPr lang="en-AU" sz="3200" dirty="0" smtClean="0">
                  <a:solidFill>
                    <a:srgbClr val="387BB1"/>
                  </a:solidFill>
                </a:rPr>
                <a:t>Priority areas</a:t>
              </a:r>
              <a:endParaRPr lang="en-AU" sz="3200" dirty="0">
                <a:solidFill>
                  <a:srgbClr val="387BB1"/>
                </a:solidFill>
              </a:endParaRPr>
            </a:p>
          </p:txBody>
        </p:sp>
        <p:sp>
          <p:nvSpPr>
            <p:cNvPr id="6" name="TextBox 5"/>
            <p:cNvSpPr txBox="1"/>
            <p:nvPr/>
          </p:nvSpPr>
          <p:spPr>
            <a:xfrm>
              <a:off x="5728766" y="6018937"/>
              <a:ext cx="2800767" cy="584775"/>
            </a:xfrm>
            <a:prstGeom prst="rect">
              <a:avLst/>
            </a:prstGeom>
            <a:noFill/>
          </p:spPr>
          <p:txBody>
            <a:bodyPr wrap="none" rtlCol="0">
              <a:spAutoFit/>
            </a:bodyPr>
            <a:lstStyle/>
            <a:p>
              <a:r>
                <a:rPr lang="en-AU" sz="3200" dirty="0" smtClean="0">
                  <a:solidFill>
                    <a:srgbClr val="4DAF4A"/>
                  </a:solidFill>
                </a:rPr>
                <a:t>Protected areas</a:t>
              </a:r>
              <a:endParaRPr lang="en-AU" sz="3200" dirty="0">
                <a:solidFill>
                  <a:srgbClr val="4DAF4A"/>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8414" y="1224057"/>
              <a:ext cx="5985045" cy="4794880"/>
            </a:xfrm>
            <a:prstGeom prst="rect">
              <a:avLst/>
            </a:prstGeom>
          </p:spPr>
        </p:pic>
      </p:grpSp>
      <p:grpSp>
        <p:nvGrpSpPr>
          <p:cNvPr id="3" name="Group 2"/>
          <p:cNvGrpSpPr/>
          <p:nvPr/>
        </p:nvGrpSpPr>
        <p:grpSpPr>
          <a:xfrm>
            <a:off x="7931437" y="2088467"/>
            <a:ext cx="3558029" cy="1461899"/>
            <a:chOff x="8606351" y="4276496"/>
            <a:chExt cx="3558029" cy="1461899"/>
          </a:xfrm>
        </p:grpSpPr>
        <p:pic>
          <p:nvPicPr>
            <p:cNvPr id="3074" name="Picture 2" descr="https://raw.githubusercontent.com/prioritizr/logo/master/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6351" y="4276496"/>
              <a:ext cx="1276350" cy="146189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991990" y="4684279"/>
              <a:ext cx="2172390" cy="769441"/>
            </a:xfrm>
            <a:prstGeom prst="rect">
              <a:avLst/>
            </a:prstGeom>
            <a:noFill/>
          </p:spPr>
          <p:txBody>
            <a:bodyPr wrap="none" rtlCol="0">
              <a:spAutoFit/>
            </a:bodyPr>
            <a:lstStyle/>
            <a:p>
              <a:r>
                <a:rPr lang="en-AU" sz="4400" dirty="0" err="1" smtClean="0">
                  <a:solidFill>
                    <a:schemeClr val="bg1"/>
                  </a:solidFill>
                </a:rPr>
                <a:t>prioritizr</a:t>
              </a:r>
              <a:endParaRPr lang="en-AU" sz="4400" dirty="0">
                <a:solidFill>
                  <a:schemeClr val="bg1"/>
                </a:solidFill>
              </a:endParaRPr>
            </a:p>
          </p:txBody>
        </p:sp>
      </p:grpSp>
      <p:grpSp>
        <p:nvGrpSpPr>
          <p:cNvPr id="16" name="Group 15"/>
          <p:cNvGrpSpPr/>
          <p:nvPr/>
        </p:nvGrpSpPr>
        <p:grpSpPr>
          <a:xfrm>
            <a:off x="7931437" y="3601044"/>
            <a:ext cx="3579452" cy="1068164"/>
            <a:chOff x="147484" y="2813255"/>
            <a:chExt cx="4188542" cy="1249926"/>
          </a:xfrm>
        </p:grpSpPr>
        <p:sp>
          <p:nvSpPr>
            <p:cNvPr id="17" name="Flowchart: Process 16"/>
            <p:cNvSpPr/>
            <p:nvPr/>
          </p:nvSpPr>
          <p:spPr>
            <a:xfrm>
              <a:off x="147484" y="2813255"/>
              <a:ext cx="4188542" cy="1249926"/>
            </a:xfrm>
            <a:prstGeom prst="flowChartProcess">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smtClean="0">
                <a:ln>
                  <a:noFill/>
                </a:ln>
                <a:solidFill>
                  <a:prstClr val="white"/>
                </a:solidFill>
                <a:effectLst/>
                <a:uLnTx/>
                <a:uFillTx/>
                <a:latin typeface="Calibri"/>
                <a:ea typeface="+mn-ea"/>
                <a:cs typeface="+mn-cs"/>
              </a:endParaRPr>
            </a:p>
          </p:txBody>
        </p:sp>
        <p:pic>
          <p:nvPicPr>
            <p:cNvPr id="18" name="Picture 2" descr="Image result for gurob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84" y="2813255"/>
              <a:ext cx="4048125" cy="11906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206143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34" y="-26760"/>
            <a:ext cx="11817531" cy="911249"/>
          </a:xfrm>
        </p:spPr>
        <p:txBody>
          <a:bodyPr>
            <a:noAutofit/>
          </a:bodyPr>
          <a:lstStyle/>
          <a:p>
            <a:pPr algn="ctr"/>
            <a:r>
              <a:rPr lang="en-AU" dirty="0" smtClean="0">
                <a:latin typeface="+mn-lt"/>
              </a:rPr>
              <a:t>Planning for long-term persistence of biodiversity</a:t>
            </a:r>
            <a:endParaRPr lang="en-AU" dirty="0">
              <a:latin typeface="+mn-lt"/>
            </a:endParaRPr>
          </a:p>
        </p:txBody>
      </p:sp>
      <p:sp>
        <p:nvSpPr>
          <p:cNvPr id="3" name="Content Placeholder 2"/>
          <p:cNvSpPr>
            <a:spLocks noGrp="1"/>
          </p:cNvSpPr>
          <p:nvPr>
            <p:ph idx="1"/>
          </p:nvPr>
        </p:nvSpPr>
        <p:spPr>
          <a:xfrm>
            <a:off x="419100" y="1298803"/>
            <a:ext cx="5291015" cy="5337524"/>
          </a:xfrm>
        </p:spPr>
        <p:txBody>
          <a:bodyPr>
            <a:noAutofit/>
          </a:bodyPr>
          <a:lstStyle/>
          <a:p>
            <a:r>
              <a:rPr lang="en-AU" sz="4000" dirty="0" smtClean="0"/>
              <a:t>Protection of genetic intra-specific diversity is insufficient</a:t>
            </a:r>
          </a:p>
          <a:p>
            <a:pPr marL="0" indent="0">
              <a:buNone/>
            </a:pPr>
            <a:endParaRPr lang="en-AU" sz="4000" dirty="0"/>
          </a:p>
          <a:p>
            <a:r>
              <a:rPr lang="en-AU" sz="4000" dirty="0" smtClean="0"/>
              <a:t>Strategic placement of new protected areas could rapidly increase protection of evolutionary processes</a:t>
            </a:r>
            <a:endParaRPr lang="en-AU" sz="4000" dirty="0"/>
          </a:p>
        </p:txBody>
      </p:sp>
      <p:pic>
        <p:nvPicPr>
          <p:cNvPr id="4098" name="Picture 2" descr="Image result for rana iberica"/>
          <p:cNvPicPr>
            <a:picLocks noChangeAspect="1" noChangeArrowheads="1"/>
          </p:cNvPicPr>
          <p:nvPr/>
        </p:nvPicPr>
        <p:blipFill rotWithShape="1">
          <a:blip r:embed="rId2">
            <a:extLst>
              <a:ext uri="{28A0092B-C50C-407E-A947-70E740481C1C}">
                <a14:useLocalDpi xmlns:a14="http://schemas.microsoft.com/office/drawing/2010/main" val="0"/>
              </a:ext>
            </a:extLst>
          </a:blip>
          <a:srcRect t="19745" b="19219"/>
          <a:stretch/>
        </p:blipFill>
        <p:spPr bwMode="auto">
          <a:xfrm>
            <a:off x="7251700" y="2730500"/>
            <a:ext cx="4940300" cy="20701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pelobates cultripes"/>
          <p:cNvPicPr>
            <a:picLocks noChangeAspect="1" noChangeArrowheads="1"/>
          </p:cNvPicPr>
          <p:nvPr/>
        </p:nvPicPr>
        <p:blipFill rotWithShape="1">
          <a:blip r:embed="rId3">
            <a:extLst>
              <a:ext uri="{28A0092B-C50C-407E-A947-70E740481C1C}">
                <a14:useLocalDpi xmlns:a14="http://schemas.microsoft.com/office/drawing/2010/main" val="0"/>
              </a:ext>
            </a:extLst>
          </a:blip>
          <a:srcRect t="33162" b="11311"/>
          <a:stretch/>
        </p:blipFill>
        <p:spPr bwMode="auto">
          <a:xfrm>
            <a:off x="7251700" y="4800600"/>
            <a:ext cx="49403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hyla molleri"/>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7441" r="340" b="27107"/>
          <a:stretch/>
        </p:blipFill>
        <p:spPr bwMode="auto">
          <a:xfrm>
            <a:off x="7236778" y="884489"/>
            <a:ext cx="4955222" cy="1846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249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ack And White Birds Silhouette Fresh HD Wallpape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48683" y="-997363"/>
            <a:ext cx="13649309" cy="853081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289353" y="116632"/>
            <a:ext cx="8190511" cy="780089"/>
            <a:chOff x="217012" y="116632"/>
            <a:chExt cx="6142883" cy="780091"/>
          </a:xfrm>
        </p:grpSpPr>
        <p:pic>
          <p:nvPicPr>
            <p:cNvPr id="3" name="Picture 2" descr="C:\Users\jhanson\Downloads\1467354618_f0e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012" y="116632"/>
              <a:ext cx="682580" cy="7800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75756" y="214289"/>
              <a:ext cx="5284139" cy="666787"/>
            </a:xfrm>
            <a:prstGeom prst="rect">
              <a:avLst/>
            </a:prstGeom>
            <a:noFill/>
          </p:spPr>
          <p:txBody>
            <a:bodyPr wrap="none" rtlCol="0">
              <a:spAutoFit/>
            </a:bodyPr>
            <a:lstStyle/>
            <a:p>
              <a:r>
                <a:rPr lang="en-AU" sz="3733" b="1" dirty="0"/>
                <a:t>jeffrey.hanson@uqconnect.edu.au</a:t>
              </a:r>
            </a:p>
          </p:txBody>
        </p:sp>
      </p:grpSp>
      <p:grpSp>
        <p:nvGrpSpPr>
          <p:cNvPr id="2" name="Group 1"/>
          <p:cNvGrpSpPr/>
          <p:nvPr/>
        </p:nvGrpSpPr>
        <p:grpSpPr>
          <a:xfrm>
            <a:off x="289349" y="2036151"/>
            <a:ext cx="5197072" cy="720938"/>
            <a:chOff x="211764" y="1168251"/>
            <a:chExt cx="3897804" cy="720936"/>
          </a:xfrm>
        </p:grpSpPr>
        <p:pic>
          <p:nvPicPr>
            <p:cNvPr id="5" name="Picture 4" descr="C:\Users\jhanson\Downloads\1467354784_we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1764" y="1168251"/>
              <a:ext cx="693077" cy="6930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75756" y="1222402"/>
              <a:ext cx="3033812" cy="666785"/>
            </a:xfrm>
            <a:prstGeom prst="rect">
              <a:avLst/>
            </a:prstGeom>
            <a:noFill/>
          </p:spPr>
          <p:txBody>
            <a:bodyPr wrap="none" rtlCol="0">
              <a:spAutoFit/>
            </a:bodyPr>
            <a:lstStyle/>
            <a:p>
              <a:r>
                <a:rPr lang="en-AU" sz="3733" b="1" dirty="0"/>
                <a:t>jeffrey-hanson.com</a:t>
              </a:r>
              <a:endParaRPr lang="en-AU" sz="2667" b="1" dirty="0"/>
            </a:p>
          </p:txBody>
        </p:sp>
      </p:grpSp>
      <p:grpSp>
        <p:nvGrpSpPr>
          <p:cNvPr id="9" name="Group 8"/>
          <p:cNvGrpSpPr/>
          <p:nvPr/>
        </p:nvGrpSpPr>
        <p:grpSpPr>
          <a:xfrm>
            <a:off x="289350" y="1073392"/>
            <a:ext cx="6603189" cy="792088"/>
            <a:chOff x="162258" y="2132856"/>
            <a:chExt cx="4952392" cy="792088"/>
          </a:xfrm>
        </p:grpSpPr>
        <p:pic>
          <p:nvPicPr>
            <p:cNvPr id="4" name="Picture 3" descr="C:\Users\jhanson\Downloads\1467354717_githu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258" y="2132856"/>
              <a:ext cx="792088" cy="7920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75756" y="2236512"/>
              <a:ext cx="4038894" cy="666786"/>
            </a:xfrm>
            <a:prstGeom prst="rect">
              <a:avLst/>
            </a:prstGeom>
            <a:noFill/>
          </p:spPr>
          <p:txBody>
            <a:bodyPr wrap="none" rtlCol="0">
              <a:spAutoFit/>
            </a:bodyPr>
            <a:lstStyle/>
            <a:p>
              <a:r>
                <a:rPr lang="en-AU" sz="3733" b="1" dirty="0"/>
                <a:t>github.com/</a:t>
              </a:r>
              <a:r>
                <a:rPr lang="en-AU" sz="3733" b="1" dirty="0" err="1"/>
                <a:t>jeffreyhanson</a:t>
              </a:r>
              <a:endParaRPr lang="en-AU" sz="2667" b="1" dirty="0"/>
            </a:p>
          </p:txBody>
        </p:sp>
      </p:grpSp>
    </p:spTree>
    <p:extLst>
      <p:ext uri="{BB962C8B-B14F-4D97-AF65-F5344CB8AC3E}">
        <p14:creationId xmlns:p14="http://schemas.microsoft.com/office/powerpoint/2010/main" val="1831056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8"/>
            <a:ext cx="12192000" cy="1071596"/>
          </a:xfrm>
        </p:spPr>
        <p:txBody>
          <a:bodyPr>
            <a:normAutofit/>
          </a:bodyPr>
          <a:lstStyle/>
          <a:p>
            <a:r>
              <a:rPr lang="en-AU" b="1" dirty="0" smtClean="0">
                <a:latin typeface="+mn-lt"/>
              </a:rPr>
              <a:t>Global biodiversity </a:t>
            </a:r>
            <a:r>
              <a:rPr lang="en-AU" b="1" dirty="0">
                <a:latin typeface="+mn-lt"/>
              </a:rPr>
              <a:t>c</a:t>
            </a:r>
            <a:r>
              <a:rPr lang="en-AU" b="1" dirty="0" smtClean="0">
                <a:latin typeface="+mn-lt"/>
              </a:rPr>
              <a:t>risis</a:t>
            </a:r>
            <a:endParaRPr lang="en-AU" b="1" dirty="0">
              <a:latin typeface="+mn-lt"/>
            </a:endParaRPr>
          </a:p>
        </p:txBody>
      </p:sp>
      <p:pic>
        <p:nvPicPr>
          <p:cNvPr id="1028" name="Picture 4" descr="One of several subspecies of leopard, the Zanzibar leopard made its home on the Zanzibar archipelago of Tanzania. It's still unclear whether this large cat is technically extinct — there are occasional unconfirmed sightings. &#10; Cause of extinction: Locals believed the leopards were kept by witches, and aggressively hunted them. The animals were seen as evil predators that must be exterminated — and even the government was in on the campaign. In the mid-'90s there was a short-lived conservation effort but it was deemed too little, too late.&#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2" y="4373442"/>
            <a:ext cx="4279609" cy="25119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stunning Madeiran Large White butterfly was found in the valleys of the Laurisilva forests on Portugal's Madeira Islands. The butterfly's closest relative, the Large White, is common across Europe, Africa and Asia. &#10; Cause of extinction: Loss of habitat due to construction as well as pollution from agricultural fertilizers are two major causes of the species' decline.&#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1744" y="4469061"/>
            <a:ext cx="4113808" cy="241462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he last Pyrenean ibex died in 2000. However, a cloned ibex, created from skin samples taken from the last Pyrenean ibex, was birthed in 2009. It died shortly after birth from lung complications.&#10; Cause of extinction: Hunting of the ibex had caused the animal's numbers to seriously dwindle and conservationists blame the Spanish government for failing to act in time to save it.&#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64699" y="1078219"/>
            <a:ext cx="2621751" cy="153885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majestic West African black rhino was declared extinct in 2006, after conservationists failed to find any in their last remaining habitat in Cameroon. The West African black rhino was one of four subspecies of rhinoceros. &#10;Cause of extinction: Poachers hunted the rhino for its horn, which is believed by some in Yemen and China to possess aphrodisiacal powers.&#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83" y="2735233"/>
            <a:ext cx="3685701" cy="216334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imilar in appearance to the Sumatran tiger, the Javan tiger was native to the Indonesian island of Java. In the 1800s they were so common they were considered pests by island natives, but as the island was developed their population dwindled. By the 1950s, only 20 tigers remained. &#10;Cause of extinction: Loss of habitat and agricultural development led to severe population decline. Conservation efforts in the 1940s and '50s were unsuccessful due to a lack of adequate land and planning.&#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46281" y="4298779"/>
            <a:ext cx="4403921" cy="25849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native of Maui, Hawaii, the Po'ouli, or Black-faced Honeycreeper, was only discovered in the 1970s. The birds inhabited the southwestern slope of Haleakala volcano. But the population declined rapidly, and by 1997 there were only three known Po'ouli left. Efforts to mate the remaining birds failed and the species was formally declared extinct seven years later. &#10;Cause of extinction: Habitat loss, along with disease, predators and a decline in its food source — native tree snails — are all seen as reasons for the bird's demise.&#10;"/>
          <p:cNvPicPr>
            <a:picLocks noChangeAspect="1" noChangeArrowheads="1"/>
          </p:cNvPicPr>
          <p:nvPr/>
        </p:nvPicPr>
        <p:blipFill rotWithShape="1">
          <a:blip r:embed="rId8">
            <a:extLst>
              <a:ext uri="{28A0092B-C50C-407E-A947-70E740481C1C}">
                <a14:useLocalDpi xmlns:a14="http://schemas.microsoft.com/office/drawing/2010/main" val="0"/>
              </a:ext>
            </a:extLst>
          </a:blip>
          <a:srcRect t="27360"/>
          <a:stretch/>
        </p:blipFill>
        <p:spPr bwMode="auto">
          <a:xfrm>
            <a:off x="8009670" y="1078219"/>
            <a:ext cx="4231012" cy="18039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he golden toad is not the only species to disappear in the past 40 years, but it might just be the brightest. This fluorescent amphibian was found in the high-altitude ridges of Costa Rica, but thanks to pollution, global warming and fungal skin infections, the species became extinct in 1989. &#10;Read on to find out about 10 other incredible species we've lost in the last several decades.&#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09214" y="2816559"/>
            <a:ext cx="3031469" cy="177934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pix's Macaw, also called the Little Blue Macaw, was known for its beautiful blue feathers. While some still exist in captivity, these tiny blue birds are extinct in the wild. &#10;Cause of extinction: Habitat destruction and illegal trapping and trade contributed to the macaw's dwindling numbers.&#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682" y="1078219"/>
            <a:ext cx="3544689" cy="199112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s://upload.wikimedia.org/wikipedia/en/9/9b/Frohawk_Dod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512345" y="2506196"/>
            <a:ext cx="2787696" cy="226865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https://assets.rbl.ms/5102114/980x.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86449" y="1078219"/>
            <a:ext cx="2023223" cy="16375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Tecopa pupfish, a native of the hot springs of the Mojave Desert, has the distinction of being the first animal declared extinct under the provisions of the Endangered Species Act of 1973. The pupfish's decline was precipitated when its natural habitat was encroached upon by developers.&#10;Cause of extinction: Destruction of natural habitat.&#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79720" y="2652025"/>
            <a:ext cx="3317661" cy="1947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2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9923"/>
            <a:ext cx="10515600" cy="2482850"/>
          </a:xfrm>
        </p:spPr>
        <p:txBody>
          <a:bodyPr>
            <a:normAutofit/>
          </a:bodyPr>
          <a:lstStyle/>
          <a:p>
            <a:pPr algn="ctr"/>
            <a:r>
              <a:rPr lang="en-AU" sz="5400" dirty="0" smtClean="0"/>
              <a:t>(</a:t>
            </a:r>
            <a:r>
              <a:rPr lang="en-AU" sz="5400" dirty="0" err="1" smtClean="0"/>
              <a:t>i</a:t>
            </a:r>
            <a:r>
              <a:rPr lang="en-AU" sz="5400" dirty="0" smtClean="0"/>
              <a:t>) how well are existing protected areas covering important places for evolutionary processes?</a:t>
            </a:r>
            <a:endParaRPr lang="en-AU" sz="5400" dirty="0"/>
          </a:p>
        </p:txBody>
      </p:sp>
      <p:sp>
        <p:nvSpPr>
          <p:cNvPr id="5" name="Title 1"/>
          <p:cNvSpPr txBox="1">
            <a:spLocks/>
          </p:cNvSpPr>
          <p:nvPr/>
        </p:nvSpPr>
        <p:spPr>
          <a:xfrm>
            <a:off x="838200" y="3987372"/>
            <a:ext cx="10515600" cy="200977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b="1" kern="1200">
                <a:solidFill>
                  <a:schemeClr val="bg1">
                    <a:lumMod val="95000"/>
                  </a:schemeClr>
                </a:solidFill>
                <a:latin typeface="+mj-lt"/>
                <a:ea typeface="+mj-ea"/>
                <a:cs typeface="+mj-cs"/>
              </a:defRPr>
            </a:lvl1pPr>
          </a:lstStyle>
          <a:p>
            <a:pPr algn="ctr"/>
            <a:r>
              <a:rPr lang="en-AU" sz="5400" dirty="0" smtClean="0"/>
              <a:t>(ii) where are priority areas for conserving evolutionary processes?</a:t>
            </a:r>
            <a:endParaRPr lang="en-AU" sz="5400" dirty="0"/>
          </a:p>
        </p:txBody>
      </p:sp>
      <p:sp>
        <p:nvSpPr>
          <p:cNvPr id="6" name="TextBox 5"/>
          <p:cNvSpPr txBox="1"/>
          <p:nvPr/>
        </p:nvSpPr>
        <p:spPr>
          <a:xfrm>
            <a:off x="5289529" y="314067"/>
            <a:ext cx="1612942" cy="923330"/>
          </a:xfrm>
          <a:prstGeom prst="rect">
            <a:avLst/>
          </a:prstGeom>
          <a:noFill/>
        </p:spPr>
        <p:txBody>
          <a:bodyPr wrap="none" rtlCol="0">
            <a:spAutoFit/>
          </a:bodyPr>
          <a:lstStyle/>
          <a:p>
            <a:pPr algn="ctr"/>
            <a:r>
              <a:rPr lang="en-AU" sz="5400" b="1" dirty="0">
                <a:solidFill>
                  <a:schemeClr val="bg1"/>
                </a:solidFill>
              </a:rPr>
              <a:t>Aims</a:t>
            </a:r>
          </a:p>
        </p:txBody>
      </p:sp>
    </p:spTree>
    <p:extLst>
      <p:ext uri="{BB962C8B-B14F-4D97-AF65-F5344CB8AC3E}">
        <p14:creationId xmlns:p14="http://schemas.microsoft.com/office/powerpoint/2010/main" val="2921662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526960" y="1914957"/>
            <a:ext cx="11304122" cy="2978705"/>
            <a:chOff x="526960" y="1914957"/>
            <a:chExt cx="11304122" cy="2978705"/>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6960" y="1934245"/>
              <a:ext cx="3678427" cy="294012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21021" y="1914957"/>
              <a:ext cx="3726691" cy="2978705"/>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63346" y="1934245"/>
              <a:ext cx="3667736" cy="2931583"/>
            </a:xfrm>
            <a:prstGeom prst="rect">
              <a:avLst/>
            </a:prstGeom>
          </p:spPr>
        </p:pic>
      </p:grpSp>
      <p:sp>
        <p:nvSpPr>
          <p:cNvPr id="2" name="Title 1"/>
          <p:cNvSpPr>
            <a:spLocks noGrp="1"/>
          </p:cNvSpPr>
          <p:nvPr>
            <p:ph type="title"/>
          </p:nvPr>
        </p:nvSpPr>
        <p:spPr>
          <a:xfrm>
            <a:off x="838200" y="-200933"/>
            <a:ext cx="10515600" cy="1325563"/>
          </a:xfrm>
        </p:spPr>
        <p:txBody>
          <a:bodyPr>
            <a:normAutofit/>
          </a:bodyPr>
          <a:lstStyle/>
          <a:p>
            <a:pPr algn="ctr"/>
            <a:r>
              <a:rPr lang="en-AU" sz="4800" dirty="0" smtClean="0">
                <a:latin typeface="+mn-lt"/>
              </a:rPr>
              <a:t>Case study</a:t>
            </a:r>
            <a:endParaRPr lang="en-AU" sz="4800" dirty="0">
              <a:latin typeface="+mn-lt"/>
            </a:endParaRPr>
          </a:p>
        </p:txBody>
      </p:sp>
      <p:grpSp>
        <p:nvGrpSpPr>
          <p:cNvPr id="11" name="Group 10"/>
          <p:cNvGrpSpPr/>
          <p:nvPr/>
        </p:nvGrpSpPr>
        <p:grpSpPr>
          <a:xfrm>
            <a:off x="8749626" y="4614671"/>
            <a:ext cx="3192378" cy="1978251"/>
            <a:chOff x="4855334" y="4736456"/>
            <a:chExt cx="3192378" cy="1978251"/>
          </a:xfrm>
        </p:grpSpPr>
        <p:pic>
          <p:nvPicPr>
            <p:cNvPr id="2050" name="Picture 2" descr="Rana-iberica-La-Vera-20071111 9.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1859" t="21390" r="7325" b="9549"/>
            <a:stretch/>
          </p:blipFill>
          <p:spPr bwMode="auto">
            <a:xfrm>
              <a:off x="5508001" y="4736456"/>
              <a:ext cx="2539711" cy="194949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2" name="Picture 4" descr="Image result for iucn ico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55334" y="5554662"/>
              <a:ext cx="1160045" cy="1160045"/>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p:cNvSpPr txBox="1"/>
          <p:nvPr/>
        </p:nvSpPr>
        <p:spPr>
          <a:xfrm>
            <a:off x="8606334" y="914931"/>
            <a:ext cx="3023200" cy="769441"/>
          </a:xfrm>
          <a:prstGeom prst="rect">
            <a:avLst/>
          </a:prstGeom>
          <a:noFill/>
        </p:spPr>
        <p:txBody>
          <a:bodyPr wrap="none" rtlCol="0">
            <a:spAutoFit/>
          </a:bodyPr>
          <a:lstStyle/>
          <a:p>
            <a:r>
              <a:rPr lang="en-AU" sz="4400" i="1" dirty="0" smtClean="0">
                <a:solidFill>
                  <a:schemeClr val="bg1">
                    <a:lumMod val="95000"/>
                  </a:schemeClr>
                </a:solidFill>
              </a:rPr>
              <a:t>Rana </a:t>
            </a:r>
            <a:r>
              <a:rPr lang="en-AU" sz="4400" i="1" dirty="0" err="1" smtClean="0">
                <a:solidFill>
                  <a:schemeClr val="bg1">
                    <a:lumMod val="95000"/>
                  </a:schemeClr>
                </a:solidFill>
              </a:rPr>
              <a:t>iberica</a:t>
            </a:r>
            <a:endParaRPr lang="en-AU" sz="4400" i="1" dirty="0">
              <a:solidFill>
                <a:schemeClr val="bg1">
                  <a:lumMod val="95000"/>
                </a:schemeClr>
              </a:solidFill>
            </a:endParaRPr>
          </a:p>
        </p:txBody>
      </p:sp>
      <p:grpSp>
        <p:nvGrpSpPr>
          <p:cNvPr id="12" name="Group 11"/>
          <p:cNvGrpSpPr/>
          <p:nvPr/>
        </p:nvGrpSpPr>
        <p:grpSpPr>
          <a:xfrm>
            <a:off x="4888357" y="4711146"/>
            <a:ext cx="2877010" cy="1881776"/>
            <a:chOff x="8809782" y="4804177"/>
            <a:chExt cx="2877010" cy="1881776"/>
          </a:xfrm>
        </p:grpSpPr>
        <p:pic>
          <p:nvPicPr>
            <p:cNvPr id="2056" name="Picture 8" descr="Pelobates cultripes"/>
            <p:cNvPicPr>
              <a:picLocks noChangeAspect="1" noChangeArrowheads="1"/>
            </p:cNvPicPr>
            <p:nvPr/>
          </p:nvPicPr>
          <p:blipFill rotWithShape="1">
            <a:blip r:embed="rId7">
              <a:extLst>
                <a:ext uri="{28A0092B-C50C-407E-A947-70E740481C1C}">
                  <a14:useLocalDpi xmlns:a14="http://schemas.microsoft.com/office/drawing/2010/main" val="0"/>
                </a:ext>
              </a:extLst>
            </a:blip>
            <a:srcRect l="19779" t="23373" b="7007"/>
            <a:stretch/>
          </p:blipFill>
          <p:spPr bwMode="auto">
            <a:xfrm>
              <a:off x="8809782" y="5084331"/>
              <a:ext cx="2460675" cy="160162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8" name="Picture 4" descr="Image result for iucn ico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05827" y="4804177"/>
              <a:ext cx="1080965" cy="1080965"/>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p:cNvSpPr txBox="1"/>
          <p:nvPr/>
        </p:nvSpPr>
        <p:spPr>
          <a:xfrm>
            <a:off x="3943881" y="949918"/>
            <a:ext cx="4480970" cy="769441"/>
          </a:xfrm>
          <a:prstGeom prst="rect">
            <a:avLst/>
          </a:prstGeom>
          <a:noFill/>
        </p:spPr>
        <p:txBody>
          <a:bodyPr wrap="none" rtlCol="0">
            <a:spAutoFit/>
          </a:bodyPr>
          <a:lstStyle/>
          <a:p>
            <a:r>
              <a:rPr lang="en-AU" sz="4400" i="1" dirty="0" err="1" smtClean="0">
                <a:solidFill>
                  <a:schemeClr val="bg1">
                    <a:lumMod val="95000"/>
                  </a:schemeClr>
                </a:solidFill>
              </a:rPr>
              <a:t>Pelobates</a:t>
            </a:r>
            <a:r>
              <a:rPr lang="en-AU" sz="4400" i="1" dirty="0" smtClean="0">
                <a:solidFill>
                  <a:schemeClr val="bg1">
                    <a:lumMod val="95000"/>
                  </a:schemeClr>
                </a:solidFill>
              </a:rPr>
              <a:t> </a:t>
            </a:r>
            <a:r>
              <a:rPr lang="en-AU" sz="4400" i="1" dirty="0" err="1" smtClean="0">
                <a:solidFill>
                  <a:schemeClr val="bg1">
                    <a:lumMod val="95000"/>
                  </a:schemeClr>
                </a:solidFill>
              </a:rPr>
              <a:t>cultripes</a:t>
            </a:r>
            <a:endParaRPr lang="en-AU" sz="4400" i="1" dirty="0">
              <a:solidFill>
                <a:schemeClr val="bg1">
                  <a:lumMod val="95000"/>
                </a:schemeClr>
              </a:solidFill>
            </a:endParaRPr>
          </a:p>
        </p:txBody>
      </p:sp>
      <p:sp>
        <p:nvSpPr>
          <p:cNvPr id="7" name="TextBox 6"/>
          <p:cNvSpPr txBox="1"/>
          <p:nvPr/>
        </p:nvSpPr>
        <p:spPr>
          <a:xfrm>
            <a:off x="838200" y="949917"/>
            <a:ext cx="2924198" cy="769441"/>
          </a:xfrm>
          <a:prstGeom prst="rect">
            <a:avLst/>
          </a:prstGeom>
          <a:noFill/>
        </p:spPr>
        <p:txBody>
          <a:bodyPr wrap="none" rtlCol="0">
            <a:spAutoFit/>
          </a:bodyPr>
          <a:lstStyle/>
          <a:p>
            <a:r>
              <a:rPr lang="en-AU" sz="4400" i="1" dirty="0" err="1" smtClean="0">
                <a:solidFill>
                  <a:schemeClr val="bg1">
                    <a:lumMod val="95000"/>
                  </a:schemeClr>
                </a:solidFill>
              </a:rPr>
              <a:t>Hyla</a:t>
            </a:r>
            <a:r>
              <a:rPr lang="en-AU" sz="4400" i="1" dirty="0" smtClean="0">
                <a:solidFill>
                  <a:schemeClr val="bg1">
                    <a:lumMod val="95000"/>
                  </a:schemeClr>
                </a:solidFill>
              </a:rPr>
              <a:t> </a:t>
            </a:r>
            <a:r>
              <a:rPr lang="en-AU" sz="4400" i="1" dirty="0" err="1" smtClean="0">
                <a:solidFill>
                  <a:schemeClr val="bg1">
                    <a:lumMod val="95000"/>
                  </a:schemeClr>
                </a:solidFill>
              </a:rPr>
              <a:t>molleri</a:t>
            </a:r>
            <a:endParaRPr lang="en-AU" sz="4400" i="1" dirty="0">
              <a:solidFill>
                <a:schemeClr val="bg1">
                  <a:lumMod val="95000"/>
                </a:schemeClr>
              </a:solidFill>
            </a:endParaRPr>
          </a:p>
        </p:txBody>
      </p:sp>
      <p:pic>
        <p:nvPicPr>
          <p:cNvPr id="13" name="Picture 2" descr="Image result for hyla molleri"/>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09626" y="4924922"/>
            <a:ext cx="2719265" cy="1820649"/>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31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34925"/>
            <a:ext cx="11544300" cy="1325563"/>
          </a:xfrm>
        </p:spPr>
        <p:txBody>
          <a:bodyPr>
            <a:noAutofit/>
          </a:bodyPr>
          <a:lstStyle/>
          <a:p>
            <a:pPr algn="ctr"/>
            <a:r>
              <a:rPr lang="en-AU" dirty="0" smtClean="0">
                <a:latin typeface="+mn-lt"/>
              </a:rPr>
              <a:t>Mapping components of evolution: </a:t>
            </a:r>
            <a:br>
              <a:rPr lang="en-AU" dirty="0" smtClean="0">
                <a:latin typeface="+mn-lt"/>
              </a:rPr>
            </a:br>
            <a:r>
              <a:rPr lang="en-AU" dirty="0" smtClean="0">
                <a:latin typeface="+mn-lt"/>
              </a:rPr>
              <a:t>genetic lineages</a:t>
            </a:r>
            <a:endParaRPr lang="en-AU" dirty="0">
              <a:latin typeface="+mn-lt"/>
            </a:endParaRPr>
          </a:p>
        </p:txBody>
      </p:sp>
      <p:grpSp>
        <p:nvGrpSpPr>
          <p:cNvPr id="25" name="Group 24"/>
          <p:cNvGrpSpPr/>
          <p:nvPr/>
        </p:nvGrpSpPr>
        <p:grpSpPr>
          <a:xfrm>
            <a:off x="8637519" y="2239982"/>
            <a:ext cx="3281431" cy="3339451"/>
            <a:chOff x="8472419" y="2239982"/>
            <a:chExt cx="3281431" cy="3339451"/>
          </a:xfrm>
        </p:grpSpPr>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72419" y="2956620"/>
              <a:ext cx="3281431" cy="2622813"/>
            </a:xfrm>
            <a:prstGeom prst="rect">
              <a:avLst/>
            </a:prstGeom>
          </p:spPr>
        </p:pic>
        <p:sp>
          <p:nvSpPr>
            <p:cNvPr id="20" name="TextBox 19"/>
            <p:cNvSpPr txBox="1"/>
            <p:nvPr/>
          </p:nvSpPr>
          <p:spPr>
            <a:xfrm>
              <a:off x="9243973" y="2239982"/>
              <a:ext cx="1544012" cy="646331"/>
            </a:xfrm>
            <a:prstGeom prst="rect">
              <a:avLst/>
            </a:prstGeom>
            <a:noFill/>
          </p:spPr>
          <p:txBody>
            <a:bodyPr wrap="none" rtlCol="0">
              <a:spAutoFit/>
            </a:bodyPr>
            <a:lstStyle/>
            <a:p>
              <a:r>
                <a:rPr lang="en-AU" sz="3600" dirty="0" smtClean="0">
                  <a:solidFill>
                    <a:schemeClr val="bg1"/>
                  </a:solidFill>
                </a:rPr>
                <a:t>PHYLIN</a:t>
              </a:r>
              <a:endParaRPr lang="en-AU" sz="3600" dirty="0">
                <a:solidFill>
                  <a:schemeClr val="bg1"/>
                </a:solidFill>
              </a:endParaRPr>
            </a:p>
          </p:txBody>
        </p:sp>
      </p:grpSp>
      <p:grpSp>
        <p:nvGrpSpPr>
          <p:cNvPr id="24" name="Group 23"/>
          <p:cNvGrpSpPr/>
          <p:nvPr/>
        </p:nvGrpSpPr>
        <p:grpSpPr>
          <a:xfrm>
            <a:off x="4369118" y="1639818"/>
            <a:ext cx="3560059" cy="4093031"/>
            <a:chOff x="3860798" y="1639818"/>
            <a:chExt cx="3560059" cy="4093031"/>
          </a:xfrm>
        </p:grpSpPr>
        <p:sp>
          <p:nvSpPr>
            <p:cNvPr id="18" name="TextBox 17"/>
            <p:cNvSpPr txBox="1"/>
            <p:nvPr/>
          </p:nvSpPr>
          <p:spPr>
            <a:xfrm>
              <a:off x="4174369" y="1639818"/>
              <a:ext cx="2932919" cy="1200329"/>
            </a:xfrm>
            <a:prstGeom prst="rect">
              <a:avLst/>
            </a:prstGeom>
            <a:noFill/>
          </p:spPr>
          <p:txBody>
            <a:bodyPr wrap="none" rtlCol="0">
              <a:spAutoFit/>
            </a:bodyPr>
            <a:lstStyle/>
            <a:p>
              <a:pPr algn="ctr"/>
              <a:r>
                <a:rPr lang="en-AU" sz="3600" dirty="0" smtClean="0">
                  <a:solidFill>
                    <a:schemeClr val="bg1"/>
                  </a:solidFill>
                </a:rPr>
                <a:t>STRUCTURE &amp; </a:t>
              </a:r>
            </a:p>
            <a:p>
              <a:pPr algn="ctr"/>
              <a:r>
                <a:rPr lang="en-AU" sz="3600" dirty="0" smtClean="0">
                  <a:solidFill>
                    <a:schemeClr val="bg1"/>
                  </a:solidFill>
                </a:rPr>
                <a:t>CLUMPP</a:t>
              </a:r>
              <a:endParaRPr lang="en-AU" sz="3600" dirty="0">
                <a:solidFill>
                  <a:schemeClr val="bg1"/>
                </a:solidFill>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0798" y="2887331"/>
              <a:ext cx="3560059" cy="2845518"/>
            </a:xfrm>
            <a:prstGeom prst="rect">
              <a:avLst/>
            </a:prstGeom>
          </p:spPr>
        </p:pic>
      </p:grpSp>
      <p:sp>
        <p:nvSpPr>
          <p:cNvPr id="17" name="TextBox 16"/>
          <p:cNvSpPr txBox="1"/>
          <p:nvPr/>
        </p:nvSpPr>
        <p:spPr>
          <a:xfrm>
            <a:off x="564961" y="2515383"/>
            <a:ext cx="2562305" cy="646331"/>
          </a:xfrm>
          <a:prstGeom prst="rect">
            <a:avLst/>
          </a:prstGeom>
          <a:noFill/>
        </p:spPr>
        <p:txBody>
          <a:bodyPr wrap="none" rtlCol="0">
            <a:spAutoFit/>
          </a:bodyPr>
          <a:lstStyle/>
          <a:p>
            <a:r>
              <a:rPr lang="en-AU" sz="3600" dirty="0" smtClean="0">
                <a:solidFill>
                  <a:schemeClr val="bg1"/>
                </a:solidFill>
              </a:rPr>
              <a:t>Genetic data</a:t>
            </a:r>
            <a:endParaRPr lang="en-AU" sz="3600" dirty="0">
              <a:solidFill>
                <a:schemeClr val="bg1"/>
              </a:solidFill>
            </a:endParaRPr>
          </a:p>
        </p:txBody>
      </p:sp>
      <p:sp>
        <p:nvSpPr>
          <p:cNvPr id="28" name="Right Arrow 27"/>
          <p:cNvSpPr/>
          <p:nvPr/>
        </p:nvSpPr>
        <p:spPr>
          <a:xfrm>
            <a:off x="3860800" y="3619500"/>
            <a:ext cx="393700" cy="990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Right Arrow 29"/>
          <p:cNvSpPr/>
          <p:nvPr/>
        </p:nvSpPr>
        <p:spPr>
          <a:xfrm>
            <a:off x="8078575" y="3619500"/>
            <a:ext cx="393700" cy="99060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1" name="Picture 2" descr="Image result for genetic data"/>
          <p:cNvPicPr>
            <a:picLocks noChangeAspect="1" noChangeArrowheads="1"/>
          </p:cNvPicPr>
          <p:nvPr/>
        </p:nvPicPr>
        <p:blipFill rotWithShape="1">
          <a:blip r:embed="rId4">
            <a:extLst>
              <a:ext uri="{28A0092B-C50C-407E-A947-70E740481C1C}">
                <a14:useLocalDpi xmlns:a14="http://schemas.microsoft.com/office/drawing/2010/main" val="0"/>
              </a:ext>
            </a:extLst>
          </a:blip>
          <a:srcRect l="8923" r="13984"/>
          <a:stretch/>
        </p:blipFill>
        <p:spPr bwMode="auto">
          <a:xfrm>
            <a:off x="532079" y="3198322"/>
            <a:ext cx="3128697" cy="2236573"/>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3660776" y="5943600"/>
            <a:ext cx="5385833" cy="646331"/>
          </a:xfrm>
          <a:prstGeom prst="rect">
            <a:avLst/>
          </a:prstGeom>
          <a:noFill/>
        </p:spPr>
        <p:txBody>
          <a:bodyPr wrap="none" rtlCol="0">
            <a:spAutoFit/>
          </a:bodyPr>
          <a:lstStyle/>
          <a:p>
            <a:r>
              <a:rPr lang="en-AU" sz="3600" dirty="0" smtClean="0">
                <a:solidFill>
                  <a:schemeClr val="bg1"/>
                </a:solidFill>
              </a:rPr>
              <a:t>Data shown for </a:t>
            </a:r>
            <a:r>
              <a:rPr lang="en-AU" sz="3600" i="1" dirty="0" err="1" smtClean="0">
                <a:solidFill>
                  <a:schemeClr val="bg1"/>
                </a:solidFill>
              </a:rPr>
              <a:t>Hyla</a:t>
            </a:r>
            <a:r>
              <a:rPr lang="en-AU" sz="3600" i="1" dirty="0" smtClean="0">
                <a:solidFill>
                  <a:schemeClr val="bg1"/>
                </a:solidFill>
              </a:rPr>
              <a:t> </a:t>
            </a:r>
            <a:r>
              <a:rPr lang="en-AU" sz="3600" i="1" dirty="0" err="1" smtClean="0">
                <a:solidFill>
                  <a:schemeClr val="bg1"/>
                </a:solidFill>
              </a:rPr>
              <a:t>molleri</a:t>
            </a:r>
            <a:endParaRPr lang="en-AU" sz="3600" i="1" dirty="0">
              <a:solidFill>
                <a:schemeClr val="bg1"/>
              </a:solidFill>
            </a:endParaRPr>
          </a:p>
        </p:txBody>
      </p:sp>
    </p:spTree>
    <p:extLst>
      <p:ext uri="{BB962C8B-B14F-4D97-AF65-F5344CB8AC3E}">
        <p14:creationId xmlns:p14="http://schemas.microsoft.com/office/powerpoint/2010/main" val="4027689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34925"/>
            <a:ext cx="11544300" cy="1325563"/>
          </a:xfrm>
        </p:spPr>
        <p:txBody>
          <a:bodyPr>
            <a:noAutofit/>
          </a:bodyPr>
          <a:lstStyle/>
          <a:p>
            <a:pPr algn="ctr"/>
            <a:r>
              <a:rPr lang="en-AU" dirty="0" smtClean="0">
                <a:latin typeface="+mn-lt"/>
              </a:rPr>
              <a:t>Mapping components of evolution: </a:t>
            </a:r>
            <a:br>
              <a:rPr lang="en-AU" dirty="0" smtClean="0">
                <a:latin typeface="+mn-lt"/>
              </a:rPr>
            </a:br>
            <a:r>
              <a:rPr lang="en-AU" dirty="0" smtClean="0">
                <a:latin typeface="+mn-lt"/>
              </a:rPr>
              <a:t>identifying natural selection</a:t>
            </a:r>
            <a:endParaRPr lang="en-AU" dirty="0">
              <a:latin typeface="+mn-lt"/>
            </a:endParaRPr>
          </a:p>
        </p:txBody>
      </p:sp>
      <p:sp>
        <p:nvSpPr>
          <p:cNvPr id="17" name="TextBox 16"/>
          <p:cNvSpPr txBox="1"/>
          <p:nvPr/>
        </p:nvSpPr>
        <p:spPr>
          <a:xfrm>
            <a:off x="530682" y="2515385"/>
            <a:ext cx="2315167" cy="583992"/>
          </a:xfrm>
          <a:prstGeom prst="rect">
            <a:avLst/>
          </a:prstGeom>
          <a:noFill/>
        </p:spPr>
        <p:txBody>
          <a:bodyPr wrap="none" rtlCol="0">
            <a:spAutoFit/>
          </a:bodyPr>
          <a:lstStyle/>
          <a:p>
            <a:r>
              <a:rPr lang="en-AU" sz="3600" dirty="0" smtClean="0">
                <a:solidFill>
                  <a:schemeClr val="bg1"/>
                </a:solidFill>
              </a:rPr>
              <a:t>Genetic data</a:t>
            </a:r>
            <a:endParaRPr lang="en-AU" sz="3600" dirty="0">
              <a:solidFill>
                <a:schemeClr val="bg1"/>
              </a:solidFill>
            </a:endParaRPr>
          </a:p>
        </p:txBody>
      </p:sp>
      <p:sp>
        <p:nvSpPr>
          <p:cNvPr id="14" name="TextBox 13"/>
          <p:cNvSpPr txBox="1"/>
          <p:nvPr/>
        </p:nvSpPr>
        <p:spPr>
          <a:xfrm>
            <a:off x="4417287" y="2007551"/>
            <a:ext cx="2783711" cy="830997"/>
          </a:xfrm>
          <a:prstGeom prst="rect">
            <a:avLst/>
          </a:prstGeom>
          <a:noFill/>
        </p:spPr>
        <p:txBody>
          <a:bodyPr wrap="none" rtlCol="0">
            <a:spAutoFit/>
          </a:bodyPr>
          <a:lstStyle/>
          <a:p>
            <a:r>
              <a:rPr lang="en-AU" sz="4800" dirty="0" smtClean="0">
                <a:solidFill>
                  <a:schemeClr val="bg1"/>
                </a:solidFill>
              </a:rPr>
              <a:t>BAYESCAN</a:t>
            </a:r>
            <a:endParaRPr lang="en-AU" sz="4800" dirty="0">
              <a:solidFill>
                <a:schemeClr val="bg1"/>
              </a:solidFill>
            </a:endParaRPr>
          </a:p>
        </p:txBody>
      </p:sp>
      <p:sp>
        <p:nvSpPr>
          <p:cNvPr id="15" name="TextBox 14"/>
          <p:cNvSpPr txBox="1"/>
          <p:nvPr/>
        </p:nvSpPr>
        <p:spPr>
          <a:xfrm>
            <a:off x="4417287" y="3716262"/>
            <a:ext cx="2526141" cy="830997"/>
          </a:xfrm>
          <a:prstGeom prst="rect">
            <a:avLst/>
          </a:prstGeom>
          <a:noFill/>
        </p:spPr>
        <p:txBody>
          <a:bodyPr wrap="none" rtlCol="0">
            <a:spAutoFit/>
          </a:bodyPr>
          <a:lstStyle/>
          <a:p>
            <a:r>
              <a:rPr lang="en-AU" sz="4800" dirty="0" smtClean="0">
                <a:solidFill>
                  <a:schemeClr val="bg1"/>
                </a:solidFill>
              </a:rPr>
              <a:t>PCADAPT</a:t>
            </a:r>
            <a:endParaRPr lang="en-AU" sz="4800" dirty="0">
              <a:solidFill>
                <a:schemeClr val="bg1"/>
              </a:solidFill>
            </a:endParaRPr>
          </a:p>
        </p:txBody>
      </p:sp>
      <p:sp>
        <p:nvSpPr>
          <p:cNvPr id="16" name="TextBox 15"/>
          <p:cNvSpPr txBox="1"/>
          <p:nvPr/>
        </p:nvSpPr>
        <p:spPr>
          <a:xfrm>
            <a:off x="4362913" y="5221318"/>
            <a:ext cx="2580515" cy="830997"/>
          </a:xfrm>
          <a:prstGeom prst="rect">
            <a:avLst/>
          </a:prstGeom>
          <a:noFill/>
        </p:spPr>
        <p:txBody>
          <a:bodyPr wrap="none" rtlCol="0">
            <a:spAutoFit/>
          </a:bodyPr>
          <a:lstStyle/>
          <a:p>
            <a:r>
              <a:rPr lang="en-AU" sz="4800" dirty="0" smtClean="0">
                <a:solidFill>
                  <a:schemeClr val="bg1"/>
                </a:solidFill>
              </a:rPr>
              <a:t>SELESTIM</a:t>
            </a:r>
            <a:endParaRPr lang="en-AU" sz="4800" dirty="0">
              <a:solidFill>
                <a:schemeClr val="bg1"/>
              </a:solidFill>
            </a:endParaRPr>
          </a:p>
        </p:txBody>
      </p:sp>
      <p:cxnSp>
        <p:nvCxnSpPr>
          <p:cNvPr id="4" name="Straight Arrow Connector 3"/>
          <p:cNvCxnSpPr/>
          <p:nvPr/>
        </p:nvCxnSpPr>
        <p:spPr>
          <a:xfrm flipV="1">
            <a:off x="3449496" y="2434561"/>
            <a:ext cx="993543" cy="819486"/>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5" idx="1"/>
          </p:cNvCxnSpPr>
          <p:nvPr/>
        </p:nvCxnSpPr>
        <p:spPr>
          <a:xfrm>
            <a:off x="3449496" y="4131760"/>
            <a:ext cx="967791" cy="1"/>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6" idx="1"/>
          </p:cNvCxnSpPr>
          <p:nvPr/>
        </p:nvCxnSpPr>
        <p:spPr>
          <a:xfrm>
            <a:off x="3449496" y="5189893"/>
            <a:ext cx="913417" cy="446924"/>
          </a:xfrm>
          <a:prstGeom prst="straightConnector1">
            <a:avLst/>
          </a:prstGeom>
          <a:ln w="1270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9448800" y="4119589"/>
            <a:ext cx="607859" cy="369332"/>
          </a:xfrm>
          <a:prstGeom prst="rect">
            <a:avLst/>
          </a:prstGeom>
          <a:noFill/>
        </p:spPr>
        <p:txBody>
          <a:bodyPr wrap="none" rtlCol="0">
            <a:spAutoFit/>
          </a:bodyPr>
          <a:lstStyle/>
          <a:p>
            <a:r>
              <a:rPr lang="en-AU" dirty="0" smtClean="0"/>
              <a:t>Loci </a:t>
            </a:r>
            <a:endParaRPr lang="en-AU" dirty="0"/>
          </a:p>
        </p:txBody>
      </p:sp>
      <p:sp>
        <p:nvSpPr>
          <p:cNvPr id="32" name="Right Arrow 31"/>
          <p:cNvSpPr/>
          <p:nvPr/>
        </p:nvSpPr>
        <p:spPr>
          <a:xfrm>
            <a:off x="7261125" y="2007551"/>
            <a:ext cx="1194328" cy="424842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TextBox 36"/>
          <p:cNvSpPr txBox="1"/>
          <p:nvPr/>
        </p:nvSpPr>
        <p:spPr>
          <a:xfrm>
            <a:off x="9612147" y="1157288"/>
            <a:ext cx="1585819" cy="646331"/>
          </a:xfrm>
          <a:prstGeom prst="rect">
            <a:avLst/>
          </a:prstGeom>
          <a:noFill/>
        </p:spPr>
        <p:txBody>
          <a:bodyPr wrap="none" rtlCol="0">
            <a:spAutoFit/>
          </a:bodyPr>
          <a:lstStyle/>
          <a:p>
            <a:r>
              <a:rPr lang="en-AU" sz="3600" dirty="0" smtClean="0">
                <a:solidFill>
                  <a:schemeClr val="bg1"/>
                </a:solidFill>
              </a:rPr>
              <a:t>Neutral</a:t>
            </a:r>
            <a:endParaRPr lang="en-AU" sz="3600" dirty="0">
              <a:solidFill>
                <a:schemeClr val="bg1"/>
              </a:solidFill>
            </a:endParaRPr>
          </a:p>
        </p:txBody>
      </p:sp>
      <p:sp>
        <p:nvSpPr>
          <p:cNvPr id="36" name="TextBox 35"/>
          <p:cNvSpPr txBox="1"/>
          <p:nvPr/>
        </p:nvSpPr>
        <p:spPr>
          <a:xfrm>
            <a:off x="9612147" y="3920061"/>
            <a:ext cx="1848455" cy="646331"/>
          </a:xfrm>
          <a:prstGeom prst="rect">
            <a:avLst/>
          </a:prstGeom>
          <a:noFill/>
        </p:spPr>
        <p:txBody>
          <a:bodyPr wrap="none" rtlCol="0">
            <a:spAutoFit/>
          </a:bodyPr>
          <a:lstStyle/>
          <a:p>
            <a:r>
              <a:rPr lang="en-AU" sz="3600" dirty="0" smtClean="0">
                <a:solidFill>
                  <a:schemeClr val="bg1"/>
                </a:solidFill>
              </a:rPr>
              <a:t>Adaptive</a:t>
            </a:r>
            <a:endParaRPr lang="en-AU" sz="3600" dirty="0">
              <a:solidFill>
                <a:schemeClr val="bg1"/>
              </a:solidFill>
            </a:endParaRPr>
          </a:p>
        </p:txBody>
      </p:sp>
      <p:pic>
        <p:nvPicPr>
          <p:cNvPr id="52" name="Picture 2" descr="Image result for genetic data"/>
          <p:cNvPicPr>
            <a:picLocks noChangeAspect="1" noChangeArrowheads="1"/>
          </p:cNvPicPr>
          <p:nvPr/>
        </p:nvPicPr>
        <p:blipFill rotWithShape="1">
          <a:blip r:embed="rId2">
            <a:extLst>
              <a:ext uri="{28A0092B-C50C-407E-A947-70E740481C1C}">
                <a14:useLocalDpi xmlns:a14="http://schemas.microsoft.com/office/drawing/2010/main" val="0"/>
              </a:ext>
            </a:extLst>
          </a:blip>
          <a:srcRect l="8923" r="13984"/>
          <a:stretch/>
        </p:blipFill>
        <p:spPr bwMode="auto">
          <a:xfrm>
            <a:off x="341224" y="3188842"/>
            <a:ext cx="2787025" cy="199232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Image result for genetic data"/>
          <p:cNvPicPr>
            <a:picLocks noChangeAspect="1" noChangeArrowheads="1"/>
          </p:cNvPicPr>
          <p:nvPr/>
        </p:nvPicPr>
        <p:blipFill rotWithShape="1">
          <a:blip r:embed="rId2">
            <a:extLst>
              <a:ext uri="{28A0092B-C50C-407E-A947-70E740481C1C}">
                <a14:useLocalDpi xmlns:a14="http://schemas.microsoft.com/office/drawing/2010/main" val="0"/>
              </a:ext>
            </a:extLst>
          </a:blip>
          <a:srcRect l="8923" r="13984"/>
          <a:stretch/>
        </p:blipFill>
        <p:spPr bwMode="auto">
          <a:xfrm>
            <a:off x="9011544" y="1859327"/>
            <a:ext cx="2787025" cy="199232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Image result for genetic data"/>
          <p:cNvPicPr>
            <a:picLocks noChangeAspect="1" noChangeArrowheads="1"/>
          </p:cNvPicPr>
          <p:nvPr/>
        </p:nvPicPr>
        <p:blipFill rotWithShape="1">
          <a:blip r:embed="rId2">
            <a:extLst>
              <a:ext uri="{28A0092B-C50C-407E-A947-70E740481C1C}">
                <a14:useLocalDpi xmlns:a14="http://schemas.microsoft.com/office/drawing/2010/main" val="0"/>
              </a:ext>
            </a:extLst>
          </a:blip>
          <a:srcRect l="8923" r="13984"/>
          <a:stretch/>
        </p:blipFill>
        <p:spPr bwMode="auto">
          <a:xfrm>
            <a:off x="9011544" y="4519303"/>
            <a:ext cx="2787025" cy="1992326"/>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p:cNvSpPr/>
          <p:nvPr/>
        </p:nvSpPr>
        <p:spPr>
          <a:xfrm>
            <a:off x="9176655" y="4488920"/>
            <a:ext cx="1032469" cy="21658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Rectangle 57"/>
          <p:cNvSpPr/>
          <p:nvPr/>
        </p:nvSpPr>
        <p:spPr>
          <a:xfrm>
            <a:off x="10383745" y="4488921"/>
            <a:ext cx="1240204" cy="21658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Rectangle 58"/>
          <p:cNvSpPr/>
          <p:nvPr/>
        </p:nvSpPr>
        <p:spPr>
          <a:xfrm>
            <a:off x="8890946" y="1803618"/>
            <a:ext cx="285710" cy="21658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Rectangle 59"/>
          <p:cNvSpPr/>
          <p:nvPr/>
        </p:nvSpPr>
        <p:spPr>
          <a:xfrm>
            <a:off x="11753850" y="1772551"/>
            <a:ext cx="861300" cy="21658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Rectangle 60"/>
          <p:cNvSpPr/>
          <p:nvPr/>
        </p:nvSpPr>
        <p:spPr>
          <a:xfrm>
            <a:off x="10145402" y="1755609"/>
            <a:ext cx="238344" cy="21658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065757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1999" cy="727075"/>
          </a:xfrm>
        </p:spPr>
        <p:txBody>
          <a:bodyPr>
            <a:normAutofit/>
          </a:bodyPr>
          <a:lstStyle/>
          <a:p>
            <a:pPr algn="ctr"/>
            <a:r>
              <a:rPr lang="en-AU" sz="3600" dirty="0" smtClean="0">
                <a:latin typeface="+mn-lt"/>
              </a:rPr>
              <a:t>Protection of individual heterozygosity (“genetic fitness”)</a:t>
            </a:r>
            <a:endParaRPr lang="en-AU" sz="3600" dirty="0">
              <a:latin typeface="+mn-lt"/>
            </a:endParaRPr>
          </a:p>
        </p:txBody>
      </p:sp>
      <p:grpSp>
        <p:nvGrpSpPr>
          <p:cNvPr id="22" name="Group 21"/>
          <p:cNvGrpSpPr/>
          <p:nvPr/>
        </p:nvGrpSpPr>
        <p:grpSpPr>
          <a:xfrm>
            <a:off x="841225" y="606940"/>
            <a:ext cx="5298898" cy="1989027"/>
            <a:chOff x="841225" y="606940"/>
            <a:chExt cx="5298898" cy="1989027"/>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1629" y="606940"/>
              <a:ext cx="2488494" cy="1989027"/>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225" y="606940"/>
              <a:ext cx="2488494" cy="1989027"/>
            </a:xfrm>
            <a:prstGeom prst="rect">
              <a:avLst/>
            </a:prstGeom>
          </p:spPr>
        </p:pic>
      </p:grpSp>
      <p:sp>
        <p:nvSpPr>
          <p:cNvPr id="13" name="TextBox 12"/>
          <p:cNvSpPr txBox="1"/>
          <p:nvPr/>
        </p:nvSpPr>
        <p:spPr>
          <a:xfrm rot="16200000">
            <a:off x="-466535" y="1219726"/>
            <a:ext cx="1794081" cy="584775"/>
          </a:xfrm>
          <a:prstGeom prst="rect">
            <a:avLst/>
          </a:prstGeom>
          <a:noFill/>
        </p:spPr>
        <p:txBody>
          <a:bodyPr wrap="none" rtlCol="0">
            <a:spAutoFit/>
          </a:bodyPr>
          <a:lstStyle/>
          <a:p>
            <a:r>
              <a:rPr lang="en-AU" sz="3200" i="1" dirty="0" smtClean="0">
                <a:solidFill>
                  <a:schemeClr val="bg1"/>
                </a:solidFill>
              </a:rPr>
              <a:t>H. </a:t>
            </a:r>
            <a:r>
              <a:rPr lang="en-AU" sz="3200" i="1" dirty="0" err="1" smtClean="0">
                <a:solidFill>
                  <a:schemeClr val="bg1"/>
                </a:solidFill>
              </a:rPr>
              <a:t>molleri</a:t>
            </a:r>
            <a:endParaRPr lang="en-AU" sz="3200" i="1" dirty="0">
              <a:solidFill>
                <a:schemeClr val="bg1"/>
              </a:solidFill>
            </a:endParaRPr>
          </a:p>
        </p:txBody>
      </p:sp>
      <p:sp>
        <p:nvSpPr>
          <p:cNvPr id="14" name="TextBox 13"/>
          <p:cNvSpPr txBox="1"/>
          <p:nvPr/>
        </p:nvSpPr>
        <p:spPr>
          <a:xfrm rot="16200000">
            <a:off x="-611107" y="3456324"/>
            <a:ext cx="2007024" cy="646331"/>
          </a:xfrm>
          <a:prstGeom prst="rect">
            <a:avLst/>
          </a:prstGeom>
          <a:noFill/>
        </p:spPr>
        <p:txBody>
          <a:bodyPr wrap="none" rtlCol="0">
            <a:spAutoFit/>
          </a:bodyPr>
          <a:lstStyle/>
          <a:p>
            <a:r>
              <a:rPr lang="en-AU" sz="3600" i="1" dirty="0" smtClean="0">
                <a:solidFill>
                  <a:schemeClr val="bg1"/>
                </a:solidFill>
              </a:rPr>
              <a:t>P. </a:t>
            </a:r>
            <a:r>
              <a:rPr lang="en-AU" sz="3200" i="1" dirty="0" err="1" smtClean="0">
                <a:solidFill>
                  <a:schemeClr val="bg1"/>
                </a:solidFill>
              </a:rPr>
              <a:t>cultripes</a:t>
            </a:r>
            <a:endParaRPr lang="en-AU" sz="3200" i="1" dirty="0">
              <a:solidFill>
                <a:schemeClr val="bg1"/>
              </a:solidFill>
            </a:endParaRPr>
          </a:p>
        </p:txBody>
      </p:sp>
      <p:sp>
        <p:nvSpPr>
          <p:cNvPr id="15" name="TextBox 14"/>
          <p:cNvSpPr txBox="1"/>
          <p:nvPr/>
        </p:nvSpPr>
        <p:spPr>
          <a:xfrm rot="16200000">
            <a:off x="-469851" y="5589057"/>
            <a:ext cx="1724511" cy="584775"/>
          </a:xfrm>
          <a:prstGeom prst="rect">
            <a:avLst/>
          </a:prstGeom>
          <a:noFill/>
        </p:spPr>
        <p:txBody>
          <a:bodyPr wrap="none" rtlCol="0">
            <a:spAutoFit/>
          </a:bodyPr>
          <a:lstStyle/>
          <a:p>
            <a:r>
              <a:rPr lang="en-AU" sz="3200" i="1" dirty="0" smtClean="0">
                <a:solidFill>
                  <a:schemeClr val="bg1"/>
                </a:solidFill>
              </a:rPr>
              <a:t>R. </a:t>
            </a:r>
            <a:r>
              <a:rPr lang="en-AU" sz="3200" i="1" dirty="0" err="1" smtClean="0">
                <a:solidFill>
                  <a:schemeClr val="bg1"/>
                </a:solidFill>
              </a:rPr>
              <a:t>iberica</a:t>
            </a:r>
            <a:endParaRPr lang="en-AU" sz="3200" i="1" dirty="0">
              <a:solidFill>
                <a:schemeClr val="bg1"/>
              </a:solidFill>
            </a:endParaRPr>
          </a:p>
        </p:txBody>
      </p:sp>
      <p:grpSp>
        <p:nvGrpSpPr>
          <p:cNvPr id="21" name="Group 20"/>
          <p:cNvGrpSpPr/>
          <p:nvPr/>
        </p:nvGrpSpPr>
        <p:grpSpPr>
          <a:xfrm>
            <a:off x="840217" y="2704308"/>
            <a:ext cx="5293529" cy="1990639"/>
            <a:chOff x="840217" y="2758267"/>
            <a:chExt cx="5293529" cy="1990639"/>
          </a:xfrm>
        </p:grpSpPr>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8006" y="2764170"/>
              <a:ext cx="2475740" cy="1978833"/>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0217" y="2758267"/>
              <a:ext cx="2490511" cy="1990639"/>
            </a:xfrm>
            <a:prstGeom prst="rect">
              <a:avLst/>
            </a:prstGeom>
          </p:spPr>
        </p:pic>
      </p:grpSp>
      <p:grpSp>
        <p:nvGrpSpPr>
          <p:cNvPr id="20" name="Group 19"/>
          <p:cNvGrpSpPr/>
          <p:nvPr/>
        </p:nvGrpSpPr>
        <p:grpSpPr>
          <a:xfrm>
            <a:off x="841225" y="4803289"/>
            <a:ext cx="5265332" cy="1989027"/>
            <a:chOff x="841225" y="4803289"/>
            <a:chExt cx="5265332" cy="1989027"/>
          </a:xfrm>
        </p:grpSpPr>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85195" y="4830118"/>
              <a:ext cx="2421362" cy="1935369"/>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1225" y="4803289"/>
              <a:ext cx="2488494" cy="1989027"/>
            </a:xfrm>
            <a:prstGeom prst="rect">
              <a:avLst/>
            </a:prstGeom>
          </p:spPr>
        </p:pic>
      </p:grpSp>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95599" y="1626853"/>
            <a:ext cx="5417001" cy="4329752"/>
          </a:xfrm>
          <a:prstGeom prst="rect">
            <a:avLst/>
          </a:prstGeom>
        </p:spPr>
      </p:pic>
      <p:sp>
        <p:nvSpPr>
          <p:cNvPr id="25" name="TextBox 24"/>
          <p:cNvSpPr txBox="1"/>
          <p:nvPr/>
        </p:nvSpPr>
        <p:spPr>
          <a:xfrm>
            <a:off x="6873846" y="5969000"/>
            <a:ext cx="4660507" cy="646331"/>
          </a:xfrm>
          <a:prstGeom prst="rect">
            <a:avLst/>
          </a:prstGeom>
          <a:noFill/>
        </p:spPr>
        <p:txBody>
          <a:bodyPr wrap="none" rtlCol="0">
            <a:spAutoFit/>
          </a:bodyPr>
          <a:lstStyle/>
          <a:p>
            <a:r>
              <a:rPr lang="en-AU" sz="3600" dirty="0" smtClean="0">
                <a:solidFill>
                  <a:schemeClr val="bg1"/>
                </a:solidFill>
              </a:rPr>
              <a:t>Existing protected areas</a:t>
            </a:r>
            <a:endParaRPr lang="en-AU" sz="3600" dirty="0">
              <a:solidFill>
                <a:schemeClr val="bg1"/>
              </a:solidFill>
            </a:endParaRPr>
          </a:p>
        </p:txBody>
      </p:sp>
    </p:spTree>
    <p:extLst>
      <p:ext uri="{BB962C8B-B14F-4D97-AF65-F5344CB8AC3E}">
        <p14:creationId xmlns:p14="http://schemas.microsoft.com/office/powerpoint/2010/main" val="3093310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25"/>
            <a:ext cx="12191999" cy="727075"/>
          </a:xfrm>
        </p:spPr>
        <p:txBody>
          <a:bodyPr>
            <a:normAutofit/>
          </a:bodyPr>
          <a:lstStyle/>
          <a:p>
            <a:pPr algn="ctr"/>
            <a:r>
              <a:rPr lang="en-AU" sz="3600" dirty="0" smtClean="0">
                <a:latin typeface="+mn-lt"/>
              </a:rPr>
              <a:t>Protection of individual heterozygosity (“genetic fitness”)</a:t>
            </a:r>
            <a:endParaRPr lang="en-AU" sz="3600" dirty="0">
              <a:latin typeface="+mn-lt"/>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61024" y="1746381"/>
            <a:ext cx="5690322" cy="3906494"/>
          </a:xfrm>
        </p:spPr>
      </p:pic>
      <p:sp>
        <p:nvSpPr>
          <p:cNvPr id="13" name="TextBox 12"/>
          <p:cNvSpPr txBox="1"/>
          <p:nvPr/>
        </p:nvSpPr>
        <p:spPr>
          <a:xfrm rot="16200000">
            <a:off x="-466535" y="1219726"/>
            <a:ext cx="1794081" cy="584775"/>
          </a:xfrm>
          <a:prstGeom prst="rect">
            <a:avLst/>
          </a:prstGeom>
          <a:noFill/>
        </p:spPr>
        <p:txBody>
          <a:bodyPr wrap="none" rtlCol="0">
            <a:spAutoFit/>
          </a:bodyPr>
          <a:lstStyle/>
          <a:p>
            <a:r>
              <a:rPr lang="en-AU" sz="3200" i="1" dirty="0" smtClean="0">
                <a:solidFill>
                  <a:schemeClr val="bg1"/>
                </a:solidFill>
              </a:rPr>
              <a:t>H. </a:t>
            </a:r>
            <a:r>
              <a:rPr lang="en-AU" sz="3200" i="1" dirty="0" err="1" smtClean="0">
                <a:solidFill>
                  <a:schemeClr val="bg1"/>
                </a:solidFill>
              </a:rPr>
              <a:t>molleri</a:t>
            </a:r>
            <a:endParaRPr lang="en-AU" sz="3200" i="1" dirty="0">
              <a:solidFill>
                <a:schemeClr val="bg1"/>
              </a:solidFill>
            </a:endParaRPr>
          </a:p>
        </p:txBody>
      </p:sp>
      <p:sp>
        <p:nvSpPr>
          <p:cNvPr id="14" name="TextBox 13"/>
          <p:cNvSpPr txBox="1"/>
          <p:nvPr/>
        </p:nvSpPr>
        <p:spPr>
          <a:xfrm rot="16200000">
            <a:off x="-611107" y="3456324"/>
            <a:ext cx="2007024" cy="646331"/>
          </a:xfrm>
          <a:prstGeom prst="rect">
            <a:avLst/>
          </a:prstGeom>
          <a:noFill/>
        </p:spPr>
        <p:txBody>
          <a:bodyPr wrap="none" rtlCol="0">
            <a:spAutoFit/>
          </a:bodyPr>
          <a:lstStyle/>
          <a:p>
            <a:r>
              <a:rPr lang="en-AU" sz="3600" i="1" dirty="0" smtClean="0">
                <a:solidFill>
                  <a:schemeClr val="bg1"/>
                </a:solidFill>
              </a:rPr>
              <a:t>P. </a:t>
            </a:r>
            <a:r>
              <a:rPr lang="en-AU" sz="3200" i="1" dirty="0" err="1" smtClean="0">
                <a:solidFill>
                  <a:schemeClr val="bg1"/>
                </a:solidFill>
              </a:rPr>
              <a:t>cultripes</a:t>
            </a:r>
            <a:endParaRPr lang="en-AU" sz="3200" i="1" dirty="0">
              <a:solidFill>
                <a:schemeClr val="bg1"/>
              </a:solidFill>
            </a:endParaRPr>
          </a:p>
        </p:txBody>
      </p:sp>
      <p:sp>
        <p:nvSpPr>
          <p:cNvPr id="15" name="TextBox 14"/>
          <p:cNvSpPr txBox="1"/>
          <p:nvPr/>
        </p:nvSpPr>
        <p:spPr>
          <a:xfrm rot="16200000">
            <a:off x="-469851" y="5589057"/>
            <a:ext cx="1724511" cy="584775"/>
          </a:xfrm>
          <a:prstGeom prst="rect">
            <a:avLst/>
          </a:prstGeom>
          <a:noFill/>
        </p:spPr>
        <p:txBody>
          <a:bodyPr wrap="none" rtlCol="0">
            <a:spAutoFit/>
          </a:bodyPr>
          <a:lstStyle/>
          <a:p>
            <a:r>
              <a:rPr lang="en-AU" sz="3200" i="1" dirty="0" smtClean="0">
                <a:solidFill>
                  <a:schemeClr val="bg1"/>
                </a:solidFill>
              </a:rPr>
              <a:t>R. </a:t>
            </a:r>
            <a:r>
              <a:rPr lang="en-AU" sz="3200" i="1" dirty="0" err="1" smtClean="0">
                <a:solidFill>
                  <a:schemeClr val="bg1"/>
                </a:solidFill>
              </a:rPr>
              <a:t>iberica</a:t>
            </a:r>
            <a:endParaRPr lang="en-AU" sz="3200" i="1" dirty="0">
              <a:solidFill>
                <a:schemeClr val="bg1"/>
              </a:solidFill>
            </a:endParaRPr>
          </a:p>
        </p:txBody>
      </p:sp>
      <p:grpSp>
        <p:nvGrpSpPr>
          <p:cNvPr id="22" name="Group 21"/>
          <p:cNvGrpSpPr/>
          <p:nvPr/>
        </p:nvGrpSpPr>
        <p:grpSpPr>
          <a:xfrm>
            <a:off x="841225" y="606940"/>
            <a:ext cx="5298897" cy="1989027"/>
            <a:chOff x="841225" y="606940"/>
            <a:chExt cx="5298897" cy="1989027"/>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629" y="606940"/>
              <a:ext cx="2488493" cy="1989027"/>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225" y="606940"/>
              <a:ext cx="2488493" cy="1989027"/>
            </a:xfrm>
            <a:prstGeom prst="rect">
              <a:avLst/>
            </a:prstGeom>
          </p:spPr>
        </p:pic>
      </p:grpSp>
      <p:grpSp>
        <p:nvGrpSpPr>
          <p:cNvPr id="21" name="Group 20"/>
          <p:cNvGrpSpPr/>
          <p:nvPr/>
        </p:nvGrpSpPr>
        <p:grpSpPr>
          <a:xfrm>
            <a:off x="840217" y="2704308"/>
            <a:ext cx="5293528" cy="1990639"/>
            <a:chOff x="840217" y="2758267"/>
            <a:chExt cx="5293528" cy="1990639"/>
          </a:xfrm>
        </p:grpSpPr>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8006" y="2764170"/>
              <a:ext cx="2475739" cy="1978833"/>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0217" y="2758267"/>
              <a:ext cx="2490510" cy="1990639"/>
            </a:xfrm>
            <a:prstGeom prst="rect">
              <a:avLst/>
            </a:prstGeom>
          </p:spPr>
        </p:pic>
      </p:grpSp>
      <p:grpSp>
        <p:nvGrpSpPr>
          <p:cNvPr id="20" name="Group 19"/>
          <p:cNvGrpSpPr/>
          <p:nvPr/>
        </p:nvGrpSpPr>
        <p:grpSpPr>
          <a:xfrm>
            <a:off x="841225" y="4803289"/>
            <a:ext cx="5265331" cy="1989027"/>
            <a:chOff x="841225" y="4803289"/>
            <a:chExt cx="5265331" cy="1989027"/>
          </a:xfrm>
        </p:grpSpPr>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5195" y="4830118"/>
              <a:ext cx="2421361" cy="1935369"/>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1225" y="4803289"/>
              <a:ext cx="2488493" cy="1989027"/>
            </a:xfrm>
            <a:prstGeom prst="rect">
              <a:avLst/>
            </a:prstGeom>
          </p:spPr>
        </p:pic>
      </p:grpSp>
    </p:spTree>
    <p:extLst>
      <p:ext uri="{BB962C8B-B14F-4D97-AF65-F5344CB8AC3E}">
        <p14:creationId xmlns:p14="http://schemas.microsoft.com/office/powerpoint/2010/main" val="28158853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
            <a:ext cx="11353800" cy="615072"/>
          </a:xfrm>
        </p:spPr>
        <p:txBody>
          <a:bodyPr>
            <a:normAutofit/>
          </a:bodyPr>
          <a:lstStyle/>
          <a:p>
            <a:pPr algn="ctr"/>
            <a:r>
              <a:rPr lang="en-AU" sz="3600" dirty="0" smtClean="0">
                <a:latin typeface="+mn-lt"/>
              </a:rPr>
              <a:t>Protection of neutral genetic diversity</a:t>
            </a:r>
            <a:endParaRPr lang="en-AU" sz="3600" dirty="0">
              <a:latin typeface="+mn-lt"/>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241688" y="1707147"/>
            <a:ext cx="5804623" cy="3984963"/>
          </a:xfrm>
        </p:spPr>
      </p:pic>
      <p:sp>
        <p:nvSpPr>
          <p:cNvPr id="9" name="TextBox 8"/>
          <p:cNvSpPr txBox="1"/>
          <p:nvPr/>
        </p:nvSpPr>
        <p:spPr>
          <a:xfrm rot="16200000">
            <a:off x="-466535" y="1219726"/>
            <a:ext cx="1794081" cy="584775"/>
          </a:xfrm>
          <a:prstGeom prst="rect">
            <a:avLst/>
          </a:prstGeom>
          <a:noFill/>
        </p:spPr>
        <p:txBody>
          <a:bodyPr wrap="none" rtlCol="0">
            <a:spAutoFit/>
          </a:bodyPr>
          <a:lstStyle/>
          <a:p>
            <a:r>
              <a:rPr lang="en-AU" sz="3200" i="1" dirty="0" smtClean="0">
                <a:solidFill>
                  <a:schemeClr val="bg1"/>
                </a:solidFill>
              </a:rPr>
              <a:t>H. </a:t>
            </a:r>
            <a:r>
              <a:rPr lang="en-AU" sz="3200" i="1" dirty="0" err="1" smtClean="0">
                <a:solidFill>
                  <a:schemeClr val="bg1"/>
                </a:solidFill>
              </a:rPr>
              <a:t>molleri</a:t>
            </a:r>
            <a:endParaRPr lang="en-AU" sz="3200" i="1" dirty="0">
              <a:solidFill>
                <a:schemeClr val="bg1"/>
              </a:solidFill>
            </a:endParaRPr>
          </a:p>
        </p:txBody>
      </p:sp>
      <p:sp>
        <p:nvSpPr>
          <p:cNvPr id="10" name="TextBox 9"/>
          <p:cNvSpPr txBox="1"/>
          <p:nvPr/>
        </p:nvSpPr>
        <p:spPr>
          <a:xfrm rot="16200000">
            <a:off x="-611107" y="3456324"/>
            <a:ext cx="2007024" cy="646331"/>
          </a:xfrm>
          <a:prstGeom prst="rect">
            <a:avLst/>
          </a:prstGeom>
          <a:noFill/>
        </p:spPr>
        <p:txBody>
          <a:bodyPr wrap="none" rtlCol="0">
            <a:spAutoFit/>
          </a:bodyPr>
          <a:lstStyle/>
          <a:p>
            <a:r>
              <a:rPr lang="en-AU" sz="3600" i="1" dirty="0" smtClean="0">
                <a:solidFill>
                  <a:schemeClr val="bg1"/>
                </a:solidFill>
              </a:rPr>
              <a:t>P. </a:t>
            </a:r>
            <a:r>
              <a:rPr lang="en-AU" sz="3200" i="1" dirty="0" err="1" smtClean="0">
                <a:solidFill>
                  <a:schemeClr val="bg1"/>
                </a:solidFill>
              </a:rPr>
              <a:t>cultripes</a:t>
            </a:r>
            <a:endParaRPr lang="en-AU" sz="3200" i="1" dirty="0">
              <a:solidFill>
                <a:schemeClr val="bg1"/>
              </a:solidFill>
            </a:endParaRPr>
          </a:p>
        </p:txBody>
      </p:sp>
      <p:sp>
        <p:nvSpPr>
          <p:cNvPr id="11" name="TextBox 10"/>
          <p:cNvSpPr txBox="1"/>
          <p:nvPr/>
        </p:nvSpPr>
        <p:spPr>
          <a:xfrm rot="16200000">
            <a:off x="-469851" y="5589057"/>
            <a:ext cx="1724511" cy="584775"/>
          </a:xfrm>
          <a:prstGeom prst="rect">
            <a:avLst/>
          </a:prstGeom>
          <a:noFill/>
        </p:spPr>
        <p:txBody>
          <a:bodyPr wrap="none" rtlCol="0">
            <a:spAutoFit/>
          </a:bodyPr>
          <a:lstStyle/>
          <a:p>
            <a:r>
              <a:rPr lang="en-AU" sz="3200" i="1" dirty="0" smtClean="0">
                <a:solidFill>
                  <a:schemeClr val="bg1"/>
                </a:solidFill>
              </a:rPr>
              <a:t>R. </a:t>
            </a:r>
            <a:r>
              <a:rPr lang="en-AU" sz="3200" i="1" dirty="0" err="1" smtClean="0">
                <a:solidFill>
                  <a:schemeClr val="bg1"/>
                </a:solidFill>
              </a:rPr>
              <a:t>iberica</a:t>
            </a:r>
            <a:endParaRPr lang="en-AU" sz="3200" i="1" dirty="0">
              <a:solidFill>
                <a:schemeClr val="bg1"/>
              </a:solidFill>
            </a:endParaRPr>
          </a:p>
        </p:txBody>
      </p:sp>
      <p:grpSp>
        <p:nvGrpSpPr>
          <p:cNvPr id="18" name="Group 17"/>
          <p:cNvGrpSpPr/>
          <p:nvPr/>
        </p:nvGrpSpPr>
        <p:grpSpPr>
          <a:xfrm>
            <a:off x="840217" y="606940"/>
            <a:ext cx="5299905" cy="6185375"/>
            <a:chOff x="840217" y="606940"/>
            <a:chExt cx="5299905" cy="6185375"/>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1629" y="606940"/>
              <a:ext cx="2488493" cy="198902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225" y="606940"/>
              <a:ext cx="2488493" cy="1989026"/>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8006" y="2710211"/>
              <a:ext cx="2475739" cy="1978832"/>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0217" y="2704308"/>
              <a:ext cx="2490510" cy="1990638"/>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85195" y="4830118"/>
              <a:ext cx="2421361" cy="1935368"/>
            </a:xfrm>
            <a:prstGeom prst="rect">
              <a:avLst/>
            </a:prstGeom>
          </p:spPr>
        </p:pic>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1225" y="4803289"/>
              <a:ext cx="2488493" cy="1989026"/>
            </a:xfrm>
            <a:prstGeom prst="rect">
              <a:avLst/>
            </a:prstGeom>
          </p:spPr>
        </p:pic>
      </p:grpSp>
    </p:spTree>
    <p:extLst>
      <p:ext uri="{BB962C8B-B14F-4D97-AF65-F5344CB8AC3E}">
        <p14:creationId xmlns:p14="http://schemas.microsoft.com/office/powerpoint/2010/main" val="2945470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296</Words>
  <Application>Microsoft Office PowerPoint</Application>
  <PresentationFormat>Widescreen</PresentationFormat>
  <Paragraphs>71</Paragraphs>
  <Slides>17</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Calibri Light</vt:lpstr>
      <vt:lpstr>Office Theme</vt:lpstr>
      <vt:lpstr>1_Office Theme</vt:lpstr>
      <vt:lpstr>Conserving evolutionary processes for three amphibian species in the Iberian Peninsula</vt:lpstr>
      <vt:lpstr>Global biodiversity crisis</vt:lpstr>
      <vt:lpstr>(i) how well are existing protected areas covering important places for evolutionary processes?</vt:lpstr>
      <vt:lpstr>Case study</vt:lpstr>
      <vt:lpstr>Mapping components of evolution:  genetic lineages</vt:lpstr>
      <vt:lpstr>Mapping components of evolution:  identifying natural selection</vt:lpstr>
      <vt:lpstr>Protection of individual heterozygosity (“genetic fitness”)</vt:lpstr>
      <vt:lpstr>Protection of individual heterozygosity (“genetic fitness”)</vt:lpstr>
      <vt:lpstr>Protection of neutral genetic diversity</vt:lpstr>
      <vt:lpstr>Protection of adaptive genetic diversity</vt:lpstr>
      <vt:lpstr>Protection of climate refugia</vt:lpstr>
      <vt:lpstr>Reserve selection</vt:lpstr>
      <vt:lpstr>Reserve selection</vt:lpstr>
      <vt:lpstr>Reserve selection</vt:lpstr>
      <vt:lpstr>Priority areas for protected areas</vt:lpstr>
      <vt:lpstr>Planning for long-term persistence of biodiversity</vt:lpstr>
      <vt:lpstr>PowerPoint Presentation</vt:lpstr>
    </vt:vector>
  </TitlesOfParts>
  <Company>The University of Queensland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Conserving evolutionary processes for three amphibian species in the Iberian Peninsula</dc:title>
  <dc:creator>Jeffrey Owen Hanson</dc:creator>
  <cp:lastModifiedBy>Jeffrey Owen Hanson</cp:lastModifiedBy>
  <cp:revision>212</cp:revision>
  <dcterms:created xsi:type="dcterms:W3CDTF">2019-07-23T11:16:44Z</dcterms:created>
  <dcterms:modified xsi:type="dcterms:W3CDTF">2019-08-02T08:08:23Z</dcterms:modified>
</cp:coreProperties>
</file>