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59" r:id="rId4"/>
    <p:sldId id="260" r:id="rId5"/>
    <p:sldId id="261" r:id="rId6"/>
    <p:sldId id="321" r:id="rId7"/>
    <p:sldId id="331" r:id="rId8"/>
    <p:sldId id="266" r:id="rId9"/>
    <p:sldId id="307" r:id="rId10"/>
    <p:sldId id="308" r:id="rId11"/>
    <p:sldId id="314" r:id="rId12"/>
    <p:sldId id="335" r:id="rId13"/>
    <p:sldId id="285" r:id="rId14"/>
    <p:sldId id="304" r:id="rId15"/>
    <p:sldId id="291" r:id="rId16"/>
    <p:sldId id="301" r:id="rId17"/>
    <p:sldId id="332" r:id="rId18"/>
    <p:sldId id="333" r:id="rId19"/>
    <p:sldId id="324" r:id="rId20"/>
    <p:sldId id="334" r:id="rId21"/>
    <p:sldId id="325" r:id="rId22"/>
    <p:sldId id="320"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707"/>
    <a:srgbClr val="540000"/>
    <a:srgbClr val="6F8E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5604" autoAdjust="0"/>
  </p:normalViewPr>
  <p:slideViewPr>
    <p:cSldViewPr snapToGrid="0" snapToObjects="1">
      <p:cViewPr>
        <p:scale>
          <a:sx n="80" d="100"/>
          <a:sy n="80" d="100"/>
        </p:scale>
        <p:origin x="-1738" y="-6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04000E-16E5-4B7C-A14B-BAD755CB924A}" type="datetimeFigureOut">
              <a:rPr lang="en-AU" smtClean="0"/>
              <a:t>5/07/2016</a:t>
            </a:fld>
            <a:endParaRPr lang="en-AU"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EB35AC-EDC9-4126-A288-688121FD5938}" type="slidenum">
              <a:rPr lang="en-AU" smtClean="0"/>
              <a:t>‹#›</a:t>
            </a:fld>
            <a:endParaRPr lang="en-AU" dirty="0"/>
          </a:p>
        </p:txBody>
      </p:sp>
    </p:spTree>
    <p:extLst>
      <p:ext uri="{BB962C8B-B14F-4D97-AF65-F5344CB8AC3E}">
        <p14:creationId xmlns:p14="http://schemas.microsoft.com/office/powerpoint/2010/main" val="3735978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 high extinction rate</a:t>
            </a:r>
          </a:p>
          <a:p>
            <a:r>
              <a:rPr lang="en-AU" dirty="0" smtClean="0"/>
              <a:t>- conservation aims to maintain existing patterns of biodiversity and the processes that sustain them</a:t>
            </a:r>
          </a:p>
          <a:p>
            <a:r>
              <a:rPr lang="en-AU" dirty="0" smtClean="0"/>
              <a:t>- areas set aside to preserve biodiversity, and spearhead direct management actions</a:t>
            </a:r>
          </a:p>
          <a:p>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2</a:t>
            </a:fld>
            <a:endParaRPr lang="en-AU"/>
          </a:p>
        </p:txBody>
      </p:sp>
    </p:spTree>
    <p:extLst>
      <p:ext uri="{BB962C8B-B14F-4D97-AF65-F5344CB8AC3E}">
        <p14:creationId xmlns:p14="http://schemas.microsoft.com/office/powerpoint/2010/main" val="3375030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 not all remaining habitat can be preserved</a:t>
            </a:r>
          </a:p>
          <a:p>
            <a:r>
              <a:rPr lang="en-AU" dirty="0" smtClean="0"/>
              <a:t>- achieve conservation objectives for minimal cost</a:t>
            </a:r>
          </a:p>
          <a:p>
            <a:r>
              <a:rPr lang="en-AU" dirty="0" smtClean="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3</a:t>
            </a:fld>
            <a:endParaRPr lang="en-AU"/>
          </a:p>
        </p:txBody>
      </p:sp>
    </p:spTree>
    <p:extLst>
      <p:ext uri="{BB962C8B-B14F-4D97-AF65-F5344CB8AC3E}">
        <p14:creationId xmlns:p14="http://schemas.microsoft.com/office/powerpoint/2010/main" val="858951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DEB35AC-EDC9-4126-A288-688121FD5938}" type="slidenum">
              <a:rPr lang="en-AU" smtClean="0"/>
              <a:t>13</a:t>
            </a:fld>
            <a:endParaRPr lang="en-AU" dirty="0"/>
          </a:p>
        </p:txBody>
      </p:sp>
    </p:spTree>
    <p:extLst>
      <p:ext uri="{BB962C8B-B14F-4D97-AF65-F5344CB8AC3E}">
        <p14:creationId xmlns:p14="http://schemas.microsoft.com/office/powerpoint/2010/main" val="1625818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 not all remaining habitat can be preserved</a:t>
            </a:r>
          </a:p>
          <a:p>
            <a:r>
              <a:rPr lang="en-AU" dirty="0" smtClean="0"/>
              <a:t>- achieve conservation objectives for minimal cost</a:t>
            </a:r>
          </a:p>
          <a:p>
            <a:r>
              <a:rPr lang="en-AU" dirty="0" smtClean="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16</a:t>
            </a:fld>
            <a:endParaRPr lang="en-AU" dirty="0"/>
          </a:p>
        </p:txBody>
      </p:sp>
    </p:spTree>
    <p:extLst>
      <p:ext uri="{BB962C8B-B14F-4D97-AF65-F5344CB8AC3E}">
        <p14:creationId xmlns:p14="http://schemas.microsoft.com/office/powerpoint/2010/main" val="858951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 not all remaining habitat can be preserved</a:t>
            </a:r>
          </a:p>
          <a:p>
            <a:r>
              <a:rPr lang="en-AU" dirty="0" smtClean="0"/>
              <a:t>- achieve conservation objectives for minimal cost</a:t>
            </a:r>
          </a:p>
          <a:p>
            <a:r>
              <a:rPr lang="en-AU" dirty="0" smtClean="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17</a:t>
            </a:fld>
            <a:endParaRPr lang="en-AU" dirty="0"/>
          </a:p>
        </p:txBody>
      </p:sp>
    </p:spTree>
    <p:extLst>
      <p:ext uri="{BB962C8B-B14F-4D97-AF65-F5344CB8AC3E}">
        <p14:creationId xmlns:p14="http://schemas.microsoft.com/office/powerpoint/2010/main" val="858951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 not all remaining habitat can be preserved</a:t>
            </a:r>
          </a:p>
          <a:p>
            <a:r>
              <a:rPr lang="en-AU" dirty="0" smtClean="0"/>
              <a:t>- achieve conservation objectives for minimal cost</a:t>
            </a:r>
          </a:p>
          <a:p>
            <a:r>
              <a:rPr lang="en-AU" dirty="0" smtClean="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18</a:t>
            </a:fld>
            <a:endParaRPr lang="en-AU" dirty="0"/>
          </a:p>
        </p:txBody>
      </p:sp>
    </p:spTree>
    <p:extLst>
      <p:ext uri="{BB962C8B-B14F-4D97-AF65-F5344CB8AC3E}">
        <p14:creationId xmlns:p14="http://schemas.microsoft.com/office/powerpoint/2010/main" val="858951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lvl1pPr>
              <a:defRPr>
                <a:solidFill>
                  <a:schemeClr val="bg1"/>
                </a:solidFill>
              </a:defRPr>
            </a:lvl1pPr>
          </a:lstStyle>
          <a:p>
            <a:r>
              <a:rPr lang="en-US" dirty="0" smtClean="0"/>
              <a:t>Click to edit Master title style</a:t>
            </a:r>
            <a:endParaRPr lang="en-AU"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AU" dirty="0"/>
          </a:p>
        </p:txBody>
      </p:sp>
      <p:sp>
        <p:nvSpPr>
          <p:cNvPr id="4" name="Date Placeholder 3"/>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382227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883693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2058047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AU"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10038336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solidFill>
                  <a:schemeClr val="bg1"/>
                </a:solidFill>
              </a:defRPr>
            </a:lvl1pPr>
          </a:lstStyle>
          <a:p>
            <a:r>
              <a:rPr lang="en-US" smtClean="0"/>
              <a:t>Click to edit Master title style</a:t>
            </a:r>
            <a:endParaRPr lang="en-AU"/>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3599666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3321580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1085584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218849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2109209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2413451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845813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7DA6B29-FDB5-4646-AA25-F2698AE76127}" type="datetimeFigureOut">
              <a:rPr lang="en-AU" smtClean="0"/>
              <a:t>5/07/2016</a:t>
            </a:fld>
            <a:endParaRPr lang="en-AU"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9959B7A-2C57-4E19-9B04-2432CB7FD27F}" type="slidenum">
              <a:rPr lang="en-AU" smtClean="0"/>
              <a:t>‹#›</a:t>
            </a:fld>
            <a:endParaRPr lang="en-AU" dirty="0"/>
          </a:p>
        </p:txBody>
      </p:sp>
    </p:spTree>
    <p:extLst>
      <p:ext uri="{BB962C8B-B14F-4D97-AF65-F5344CB8AC3E}">
        <p14:creationId xmlns:p14="http://schemas.microsoft.com/office/powerpoint/2010/main" val="2745567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3499"/>
            <a:ext cx="7772400" cy="1640756"/>
          </a:xfrm>
        </p:spPr>
        <p:txBody>
          <a:bodyPr>
            <a:normAutofit/>
          </a:bodyPr>
          <a:lstStyle/>
          <a:p>
            <a:r>
              <a:rPr lang="en-AU" b="1" dirty="0" err="1" smtClean="0">
                <a:solidFill>
                  <a:srgbClr val="00B050"/>
                </a:solidFill>
              </a:rPr>
              <a:t>rapr</a:t>
            </a:r>
            <a:r>
              <a:rPr lang="en-AU" dirty="0" smtClean="0"/>
              <a:t>: representative and adequate prioritisations in </a:t>
            </a:r>
            <a:r>
              <a:rPr lang="en-AU" dirty="0">
                <a:solidFill>
                  <a:schemeClr val="tx1"/>
                </a:solidFill>
              </a:rPr>
              <a:t>R</a:t>
            </a:r>
          </a:p>
        </p:txBody>
      </p:sp>
      <p:sp>
        <p:nvSpPr>
          <p:cNvPr id="3" name="Subtitle 2"/>
          <p:cNvSpPr>
            <a:spLocks noGrp="1"/>
          </p:cNvSpPr>
          <p:nvPr>
            <p:ph type="subTitle" idx="1"/>
          </p:nvPr>
        </p:nvSpPr>
        <p:spPr>
          <a:xfrm>
            <a:off x="755577" y="2412051"/>
            <a:ext cx="7560840" cy="1314450"/>
          </a:xfrm>
        </p:spPr>
        <p:txBody>
          <a:bodyPr>
            <a:normAutofit/>
          </a:bodyPr>
          <a:lstStyle/>
          <a:p>
            <a:r>
              <a:rPr lang="en-AU" dirty="0" smtClean="0">
                <a:solidFill>
                  <a:schemeClr val="bg1">
                    <a:lumMod val="75000"/>
                  </a:schemeClr>
                </a:solidFill>
              </a:rPr>
              <a:t>Jeffrey Hanson, </a:t>
            </a:r>
            <a:r>
              <a:rPr lang="en-AU" sz="2800" dirty="0">
                <a:solidFill>
                  <a:schemeClr val="bg1">
                    <a:lumMod val="75000"/>
                  </a:schemeClr>
                </a:solidFill>
              </a:rPr>
              <a:t>Jonathon Rhodes</a:t>
            </a:r>
            <a:r>
              <a:rPr lang="en-AU" sz="2800" dirty="0" smtClean="0">
                <a:solidFill>
                  <a:schemeClr val="bg1">
                    <a:lumMod val="75000"/>
                  </a:schemeClr>
                </a:solidFill>
              </a:rPr>
              <a:t>,</a:t>
            </a:r>
          </a:p>
          <a:p>
            <a:r>
              <a:rPr lang="en-AU" sz="2800" dirty="0" smtClean="0">
                <a:solidFill>
                  <a:schemeClr val="bg1">
                    <a:lumMod val="75000"/>
                  </a:schemeClr>
                </a:solidFill>
              </a:rPr>
              <a:t>Hugh </a:t>
            </a:r>
            <a:r>
              <a:rPr lang="en-AU" sz="2800" dirty="0" err="1" smtClean="0">
                <a:solidFill>
                  <a:schemeClr val="bg1">
                    <a:lumMod val="75000"/>
                  </a:schemeClr>
                </a:solidFill>
              </a:rPr>
              <a:t>Possingham</a:t>
            </a:r>
            <a:r>
              <a:rPr lang="en-AU" sz="2800" dirty="0" smtClean="0">
                <a:solidFill>
                  <a:schemeClr val="bg1">
                    <a:lumMod val="75000"/>
                  </a:schemeClr>
                </a:solidFill>
              </a:rPr>
              <a:t> &amp; </a:t>
            </a:r>
            <a:r>
              <a:rPr lang="en-AU" sz="2800" dirty="0">
                <a:solidFill>
                  <a:schemeClr val="bg1">
                    <a:lumMod val="75000"/>
                  </a:schemeClr>
                </a:solidFill>
              </a:rPr>
              <a:t>Richard Fuller </a:t>
            </a:r>
            <a:endParaRPr lang="en-AU" sz="2800" dirty="0" smtClean="0">
              <a:solidFill>
                <a:schemeClr val="bg1">
                  <a:lumMod val="75000"/>
                </a:schemeClr>
              </a:solidFill>
            </a:endParaRPr>
          </a:p>
          <a:p>
            <a:endParaRPr lang="en-AU" dirty="0"/>
          </a:p>
          <a:p>
            <a:endParaRPr lang="en-AU" dirty="0"/>
          </a:p>
        </p:txBody>
      </p:sp>
      <p:grpSp>
        <p:nvGrpSpPr>
          <p:cNvPr id="8" name="Group 7"/>
          <p:cNvGrpSpPr/>
          <p:nvPr/>
        </p:nvGrpSpPr>
        <p:grpSpPr>
          <a:xfrm>
            <a:off x="259155" y="4479765"/>
            <a:ext cx="4975502" cy="461665"/>
            <a:chOff x="259155" y="4479765"/>
            <a:chExt cx="4975502" cy="461665"/>
          </a:xfrm>
        </p:grpSpPr>
        <p:pic>
          <p:nvPicPr>
            <p:cNvPr id="1026" name="Picture 2" descr="C:\Users\jhanson\Downloads\1467354618_f0e0.png"/>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9155" y="4497845"/>
              <a:ext cx="426645" cy="4255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2334" y="4479765"/>
              <a:ext cx="4502323" cy="461665"/>
            </a:xfrm>
            <a:prstGeom prst="rect">
              <a:avLst/>
            </a:prstGeom>
            <a:noFill/>
          </p:spPr>
          <p:txBody>
            <a:bodyPr wrap="none" rtlCol="0">
              <a:spAutoFit/>
            </a:bodyPr>
            <a:lstStyle/>
            <a:p>
              <a:r>
                <a:rPr lang="en-AU" sz="2400" dirty="0">
                  <a:solidFill>
                    <a:schemeClr val="bg1">
                      <a:lumMod val="50000"/>
                    </a:schemeClr>
                  </a:solidFill>
                </a:rPr>
                <a:t>j</a:t>
              </a:r>
              <a:r>
                <a:rPr lang="en-AU" sz="2400" dirty="0" smtClean="0">
                  <a:solidFill>
                    <a:schemeClr val="bg1">
                      <a:lumMod val="50000"/>
                    </a:schemeClr>
                  </a:solidFill>
                </a:rPr>
                <a:t>effrey.hanson@uqconnect.edu.au</a:t>
              </a:r>
              <a:endParaRPr lang="en-AU" sz="2400" dirty="0">
                <a:solidFill>
                  <a:schemeClr val="bg1">
                    <a:lumMod val="50000"/>
                  </a:schemeClr>
                </a:solidFill>
              </a:endParaRPr>
            </a:p>
          </p:txBody>
        </p:sp>
      </p:grpSp>
      <p:grpSp>
        <p:nvGrpSpPr>
          <p:cNvPr id="6" name="Group 5"/>
          <p:cNvGrpSpPr/>
          <p:nvPr/>
        </p:nvGrpSpPr>
        <p:grpSpPr>
          <a:xfrm>
            <a:off x="5945501" y="4491632"/>
            <a:ext cx="3049188" cy="461665"/>
            <a:chOff x="6059800" y="5988839"/>
            <a:chExt cx="3049188" cy="615553"/>
          </a:xfrm>
        </p:grpSpPr>
        <p:pic>
          <p:nvPicPr>
            <p:cNvPr id="1028" name="Picture 4" descr="C:\Users\jhanson\Downloads\1467354784_web.png"/>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59800" y="6044594"/>
              <a:ext cx="398149" cy="5040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497183" y="5988839"/>
              <a:ext cx="2611805" cy="615553"/>
            </a:xfrm>
            <a:prstGeom prst="rect">
              <a:avLst/>
            </a:prstGeom>
            <a:noFill/>
          </p:spPr>
          <p:txBody>
            <a:bodyPr wrap="none" rtlCol="0">
              <a:spAutoFit/>
            </a:bodyPr>
            <a:lstStyle/>
            <a:p>
              <a:r>
                <a:rPr lang="en-AU" sz="2400" dirty="0" smtClean="0">
                  <a:solidFill>
                    <a:schemeClr val="bg1">
                      <a:lumMod val="50000"/>
                    </a:schemeClr>
                  </a:solidFill>
                </a:rPr>
                <a:t>jeffrey-hanson.com</a:t>
              </a:r>
              <a:endParaRPr lang="en-AU" dirty="0">
                <a:solidFill>
                  <a:schemeClr val="bg1">
                    <a:lumMod val="50000"/>
                  </a:schemeClr>
                </a:solidFill>
              </a:endParaRPr>
            </a:p>
          </p:txBody>
        </p:sp>
      </p:grpSp>
      <p:pic>
        <p:nvPicPr>
          <p:cNvPr id="4" name="Picture 2" descr="https://www.r-project.org/logo/R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8138" y="1043148"/>
            <a:ext cx="930286" cy="61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126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82556"/>
            <a:ext cx="8229600" cy="857250"/>
          </a:xfrm>
        </p:spPr>
        <p:txBody>
          <a:bodyPr/>
          <a:lstStyle/>
          <a:p>
            <a:r>
              <a:rPr lang="en-AU" dirty="0" smtClean="0"/>
              <a:t>Case study</a:t>
            </a:r>
            <a:endParaRPr lang="en-AU" dirty="0"/>
          </a:p>
        </p:txBody>
      </p:sp>
      <p:pic>
        <p:nvPicPr>
          <p:cNvPr id="5122" name="Picture 2" descr="C:\Users\jhanson\Downloads\unnamed-chunk-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660" y="519522"/>
            <a:ext cx="6120680" cy="459051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683568" y="2814778"/>
            <a:ext cx="7776864" cy="23287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2666298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82556"/>
            <a:ext cx="8229600" cy="857250"/>
          </a:xfrm>
        </p:spPr>
        <p:txBody>
          <a:bodyPr/>
          <a:lstStyle/>
          <a:p>
            <a:r>
              <a:rPr lang="en-AU" dirty="0" smtClean="0"/>
              <a:t>Case study</a:t>
            </a:r>
            <a:endParaRPr lang="en-AU" dirty="0"/>
          </a:p>
        </p:txBody>
      </p:sp>
      <p:pic>
        <p:nvPicPr>
          <p:cNvPr id="5122" name="Picture 2" descr="C:\Users\jhanson\Downloads\unnamed-chunk-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660" y="519522"/>
            <a:ext cx="6120680" cy="459051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p:nvPr/>
        </p:nvCxnSpPr>
        <p:spPr>
          <a:xfrm flipH="1" flipV="1">
            <a:off x="3006436" y="1295335"/>
            <a:ext cx="3796146" cy="162242"/>
          </a:xfrm>
          <a:prstGeom prst="straightConnector1">
            <a:avLst/>
          </a:prstGeom>
          <a:ln w="57150">
            <a:solidFill>
              <a:srgbClr val="FF0707"/>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2534856" y="1154575"/>
            <a:ext cx="380960" cy="25175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p:cNvSpPr/>
          <p:nvPr/>
        </p:nvSpPr>
        <p:spPr>
          <a:xfrm>
            <a:off x="6901800" y="1331701"/>
            <a:ext cx="380960" cy="25175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p:cNvSpPr/>
          <p:nvPr/>
        </p:nvSpPr>
        <p:spPr>
          <a:xfrm>
            <a:off x="2534856" y="3757980"/>
            <a:ext cx="380960" cy="25175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7045816" y="3632104"/>
            <a:ext cx="380960" cy="25175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 name="Straight Arrow Connector 12"/>
          <p:cNvCxnSpPr/>
          <p:nvPr/>
        </p:nvCxnSpPr>
        <p:spPr>
          <a:xfrm flipH="1">
            <a:off x="3006436" y="3757981"/>
            <a:ext cx="3955474" cy="125875"/>
          </a:xfrm>
          <a:prstGeom prst="straightConnector1">
            <a:avLst/>
          </a:prstGeom>
          <a:ln w="57150">
            <a:solidFill>
              <a:srgbClr val="FF0707"/>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054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Case study</a:t>
            </a:r>
            <a:endParaRPr lang="en-AU" dirty="0"/>
          </a:p>
        </p:txBody>
      </p:sp>
      <p:sp>
        <p:nvSpPr>
          <p:cNvPr id="3" name="Content Placeholder 2"/>
          <p:cNvSpPr>
            <a:spLocks noGrp="1"/>
          </p:cNvSpPr>
          <p:nvPr>
            <p:ph idx="1"/>
          </p:nvPr>
        </p:nvSpPr>
        <p:spPr/>
        <p:txBody>
          <a:bodyPr/>
          <a:lstStyle/>
          <a:p>
            <a:r>
              <a:rPr lang="en-AU" b="1" dirty="0">
                <a:solidFill>
                  <a:srgbClr val="00B050"/>
                </a:solidFill>
              </a:rPr>
              <a:t>p</a:t>
            </a:r>
            <a:r>
              <a:rPr lang="en-AU" b="1" dirty="0" smtClean="0">
                <a:solidFill>
                  <a:srgbClr val="00B050"/>
                </a:solidFill>
              </a:rPr>
              <a:t>reserve neutral evolutionary processes</a:t>
            </a:r>
          </a:p>
          <a:p>
            <a:endParaRPr lang="en-AU" dirty="0"/>
          </a:p>
          <a:p>
            <a:r>
              <a:rPr lang="en-AU" dirty="0"/>
              <a:t>a</a:t>
            </a:r>
            <a:r>
              <a:rPr lang="en-AU" dirty="0" smtClean="0"/>
              <a:t>void inbreeding depression</a:t>
            </a:r>
          </a:p>
          <a:p>
            <a:endParaRPr lang="en-AU" dirty="0"/>
          </a:p>
          <a:p>
            <a:r>
              <a:rPr lang="en-AU" dirty="0"/>
              <a:t>s</a:t>
            </a:r>
            <a:r>
              <a:rPr lang="en-AU" dirty="0" smtClean="0"/>
              <a:t>ecure existing genetic lineages</a:t>
            </a:r>
          </a:p>
          <a:p>
            <a:endParaRPr lang="en-AU" dirty="0"/>
          </a:p>
          <a:p>
            <a:endParaRPr lang="en-AU" dirty="0"/>
          </a:p>
        </p:txBody>
      </p:sp>
    </p:spTree>
    <p:extLst>
      <p:ext uri="{BB962C8B-B14F-4D97-AF65-F5344CB8AC3E}">
        <p14:creationId xmlns:p14="http://schemas.microsoft.com/office/powerpoint/2010/main" val="2448501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smtClean="0"/>
              <a:t>Unified reserve selection problem</a:t>
            </a:r>
            <a:endParaRPr lang="en-AU" b="1" dirty="0"/>
          </a:p>
        </p:txBody>
      </p:sp>
      <p:sp>
        <p:nvSpPr>
          <p:cNvPr id="3" name="Content Placeholder 2"/>
          <p:cNvSpPr>
            <a:spLocks noGrp="1"/>
          </p:cNvSpPr>
          <p:nvPr>
            <p:ph idx="1"/>
          </p:nvPr>
        </p:nvSpPr>
        <p:spPr>
          <a:xfrm>
            <a:off x="457200" y="1200150"/>
            <a:ext cx="4618856" cy="3747864"/>
          </a:xfrm>
        </p:spPr>
        <p:txBody>
          <a:bodyPr>
            <a:normAutofit fontScale="85000" lnSpcReduction="20000"/>
          </a:bodyPr>
          <a:lstStyle/>
          <a:p>
            <a:r>
              <a:rPr lang="en-AU" dirty="0" smtClean="0"/>
              <a:t>new method to </a:t>
            </a:r>
            <a:r>
              <a:rPr lang="en-AU" b="1" dirty="0" smtClean="0">
                <a:solidFill>
                  <a:srgbClr val="00B050"/>
                </a:solidFill>
              </a:rPr>
              <a:t>secure </a:t>
            </a:r>
            <a:r>
              <a:rPr lang="en-AU" dirty="0"/>
              <a:t>biodiversity </a:t>
            </a:r>
            <a:r>
              <a:rPr lang="en-AU" dirty="0" smtClean="0"/>
              <a:t>patterns &amp; </a:t>
            </a:r>
            <a:r>
              <a:rPr lang="en-AU" b="1" dirty="0" smtClean="0">
                <a:solidFill>
                  <a:srgbClr val="00B050"/>
                </a:solidFill>
              </a:rPr>
              <a:t>processes</a:t>
            </a:r>
          </a:p>
          <a:p>
            <a:endParaRPr lang="en-AU" dirty="0" smtClean="0"/>
          </a:p>
          <a:p>
            <a:endParaRPr lang="en-AU" dirty="0"/>
          </a:p>
          <a:p>
            <a:r>
              <a:rPr lang="en-AU" dirty="0"/>
              <a:t>applied to any system</a:t>
            </a:r>
          </a:p>
          <a:p>
            <a:pPr marL="0" indent="0">
              <a:buNone/>
            </a:pPr>
            <a:endParaRPr lang="en-AU" b="1" dirty="0" smtClean="0"/>
          </a:p>
          <a:p>
            <a:pPr marL="0" indent="0">
              <a:buNone/>
            </a:pPr>
            <a:endParaRPr lang="en-AU" b="1" dirty="0"/>
          </a:p>
          <a:p>
            <a:r>
              <a:rPr lang="en-AU" dirty="0"/>
              <a:t>m</a:t>
            </a:r>
            <a:r>
              <a:rPr lang="en-AU" dirty="0" smtClean="0"/>
              <a:t>ore </a:t>
            </a:r>
            <a:r>
              <a:rPr lang="en-AU" b="1" dirty="0" smtClean="0">
                <a:solidFill>
                  <a:srgbClr val="00B050"/>
                </a:solidFill>
              </a:rPr>
              <a:t>effective solutions</a:t>
            </a:r>
            <a:endParaRPr lang="en-AU" b="1" dirty="0">
              <a:solidFill>
                <a:srgbClr val="00B050"/>
              </a:solidFill>
            </a:endParaRPr>
          </a:p>
          <a:p>
            <a:endParaRPr lang="en-AU" dirty="0" smtClean="0"/>
          </a:p>
          <a:p>
            <a:endParaRPr lang="en-AU" dirty="0" smtClean="0"/>
          </a:p>
        </p:txBody>
      </p:sp>
      <p:pic>
        <p:nvPicPr>
          <p:cNvPr id="3074" name="Picture 2" descr="http://www.cohabitaire.com/wp-content/uploads/2010/05/Cohabitaire_Biodiversity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073" y="1198365"/>
            <a:ext cx="3937928" cy="18705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chgeharvard.org/sites/default/files/imagecache/hero_lrg_wide/hero-images/drag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6072" y="2891271"/>
            <a:ext cx="3937928" cy="103063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www.fauna-flora.org/wp-content/uploads/biodiversity-butterfl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0074" y="3902776"/>
            <a:ext cx="3923927" cy="12612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solidFill>
              </a:rPr>
              <a:t>jeffrey-hanson.com</a:t>
            </a:r>
            <a:endParaRPr lang="en-AU" sz="1600" dirty="0">
              <a:solidFill>
                <a:schemeClr val="bg1"/>
              </a:solidFill>
            </a:endParaRPr>
          </a:p>
        </p:txBody>
      </p:sp>
    </p:spTree>
    <p:extLst>
      <p:ext uri="{BB962C8B-B14F-4D97-AF65-F5344CB8AC3E}">
        <p14:creationId xmlns:p14="http://schemas.microsoft.com/office/powerpoint/2010/main" val="15149530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Acknowledgements</a:t>
            </a:r>
            <a:endParaRPr lang="en-AU" dirty="0"/>
          </a:p>
        </p:txBody>
      </p:sp>
      <p:sp>
        <p:nvSpPr>
          <p:cNvPr id="3" name="Content Placeholder 2"/>
          <p:cNvSpPr>
            <a:spLocks noGrp="1"/>
          </p:cNvSpPr>
          <p:nvPr>
            <p:ph idx="1"/>
          </p:nvPr>
        </p:nvSpPr>
        <p:spPr>
          <a:xfrm>
            <a:off x="457200" y="1264648"/>
            <a:ext cx="8229600" cy="3394472"/>
          </a:xfrm>
        </p:spPr>
        <p:txBody>
          <a:bodyPr>
            <a:normAutofit fontScale="92500"/>
          </a:bodyPr>
          <a:lstStyle/>
          <a:p>
            <a:pPr marL="0" indent="0" algn="ctr">
              <a:buNone/>
            </a:pPr>
            <a:r>
              <a:rPr lang="en-AU" dirty="0" smtClean="0"/>
              <a:t>Richard Fuller and the Fuller Lab</a:t>
            </a:r>
            <a:endParaRPr lang="en-AU" dirty="0"/>
          </a:p>
          <a:p>
            <a:pPr marL="0" indent="0" algn="ctr">
              <a:buNone/>
            </a:pPr>
            <a:endParaRPr lang="en-AU" dirty="0" smtClean="0"/>
          </a:p>
          <a:p>
            <a:pPr marL="0" indent="0" algn="ctr">
              <a:buNone/>
            </a:pPr>
            <a:r>
              <a:rPr lang="en-AU" dirty="0" smtClean="0"/>
              <a:t>Jonathan Rhodes and the </a:t>
            </a:r>
          </a:p>
          <a:p>
            <a:pPr marL="0" indent="0" algn="ctr">
              <a:buNone/>
            </a:pPr>
            <a:r>
              <a:rPr lang="en-AU" dirty="0" smtClean="0"/>
              <a:t>Landscape Ecology and Conservation </a:t>
            </a:r>
            <a:r>
              <a:rPr lang="en-AU" dirty="0" smtClean="0"/>
              <a:t>Group</a:t>
            </a:r>
          </a:p>
          <a:p>
            <a:pPr marL="0" indent="0" algn="ctr">
              <a:buNone/>
            </a:pPr>
            <a:endParaRPr lang="en-AU" dirty="0"/>
          </a:p>
          <a:p>
            <a:pPr marL="0" indent="0" algn="ctr">
              <a:buNone/>
            </a:pPr>
            <a:r>
              <a:rPr lang="en-AU" dirty="0" smtClean="0"/>
              <a:t>Centre of Excellence for Environmental Decisions</a:t>
            </a:r>
          </a:p>
        </p:txBody>
      </p:sp>
      <p:sp>
        <p:nvSpPr>
          <p:cNvPr id="4" name="TextBox 3"/>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33314140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ack And White Birds Silhouette Fresh HD Wallpape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36512" y="-748022"/>
            <a:ext cx="10236982" cy="639811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217015" y="87474"/>
            <a:ext cx="6195461" cy="596462"/>
            <a:chOff x="217012" y="116632"/>
            <a:chExt cx="6195461" cy="795284"/>
          </a:xfrm>
        </p:grpSpPr>
        <p:pic>
          <p:nvPicPr>
            <p:cNvPr id="3" name="Picture 2" descr="C:\Users\jhanson\Downloads\1467354618_f0e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12" y="116632"/>
              <a:ext cx="682580" cy="7800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75756" y="214289"/>
              <a:ext cx="5336717" cy="697627"/>
            </a:xfrm>
            <a:prstGeom prst="rect">
              <a:avLst/>
            </a:prstGeom>
            <a:noFill/>
          </p:spPr>
          <p:txBody>
            <a:bodyPr wrap="none" rtlCol="0">
              <a:spAutoFit/>
            </a:bodyPr>
            <a:lstStyle/>
            <a:p>
              <a:r>
                <a:rPr lang="en-AU" sz="2800" b="1" dirty="0"/>
                <a:t>j</a:t>
              </a:r>
              <a:r>
                <a:rPr lang="en-AU" sz="2800" b="1" dirty="0" smtClean="0"/>
                <a:t>effrey.hanson@uqconnect.edu.au</a:t>
              </a:r>
              <a:endParaRPr lang="en-AU" sz="2800" b="1" dirty="0"/>
            </a:p>
          </p:txBody>
        </p:sp>
      </p:grpSp>
      <p:grpSp>
        <p:nvGrpSpPr>
          <p:cNvPr id="2" name="Group 1"/>
          <p:cNvGrpSpPr/>
          <p:nvPr/>
        </p:nvGrpSpPr>
        <p:grpSpPr>
          <a:xfrm>
            <a:off x="217012" y="1527112"/>
            <a:ext cx="3947978" cy="563833"/>
            <a:chOff x="211764" y="1168251"/>
            <a:chExt cx="3947978" cy="751776"/>
          </a:xfrm>
        </p:grpSpPr>
        <p:pic>
          <p:nvPicPr>
            <p:cNvPr id="5" name="Picture 4" descr="C:\Users\jhanson\Downloads\1467354784_we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1764" y="1168251"/>
              <a:ext cx="693077" cy="69307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75756" y="1222402"/>
              <a:ext cx="3083986" cy="697625"/>
            </a:xfrm>
            <a:prstGeom prst="rect">
              <a:avLst/>
            </a:prstGeom>
            <a:noFill/>
          </p:spPr>
          <p:txBody>
            <a:bodyPr wrap="none" rtlCol="0">
              <a:spAutoFit/>
            </a:bodyPr>
            <a:lstStyle/>
            <a:p>
              <a:r>
                <a:rPr lang="en-AU" sz="2800" b="1" dirty="0" smtClean="0"/>
                <a:t>jeffrey-hanson.com</a:t>
              </a:r>
              <a:endParaRPr lang="en-AU" sz="2000" b="1" dirty="0"/>
            </a:p>
          </p:txBody>
        </p:sp>
      </p:grpSp>
      <p:grpSp>
        <p:nvGrpSpPr>
          <p:cNvPr id="9" name="Group 8"/>
          <p:cNvGrpSpPr/>
          <p:nvPr/>
        </p:nvGrpSpPr>
        <p:grpSpPr>
          <a:xfrm>
            <a:off x="217012" y="805043"/>
            <a:ext cx="5069508" cy="600962"/>
            <a:chOff x="162258" y="2132856"/>
            <a:chExt cx="5069508" cy="801283"/>
          </a:xfrm>
        </p:grpSpPr>
        <p:pic>
          <p:nvPicPr>
            <p:cNvPr id="4" name="Picture 3" descr="C:\Users\jhanson\Downloads\1467354717_githu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258" y="2132856"/>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75756" y="2236512"/>
              <a:ext cx="4156010" cy="697627"/>
            </a:xfrm>
            <a:prstGeom prst="rect">
              <a:avLst/>
            </a:prstGeom>
            <a:noFill/>
          </p:spPr>
          <p:txBody>
            <a:bodyPr wrap="none" rtlCol="0">
              <a:spAutoFit/>
            </a:bodyPr>
            <a:lstStyle/>
            <a:p>
              <a:r>
                <a:rPr lang="en-AU" sz="2800" b="1" dirty="0" smtClean="0"/>
                <a:t>www.github/paleo13/rapr</a:t>
              </a:r>
              <a:endParaRPr lang="en-AU" sz="2000" b="1" dirty="0"/>
            </a:p>
          </p:txBody>
        </p:sp>
      </p:grpSp>
    </p:spTree>
    <p:extLst>
      <p:ext uri="{BB962C8B-B14F-4D97-AF65-F5344CB8AC3E}">
        <p14:creationId xmlns:p14="http://schemas.microsoft.com/office/powerpoint/2010/main" val="31412928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673"/>
            <a:ext cx="8229600" cy="857250"/>
          </a:xfrm>
        </p:spPr>
        <p:txBody>
          <a:bodyPr>
            <a:normAutofit/>
          </a:bodyPr>
          <a:lstStyle/>
          <a:p>
            <a:r>
              <a:rPr lang="en-AU" dirty="0" smtClean="0"/>
              <a:t>What to preserve?</a:t>
            </a:r>
            <a:endParaRPr lang="en-AU" dirty="0"/>
          </a:p>
        </p:txBody>
      </p:sp>
      <p:grpSp>
        <p:nvGrpSpPr>
          <p:cNvPr id="9" name="Group 8"/>
          <p:cNvGrpSpPr/>
          <p:nvPr/>
        </p:nvGrpSpPr>
        <p:grpSpPr>
          <a:xfrm>
            <a:off x="716096" y="964113"/>
            <a:ext cx="7711808" cy="3295988"/>
            <a:chOff x="716096" y="1914133"/>
            <a:chExt cx="7711808" cy="4394651"/>
          </a:xfrm>
        </p:grpSpPr>
        <p:sp>
          <p:nvSpPr>
            <p:cNvPr id="57" name="Oval 56"/>
            <p:cNvSpPr/>
            <p:nvPr/>
          </p:nvSpPr>
          <p:spPr>
            <a:xfrm>
              <a:off x="4866186" y="4963173"/>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7" name="Oval 66"/>
            <p:cNvSpPr/>
            <p:nvPr/>
          </p:nvSpPr>
          <p:spPr>
            <a:xfrm>
              <a:off x="872996" y="3630611"/>
              <a:ext cx="1214905" cy="98834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p:cNvSpPr/>
            <p:nvPr/>
          </p:nvSpPr>
          <p:spPr>
            <a:xfrm>
              <a:off x="716096" y="1914133"/>
              <a:ext cx="7711808" cy="4394651"/>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p:cNvSpPr/>
            <p:nvPr/>
          </p:nvSpPr>
          <p:spPr>
            <a:xfrm>
              <a:off x="1331641"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p:cNvSpPr/>
            <p:nvPr/>
          </p:nvSpPr>
          <p:spPr>
            <a:xfrm>
              <a:off x="2453555" y="4618956"/>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2176957" y="2599896"/>
              <a:ext cx="1651732" cy="1511563"/>
            </a:xfrm>
            <a:prstGeom prst="ellipse">
              <a:avLst/>
            </a:prstGeom>
            <a:solidFill>
              <a:srgbClr val="00B050">
                <a:alpha val="50000"/>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p:cNvSpPr/>
            <p:nvPr/>
          </p:nvSpPr>
          <p:spPr>
            <a:xfrm>
              <a:off x="6084168" y="4005444"/>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p:cNvSpPr/>
            <p:nvPr/>
          </p:nvSpPr>
          <p:spPr>
            <a:xfrm>
              <a:off x="1983277" y="4365105"/>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p:cNvSpPr/>
            <p:nvPr/>
          </p:nvSpPr>
          <p:spPr>
            <a:xfrm>
              <a:off x="4107158"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p:cNvSpPr/>
            <p:nvPr/>
          </p:nvSpPr>
          <p:spPr>
            <a:xfrm>
              <a:off x="6372200" y="2068111"/>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3" name="Oval 22"/>
            <p:cNvSpPr/>
            <p:nvPr/>
          </p:nvSpPr>
          <p:spPr>
            <a:xfrm>
              <a:off x="3097852" y="4204584"/>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5" name="Oval 24"/>
            <p:cNvSpPr/>
            <p:nvPr/>
          </p:nvSpPr>
          <p:spPr>
            <a:xfrm>
              <a:off x="6084168" y="2270712"/>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Rectangle 25"/>
            <p:cNvSpPr/>
            <p:nvPr/>
          </p:nvSpPr>
          <p:spPr>
            <a:xfrm>
              <a:off x="1172974"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6662519"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8" name="Rectangle 27"/>
            <p:cNvSpPr/>
            <p:nvPr/>
          </p:nvSpPr>
          <p:spPr>
            <a:xfrm>
              <a:off x="2087899"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9" name="Rectangle 28"/>
            <p:cNvSpPr/>
            <p:nvPr/>
          </p:nvSpPr>
          <p:spPr>
            <a:xfrm>
              <a:off x="3002823"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0" name="Rectangle 29"/>
            <p:cNvSpPr/>
            <p:nvPr/>
          </p:nvSpPr>
          <p:spPr>
            <a:xfrm>
              <a:off x="39177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1" name="Rectangle 30"/>
            <p:cNvSpPr/>
            <p:nvPr/>
          </p:nvSpPr>
          <p:spPr>
            <a:xfrm>
              <a:off x="4832671"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2" name="Rectangle 31"/>
            <p:cNvSpPr/>
            <p:nvPr/>
          </p:nvSpPr>
          <p:spPr>
            <a:xfrm>
              <a:off x="5747595"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3" name="Rectangle 32"/>
            <p:cNvSpPr/>
            <p:nvPr/>
          </p:nvSpPr>
          <p:spPr>
            <a:xfrm>
              <a:off x="75774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4" name="Rectangle 33"/>
            <p:cNvSpPr/>
            <p:nvPr/>
          </p:nvSpPr>
          <p:spPr>
            <a:xfrm>
              <a:off x="1172974"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5" name="Rectangle 34"/>
            <p:cNvSpPr/>
            <p:nvPr/>
          </p:nvSpPr>
          <p:spPr>
            <a:xfrm>
              <a:off x="6662519" y="3127234"/>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6" name="Rectangle 35"/>
            <p:cNvSpPr/>
            <p:nvPr/>
          </p:nvSpPr>
          <p:spPr>
            <a:xfrm>
              <a:off x="2087899" y="3127234"/>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7" name="Rectangle 36"/>
            <p:cNvSpPr/>
            <p:nvPr/>
          </p:nvSpPr>
          <p:spPr>
            <a:xfrm>
              <a:off x="3002823" y="3127234"/>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8" name="Rectangle 37"/>
            <p:cNvSpPr/>
            <p:nvPr/>
          </p:nvSpPr>
          <p:spPr>
            <a:xfrm>
              <a:off x="39177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9" name="Rectangle 38"/>
            <p:cNvSpPr/>
            <p:nvPr/>
          </p:nvSpPr>
          <p:spPr>
            <a:xfrm>
              <a:off x="4832671"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0" name="Rectangle 39"/>
            <p:cNvSpPr/>
            <p:nvPr/>
          </p:nvSpPr>
          <p:spPr>
            <a:xfrm>
              <a:off x="5747595"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1" name="Rectangle 40"/>
            <p:cNvSpPr/>
            <p:nvPr/>
          </p:nvSpPr>
          <p:spPr>
            <a:xfrm>
              <a:off x="75774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2" name="Rectangle 41"/>
            <p:cNvSpPr/>
            <p:nvPr/>
          </p:nvSpPr>
          <p:spPr>
            <a:xfrm>
              <a:off x="1172974"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3" name="Rectangle 42"/>
            <p:cNvSpPr/>
            <p:nvPr/>
          </p:nvSpPr>
          <p:spPr>
            <a:xfrm>
              <a:off x="6662519"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4" name="Rectangle 43"/>
            <p:cNvSpPr/>
            <p:nvPr/>
          </p:nvSpPr>
          <p:spPr>
            <a:xfrm>
              <a:off x="2087899"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5" name="Rectangle 44"/>
            <p:cNvSpPr/>
            <p:nvPr/>
          </p:nvSpPr>
          <p:spPr>
            <a:xfrm>
              <a:off x="3002823" y="4631397"/>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6" name="Rectangle 45"/>
            <p:cNvSpPr/>
            <p:nvPr/>
          </p:nvSpPr>
          <p:spPr>
            <a:xfrm>
              <a:off x="3917747" y="4631397"/>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7" name="Rectangle 46"/>
            <p:cNvSpPr/>
            <p:nvPr/>
          </p:nvSpPr>
          <p:spPr>
            <a:xfrm>
              <a:off x="4832671"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8" name="Rectangle 47"/>
            <p:cNvSpPr/>
            <p:nvPr/>
          </p:nvSpPr>
          <p:spPr>
            <a:xfrm>
              <a:off x="5747595"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9" name="Rectangle 48"/>
            <p:cNvSpPr/>
            <p:nvPr/>
          </p:nvSpPr>
          <p:spPr>
            <a:xfrm>
              <a:off x="7577447"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0" name="Rectangle 49"/>
            <p:cNvSpPr/>
            <p:nvPr/>
          </p:nvSpPr>
          <p:spPr>
            <a:xfrm>
              <a:off x="1172974"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1" name="Rectangle 50"/>
            <p:cNvSpPr/>
            <p:nvPr/>
          </p:nvSpPr>
          <p:spPr>
            <a:xfrm>
              <a:off x="666251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2" name="Rectangle 51"/>
            <p:cNvSpPr/>
            <p:nvPr/>
          </p:nvSpPr>
          <p:spPr>
            <a:xfrm>
              <a:off x="208789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3" name="Rectangle 52"/>
            <p:cNvSpPr/>
            <p:nvPr/>
          </p:nvSpPr>
          <p:spPr>
            <a:xfrm>
              <a:off x="3002823" y="5415506"/>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4" name="Rectangle 53"/>
            <p:cNvSpPr/>
            <p:nvPr/>
          </p:nvSpPr>
          <p:spPr>
            <a:xfrm>
              <a:off x="3917747" y="5415506"/>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5" name="Rectangle 54"/>
            <p:cNvSpPr/>
            <p:nvPr/>
          </p:nvSpPr>
          <p:spPr>
            <a:xfrm>
              <a:off x="4832671"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6" name="Rectangle 55"/>
            <p:cNvSpPr/>
            <p:nvPr/>
          </p:nvSpPr>
          <p:spPr>
            <a:xfrm>
              <a:off x="5747595"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8" name="Rectangle 57"/>
            <p:cNvSpPr/>
            <p:nvPr/>
          </p:nvSpPr>
          <p:spPr>
            <a:xfrm>
              <a:off x="1146028"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9" name="Rectangle 58"/>
            <p:cNvSpPr/>
            <p:nvPr/>
          </p:nvSpPr>
          <p:spPr>
            <a:xfrm>
              <a:off x="6635573"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0" name="Rectangle 59"/>
            <p:cNvSpPr/>
            <p:nvPr/>
          </p:nvSpPr>
          <p:spPr>
            <a:xfrm>
              <a:off x="2060952"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1" name="Rectangle 60"/>
            <p:cNvSpPr/>
            <p:nvPr/>
          </p:nvSpPr>
          <p:spPr>
            <a:xfrm>
              <a:off x="2975877"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2" name="Rectangle 61"/>
            <p:cNvSpPr/>
            <p:nvPr/>
          </p:nvSpPr>
          <p:spPr>
            <a:xfrm>
              <a:off x="38908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3" name="Rectangle 62"/>
            <p:cNvSpPr/>
            <p:nvPr/>
          </p:nvSpPr>
          <p:spPr>
            <a:xfrm>
              <a:off x="4805725"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4" name="Rectangle 63"/>
            <p:cNvSpPr/>
            <p:nvPr/>
          </p:nvSpPr>
          <p:spPr>
            <a:xfrm>
              <a:off x="5720649"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5" name="Rectangle 64"/>
            <p:cNvSpPr/>
            <p:nvPr/>
          </p:nvSpPr>
          <p:spPr>
            <a:xfrm>
              <a:off x="75505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6" name="Rectangle 65"/>
            <p:cNvSpPr/>
            <p:nvPr/>
          </p:nvSpPr>
          <p:spPr>
            <a:xfrm>
              <a:off x="7577447"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grpSp>
      <p:grpSp>
        <p:nvGrpSpPr>
          <p:cNvPr id="14" name="Group 13"/>
          <p:cNvGrpSpPr/>
          <p:nvPr/>
        </p:nvGrpSpPr>
        <p:grpSpPr>
          <a:xfrm>
            <a:off x="539023" y="4345826"/>
            <a:ext cx="8065954" cy="694355"/>
            <a:chOff x="539023" y="5794434"/>
            <a:chExt cx="8065954" cy="925807"/>
          </a:xfrm>
        </p:grpSpPr>
        <p:sp>
          <p:nvSpPr>
            <p:cNvPr id="10" name="Left-Right Arrow 9"/>
            <p:cNvSpPr/>
            <p:nvPr/>
          </p:nvSpPr>
          <p:spPr>
            <a:xfrm>
              <a:off x="539023" y="5794434"/>
              <a:ext cx="8065954" cy="882591"/>
            </a:xfrm>
            <a:prstGeom prst="leftRightArrow">
              <a:avLst/>
            </a:prstGeom>
            <a:gradFill flip="none" rotWithShape="1">
              <a:gsLst>
                <a:gs pos="0">
                  <a:srgbClr val="FF0000"/>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696816" y="5914766"/>
              <a:ext cx="2163413" cy="779700"/>
            </a:xfrm>
            <a:prstGeom prst="rect">
              <a:avLst/>
            </a:prstGeom>
            <a:noFill/>
          </p:spPr>
          <p:txBody>
            <a:bodyPr wrap="none" rtlCol="0">
              <a:spAutoFit/>
            </a:bodyPr>
            <a:lstStyle/>
            <a:p>
              <a:r>
                <a:rPr lang="en-AU" sz="3200" dirty="0">
                  <a:solidFill>
                    <a:schemeClr val="bg1"/>
                  </a:solidFill>
                </a:rPr>
                <a:t>c</a:t>
              </a:r>
              <a:r>
                <a:rPr lang="en-AU" sz="3200" dirty="0" smtClean="0">
                  <a:solidFill>
                    <a:schemeClr val="bg1"/>
                  </a:solidFill>
                </a:rPr>
                <a:t>old habitat</a:t>
              </a:r>
              <a:endParaRPr lang="en-AU" sz="3200" dirty="0">
                <a:solidFill>
                  <a:schemeClr val="bg1"/>
                </a:solidFill>
              </a:endParaRPr>
            </a:p>
          </p:txBody>
        </p:sp>
        <p:sp>
          <p:nvSpPr>
            <p:cNvPr id="68" name="TextBox 67"/>
            <p:cNvSpPr txBox="1"/>
            <p:nvPr/>
          </p:nvSpPr>
          <p:spPr>
            <a:xfrm>
              <a:off x="6415431" y="5940541"/>
              <a:ext cx="2036968" cy="779700"/>
            </a:xfrm>
            <a:prstGeom prst="rect">
              <a:avLst/>
            </a:prstGeom>
            <a:noFill/>
          </p:spPr>
          <p:txBody>
            <a:bodyPr wrap="none" rtlCol="0">
              <a:spAutoFit/>
            </a:bodyPr>
            <a:lstStyle/>
            <a:p>
              <a:r>
                <a:rPr lang="en-AU" sz="3200" dirty="0" smtClean="0">
                  <a:solidFill>
                    <a:schemeClr val="bg1"/>
                  </a:solidFill>
                </a:rPr>
                <a:t>hot habitat</a:t>
              </a:r>
              <a:endParaRPr lang="en-AU" sz="3200" dirty="0">
                <a:solidFill>
                  <a:schemeClr val="bg1"/>
                </a:solidFill>
              </a:endParaRPr>
            </a:p>
          </p:txBody>
        </p:sp>
      </p:grpSp>
    </p:spTree>
    <p:extLst>
      <p:ext uri="{BB962C8B-B14F-4D97-AF65-F5344CB8AC3E}">
        <p14:creationId xmlns:p14="http://schemas.microsoft.com/office/powerpoint/2010/main" val="173731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673"/>
            <a:ext cx="8229600" cy="857250"/>
          </a:xfrm>
        </p:spPr>
        <p:txBody>
          <a:bodyPr>
            <a:normAutofit/>
          </a:bodyPr>
          <a:lstStyle/>
          <a:p>
            <a:r>
              <a:rPr lang="en-AU" dirty="0"/>
              <a:t>Criteria: adequate </a:t>
            </a:r>
            <a:r>
              <a:rPr lang="en-AU" dirty="0" smtClean="0"/>
              <a:t>sample</a:t>
            </a:r>
            <a:endParaRPr lang="en-AU" dirty="0"/>
          </a:p>
        </p:txBody>
      </p:sp>
      <p:grpSp>
        <p:nvGrpSpPr>
          <p:cNvPr id="9" name="Group 8"/>
          <p:cNvGrpSpPr/>
          <p:nvPr/>
        </p:nvGrpSpPr>
        <p:grpSpPr>
          <a:xfrm>
            <a:off x="716096" y="964113"/>
            <a:ext cx="7711808" cy="3295988"/>
            <a:chOff x="716096" y="1914133"/>
            <a:chExt cx="7711808" cy="4394651"/>
          </a:xfrm>
        </p:grpSpPr>
        <p:sp>
          <p:nvSpPr>
            <p:cNvPr id="57" name="Oval 56"/>
            <p:cNvSpPr/>
            <p:nvPr/>
          </p:nvSpPr>
          <p:spPr>
            <a:xfrm>
              <a:off x="4866186" y="4963173"/>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7" name="Oval 66"/>
            <p:cNvSpPr/>
            <p:nvPr/>
          </p:nvSpPr>
          <p:spPr>
            <a:xfrm>
              <a:off x="872996" y="3630611"/>
              <a:ext cx="1214905" cy="98834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p:cNvSpPr/>
            <p:nvPr/>
          </p:nvSpPr>
          <p:spPr>
            <a:xfrm>
              <a:off x="716096" y="1914133"/>
              <a:ext cx="7711808" cy="4394651"/>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p:cNvSpPr/>
            <p:nvPr/>
          </p:nvSpPr>
          <p:spPr>
            <a:xfrm>
              <a:off x="1331641"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p:cNvSpPr/>
            <p:nvPr/>
          </p:nvSpPr>
          <p:spPr>
            <a:xfrm>
              <a:off x="2453555" y="4618956"/>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2176957" y="2599896"/>
              <a:ext cx="1651732" cy="1511563"/>
            </a:xfrm>
            <a:prstGeom prst="ellipse">
              <a:avLst/>
            </a:prstGeom>
            <a:solidFill>
              <a:srgbClr val="00B050">
                <a:alpha val="50000"/>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p:cNvSpPr/>
            <p:nvPr/>
          </p:nvSpPr>
          <p:spPr>
            <a:xfrm>
              <a:off x="6084168" y="4005444"/>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p:cNvSpPr/>
            <p:nvPr/>
          </p:nvSpPr>
          <p:spPr>
            <a:xfrm>
              <a:off x="1983277" y="4365105"/>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p:cNvSpPr/>
            <p:nvPr/>
          </p:nvSpPr>
          <p:spPr>
            <a:xfrm>
              <a:off x="4107158"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p:cNvSpPr/>
            <p:nvPr/>
          </p:nvSpPr>
          <p:spPr>
            <a:xfrm>
              <a:off x="6372200" y="2068111"/>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3" name="Oval 22"/>
            <p:cNvSpPr/>
            <p:nvPr/>
          </p:nvSpPr>
          <p:spPr>
            <a:xfrm>
              <a:off x="3097852" y="4204584"/>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5" name="Oval 24"/>
            <p:cNvSpPr/>
            <p:nvPr/>
          </p:nvSpPr>
          <p:spPr>
            <a:xfrm>
              <a:off x="6084168" y="2270712"/>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Rectangle 25"/>
            <p:cNvSpPr/>
            <p:nvPr/>
          </p:nvSpPr>
          <p:spPr>
            <a:xfrm>
              <a:off x="1172974"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6662519"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8" name="Rectangle 27"/>
            <p:cNvSpPr/>
            <p:nvPr/>
          </p:nvSpPr>
          <p:spPr>
            <a:xfrm>
              <a:off x="2087899" y="2397350"/>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9" name="Rectangle 28"/>
            <p:cNvSpPr/>
            <p:nvPr/>
          </p:nvSpPr>
          <p:spPr>
            <a:xfrm>
              <a:off x="3002823"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0" name="Rectangle 29"/>
            <p:cNvSpPr/>
            <p:nvPr/>
          </p:nvSpPr>
          <p:spPr>
            <a:xfrm>
              <a:off x="39177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1" name="Rectangle 30"/>
            <p:cNvSpPr/>
            <p:nvPr/>
          </p:nvSpPr>
          <p:spPr>
            <a:xfrm>
              <a:off x="4832671"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2" name="Rectangle 31"/>
            <p:cNvSpPr/>
            <p:nvPr/>
          </p:nvSpPr>
          <p:spPr>
            <a:xfrm>
              <a:off x="5747595"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3" name="Rectangle 32"/>
            <p:cNvSpPr/>
            <p:nvPr/>
          </p:nvSpPr>
          <p:spPr>
            <a:xfrm>
              <a:off x="75774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4" name="Rectangle 33"/>
            <p:cNvSpPr/>
            <p:nvPr/>
          </p:nvSpPr>
          <p:spPr>
            <a:xfrm>
              <a:off x="1172974"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5" name="Rectangle 34"/>
            <p:cNvSpPr/>
            <p:nvPr/>
          </p:nvSpPr>
          <p:spPr>
            <a:xfrm>
              <a:off x="6662519" y="3127234"/>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6" name="Rectangle 35"/>
            <p:cNvSpPr/>
            <p:nvPr/>
          </p:nvSpPr>
          <p:spPr>
            <a:xfrm>
              <a:off x="2087899" y="3127234"/>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7" name="Rectangle 36"/>
            <p:cNvSpPr/>
            <p:nvPr/>
          </p:nvSpPr>
          <p:spPr>
            <a:xfrm>
              <a:off x="3002823" y="3127234"/>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8" name="Rectangle 37"/>
            <p:cNvSpPr/>
            <p:nvPr/>
          </p:nvSpPr>
          <p:spPr>
            <a:xfrm>
              <a:off x="39177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9" name="Rectangle 38"/>
            <p:cNvSpPr/>
            <p:nvPr/>
          </p:nvSpPr>
          <p:spPr>
            <a:xfrm>
              <a:off x="4832671"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0" name="Rectangle 39"/>
            <p:cNvSpPr/>
            <p:nvPr/>
          </p:nvSpPr>
          <p:spPr>
            <a:xfrm>
              <a:off x="5747595"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1" name="Rectangle 40"/>
            <p:cNvSpPr/>
            <p:nvPr/>
          </p:nvSpPr>
          <p:spPr>
            <a:xfrm>
              <a:off x="75774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2" name="Rectangle 41"/>
            <p:cNvSpPr/>
            <p:nvPr/>
          </p:nvSpPr>
          <p:spPr>
            <a:xfrm>
              <a:off x="1172974"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3" name="Rectangle 42"/>
            <p:cNvSpPr/>
            <p:nvPr/>
          </p:nvSpPr>
          <p:spPr>
            <a:xfrm>
              <a:off x="6662519"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4" name="Rectangle 43"/>
            <p:cNvSpPr/>
            <p:nvPr/>
          </p:nvSpPr>
          <p:spPr>
            <a:xfrm>
              <a:off x="2087899"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5" name="Rectangle 44"/>
            <p:cNvSpPr/>
            <p:nvPr/>
          </p:nvSpPr>
          <p:spPr>
            <a:xfrm>
              <a:off x="3002823" y="4631397"/>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6" name="Rectangle 45"/>
            <p:cNvSpPr/>
            <p:nvPr/>
          </p:nvSpPr>
          <p:spPr>
            <a:xfrm>
              <a:off x="3917747" y="4631397"/>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7" name="Rectangle 46"/>
            <p:cNvSpPr/>
            <p:nvPr/>
          </p:nvSpPr>
          <p:spPr>
            <a:xfrm>
              <a:off x="4832671"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8" name="Rectangle 47"/>
            <p:cNvSpPr/>
            <p:nvPr/>
          </p:nvSpPr>
          <p:spPr>
            <a:xfrm>
              <a:off x="5747595"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9" name="Rectangle 48"/>
            <p:cNvSpPr/>
            <p:nvPr/>
          </p:nvSpPr>
          <p:spPr>
            <a:xfrm>
              <a:off x="7577447"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0" name="Rectangle 49"/>
            <p:cNvSpPr/>
            <p:nvPr/>
          </p:nvSpPr>
          <p:spPr>
            <a:xfrm>
              <a:off x="1172974"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1" name="Rectangle 50"/>
            <p:cNvSpPr/>
            <p:nvPr/>
          </p:nvSpPr>
          <p:spPr>
            <a:xfrm>
              <a:off x="666251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2" name="Rectangle 51"/>
            <p:cNvSpPr/>
            <p:nvPr/>
          </p:nvSpPr>
          <p:spPr>
            <a:xfrm>
              <a:off x="208789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3" name="Rectangle 52"/>
            <p:cNvSpPr/>
            <p:nvPr/>
          </p:nvSpPr>
          <p:spPr>
            <a:xfrm>
              <a:off x="3002823" y="5415506"/>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4" name="Rectangle 53"/>
            <p:cNvSpPr/>
            <p:nvPr/>
          </p:nvSpPr>
          <p:spPr>
            <a:xfrm>
              <a:off x="3917747" y="5415506"/>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5" name="Rectangle 54"/>
            <p:cNvSpPr/>
            <p:nvPr/>
          </p:nvSpPr>
          <p:spPr>
            <a:xfrm>
              <a:off x="4832671"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6" name="Rectangle 55"/>
            <p:cNvSpPr/>
            <p:nvPr/>
          </p:nvSpPr>
          <p:spPr>
            <a:xfrm>
              <a:off x="5747595"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8" name="Rectangle 57"/>
            <p:cNvSpPr/>
            <p:nvPr/>
          </p:nvSpPr>
          <p:spPr>
            <a:xfrm>
              <a:off x="1146028"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9" name="Rectangle 58"/>
            <p:cNvSpPr/>
            <p:nvPr/>
          </p:nvSpPr>
          <p:spPr>
            <a:xfrm>
              <a:off x="6635573"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0" name="Rectangle 59"/>
            <p:cNvSpPr/>
            <p:nvPr/>
          </p:nvSpPr>
          <p:spPr>
            <a:xfrm>
              <a:off x="2060952"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1" name="Rectangle 60"/>
            <p:cNvSpPr/>
            <p:nvPr/>
          </p:nvSpPr>
          <p:spPr>
            <a:xfrm>
              <a:off x="2975877"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2" name="Rectangle 61"/>
            <p:cNvSpPr/>
            <p:nvPr/>
          </p:nvSpPr>
          <p:spPr>
            <a:xfrm>
              <a:off x="38908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3" name="Rectangle 62"/>
            <p:cNvSpPr/>
            <p:nvPr/>
          </p:nvSpPr>
          <p:spPr>
            <a:xfrm>
              <a:off x="4805725"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4" name="Rectangle 63"/>
            <p:cNvSpPr/>
            <p:nvPr/>
          </p:nvSpPr>
          <p:spPr>
            <a:xfrm>
              <a:off x="5720649"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5" name="Rectangle 64"/>
            <p:cNvSpPr/>
            <p:nvPr/>
          </p:nvSpPr>
          <p:spPr>
            <a:xfrm>
              <a:off x="75505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6" name="Rectangle 65"/>
            <p:cNvSpPr/>
            <p:nvPr/>
          </p:nvSpPr>
          <p:spPr>
            <a:xfrm>
              <a:off x="7577447"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grpSp>
      <p:grpSp>
        <p:nvGrpSpPr>
          <p:cNvPr id="14" name="Group 13"/>
          <p:cNvGrpSpPr/>
          <p:nvPr/>
        </p:nvGrpSpPr>
        <p:grpSpPr>
          <a:xfrm>
            <a:off x="539023" y="4345826"/>
            <a:ext cx="8065954" cy="694355"/>
            <a:chOff x="539023" y="5794434"/>
            <a:chExt cx="8065954" cy="925807"/>
          </a:xfrm>
        </p:grpSpPr>
        <p:sp>
          <p:nvSpPr>
            <p:cNvPr id="10" name="Left-Right Arrow 9"/>
            <p:cNvSpPr/>
            <p:nvPr/>
          </p:nvSpPr>
          <p:spPr>
            <a:xfrm>
              <a:off x="539023" y="5794434"/>
              <a:ext cx="8065954" cy="882591"/>
            </a:xfrm>
            <a:prstGeom prst="leftRightArrow">
              <a:avLst/>
            </a:prstGeom>
            <a:gradFill flip="none" rotWithShape="1">
              <a:gsLst>
                <a:gs pos="0">
                  <a:srgbClr val="FF0000"/>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696816" y="5914766"/>
              <a:ext cx="2163413" cy="779700"/>
            </a:xfrm>
            <a:prstGeom prst="rect">
              <a:avLst/>
            </a:prstGeom>
            <a:noFill/>
          </p:spPr>
          <p:txBody>
            <a:bodyPr wrap="none" rtlCol="0">
              <a:spAutoFit/>
            </a:bodyPr>
            <a:lstStyle/>
            <a:p>
              <a:r>
                <a:rPr lang="en-AU" sz="3200" dirty="0">
                  <a:solidFill>
                    <a:schemeClr val="bg1"/>
                  </a:solidFill>
                </a:rPr>
                <a:t>c</a:t>
              </a:r>
              <a:r>
                <a:rPr lang="en-AU" sz="3200" dirty="0" smtClean="0">
                  <a:solidFill>
                    <a:schemeClr val="bg1"/>
                  </a:solidFill>
                </a:rPr>
                <a:t>old habitat</a:t>
              </a:r>
              <a:endParaRPr lang="en-AU" sz="3200" dirty="0">
                <a:solidFill>
                  <a:schemeClr val="bg1"/>
                </a:solidFill>
              </a:endParaRPr>
            </a:p>
          </p:txBody>
        </p:sp>
        <p:sp>
          <p:nvSpPr>
            <p:cNvPr id="68" name="TextBox 67"/>
            <p:cNvSpPr txBox="1"/>
            <p:nvPr/>
          </p:nvSpPr>
          <p:spPr>
            <a:xfrm>
              <a:off x="6415431" y="5940541"/>
              <a:ext cx="2036968" cy="779700"/>
            </a:xfrm>
            <a:prstGeom prst="rect">
              <a:avLst/>
            </a:prstGeom>
            <a:noFill/>
          </p:spPr>
          <p:txBody>
            <a:bodyPr wrap="none" rtlCol="0">
              <a:spAutoFit/>
            </a:bodyPr>
            <a:lstStyle/>
            <a:p>
              <a:r>
                <a:rPr lang="en-AU" sz="3200" dirty="0" smtClean="0">
                  <a:solidFill>
                    <a:schemeClr val="bg1"/>
                  </a:solidFill>
                </a:rPr>
                <a:t>hot habitat</a:t>
              </a:r>
              <a:endParaRPr lang="en-AU" sz="3200" dirty="0">
                <a:solidFill>
                  <a:schemeClr val="bg1"/>
                </a:solidFill>
              </a:endParaRPr>
            </a:p>
          </p:txBody>
        </p:sp>
      </p:grpSp>
    </p:spTree>
    <p:extLst>
      <p:ext uri="{BB962C8B-B14F-4D97-AF65-F5344CB8AC3E}">
        <p14:creationId xmlns:p14="http://schemas.microsoft.com/office/powerpoint/2010/main" val="2950835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673"/>
            <a:ext cx="8229600" cy="857250"/>
          </a:xfrm>
        </p:spPr>
        <p:txBody>
          <a:bodyPr>
            <a:normAutofit/>
          </a:bodyPr>
          <a:lstStyle/>
          <a:p>
            <a:r>
              <a:rPr lang="en-AU" sz="3600" dirty="0"/>
              <a:t>Criteria: adequate &amp; representative sample</a:t>
            </a:r>
          </a:p>
        </p:txBody>
      </p:sp>
      <p:grpSp>
        <p:nvGrpSpPr>
          <p:cNvPr id="9" name="Group 8"/>
          <p:cNvGrpSpPr/>
          <p:nvPr/>
        </p:nvGrpSpPr>
        <p:grpSpPr>
          <a:xfrm>
            <a:off x="716096" y="964113"/>
            <a:ext cx="7711808" cy="3295988"/>
            <a:chOff x="716096" y="1914133"/>
            <a:chExt cx="7711808" cy="4394651"/>
          </a:xfrm>
        </p:grpSpPr>
        <p:sp>
          <p:nvSpPr>
            <p:cNvPr id="57" name="Oval 56"/>
            <p:cNvSpPr/>
            <p:nvPr/>
          </p:nvSpPr>
          <p:spPr>
            <a:xfrm>
              <a:off x="4866186" y="4963173"/>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7" name="Oval 66"/>
            <p:cNvSpPr/>
            <p:nvPr/>
          </p:nvSpPr>
          <p:spPr>
            <a:xfrm>
              <a:off x="872996" y="3630611"/>
              <a:ext cx="1214905" cy="98834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p:cNvSpPr/>
            <p:nvPr/>
          </p:nvSpPr>
          <p:spPr>
            <a:xfrm>
              <a:off x="716096" y="1914133"/>
              <a:ext cx="7711808" cy="4394651"/>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p:cNvSpPr/>
            <p:nvPr/>
          </p:nvSpPr>
          <p:spPr>
            <a:xfrm>
              <a:off x="1331641"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p:cNvSpPr/>
            <p:nvPr/>
          </p:nvSpPr>
          <p:spPr>
            <a:xfrm>
              <a:off x="2453555" y="4618956"/>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2176957" y="2599896"/>
              <a:ext cx="1651732" cy="1511563"/>
            </a:xfrm>
            <a:prstGeom prst="ellipse">
              <a:avLst/>
            </a:prstGeom>
            <a:solidFill>
              <a:srgbClr val="00B050">
                <a:alpha val="50000"/>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p:cNvSpPr/>
            <p:nvPr/>
          </p:nvSpPr>
          <p:spPr>
            <a:xfrm>
              <a:off x="6084168" y="4005444"/>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p:cNvSpPr/>
            <p:nvPr/>
          </p:nvSpPr>
          <p:spPr>
            <a:xfrm>
              <a:off x="1983277" y="4365105"/>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p:cNvSpPr/>
            <p:nvPr/>
          </p:nvSpPr>
          <p:spPr>
            <a:xfrm>
              <a:off x="4107158"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p:cNvSpPr/>
            <p:nvPr/>
          </p:nvSpPr>
          <p:spPr>
            <a:xfrm>
              <a:off x="6372200" y="2068111"/>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3" name="Oval 22"/>
            <p:cNvSpPr/>
            <p:nvPr/>
          </p:nvSpPr>
          <p:spPr>
            <a:xfrm>
              <a:off x="3097852" y="4204584"/>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5" name="Oval 24"/>
            <p:cNvSpPr/>
            <p:nvPr/>
          </p:nvSpPr>
          <p:spPr>
            <a:xfrm>
              <a:off x="6084168" y="2270712"/>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Rectangle 25"/>
            <p:cNvSpPr/>
            <p:nvPr/>
          </p:nvSpPr>
          <p:spPr>
            <a:xfrm>
              <a:off x="1172974"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6662519" y="2397350"/>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8" name="Rectangle 27"/>
            <p:cNvSpPr/>
            <p:nvPr/>
          </p:nvSpPr>
          <p:spPr>
            <a:xfrm>
              <a:off x="2087899"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9" name="Rectangle 28"/>
            <p:cNvSpPr/>
            <p:nvPr/>
          </p:nvSpPr>
          <p:spPr>
            <a:xfrm>
              <a:off x="3002823"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0" name="Rectangle 29"/>
            <p:cNvSpPr/>
            <p:nvPr/>
          </p:nvSpPr>
          <p:spPr>
            <a:xfrm>
              <a:off x="39177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1" name="Rectangle 30"/>
            <p:cNvSpPr/>
            <p:nvPr/>
          </p:nvSpPr>
          <p:spPr>
            <a:xfrm>
              <a:off x="4832671"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2" name="Rectangle 31"/>
            <p:cNvSpPr/>
            <p:nvPr/>
          </p:nvSpPr>
          <p:spPr>
            <a:xfrm>
              <a:off x="5747595"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3" name="Rectangle 32"/>
            <p:cNvSpPr/>
            <p:nvPr/>
          </p:nvSpPr>
          <p:spPr>
            <a:xfrm>
              <a:off x="75774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4" name="Rectangle 33"/>
            <p:cNvSpPr/>
            <p:nvPr/>
          </p:nvSpPr>
          <p:spPr>
            <a:xfrm>
              <a:off x="1172974"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5" name="Rectangle 34"/>
            <p:cNvSpPr/>
            <p:nvPr/>
          </p:nvSpPr>
          <p:spPr>
            <a:xfrm>
              <a:off x="6662519" y="3127234"/>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6" name="Rectangle 35"/>
            <p:cNvSpPr/>
            <p:nvPr/>
          </p:nvSpPr>
          <p:spPr>
            <a:xfrm>
              <a:off x="2087899" y="3127234"/>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7" name="Rectangle 36"/>
            <p:cNvSpPr/>
            <p:nvPr/>
          </p:nvSpPr>
          <p:spPr>
            <a:xfrm>
              <a:off x="3002823" y="3127234"/>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8" name="Rectangle 37"/>
            <p:cNvSpPr/>
            <p:nvPr/>
          </p:nvSpPr>
          <p:spPr>
            <a:xfrm>
              <a:off x="39177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9" name="Rectangle 38"/>
            <p:cNvSpPr/>
            <p:nvPr/>
          </p:nvSpPr>
          <p:spPr>
            <a:xfrm>
              <a:off x="4832671"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0" name="Rectangle 39"/>
            <p:cNvSpPr/>
            <p:nvPr/>
          </p:nvSpPr>
          <p:spPr>
            <a:xfrm>
              <a:off x="5747595"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1" name="Rectangle 40"/>
            <p:cNvSpPr/>
            <p:nvPr/>
          </p:nvSpPr>
          <p:spPr>
            <a:xfrm>
              <a:off x="75774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2" name="Rectangle 41"/>
            <p:cNvSpPr/>
            <p:nvPr/>
          </p:nvSpPr>
          <p:spPr>
            <a:xfrm>
              <a:off x="1172974"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3" name="Rectangle 42"/>
            <p:cNvSpPr/>
            <p:nvPr/>
          </p:nvSpPr>
          <p:spPr>
            <a:xfrm>
              <a:off x="6662519" y="4631397"/>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4" name="Rectangle 43"/>
            <p:cNvSpPr/>
            <p:nvPr/>
          </p:nvSpPr>
          <p:spPr>
            <a:xfrm>
              <a:off x="2087899"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5" name="Rectangle 44"/>
            <p:cNvSpPr/>
            <p:nvPr/>
          </p:nvSpPr>
          <p:spPr>
            <a:xfrm>
              <a:off x="3002823" y="4631397"/>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6" name="Rectangle 45"/>
            <p:cNvSpPr/>
            <p:nvPr/>
          </p:nvSpPr>
          <p:spPr>
            <a:xfrm>
              <a:off x="3917747" y="4631397"/>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7" name="Rectangle 46"/>
            <p:cNvSpPr/>
            <p:nvPr/>
          </p:nvSpPr>
          <p:spPr>
            <a:xfrm>
              <a:off x="4832671"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8" name="Rectangle 47"/>
            <p:cNvSpPr/>
            <p:nvPr/>
          </p:nvSpPr>
          <p:spPr>
            <a:xfrm>
              <a:off x="5747595"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9" name="Rectangle 48"/>
            <p:cNvSpPr/>
            <p:nvPr/>
          </p:nvSpPr>
          <p:spPr>
            <a:xfrm>
              <a:off x="7577447"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0" name="Rectangle 49"/>
            <p:cNvSpPr/>
            <p:nvPr/>
          </p:nvSpPr>
          <p:spPr>
            <a:xfrm>
              <a:off x="1172974"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1" name="Rectangle 50"/>
            <p:cNvSpPr/>
            <p:nvPr/>
          </p:nvSpPr>
          <p:spPr>
            <a:xfrm>
              <a:off x="666251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2" name="Rectangle 51"/>
            <p:cNvSpPr/>
            <p:nvPr/>
          </p:nvSpPr>
          <p:spPr>
            <a:xfrm>
              <a:off x="208789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3" name="Rectangle 52"/>
            <p:cNvSpPr/>
            <p:nvPr/>
          </p:nvSpPr>
          <p:spPr>
            <a:xfrm>
              <a:off x="3002823" y="5415506"/>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4" name="Rectangle 53"/>
            <p:cNvSpPr/>
            <p:nvPr/>
          </p:nvSpPr>
          <p:spPr>
            <a:xfrm>
              <a:off x="3917747" y="5415506"/>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5" name="Rectangle 54"/>
            <p:cNvSpPr/>
            <p:nvPr/>
          </p:nvSpPr>
          <p:spPr>
            <a:xfrm>
              <a:off x="4832671"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6" name="Rectangle 55"/>
            <p:cNvSpPr/>
            <p:nvPr/>
          </p:nvSpPr>
          <p:spPr>
            <a:xfrm>
              <a:off x="5747595"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8" name="Rectangle 57"/>
            <p:cNvSpPr/>
            <p:nvPr/>
          </p:nvSpPr>
          <p:spPr>
            <a:xfrm>
              <a:off x="1146028"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9" name="Rectangle 58"/>
            <p:cNvSpPr/>
            <p:nvPr/>
          </p:nvSpPr>
          <p:spPr>
            <a:xfrm>
              <a:off x="6635573"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0" name="Rectangle 59"/>
            <p:cNvSpPr/>
            <p:nvPr/>
          </p:nvSpPr>
          <p:spPr>
            <a:xfrm>
              <a:off x="2060952"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1" name="Rectangle 60"/>
            <p:cNvSpPr/>
            <p:nvPr/>
          </p:nvSpPr>
          <p:spPr>
            <a:xfrm>
              <a:off x="2975877"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2" name="Rectangle 61"/>
            <p:cNvSpPr/>
            <p:nvPr/>
          </p:nvSpPr>
          <p:spPr>
            <a:xfrm>
              <a:off x="38908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3" name="Rectangle 62"/>
            <p:cNvSpPr/>
            <p:nvPr/>
          </p:nvSpPr>
          <p:spPr>
            <a:xfrm>
              <a:off x="4805725"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4" name="Rectangle 63"/>
            <p:cNvSpPr/>
            <p:nvPr/>
          </p:nvSpPr>
          <p:spPr>
            <a:xfrm>
              <a:off x="5720649"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5" name="Rectangle 64"/>
            <p:cNvSpPr/>
            <p:nvPr/>
          </p:nvSpPr>
          <p:spPr>
            <a:xfrm>
              <a:off x="75505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6" name="Rectangle 65"/>
            <p:cNvSpPr/>
            <p:nvPr/>
          </p:nvSpPr>
          <p:spPr>
            <a:xfrm>
              <a:off x="7577447"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grpSp>
      <p:grpSp>
        <p:nvGrpSpPr>
          <p:cNvPr id="14" name="Group 13"/>
          <p:cNvGrpSpPr/>
          <p:nvPr/>
        </p:nvGrpSpPr>
        <p:grpSpPr>
          <a:xfrm>
            <a:off x="539023" y="4345826"/>
            <a:ext cx="8065954" cy="694355"/>
            <a:chOff x="539023" y="5794434"/>
            <a:chExt cx="8065954" cy="925807"/>
          </a:xfrm>
        </p:grpSpPr>
        <p:sp>
          <p:nvSpPr>
            <p:cNvPr id="10" name="Left-Right Arrow 9"/>
            <p:cNvSpPr/>
            <p:nvPr/>
          </p:nvSpPr>
          <p:spPr>
            <a:xfrm>
              <a:off x="539023" y="5794434"/>
              <a:ext cx="8065954" cy="882591"/>
            </a:xfrm>
            <a:prstGeom prst="leftRightArrow">
              <a:avLst/>
            </a:prstGeom>
            <a:gradFill flip="none" rotWithShape="1">
              <a:gsLst>
                <a:gs pos="0">
                  <a:srgbClr val="FF0000"/>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696816" y="5914766"/>
              <a:ext cx="2163413" cy="779700"/>
            </a:xfrm>
            <a:prstGeom prst="rect">
              <a:avLst/>
            </a:prstGeom>
            <a:noFill/>
          </p:spPr>
          <p:txBody>
            <a:bodyPr wrap="none" rtlCol="0">
              <a:spAutoFit/>
            </a:bodyPr>
            <a:lstStyle/>
            <a:p>
              <a:r>
                <a:rPr lang="en-AU" sz="3200" dirty="0">
                  <a:solidFill>
                    <a:schemeClr val="bg1"/>
                  </a:solidFill>
                </a:rPr>
                <a:t>c</a:t>
              </a:r>
              <a:r>
                <a:rPr lang="en-AU" sz="3200" dirty="0" smtClean="0">
                  <a:solidFill>
                    <a:schemeClr val="bg1"/>
                  </a:solidFill>
                </a:rPr>
                <a:t>old habitat</a:t>
              </a:r>
              <a:endParaRPr lang="en-AU" sz="3200" dirty="0">
                <a:solidFill>
                  <a:schemeClr val="bg1"/>
                </a:solidFill>
              </a:endParaRPr>
            </a:p>
          </p:txBody>
        </p:sp>
        <p:sp>
          <p:nvSpPr>
            <p:cNvPr id="68" name="TextBox 67"/>
            <p:cNvSpPr txBox="1"/>
            <p:nvPr/>
          </p:nvSpPr>
          <p:spPr>
            <a:xfrm>
              <a:off x="6415431" y="5940541"/>
              <a:ext cx="2036968" cy="779700"/>
            </a:xfrm>
            <a:prstGeom prst="rect">
              <a:avLst/>
            </a:prstGeom>
            <a:noFill/>
          </p:spPr>
          <p:txBody>
            <a:bodyPr wrap="none" rtlCol="0">
              <a:spAutoFit/>
            </a:bodyPr>
            <a:lstStyle/>
            <a:p>
              <a:r>
                <a:rPr lang="en-AU" sz="3200" dirty="0" smtClean="0">
                  <a:solidFill>
                    <a:schemeClr val="bg1"/>
                  </a:solidFill>
                </a:rPr>
                <a:t>hot habitat</a:t>
              </a:r>
              <a:endParaRPr lang="en-AU" sz="3200" dirty="0">
                <a:solidFill>
                  <a:schemeClr val="bg1"/>
                </a:solidFill>
              </a:endParaRPr>
            </a:p>
          </p:txBody>
        </p:sp>
      </p:grpSp>
    </p:spTree>
    <p:extLst>
      <p:ext uri="{BB962C8B-B14F-4D97-AF65-F5344CB8AC3E}">
        <p14:creationId xmlns:p14="http://schemas.microsoft.com/office/powerpoint/2010/main" val="1098775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69"/>
            <a:ext cx="8229600" cy="857250"/>
          </a:xfrm>
        </p:spPr>
        <p:txBody>
          <a:bodyPr/>
          <a:lstStyle/>
          <a:p>
            <a:r>
              <a:rPr lang="en-AU" dirty="0" smtClean="0"/>
              <a:t>Normally distributed species</a:t>
            </a:r>
            <a:endParaRPr lang="en-AU" dirty="0"/>
          </a:p>
        </p:txBody>
      </p:sp>
      <p:sp>
        <p:nvSpPr>
          <p:cNvPr id="4" name="Rectangle 3"/>
          <p:cNvSpPr/>
          <p:nvPr/>
        </p:nvSpPr>
        <p:spPr>
          <a:xfrm>
            <a:off x="107504" y="3705876"/>
            <a:ext cx="8784976" cy="14376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145" name="Picture 1" descr="C:\Users\jhanson\Downloads\unnamed-chunk-3-1.png"/>
          <p:cNvPicPr>
            <a:picLocks noChangeAspect="1" noChangeArrowheads="1"/>
          </p:cNvPicPr>
          <p:nvPr/>
        </p:nvPicPr>
        <p:blipFill rotWithShape="1">
          <a:blip r:embed="rId2">
            <a:extLst>
              <a:ext uri="{28A0092B-C50C-407E-A947-70E740481C1C}">
                <a14:useLocalDpi xmlns:a14="http://schemas.microsoft.com/office/drawing/2010/main" val="0"/>
              </a:ext>
            </a:extLst>
          </a:blip>
          <a:srcRect t="40920" r="13790" b="30791"/>
          <a:stretch/>
        </p:blipFill>
        <p:spPr bwMode="auto">
          <a:xfrm>
            <a:off x="3119877" y="2172297"/>
            <a:ext cx="5706034" cy="16383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943614" y="795037"/>
            <a:ext cx="8784976" cy="14376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2" descr="C:\Users\jhanson\Downloads\unnamed-chunk-2-1.png"/>
          <p:cNvPicPr>
            <a:picLocks noChangeAspect="1" noChangeArrowheads="1"/>
          </p:cNvPicPr>
          <p:nvPr/>
        </p:nvPicPr>
        <p:blipFill rotWithShape="1">
          <a:blip r:embed="rId3">
            <a:extLst>
              <a:ext uri="{28A0092B-C50C-407E-A947-70E740481C1C}">
                <a14:useLocalDpi xmlns:a14="http://schemas.microsoft.com/office/drawing/2010/main" val="0"/>
              </a:ext>
            </a:extLst>
          </a:blip>
          <a:srcRect l="27397" t="17773" r="47394"/>
          <a:stretch/>
        </p:blipFill>
        <p:spPr bwMode="auto">
          <a:xfrm>
            <a:off x="435724" y="2215081"/>
            <a:ext cx="2804159" cy="16259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50785" y="1320982"/>
            <a:ext cx="1698414" cy="1200329"/>
          </a:xfrm>
          <a:prstGeom prst="rect">
            <a:avLst/>
          </a:prstGeom>
          <a:noFill/>
        </p:spPr>
        <p:txBody>
          <a:bodyPr wrap="none" rtlCol="0">
            <a:spAutoFit/>
          </a:bodyPr>
          <a:lstStyle/>
          <a:p>
            <a:pPr algn="ctr"/>
            <a:r>
              <a:rPr lang="en-AU" sz="3600" dirty="0" smtClean="0">
                <a:solidFill>
                  <a:schemeClr val="bg1"/>
                </a:solidFill>
              </a:rPr>
              <a:t>Amount</a:t>
            </a:r>
          </a:p>
          <a:p>
            <a:pPr algn="ctr"/>
            <a:r>
              <a:rPr lang="en-AU" sz="3600" dirty="0" smtClean="0">
                <a:solidFill>
                  <a:schemeClr val="bg1"/>
                </a:solidFill>
              </a:rPr>
              <a:t>target</a:t>
            </a:r>
            <a:endParaRPr lang="en-AU" sz="3600" dirty="0">
              <a:solidFill>
                <a:schemeClr val="bg1"/>
              </a:solidFill>
            </a:endParaRPr>
          </a:p>
        </p:txBody>
      </p:sp>
      <p:sp>
        <p:nvSpPr>
          <p:cNvPr id="9" name="TextBox 8"/>
          <p:cNvSpPr txBox="1"/>
          <p:nvPr/>
        </p:nvSpPr>
        <p:spPr>
          <a:xfrm>
            <a:off x="6095857" y="1320982"/>
            <a:ext cx="2657459" cy="1200329"/>
          </a:xfrm>
          <a:prstGeom prst="rect">
            <a:avLst/>
          </a:prstGeom>
          <a:noFill/>
        </p:spPr>
        <p:txBody>
          <a:bodyPr wrap="none" rtlCol="0">
            <a:spAutoFit/>
          </a:bodyPr>
          <a:lstStyle/>
          <a:p>
            <a:pPr algn="ctr"/>
            <a:r>
              <a:rPr lang="en-AU" sz="3600" dirty="0" smtClean="0">
                <a:solidFill>
                  <a:schemeClr val="bg1"/>
                </a:solidFill>
              </a:rPr>
              <a:t>Amount &amp;</a:t>
            </a:r>
          </a:p>
          <a:p>
            <a:pPr algn="ctr"/>
            <a:r>
              <a:rPr lang="en-AU" sz="3600" dirty="0" smtClean="0">
                <a:solidFill>
                  <a:schemeClr val="bg1"/>
                </a:solidFill>
              </a:rPr>
              <a:t>space targets</a:t>
            </a:r>
            <a:endParaRPr lang="en-AU" sz="3600" dirty="0">
              <a:solidFill>
                <a:schemeClr val="bg1"/>
              </a:solidFill>
            </a:endParaRPr>
          </a:p>
        </p:txBody>
      </p:sp>
      <p:sp>
        <p:nvSpPr>
          <p:cNvPr id="11" name="TextBox 10"/>
          <p:cNvSpPr txBox="1"/>
          <p:nvPr/>
        </p:nvSpPr>
        <p:spPr>
          <a:xfrm>
            <a:off x="591687" y="1516234"/>
            <a:ext cx="2399631" cy="646331"/>
          </a:xfrm>
          <a:prstGeom prst="rect">
            <a:avLst/>
          </a:prstGeom>
          <a:noFill/>
        </p:spPr>
        <p:txBody>
          <a:bodyPr wrap="none" rtlCol="0">
            <a:spAutoFit/>
          </a:bodyPr>
          <a:lstStyle/>
          <a:p>
            <a:r>
              <a:rPr lang="en-AU" sz="3600" dirty="0" smtClean="0">
                <a:solidFill>
                  <a:schemeClr val="bg1"/>
                </a:solidFill>
              </a:rPr>
              <a:t>Distribution</a:t>
            </a:r>
            <a:endParaRPr lang="en-AU" sz="3600" dirty="0">
              <a:solidFill>
                <a:schemeClr val="bg1"/>
              </a:solidFill>
            </a:endParaRPr>
          </a:p>
        </p:txBody>
      </p:sp>
      <p:sp>
        <p:nvSpPr>
          <p:cNvPr id="12" name="Rectangle 11"/>
          <p:cNvSpPr/>
          <p:nvPr/>
        </p:nvSpPr>
        <p:spPr>
          <a:xfrm>
            <a:off x="3239882" y="1320982"/>
            <a:ext cx="8784976" cy="27690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26251160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83"/>
            <a:ext cx="9144000" cy="994172"/>
          </a:xfrm>
        </p:spPr>
        <p:txBody>
          <a:bodyPr>
            <a:normAutofit/>
          </a:bodyPr>
          <a:lstStyle/>
          <a:p>
            <a:r>
              <a:rPr lang="en-AU" b="1" dirty="0" smtClean="0">
                <a:latin typeface="+mn-lt"/>
              </a:rPr>
              <a:t>Global Biodiversity Crisis</a:t>
            </a:r>
            <a:endParaRPr lang="en-AU" b="1" dirty="0">
              <a:latin typeface="+mn-lt"/>
            </a:endParaRPr>
          </a:p>
        </p:txBody>
      </p:sp>
      <p:pic>
        <p:nvPicPr>
          <p:cNvPr id="1028" name="Picture 4" descr="One of several subspecies of leopard, the Zanzibar leopard made its home on the Zanzibar archipelago of Tanzania. It's still unclear whether this large cat is technically extinct — there are occasional unconfirmed sightings. &#10; Cause of extinction: Locals believed the leopards were kept by witches, and aggressively hunted them. The animals were seen as evil predators that must be exterminated — and even the government was in on the campaign. In the mid-'90s there was a short-lived conservation effort but it was deemed too little, too late.&#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3280081"/>
            <a:ext cx="3209707" cy="18839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stunning Madeiran Large White butterfly was found in the valleys of the Laurisilva forests on Portugal's Madeira Islands. The butterfly's closest relative, the Large White, is common across Europe, Africa and Asia. &#10; Cause of extinction: Loss of habitat due to construction as well as pollution from agricultural fertilizers are two major causes of the species' decline.&#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3351796"/>
            <a:ext cx="3085356" cy="181097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he last Pyrenean ibex died in 2000. However, a cloned ibex, created from skin samples taken from the last Pyrenean ibex, was birthed in 2009. It died shortly after birth from lung complications.&#10; Cause of extinction: Hunting of the ibex had caused the animal's numbers to seriously dwindle and conservationists blame the Spanish government for failing to act in time to save it.&#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3524" y="808664"/>
            <a:ext cx="1966313" cy="115414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he majestic West African black rhino was declared extinct in 2006, after conservationists failed to find any in their last remaining habitat in Cameroon. The West African black rhino was one of four subspecies of rhinoceros. &#10;Cause of extinction: Poachers hunted the rhino for its horn, which is believed by some in Yemen and China to possess aphrodisiacal powers.&#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12" y="2051425"/>
            <a:ext cx="2764276" cy="162251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imilar in appearance to the Sumatran tiger, the Javan tiger was native to the Indonesian island of Java. In the 1800s they were so common they were considered pests by island natives, but as the island was developed their population dwindled. By the 1950s, only 20 tigers remained. &#10;Cause of extinction: Loss of habitat and agricultural development led to severe population decline. Conservation efforts in the 1940s and '50s were unsuccessful due to a lack of adequate land and planning.&#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4710" y="3224084"/>
            <a:ext cx="3302941" cy="193868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Native to Round Island, a tiny island off the coast of Mauritius, the Round Island Burrowing Boa preferred to live on the topsoil layers of volcanic slopes. It was once found on several other islands around Mauritius, but its population had dwindled by the 1940s, and it could only be found on Round Island after 1949. It was last seen in 1975. &#10;Cause of extinction: The introduction of non-native species of rabbits and goats to the island destroyed vegetation and upset the boa's habitat.&#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5243" y="1897072"/>
            <a:ext cx="2666030" cy="15648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native of Maui, Hawaii, the Po'ouli, or Black-faced Honeycreeper, was only discovered in the 1970s. The birds inhabited the southwestern slope of Haleakala volcano. But the population declined rapidly, and by 1997 there were only three known Po'ouli left. Efforts to mate the remaining birds failed and the species was formally declared extinct seven years later. &#10;Cause of extinction: Habitat loss, along with disease, predators and a decline in its food source — native tree snails — are all seen as reasons for the bird's demise.&#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58136" y="808664"/>
            <a:ext cx="2622376" cy="153922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e golden toad is not the only species to disappear in the past 40 years, but it might just be the brightest. This fluorescent amphibian was found in the high-altitude ridges of Costa Rica, but thanks to pollution, global warming and fungal skin infections, the species became extinct in 1989. &#10;Read on to find out about 10 other incredible species we've lost in the last several decades.&#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06910" y="2112419"/>
            <a:ext cx="2273602" cy="133450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pix's Macaw, also called the Little Blue Macaw, was known for its beautiful blue feathers. While some still exist in captivity, these tiny blue birds are extinct in the wild. &#10;Cause of extinction: Habitat destruction and illegal trapping and trade contributed to the macaw's dwindling numbers.&#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512" y="808664"/>
            <a:ext cx="2544217" cy="149334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This Dutch butterfly — a subspecies of the Alcon Blue — was found mainly in the grasslands of The Netherlands. While closely related species (pictured here) still exist in parts of Europe and Asia, the last Dutch Alcon Blue was seen in the wild in 1979.&#10;Cause of extinction: Increases in farming and building had a negative impact on the Alcon Blue's habitat and caused it to lose its main food source.&#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02299" y="808664"/>
            <a:ext cx="2148137" cy="126086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Tecopa pupfish, a native of the hot springs of the Mojave Desert, has the distinction of being the first animal declared extinct under the provisions of the Endangered Species Act of 1973. The pupfish's decline was precipitated when its natural habitat was encroached upon by developers.&#10;Cause of extinction: Destruction of natural habitat.&#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34580" y="1989019"/>
            <a:ext cx="2488246" cy="1460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8574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69"/>
            <a:ext cx="8229600" cy="857250"/>
          </a:xfrm>
        </p:spPr>
        <p:txBody>
          <a:bodyPr/>
          <a:lstStyle/>
          <a:p>
            <a:r>
              <a:rPr lang="en-AU" dirty="0" smtClean="0"/>
              <a:t>Normally distributed species</a:t>
            </a:r>
            <a:endParaRPr lang="en-AU" dirty="0"/>
          </a:p>
        </p:txBody>
      </p:sp>
      <p:sp>
        <p:nvSpPr>
          <p:cNvPr id="4" name="Rectangle 3"/>
          <p:cNvSpPr/>
          <p:nvPr/>
        </p:nvSpPr>
        <p:spPr>
          <a:xfrm>
            <a:off x="107504" y="3705876"/>
            <a:ext cx="8784976" cy="14376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145" name="Picture 1" descr="C:\Users\jhanson\Downloads\unnamed-chunk-3-1.png"/>
          <p:cNvPicPr>
            <a:picLocks noChangeAspect="1" noChangeArrowheads="1"/>
          </p:cNvPicPr>
          <p:nvPr/>
        </p:nvPicPr>
        <p:blipFill rotWithShape="1">
          <a:blip r:embed="rId2">
            <a:extLst>
              <a:ext uri="{28A0092B-C50C-407E-A947-70E740481C1C}">
                <a14:useLocalDpi xmlns:a14="http://schemas.microsoft.com/office/drawing/2010/main" val="0"/>
              </a:ext>
            </a:extLst>
          </a:blip>
          <a:srcRect t="40920" r="13790" b="30791"/>
          <a:stretch/>
        </p:blipFill>
        <p:spPr bwMode="auto">
          <a:xfrm>
            <a:off x="3119877" y="2172297"/>
            <a:ext cx="5706034" cy="16383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943614" y="795037"/>
            <a:ext cx="8784976" cy="14376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2" descr="C:\Users\jhanson\Downloads\unnamed-chunk-2-1.png"/>
          <p:cNvPicPr>
            <a:picLocks noChangeAspect="1" noChangeArrowheads="1"/>
          </p:cNvPicPr>
          <p:nvPr/>
        </p:nvPicPr>
        <p:blipFill rotWithShape="1">
          <a:blip r:embed="rId3">
            <a:extLst>
              <a:ext uri="{28A0092B-C50C-407E-A947-70E740481C1C}">
                <a14:useLocalDpi xmlns:a14="http://schemas.microsoft.com/office/drawing/2010/main" val="0"/>
              </a:ext>
            </a:extLst>
          </a:blip>
          <a:srcRect l="27397" t="17773" r="47394"/>
          <a:stretch/>
        </p:blipFill>
        <p:spPr bwMode="auto">
          <a:xfrm>
            <a:off x="435724" y="2215081"/>
            <a:ext cx="2804159" cy="16259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50785" y="1320982"/>
            <a:ext cx="1698414" cy="1200329"/>
          </a:xfrm>
          <a:prstGeom prst="rect">
            <a:avLst/>
          </a:prstGeom>
          <a:noFill/>
        </p:spPr>
        <p:txBody>
          <a:bodyPr wrap="none" rtlCol="0">
            <a:spAutoFit/>
          </a:bodyPr>
          <a:lstStyle/>
          <a:p>
            <a:pPr algn="ctr"/>
            <a:r>
              <a:rPr lang="en-AU" sz="3600" dirty="0" smtClean="0">
                <a:solidFill>
                  <a:schemeClr val="bg1"/>
                </a:solidFill>
              </a:rPr>
              <a:t>Amount</a:t>
            </a:r>
          </a:p>
          <a:p>
            <a:pPr algn="ctr"/>
            <a:r>
              <a:rPr lang="en-AU" sz="3600" dirty="0" smtClean="0">
                <a:solidFill>
                  <a:schemeClr val="bg1"/>
                </a:solidFill>
              </a:rPr>
              <a:t>target</a:t>
            </a:r>
            <a:endParaRPr lang="en-AU" sz="3600" dirty="0">
              <a:solidFill>
                <a:schemeClr val="bg1"/>
              </a:solidFill>
            </a:endParaRPr>
          </a:p>
        </p:txBody>
      </p:sp>
      <p:sp>
        <p:nvSpPr>
          <p:cNvPr id="9" name="TextBox 8"/>
          <p:cNvSpPr txBox="1"/>
          <p:nvPr/>
        </p:nvSpPr>
        <p:spPr>
          <a:xfrm>
            <a:off x="6095857" y="1320982"/>
            <a:ext cx="2657459" cy="1200329"/>
          </a:xfrm>
          <a:prstGeom prst="rect">
            <a:avLst/>
          </a:prstGeom>
          <a:noFill/>
        </p:spPr>
        <p:txBody>
          <a:bodyPr wrap="none" rtlCol="0">
            <a:spAutoFit/>
          </a:bodyPr>
          <a:lstStyle/>
          <a:p>
            <a:pPr algn="ctr"/>
            <a:r>
              <a:rPr lang="en-AU" sz="3600" dirty="0" smtClean="0">
                <a:solidFill>
                  <a:schemeClr val="bg1"/>
                </a:solidFill>
              </a:rPr>
              <a:t>Amount &amp;</a:t>
            </a:r>
          </a:p>
          <a:p>
            <a:pPr algn="ctr"/>
            <a:r>
              <a:rPr lang="en-AU" sz="3600" dirty="0" smtClean="0">
                <a:solidFill>
                  <a:schemeClr val="bg1"/>
                </a:solidFill>
              </a:rPr>
              <a:t>space targets</a:t>
            </a:r>
            <a:endParaRPr lang="en-AU" sz="3600" dirty="0">
              <a:solidFill>
                <a:schemeClr val="bg1"/>
              </a:solidFill>
            </a:endParaRPr>
          </a:p>
        </p:txBody>
      </p:sp>
      <p:sp>
        <p:nvSpPr>
          <p:cNvPr id="11" name="TextBox 10"/>
          <p:cNvSpPr txBox="1"/>
          <p:nvPr/>
        </p:nvSpPr>
        <p:spPr>
          <a:xfrm>
            <a:off x="591687" y="1516234"/>
            <a:ext cx="2399631" cy="646331"/>
          </a:xfrm>
          <a:prstGeom prst="rect">
            <a:avLst/>
          </a:prstGeom>
          <a:noFill/>
        </p:spPr>
        <p:txBody>
          <a:bodyPr wrap="none" rtlCol="0">
            <a:spAutoFit/>
          </a:bodyPr>
          <a:lstStyle/>
          <a:p>
            <a:r>
              <a:rPr lang="en-AU" sz="3600" dirty="0" smtClean="0">
                <a:solidFill>
                  <a:schemeClr val="bg1"/>
                </a:solidFill>
              </a:rPr>
              <a:t>Distribution</a:t>
            </a:r>
            <a:endParaRPr lang="en-AU" sz="3600" dirty="0">
              <a:solidFill>
                <a:schemeClr val="bg1"/>
              </a:solidFill>
            </a:endParaRPr>
          </a:p>
        </p:txBody>
      </p:sp>
      <p:sp>
        <p:nvSpPr>
          <p:cNvPr id="12" name="TextBox 11"/>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31613420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69"/>
            <a:ext cx="8229600" cy="857250"/>
          </a:xfrm>
        </p:spPr>
        <p:txBody>
          <a:bodyPr/>
          <a:lstStyle/>
          <a:p>
            <a:r>
              <a:rPr lang="en-AU" dirty="0" err="1" smtClean="0"/>
              <a:t>Bimodally</a:t>
            </a:r>
            <a:r>
              <a:rPr lang="en-AU" dirty="0" smtClean="0"/>
              <a:t> distributed species</a:t>
            </a:r>
            <a:endParaRPr lang="en-AU" dirty="0"/>
          </a:p>
        </p:txBody>
      </p:sp>
      <p:sp>
        <p:nvSpPr>
          <p:cNvPr id="4" name="Rectangle 3"/>
          <p:cNvSpPr/>
          <p:nvPr/>
        </p:nvSpPr>
        <p:spPr>
          <a:xfrm>
            <a:off x="107504" y="3705876"/>
            <a:ext cx="8784976" cy="14376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145" name="Picture 1" descr="C:\Users\jhanson\Downloads\unnamed-chunk-3-1.png"/>
          <p:cNvPicPr>
            <a:picLocks noChangeAspect="1" noChangeArrowheads="1"/>
          </p:cNvPicPr>
          <p:nvPr/>
        </p:nvPicPr>
        <p:blipFill rotWithShape="1">
          <a:blip r:embed="rId2">
            <a:extLst>
              <a:ext uri="{28A0092B-C50C-407E-A947-70E740481C1C}">
                <a14:useLocalDpi xmlns:a14="http://schemas.microsoft.com/office/drawing/2010/main" val="0"/>
              </a:ext>
            </a:extLst>
          </a:blip>
          <a:srcRect t="71248" r="13790" b="1220"/>
          <a:stretch/>
        </p:blipFill>
        <p:spPr bwMode="auto">
          <a:xfrm>
            <a:off x="3186446" y="2219708"/>
            <a:ext cx="5706034" cy="159448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jhanson\Downloads\unnamed-chunk-2-1.png"/>
          <p:cNvPicPr>
            <a:picLocks noChangeAspect="1" noChangeArrowheads="1"/>
          </p:cNvPicPr>
          <p:nvPr/>
        </p:nvPicPr>
        <p:blipFill rotWithShape="1">
          <a:blip r:embed="rId3">
            <a:extLst>
              <a:ext uri="{28A0092B-C50C-407E-A947-70E740481C1C}">
                <a14:useLocalDpi xmlns:a14="http://schemas.microsoft.com/office/drawing/2010/main" val="0"/>
              </a:ext>
            </a:extLst>
          </a:blip>
          <a:srcRect l="53527" t="17773" r="22617"/>
          <a:stretch/>
        </p:blipFill>
        <p:spPr bwMode="auto">
          <a:xfrm>
            <a:off x="419538" y="2228852"/>
            <a:ext cx="2653725" cy="16259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91267" y="1672495"/>
            <a:ext cx="1910267" cy="523220"/>
          </a:xfrm>
          <a:prstGeom prst="rect">
            <a:avLst/>
          </a:prstGeom>
          <a:noFill/>
        </p:spPr>
        <p:txBody>
          <a:bodyPr wrap="none" rtlCol="0">
            <a:spAutoFit/>
          </a:bodyPr>
          <a:lstStyle/>
          <a:p>
            <a:r>
              <a:rPr lang="en-AU" sz="2800" dirty="0" smtClean="0">
                <a:solidFill>
                  <a:schemeClr val="bg1"/>
                </a:solidFill>
              </a:rPr>
              <a:t>Distribution</a:t>
            </a:r>
            <a:endParaRPr lang="en-AU" sz="2800" dirty="0">
              <a:solidFill>
                <a:schemeClr val="bg1"/>
              </a:solidFill>
            </a:endParaRPr>
          </a:p>
        </p:txBody>
      </p:sp>
      <p:sp>
        <p:nvSpPr>
          <p:cNvPr id="5" name="TextBox 4"/>
          <p:cNvSpPr txBox="1"/>
          <p:nvPr/>
        </p:nvSpPr>
        <p:spPr>
          <a:xfrm>
            <a:off x="3332480" y="1672495"/>
            <a:ext cx="2456250" cy="523220"/>
          </a:xfrm>
          <a:prstGeom prst="rect">
            <a:avLst/>
          </a:prstGeom>
          <a:noFill/>
        </p:spPr>
        <p:txBody>
          <a:bodyPr wrap="none" rtlCol="0">
            <a:spAutoFit/>
          </a:bodyPr>
          <a:lstStyle/>
          <a:p>
            <a:r>
              <a:rPr lang="en-AU" sz="2800" dirty="0" smtClean="0">
                <a:solidFill>
                  <a:schemeClr val="bg1"/>
                </a:solidFill>
              </a:rPr>
              <a:t>Amount targets</a:t>
            </a:r>
            <a:endParaRPr lang="en-AU" sz="2800" dirty="0">
              <a:solidFill>
                <a:schemeClr val="bg1"/>
              </a:solidFill>
            </a:endParaRPr>
          </a:p>
        </p:txBody>
      </p:sp>
      <p:sp>
        <p:nvSpPr>
          <p:cNvPr id="9" name="TextBox 8"/>
          <p:cNvSpPr txBox="1"/>
          <p:nvPr/>
        </p:nvSpPr>
        <p:spPr>
          <a:xfrm>
            <a:off x="6370320" y="1510914"/>
            <a:ext cx="2108526" cy="954107"/>
          </a:xfrm>
          <a:prstGeom prst="rect">
            <a:avLst/>
          </a:prstGeom>
          <a:noFill/>
        </p:spPr>
        <p:txBody>
          <a:bodyPr wrap="none" rtlCol="0">
            <a:spAutoFit/>
          </a:bodyPr>
          <a:lstStyle/>
          <a:p>
            <a:pPr algn="ctr"/>
            <a:r>
              <a:rPr lang="en-AU" sz="2800" dirty="0" smtClean="0">
                <a:solidFill>
                  <a:schemeClr val="bg1"/>
                </a:solidFill>
              </a:rPr>
              <a:t>Amount &amp;</a:t>
            </a:r>
          </a:p>
          <a:p>
            <a:pPr algn="ctr"/>
            <a:r>
              <a:rPr lang="en-AU" sz="2800" dirty="0" smtClean="0">
                <a:solidFill>
                  <a:schemeClr val="bg1"/>
                </a:solidFill>
              </a:rPr>
              <a:t>space targets</a:t>
            </a:r>
            <a:endParaRPr lang="en-AU" sz="2800" dirty="0">
              <a:solidFill>
                <a:schemeClr val="bg1"/>
              </a:solidFill>
            </a:endParaRPr>
          </a:p>
        </p:txBody>
      </p:sp>
      <p:sp>
        <p:nvSpPr>
          <p:cNvPr id="10" name="Rectangle 9"/>
          <p:cNvSpPr/>
          <p:nvPr/>
        </p:nvSpPr>
        <p:spPr>
          <a:xfrm>
            <a:off x="457200" y="795037"/>
            <a:ext cx="9271390" cy="14376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3650785" y="1320982"/>
            <a:ext cx="1698414" cy="1200329"/>
          </a:xfrm>
          <a:prstGeom prst="rect">
            <a:avLst/>
          </a:prstGeom>
          <a:noFill/>
        </p:spPr>
        <p:txBody>
          <a:bodyPr wrap="none" rtlCol="0">
            <a:spAutoFit/>
          </a:bodyPr>
          <a:lstStyle/>
          <a:p>
            <a:pPr algn="ctr"/>
            <a:r>
              <a:rPr lang="en-AU" sz="3600" dirty="0" smtClean="0">
                <a:solidFill>
                  <a:schemeClr val="bg1"/>
                </a:solidFill>
              </a:rPr>
              <a:t>Amount</a:t>
            </a:r>
          </a:p>
          <a:p>
            <a:pPr algn="ctr"/>
            <a:r>
              <a:rPr lang="en-AU" sz="3600" dirty="0" smtClean="0">
                <a:solidFill>
                  <a:schemeClr val="bg1"/>
                </a:solidFill>
              </a:rPr>
              <a:t>target</a:t>
            </a:r>
            <a:endParaRPr lang="en-AU" sz="3600" dirty="0">
              <a:solidFill>
                <a:schemeClr val="bg1"/>
              </a:solidFill>
            </a:endParaRPr>
          </a:p>
        </p:txBody>
      </p:sp>
      <p:sp>
        <p:nvSpPr>
          <p:cNvPr id="12" name="TextBox 11"/>
          <p:cNvSpPr txBox="1"/>
          <p:nvPr/>
        </p:nvSpPr>
        <p:spPr>
          <a:xfrm>
            <a:off x="6095857" y="1320982"/>
            <a:ext cx="2657459" cy="1200329"/>
          </a:xfrm>
          <a:prstGeom prst="rect">
            <a:avLst/>
          </a:prstGeom>
          <a:noFill/>
        </p:spPr>
        <p:txBody>
          <a:bodyPr wrap="none" rtlCol="0">
            <a:spAutoFit/>
          </a:bodyPr>
          <a:lstStyle/>
          <a:p>
            <a:pPr algn="ctr"/>
            <a:r>
              <a:rPr lang="en-AU" sz="3600" dirty="0" smtClean="0">
                <a:solidFill>
                  <a:schemeClr val="bg1"/>
                </a:solidFill>
              </a:rPr>
              <a:t>Amount &amp;</a:t>
            </a:r>
          </a:p>
          <a:p>
            <a:pPr algn="ctr"/>
            <a:r>
              <a:rPr lang="en-AU" sz="3600" dirty="0" smtClean="0">
                <a:solidFill>
                  <a:schemeClr val="bg1"/>
                </a:solidFill>
              </a:rPr>
              <a:t>space targets</a:t>
            </a:r>
            <a:endParaRPr lang="en-AU" sz="3600" dirty="0">
              <a:solidFill>
                <a:schemeClr val="bg1"/>
              </a:solidFill>
            </a:endParaRPr>
          </a:p>
        </p:txBody>
      </p:sp>
      <p:sp>
        <p:nvSpPr>
          <p:cNvPr id="13" name="TextBox 12"/>
          <p:cNvSpPr txBox="1"/>
          <p:nvPr/>
        </p:nvSpPr>
        <p:spPr>
          <a:xfrm>
            <a:off x="591687" y="1516234"/>
            <a:ext cx="2399631" cy="646331"/>
          </a:xfrm>
          <a:prstGeom prst="rect">
            <a:avLst/>
          </a:prstGeom>
          <a:noFill/>
        </p:spPr>
        <p:txBody>
          <a:bodyPr wrap="none" rtlCol="0">
            <a:spAutoFit/>
          </a:bodyPr>
          <a:lstStyle/>
          <a:p>
            <a:r>
              <a:rPr lang="en-AU" sz="3600" dirty="0" smtClean="0">
                <a:solidFill>
                  <a:schemeClr val="bg1"/>
                </a:solidFill>
              </a:rPr>
              <a:t>Distribution</a:t>
            </a:r>
            <a:endParaRPr lang="en-AU" sz="3600" dirty="0">
              <a:solidFill>
                <a:schemeClr val="bg1"/>
              </a:solidFill>
            </a:endParaRPr>
          </a:p>
        </p:txBody>
      </p:sp>
      <p:sp>
        <p:nvSpPr>
          <p:cNvPr id="14" name="TextBox 13"/>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37372356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02"/>
            <a:ext cx="8229600" cy="857250"/>
          </a:xfrm>
        </p:spPr>
        <p:txBody>
          <a:bodyPr/>
          <a:lstStyle/>
          <a:p>
            <a:r>
              <a:rPr lang="en-AU" dirty="0" smtClean="0"/>
              <a:t>Case study</a:t>
            </a:r>
            <a:endParaRPr lang="en-AU" dirty="0"/>
          </a:p>
        </p:txBody>
      </p:sp>
      <p:pic>
        <p:nvPicPr>
          <p:cNvPr id="4098" name="Picture 2" descr="C:\Users\jhanson\Downloads\unnamed-chunk-4-1.png"/>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a:stretch/>
        </p:blipFill>
        <p:spPr bwMode="auto">
          <a:xfrm>
            <a:off x="175280" y="1132452"/>
            <a:ext cx="8826688" cy="3310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762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Reserve Selection</a:t>
            </a:r>
            <a:endParaRPr lang="en-AU" dirty="0"/>
          </a:p>
        </p:txBody>
      </p:sp>
      <p:sp>
        <p:nvSpPr>
          <p:cNvPr id="5" name="Rectangle 4"/>
          <p:cNvSpPr/>
          <p:nvPr/>
        </p:nvSpPr>
        <p:spPr>
          <a:xfrm>
            <a:off x="716096" y="1435600"/>
            <a:ext cx="7711808" cy="3295988"/>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Oval 5"/>
          <p:cNvSpPr/>
          <p:nvPr/>
        </p:nvSpPr>
        <p:spPr>
          <a:xfrm>
            <a:off x="3747864" y="3025817"/>
            <a:ext cx="1627943" cy="1117345"/>
          </a:xfrm>
          <a:prstGeom prst="ellipse">
            <a:avLst/>
          </a:prstGeom>
          <a:solidFill>
            <a:srgbClr val="00206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p:cNvSpPr/>
          <p:nvPr/>
        </p:nvSpPr>
        <p:spPr>
          <a:xfrm>
            <a:off x="1320848" y="1700905"/>
            <a:ext cx="1657509" cy="1137638"/>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2261661" y="1768812"/>
            <a:ext cx="1657509" cy="1137638"/>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5718192" y="1787502"/>
            <a:ext cx="1651732" cy="1133672"/>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6153557" y="1987260"/>
            <a:ext cx="1651732" cy="1133672"/>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p:cNvSpPr/>
          <p:nvPr/>
        </p:nvSpPr>
        <p:spPr>
          <a:xfrm>
            <a:off x="6674830" y="1855408"/>
            <a:ext cx="1651732" cy="1133672"/>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7" name="Oval 16"/>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8" name="TextBox 17"/>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3000481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Reserve Selection</a:t>
            </a:r>
            <a:endParaRPr lang="en-AU" dirty="0"/>
          </a:p>
        </p:txBody>
      </p:sp>
      <p:sp>
        <p:nvSpPr>
          <p:cNvPr id="5" name="Rectangle 4"/>
          <p:cNvSpPr/>
          <p:nvPr/>
        </p:nvSpPr>
        <p:spPr>
          <a:xfrm>
            <a:off x="716400" y="1447561"/>
            <a:ext cx="7711200" cy="32967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6" name="Oval 5"/>
          <p:cNvSpPr/>
          <p:nvPr/>
        </p:nvSpPr>
        <p:spPr>
          <a:xfrm>
            <a:off x="3747929" y="3038122"/>
            <a:ext cx="1627815" cy="1117586"/>
          </a:xfrm>
          <a:prstGeom prst="ellipse">
            <a:avLst/>
          </a:prstGeom>
          <a:solidFill>
            <a:srgbClr val="00206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7" name="Oval 6"/>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8" name="Oval 7"/>
          <p:cNvSpPr/>
          <p:nvPr/>
        </p:nvSpPr>
        <p:spPr>
          <a:xfrm>
            <a:off x="1321101" y="1712923"/>
            <a:ext cx="1657378" cy="113788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9" name="Oval 8"/>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0" name="Oval 9"/>
          <p:cNvSpPr/>
          <p:nvPr/>
        </p:nvSpPr>
        <p:spPr>
          <a:xfrm>
            <a:off x="2261840" y="1780845"/>
            <a:ext cx="1657378" cy="1137884"/>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1" name="Oval 10"/>
          <p:cNvSpPr/>
          <p:nvPr/>
        </p:nvSpPr>
        <p:spPr>
          <a:xfrm>
            <a:off x="5718101" y="1799539"/>
            <a:ext cx="1651602" cy="1133918"/>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2" name="Oval 11"/>
          <p:cNvSpPr/>
          <p:nvPr/>
        </p:nvSpPr>
        <p:spPr>
          <a:xfrm>
            <a:off x="6153432" y="1999339"/>
            <a:ext cx="1651602" cy="1133918"/>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3" name="Oval 12"/>
          <p:cNvSpPr/>
          <p:nvPr/>
        </p:nvSpPr>
        <p:spPr>
          <a:xfrm>
            <a:off x="6674665" y="1867459"/>
            <a:ext cx="1651602" cy="1133918"/>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4" name="Rectangle 13"/>
          <p:cNvSpPr/>
          <p:nvPr/>
        </p:nvSpPr>
        <p:spPr>
          <a:xfrm>
            <a:off x="1172974" y="1798013"/>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5" name="Rectangle 14"/>
          <p:cNvSpPr/>
          <p:nvPr/>
        </p:nvSpPr>
        <p:spPr>
          <a:xfrm>
            <a:off x="6662519" y="1798013"/>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6" name="Rectangle 15"/>
          <p:cNvSpPr/>
          <p:nvPr/>
        </p:nvSpPr>
        <p:spPr>
          <a:xfrm>
            <a:off x="2087899" y="1798013"/>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7" name="Rectangle 16"/>
          <p:cNvSpPr/>
          <p:nvPr/>
        </p:nvSpPr>
        <p:spPr>
          <a:xfrm>
            <a:off x="3002823" y="1798013"/>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8" name="Rectangle 17"/>
          <p:cNvSpPr/>
          <p:nvPr/>
        </p:nvSpPr>
        <p:spPr>
          <a:xfrm>
            <a:off x="3917747" y="1798013"/>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9" name="Rectangle 18"/>
          <p:cNvSpPr/>
          <p:nvPr/>
        </p:nvSpPr>
        <p:spPr>
          <a:xfrm>
            <a:off x="4832671" y="1798013"/>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0" name="Rectangle 19"/>
          <p:cNvSpPr/>
          <p:nvPr/>
        </p:nvSpPr>
        <p:spPr>
          <a:xfrm>
            <a:off x="5747595" y="1798013"/>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1" name="Rectangle 20"/>
          <p:cNvSpPr/>
          <p:nvPr/>
        </p:nvSpPr>
        <p:spPr>
          <a:xfrm>
            <a:off x="7577447" y="1798013"/>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2" name="Rectangle 21"/>
          <p:cNvSpPr/>
          <p:nvPr/>
        </p:nvSpPr>
        <p:spPr>
          <a:xfrm>
            <a:off x="1172974" y="2345426"/>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3" name="Rectangle 22"/>
          <p:cNvSpPr/>
          <p:nvPr/>
        </p:nvSpPr>
        <p:spPr>
          <a:xfrm>
            <a:off x="6662519" y="2345426"/>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4" name="Rectangle 23"/>
          <p:cNvSpPr/>
          <p:nvPr/>
        </p:nvSpPr>
        <p:spPr>
          <a:xfrm>
            <a:off x="2087899" y="2345426"/>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5" name="Rectangle 24"/>
          <p:cNvSpPr/>
          <p:nvPr/>
        </p:nvSpPr>
        <p:spPr>
          <a:xfrm>
            <a:off x="3002823" y="2345426"/>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6" name="Rectangle 25"/>
          <p:cNvSpPr/>
          <p:nvPr/>
        </p:nvSpPr>
        <p:spPr>
          <a:xfrm>
            <a:off x="3917747" y="2345426"/>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7" name="Rectangle 26"/>
          <p:cNvSpPr/>
          <p:nvPr/>
        </p:nvSpPr>
        <p:spPr>
          <a:xfrm>
            <a:off x="4832671" y="2345426"/>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8" name="Rectangle 27"/>
          <p:cNvSpPr/>
          <p:nvPr/>
        </p:nvSpPr>
        <p:spPr>
          <a:xfrm>
            <a:off x="5747595" y="2345426"/>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9" name="Rectangle 28"/>
          <p:cNvSpPr/>
          <p:nvPr/>
        </p:nvSpPr>
        <p:spPr>
          <a:xfrm>
            <a:off x="7577447" y="2345426"/>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0" name="Rectangle 29"/>
          <p:cNvSpPr/>
          <p:nvPr/>
        </p:nvSpPr>
        <p:spPr>
          <a:xfrm>
            <a:off x="1172974" y="347354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1" name="Rectangle 30"/>
          <p:cNvSpPr/>
          <p:nvPr/>
        </p:nvSpPr>
        <p:spPr>
          <a:xfrm>
            <a:off x="6662519" y="347354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2" name="Rectangle 31"/>
          <p:cNvSpPr/>
          <p:nvPr/>
        </p:nvSpPr>
        <p:spPr>
          <a:xfrm>
            <a:off x="2087899" y="347354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3" name="Rectangle 32"/>
          <p:cNvSpPr/>
          <p:nvPr/>
        </p:nvSpPr>
        <p:spPr>
          <a:xfrm>
            <a:off x="3002823" y="347354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4" name="Rectangle 33"/>
          <p:cNvSpPr/>
          <p:nvPr/>
        </p:nvSpPr>
        <p:spPr>
          <a:xfrm>
            <a:off x="3917747" y="347354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5" name="Rectangle 34"/>
          <p:cNvSpPr/>
          <p:nvPr/>
        </p:nvSpPr>
        <p:spPr>
          <a:xfrm>
            <a:off x="4832671" y="347354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6" name="Rectangle 35"/>
          <p:cNvSpPr/>
          <p:nvPr/>
        </p:nvSpPr>
        <p:spPr>
          <a:xfrm>
            <a:off x="5747595" y="347354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7" name="Rectangle 36"/>
          <p:cNvSpPr/>
          <p:nvPr/>
        </p:nvSpPr>
        <p:spPr>
          <a:xfrm>
            <a:off x="7577447" y="347354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8" name="Rectangle 37"/>
          <p:cNvSpPr/>
          <p:nvPr/>
        </p:nvSpPr>
        <p:spPr>
          <a:xfrm>
            <a:off x="1172974" y="4061630"/>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9" name="Rectangle 38"/>
          <p:cNvSpPr/>
          <p:nvPr/>
        </p:nvSpPr>
        <p:spPr>
          <a:xfrm>
            <a:off x="6662519" y="4061630"/>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0" name="Rectangle 39"/>
          <p:cNvSpPr/>
          <p:nvPr/>
        </p:nvSpPr>
        <p:spPr>
          <a:xfrm>
            <a:off x="2087899" y="4061630"/>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1" name="Rectangle 40"/>
          <p:cNvSpPr/>
          <p:nvPr/>
        </p:nvSpPr>
        <p:spPr>
          <a:xfrm>
            <a:off x="3002823" y="4061630"/>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2" name="Rectangle 41"/>
          <p:cNvSpPr/>
          <p:nvPr/>
        </p:nvSpPr>
        <p:spPr>
          <a:xfrm>
            <a:off x="3917747" y="4061630"/>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3" name="Rectangle 42"/>
          <p:cNvSpPr/>
          <p:nvPr/>
        </p:nvSpPr>
        <p:spPr>
          <a:xfrm>
            <a:off x="4832671" y="4061630"/>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4" name="Rectangle 43"/>
          <p:cNvSpPr/>
          <p:nvPr/>
        </p:nvSpPr>
        <p:spPr>
          <a:xfrm>
            <a:off x="5747595" y="4061630"/>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5" name="Rectangle 44"/>
          <p:cNvSpPr/>
          <p:nvPr/>
        </p:nvSpPr>
        <p:spPr>
          <a:xfrm>
            <a:off x="7577447" y="4061630"/>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6" name="Rectangle 45"/>
          <p:cNvSpPr/>
          <p:nvPr/>
        </p:nvSpPr>
        <p:spPr>
          <a:xfrm>
            <a:off x="1146028" y="289283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7" name="Rectangle 46"/>
          <p:cNvSpPr/>
          <p:nvPr/>
        </p:nvSpPr>
        <p:spPr>
          <a:xfrm>
            <a:off x="6635573" y="289283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8" name="Rectangle 47"/>
          <p:cNvSpPr/>
          <p:nvPr/>
        </p:nvSpPr>
        <p:spPr>
          <a:xfrm>
            <a:off x="2060952" y="289283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9" name="Rectangle 48"/>
          <p:cNvSpPr/>
          <p:nvPr/>
        </p:nvSpPr>
        <p:spPr>
          <a:xfrm>
            <a:off x="2975877" y="289283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0" name="Rectangle 49"/>
          <p:cNvSpPr/>
          <p:nvPr/>
        </p:nvSpPr>
        <p:spPr>
          <a:xfrm>
            <a:off x="3890801" y="289283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1" name="Rectangle 50"/>
          <p:cNvSpPr/>
          <p:nvPr/>
        </p:nvSpPr>
        <p:spPr>
          <a:xfrm>
            <a:off x="4805725" y="289283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2" name="Rectangle 51"/>
          <p:cNvSpPr/>
          <p:nvPr/>
        </p:nvSpPr>
        <p:spPr>
          <a:xfrm>
            <a:off x="5720649" y="289283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3" name="Rectangle 52"/>
          <p:cNvSpPr/>
          <p:nvPr/>
        </p:nvSpPr>
        <p:spPr>
          <a:xfrm>
            <a:off x="7550501" y="289283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4" name="TextBox 53"/>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592951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Reserve Selection</a:t>
            </a:r>
            <a:endParaRPr lang="en-AU" dirty="0"/>
          </a:p>
        </p:txBody>
      </p:sp>
      <p:grpSp>
        <p:nvGrpSpPr>
          <p:cNvPr id="4" name="Group 3"/>
          <p:cNvGrpSpPr/>
          <p:nvPr/>
        </p:nvGrpSpPr>
        <p:grpSpPr>
          <a:xfrm>
            <a:off x="716400" y="1447561"/>
            <a:ext cx="7711200" cy="3296700"/>
            <a:chOff x="6899307" y="526229"/>
            <a:chExt cx="4791075" cy="2514600"/>
          </a:xfrm>
        </p:grpSpPr>
        <p:sp>
          <p:nvSpPr>
            <p:cNvPr id="5" name="Rectangle 4"/>
            <p:cNvSpPr/>
            <p:nvPr/>
          </p:nvSpPr>
          <p:spPr>
            <a:xfrm>
              <a:off x="6899307" y="526229"/>
              <a:ext cx="4791075" cy="25146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 name="Oval 5"/>
            <p:cNvSpPr/>
            <p:nvPr/>
          </p:nvSpPr>
          <p:spPr>
            <a:xfrm>
              <a:off x="8782836" y="1739449"/>
              <a:ext cx="1011384" cy="852453"/>
            </a:xfrm>
            <a:prstGeom prst="ellipse">
              <a:avLst/>
            </a:prstGeom>
            <a:solidFill>
              <a:srgbClr val="00206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7" name="Oval 6"/>
            <p:cNvSpPr/>
            <p:nvPr/>
          </p:nvSpPr>
          <p:spPr>
            <a:xfrm>
              <a:off x="9005381" y="1968050"/>
              <a:ext cx="1011384" cy="852453"/>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8" name="Oval 7"/>
            <p:cNvSpPr/>
            <p:nvPr/>
          </p:nvSpPr>
          <p:spPr>
            <a:xfrm>
              <a:off x="7275016" y="728638"/>
              <a:ext cx="1029752" cy="867935"/>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9" name="Oval 8"/>
            <p:cNvSpPr/>
            <p:nvPr/>
          </p:nvSpPr>
          <p:spPr>
            <a:xfrm>
              <a:off x="7573761" y="871514"/>
              <a:ext cx="1029752" cy="867935"/>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0" name="Oval 9"/>
            <p:cNvSpPr/>
            <p:nvPr/>
          </p:nvSpPr>
          <p:spPr>
            <a:xfrm>
              <a:off x="7859510" y="780445"/>
              <a:ext cx="1029752" cy="867935"/>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1" name="Oval 10"/>
            <p:cNvSpPr/>
            <p:nvPr/>
          </p:nvSpPr>
          <p:spPr>
            <a:xfrm>
              <a:off x="10006933" y="794704"/>
              <a:ext cx="1026163" cy="864910"/>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2" name="Oval 11"/>
            <p:cNvSpPr/>
            <p:nvPr/>
          </p:nvSpPr>
          <p:spPr>
            <a:xfrm>
              <a:off x="10277410" y="947105"/>
              <a:ext cx="1026163" cy="864910"/>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3" name="Oval 12"/>
            <p:cNvSpPr/>
            <p:nvPr/>
          </p:nvSpPr>
          <p:spPr>
            <a:xfrm>
              <a:off x="10601259" y="846511"/>
              <a:ext cx="1026163" cy="864910"/>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4" name="Rectangle 13"/>
            <p:cNvSpPr/>
            <p:nvPr/>
          </p:nvSpPr>
          <p:spPr>
            <a:xfrm>
              <a:off x="7182983"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5" name="Rectangle 14"/>
            <p:cNvSpPr/>
            <p:nvPr/>
          </p:nvSpPr>
          <p:spPr>
            <a:xfrm>
              <a:off x="10593713"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6" name="Rectangle 15"/>
            <p:cNvSpPr/>
            <p:nvPr/>
          </p:nvSpPr>
          <p:spPr>
            <a:xfrm>
              <a:off x="7751438"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7" name="Rectangle 16"/>
            <p:cNvSpPr/>
            <p:nvPr/>
          </p:nvSpPr>
          <p:spPr>
            <a:xfrm>
              <a:off x="8319893"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8" name="Rectangle 17"/>
            <p:cNvSpPr/>
            <p:nvPr/>
          </p:nvSpPr>
          <p:spPr>
            <a:xfrm>
              <a:off x="8888348"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9" name="Rectangle 18"/>
            <p:cNvSpPr/>
            <p:nvPr/>
          </p:nvSpPr>
          <p:spPr>
            <a:xfrm>
              <a:off x="9456803"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0" name="Rectangle 19"/>
            <p:cNvSpPr/>
            <p:nvPr/>
          </p:nvSpPr>
          <p:spPr>
            <a:xfrm>
              <a:off x="10025258"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1" name="Rectangle 20"/>
            <p:cNvSpPr/>
            <p:nvPr/>
          </p:nvSpPr>
          <p:spPr>
            <a:xfrm>
              <a:off x="11162170"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2" name="Rectangle 21"/>
            <p:cNvSpPr/>
            <p:nvPr/>
          </p:nvSpPr>
          <p:spPr>
            <a:xfrm>
              <a:off x="7182983"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3" name="Rectangle 22"/>
            <p:cNvSpPr/>
            <p:nvPr/>
          </p:nvSpPr>
          <p:spPr>
            <a:xfrm>
              <a:off x="10593713" y="1211086"/>
              <a:ext cx="375798" cy="299457"/>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4" name="Rectangle 23"/>
            <p:cNvSpPr/>
            <p:nvPr/>
          </p:nvSpPr>
          <p:spPr>
            <a:xfrm>
              <a:off x="7751438" y="1211086"/>
              <a:ext cx="375798" cy="299457"/>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5" name="Rectangle 24"/>
            <p:cNvSpPr/>
            <p:nvPr/>
          </p:nvSpPr>
          <p:spPr>
            <a:xfrm>
              <a:off x="8319893"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6" name="Rectangle 25"/>
            <p:cNvSpPr/>
            <p:nvPr/>
          </p:nvSpPr>
          <p:spPr>
            <a:xfrm>
              <a:off x="8888348"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9456803"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8" name="Rectangle 27"/>
            <p:cNvSpPr/>
            <p:nvPr/>
          </p:nvSpPr>
          <p:spPr>
            <a:xfrm>
              <a:off x="10025258"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9" name="Rectangle 28"/>
            <p:cNvSpPr/>
            <p:nvPr/>
          </p:nvSpPr>
          <p:spPr>
            <a:xfrm>
              <a:off x="11162170"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0" name="Rectangle 29"/>
            <p:cNvSpPr/>
            <p:nvPr/>
          </p:nvSpPr>
          <p:spPr>
            <a:xfrm>
              <a:off x="7182983"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1" name="Rectangle 30"/>
            <p:cNvSpPr/>
            <p:nvPr/>
          </p:nvSpPr>
          <p:spPr>
            <a:xfrm>
              <a:off x="10593713"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2" name="Rectangle 31"/>
            <p:cNvSpPr/>
            <p:nvPr/>
          </p:nvSpPr>
          <p:spPr>
            <a:xfrm>
              <a:off x="7751438"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3" name="Rectangle 32"/>
            <p:cNvSpPr/>
            <p:nvPr/>
          </p:nvSpPr>
          <p:spPr>
            <a:xfrm>
              <a:off x="8319893"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4" name="Rectangle 33"/>
            <p:cNvSpPr/>
            <p:nvPr/>
          </p:nvSpPr>
          <p:spPr>
            <a:xfrm>
              <a:off x="8888348"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5" name="Rectangle 34"/>
            <p:cNvSpPr/>
            <p:nvPr/>
          </p:nvSpPr>
          <p:spPr>
            <a:xfrm>
              <a:off x="9456803"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6" name="Rectangle 35"/>
            <p:cNvSpPr/>
            <p:nvPr/>
          </p:nvSpPr>
          <p:spPr>
            <a:xfrm>
              <a:off x="10025258"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7" name="Rectangle 36"/>
            <p:cNvSpPr/>
            <p:nvPr/>
          </p:nvSpPr>
          <p:spPr>
            <a:xfrm>
              <a:off x="11162170"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8" name="Rectangle 37"/>
            <p:cNvSpPr/>
            <p:nvPr/>
          </p:nvSpPr>
          <p:spPr>
            <a:xfrm>
              <a:off x="7182983"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9" name="Rectangle 38"/>
            <p:cNvSpPr/>
            <p:nvPr/>
          </p:nvSpPr>
          <p:spPr>
            <a:xfrm>
              <a:off x="10593713"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0" name="Rectangle 39"/>
            <p:cNvSpPr/>
            <p:nvPr/>
          </p:nvSpPr>
          <p:spPr>
            <a:xfrm>
              <a:off x="7751438"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1" name="Rectangle 40"/>
            <p:cNvSpPr/>
            <p:nvPr/>
          </p:nvSpPr>
          <p:spPr>
            <a:xfrm>
              <a:off x="8319893"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2" name="Rectangle 41"/>
            <p:cNvSpPr/>
            <p:nvPr/>
          </p:nvSpPr>
          <p:spPr>
            <a:xfrm>
              <a:off x="8888348"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3" name="Rectangle 42"/>
            <p:cNvSpPr/>
            <p:nvPr/>
          </p:nvSpPr>
          <p:spPr>
            <a:xfrm>
              <a:off x="9456803"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4" name="Rectangle 43"/>
            <p:cNvSpPr/>
            <p:nvPr/>
          </p:nvSpPr>
          <p:spPr>
            <a:xfrm>
              <a:off x="10025258"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5" name="Rectangle 44"/>
            <p:cNvSpPr/>
            <p:nvPr/>
          </p:nvSpPr>
          <p:spPr>
            <a:xfrm>
              <a:off x="11162170"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6" name="Rectangle 45"/>
            <p:cNvSpPr/>
            <p:nvPr/>
          </p:nvSpPr>
          <p:spPr>
            <a:xfrm>
              <a:off x="7166241"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7" name="Rectangle 46"/>
            <p:cNvSpPr/>
            <p:nvPr/>
          </p:nvSpPr>
          <p:spPr>
            <a:xfrm>
              <a:off x="10576971"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8" name="Rectangle 47"/>
            <p:cNvSpPr/>
            <p:nvPr/>
          </p:nvSpPr>
          <p:spPr>
            <a:xfrm>
              <a:off x="7734696"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9" name="Rectangle 48"/>
            <p:cNvSpPr/>
            <p:nvPr/>
          </p:nvSpPr>
          <p:spPr>
            <a:xfrm>
              <a:off x="8303151"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0" name="Rectangle 49"/>
            <p:cNvSpPr/>
            <p:nvPr/>
          </p:nvSpPr>
          <p:spPr>
            <a:xfrm>
              <a:off x="8871606"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1" name="Rectangle 50"/>
            <p:cNvSpPr/>
            <p:nvPr/>
          </p:nvSpPr>
          <p:spPr>
            <a:xfrm>
              <a:off x="9440061"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2" name="Rectangle 51"/>
            <p:cNvSpPr/>
            <p:nvPr/>
          </p:nvSpPr>
          <p:spPr>
            <a:xfrm>
              <a:off x="10008516"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3" name="Rectangle 52"/>
            <p:cNvSpPr/>
            <p:nvPr/>
          </p:nvSpPr>
          <p:spPr>
            <a:xfrm>
              <a:off x="11145428"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grpSp>
      <p:sp>
        <p:nvSpPr>
          <p:cNvPr id="54" name="TextBox 53"/>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2466441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2384"/>
            <a:ext cx="4492303" cy="2152163"/>
          </a:xfrm>
        </p:spPr>
        <p:txBody>
          <a:bodyPr>
            <a:normAutofit/>
          </a:bodyPr>
          <a:lstStyle/>
          <a:p>
            <a:r>
              <a:rPr lang="en-AU" dirty="0" smtClean="0">
                <a:latin typeface="+mn-lt"/>
              </a:rPr>
              <a:t>But what about biodiversity processes?</a:t>
            </a:r>
            <a:endParaRPr lang="en-AU" dirty="0">
              <a:latin typeface="+mn-lt"/>
            </a:endParaRPr>
          </a:p>
        </p:txBody>
      </p:sp>
      <p:grpSp>
        <p:nvGrpSpPr>
          <p:cNvPr id="170" name="Group 169"/>
          <p:cNvGrpSpPr/>
          <p:nvPr/>
        </p:nvGrpSpPr>
        <p:grpSpPr>
          <a:xfrm>
            <a:off x="3933664" y="441073"/>
            <a:ext cx="4975664" cy="4232585"/>
            <a:chOff x="6667071" y="558986"/>
            <a:chExt cx="4975664" cy="5643447"/>
          </a:xfrm>
        </p:grpSpPr>
        <p:sp>
          <p:nvSpPr>
            <p:cNvPr id="171" name="TextBox 170"/>
            <p:cNvSpPr txBox="1"/>
            <p:nvPr/>
          </p:nvSpPr>
          <p:spPr>
            <a:xfrm>
              <a:off x="6667071" y="1188534"/>
              <a:ext cx="1891030" cy="615553"/>
            </a:xfrm>
            <a:prstGeom prst="rect">
              <a:avLst/>
            </a:prstGeom>
            <a:noFill/>
          </p:spPr>
          <p:txBody>
            <a:bodyPr wrap="none" rtlCol="0">
              <a:spAutoFit/>
            </a:bodyPr>
            <a:lstStyle/>
            <a:p>
              <a:r>
                <a:rPr lang="en-AU" sz="2400" dirty="0" smtClean="0">
                  <a:solidFill>
                    <a:srgbClr val="FF0000"/>
                  </a:solidFill>
                </a:rPr>
                <a:t>Species range</a:t>
              </a:r>
              <a:endParaRPr lang="en-AU" sz="2400" dirty="0">
                <a:solidFill>
                  <a:srgbClr val="FF0000"/>
                </a:solidFill>
              </a:endParaRPr>
            </a:p>
          </p:txBody>
        </p:sp>
        <p:grpSp>
          <p:nvGrpSpPr>
            <p:cNvPr id="172" name="Group 171"/>
            <p:cNvGrpSpPr/>
            <p:nvPr/>
          </p:nvGrpSpPr>
          <p:grpSpPr>
            <a:xfrm>
              <a:off x="7289566" y="1787331"/>
              <a:ext cx="4353169" cy="1234831"/>
              <a:chOff x="7126779" y="1060500"/>
              <a:chExt cx="4353169" cy="1234831"/>
            </a:xfrm>
            <a:gradFill flip="none" rotWithShape="1">
              <a:gsLst>
                <a:gs pos="0">
                  <a:schemeClr val="accent6">
                    <a:lumMod val="20000"/>
                    <a:lumOff val="80000"/>
                  </a:schemeClr>
                </a:gs>
                <a:gs pos="100000">
                  <a:srgbClr val="002060"/>
                </a:gs>
              </a:gsLst>
              <a:lin ang="0" scaled="1"/>
              <a:tileRect/>
            </a:gradFill>
          </p:grpSpPr>
          <p:sp>
            <p:nvSpPr>
              <p:cNvPr id="196" name="Oval 195"/>
              <p:cNvSpPr/>
              <p:nvPr/>
            </p:nvSpPr>
            <p:spPr>
              <a:xfrm>
                <a:off x="7126779" y="1060500"/>
                <a:ext cx="4353169" cy="1234831"/>
              </a:xfrm>
              <a:prstGeom prst="ellipse">
                <a:avLst/>
              </a:prstGeom>
              <a:gradFill>
                <a:gsLst>
                  <a:gs pos="0">
                    <a:schemeClr val="tx2"/>
                  </a:gs>
                  <a:gs pos="100000">
                    <a:schemeClr val="accent6">
                      <a:lumMod val="50000"/>
                    </a:schemeClr>
                  </a:gs>
                </a:gsLst>
                <a:lin ang="0" scaled="1"/>
              </a:gra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7" name="Oval 196"/>
              <p:cNvSpPr/>
              <p:nvPr/>
            </p:nvSpPr>
            <p:spPr>
              <a:xfrm>
                <a:off x="7550726" y="147114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8" name="Oval 197"/>
              <p:cNvSpPr/>
              <p:nvPr/>
            </p:nvSpPr>
            <p:spPr>
              <a:xfrm>
                <a:off x="8500591" y="1848730"/>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9" name="Oval 198"/>
              <p:cNvSpPr/>
              <p:nvPr/>
            </p:nvSpPr>
            <p:spPr>
              <a:xfrm>
                <a:off x="8912981" y="1811350"/>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0" name="Oval 199"/>
              <p:cNvSpPr/>
              <p:nvPr/>
            </p:nvSpPr>
            <p:spPr>
              <a:xfrm>
                <a:off x="9167954" y="133886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1" name="Oval 200"/>
              <p:cNvSpPr/>
              <p:nvPr/>
            </p:nvSpPr>
            <p:spPr>
              <a:xfrm>
                <a:off x="9592790" y="180559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2" name="Oval 201"/>
              <p:cNvSpPr/>
              <p:nvPr/>
            </p:nvSpPr>
            <p:spPr>
              <a:xfrm>
                <a:off x="9720600" y="134462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3" name="Oval 202"/>
              <p:cNvSpPr/>
              <p:nvPr/>
            </p:nvSpPr>
            <p:spPr>
              <a:xfrm>
                <a:off x="10217725" y="179984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4" name="Oval 203"/>
              <p:cNvSpPr/>
              <p:nvPr/>
            </p:nvSpPr>
            <p:spPr>
              <a:xfrm>
                <a:off x="10351435" y="1304365"/>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5" name="Oval 204"/>
              <p:cNvSpPr/>
              <p:nvPr/>
            </p:nvSpPr>
            <p:spPr>
              <a:xfrm>
                <a:off x="10952409" y="162354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6" name="Oval 205"/>
              <p:cNvSpPr/>
              <p:nvPr/>
            </p:nvSpPr>
            <p:spPr>
              <a:xfrm>
                <a:off x="7954491" y="181637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7" name="Oval 206"/>
              <p:cNvSpPr/>
              <p:nvPr/>
            </p:nvSpPr>
            <p:spPr>
              <a:xfrm>
                <a:off x="8061672" y="1406355"/>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8" name="Oval 207"/>
              <p:cNvSpPr/>
              <p:nvPr/>
            </p:nvSpPr>
            <p:spPr>
              <a:xfrm>
                <a:off x="8680009" y="1225657"/>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173" name="Straight Arrow Connector 172"/>
            <p:cNvCxnSpPr>
              <a:stCxn id="171" idx="2"/>
            </p:cNvCxnSpPr>
            <p:nvPr/>
          </p:nvCxnSpPr>
          <p:spPr>
            <a:xfrm>
              <a:off x="7612586" y="1804087"/>
              <a:ext cx="151700" cy="16408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9720600" y="1088975"/>
              <a:ext cx="1534972" cy="615553"/>
            </a:xfrm>
            <a:prstGeom prst="rect">
              <a:avLst/>
            </a:prstGeom>
            <a:noFill/>
          </p:spPr>
          <p:txBody>
            <a:bodyPr wrap="none" rtlCol="0">
              <a:spAutoFit/>
            </a:bodyPr>
            <a:lstStyle/>
            <a:p>
              <a:r>
                <a:rPr lang="en-AU" sz="2400" dirty="0" smtClean="0">
                  <a:solidFill>
                    <a:srgbClr val="00B0F0"/>
                  </a:solidFill>
                </a:rPr>
                <a:t>Population</a:t>
              </a:r>
              <a:endParaRPr lang="en-AU" sz="2400" dirty="0">
                <a:solidFill>
                  <a:srgbClr val="00B0F0"/>
                </a:solidFill>
              </a:endParaRPr>
            </a:p>
          </p:txBody>
        </p:sp>
        <p:cxnSp>
          <p:nvCxnSpPr>
            <p:cNvPr id="175" name="Straight Arrow Connector 174"/>
            <p:cNvCxnSpPr>
              <a:stCxn id="174" idx="2"/>
              <a:endCxn id="204" idx="0"/>
            </p:cNvCxnSpPr>
            <p:nvPr/>
          </p:nvCxnSpPr>
          <p:spPr>
            <a:xfrm>
              <a:off x="10488086" y="1704529"/>
              <a:ext cx="159846" cy="326668"/>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9584255" y="3535410"/>
              <a:ext cx="1859933" cy="1107996"/>
            </a:xfrm>
            <a:prstGeom prst="rect">
              <a:avLst/>
            </a:prstGeom>
            <a:noFill/>
          </p:spPr>
          <p:txBody>
            <a:bodyPr wrap="none" rtlCol="0">
              <a:spAutoFit/>
            </a:bodyPr>
            <a:lstStyle/>
            <a:p>
              <a:pPr algn="ctr"/>
              <a:r>
                <a:rPr lang="en-AU" sz="2400" dirty="0" smtClean="0">
                  <a:solidFill>
                    <a:schemeClr val="bg1"/>
                  </a:solidFill>
                </a:rPr>
                <a:t>Time +</a:t>
              </a:r>
            </a:p>
            <a:p>
              <a:pPr algn="ctr"/>
              <a:r>
                <a:rPr lang="en-AU" sz="2400" dirty="0" smtClean="0">
                  <a:solidFill>
                    <a:schemeClr val="bg1"/>
                  </a:solidFill>
                </a:rPr>
                <a:t> other factors</a:t>
              </a:r>
              <a:endParaRPr lang="en-AU" sz="2400" dirty="0">
                <a:solidFill>
                  <a:schemeClr val="bg1"/>
                </a:solidFill>
              </a:endParaRPr>
            </a:p>
          </p:txBody>
        </p:sp>
        <p:sp>
          <p:nvSpPr>
            <p:cNvPr id="177" name="Down Arrow 176"/>
            <p:cNvSpPr/>
            <p:nvPr/>
          </p:nvSpPr>
          <p:spPr>
            <a:xfrm>
              <a:off x="8389680" y="3588077"/>
              <a:ext cx="867557" cy="980738"/>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78" name="Group 177"/>
            <p:cNvGrpSpPr/>
            <p:nvPr/>
          </p:nvGrpSpPr>
          <p:grpSpPr>
            <a:xfrm>
              <a:off x="7289566" y="4967602"/>
              <a:ext cx="4353169" cy="1234831"/>
              <a:chOff x="7126779" y="1060500"/>
              <a:chExt cx="4353169" cy="1234831"/>
            </a:xfrm>
            <a:gradFill>
              <a:gsLst>
                <a:gs pos="0">
                  <a:schemeClr val="accent6">
                    <a:lumMod val="20000"/>
                    <a:lumOff val="80000"/>
                  </a:schemeClr>
                </a:gs>
                <a:gs pos="100000">
                  <a:srgbClr val="002060"/>
                </a:gs>
              </a:gsLst>
              <a:lin ang="0" scaled="1"/>
            </a:gradFill>
          </p:grpSpPr>
          <p:sp>
            <p:nvSpPr>
              <p:cNvPr id="181" name="Oval 180"/>
              <p:cNvSpPr/>
              <p:nvPr/>
            </p:nvSpPr>
            <p:spPr>
              <a:xfrm>
                <a:off x="7126779" y="1060500"/>
                <a:ext cx="4353169" cy="1234831"/>
              </a:xfrm>
              <a:prstGeom prst="ellipse">
                <a:avLst/>
              </a:prstGeom>
              <a:gradFill>
                <a:gsLst>
                  <a:gs pos="0">
                    <a:schemeClr val="accent6">
                      <a:lumMod val="20000"/>
                      <a:lumOff val="80000"/>
                    </a:schemeClr>
                  </a:gs>
                  <a:gs pos="100000">
                    <a:schemeClr val="accent6">
                      <a:lumMod val="50000"/>
                    </a:schemeClr>
                  </a:gs>
                </a:gsLst>
                <a:lin ang="0" scaled="1"/>
              </a:gra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2" name="Oval 181"/>
              <p:cNvSpPr/>
              <p:nvPr/>
            </p:nvSpPr>
            <p:spPr>
              <a:xfrm>
                <a:off x="9167954" y="133311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3" name="Oval 182"/>
              <p:cNvSpPr/>
              <p:nvPr/>
            </p:nvSpPr>
            <p:spPr>
              <a:xfrm>
                <a:off x="8912981" y="180559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4" name="Oval 183"/>
              <p:cNvSpPr/>
              <p:nvPr/>
            </p:nvSpPr>
            <p:spPr>
              <a:xfrm>
                <a:off x="8500591" y="184297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5" name="Oval 184"/>
              <p:cNvSpPr/>
              <p:nvPr/>
            </p:nvSpPr>
            <p:spPr>
              <a:xfrm>
                <a:off x="8680009" y="1219906"/>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6" name="Oval 185"/>
              <p:cNvSpPr/>
              <p:nvPr/>
            </p:nvSpPr>
            <p:spPr>
              <a:xfrm>
                <a:off x="7508531" y="1511399"/>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7" name="Oval 186"/>
              <p:cNvSpPr/>
              <p:nvPr/>
            </p:nvSpPr>
            <p:spPr>
              <a:xfrm>
                <a:off x="9592790" y="1805599"/>
                <a:ext cx="267419" cy="224286"/>
              </a:xfrm>
              <a:prstGeom prst="ellipse">
                <a:avLst/>
              </a:prstGeom>
              <a:grp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8" name="Oval 187"/>
              <p:cNvSpPr/>
              <p:nvPr/>
            </p:nvSpPr>
            <p:spPr>
              <a:xfrm>
                <a:off x="9720600" y="1344622"/>
                <a:ext cx="267419" cy="224286"/>
              </a:xfrm>
              <a:prstGeom prst="ellipse">
                <a:avLst/>
              </a:prstGeom>
              <a:grp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9" name="Oval 188"/>
              <p:cNvSpPr/>
              <p:nvPr/>
            </p:nvSpPr>
            <p:spPr>
              <a:xfrm>
                <a:off x="10217725" y="1799848"/>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0" name="Oval 189"/>
              <p:cNvSpPr/>
              <p:nvPr/>
            </p:nvSpPr>
            <p:spPr>
              <a:xfrm>
                <a:off x="10351435" y="1304365"/>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1" name="Oval 190"/>
              <p:cNvSpPr/>
              <p:nvPr/>
            </p:nvSpPr>
            <p:spPr>
              <a:xfrm>
                <a:off x="10952409" y="1623542"/>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2" name="Oval 191"/>
              <p:cNvSpPr/>
              <p:nvPr/>
            </p:nvSpPr>
            <p:spPr>
              <a:xfrm>
                <a:off x="8009365" y="1808575"/>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3" name="Oval 192"/>
              <p:cNvSpPr/>
              <p:nvPr/>
            </p:nvSpPr>
            <p:spPr>
              <a:xfrm>
                <a:off x="8061672" y="1406355"/>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4" name="Oval 193"/>
              <p:cNvSpPr/>
              <p:nvPr/>
            </p:nvSpPr>
            <p:spPr>
              <a:xfrm>
                <a:off x="9592790" y="179984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5" name="Oval 194"/>
              <p:cNvSpPr/>
              <p:nvPr/>
            </p:nvSpPr>
            <p:spPr>
              <a:xfrm>
                <a:off x="9720600" y="1338871"/>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79" name="TextBox 178"/>
            <p:cNvSpPr txBox="1"/>
            <p:nvPr/>
          </p:nvSpPr>
          <p:spPr>
            <a:xfrm>
              <a:off x="7451295" y="558986"/>
              <a:ext cx="3372975" cy="615553"/>
            </a:xfrm>
            <a:prstGeom prst="rect">
              <a:avLst/>
            </a:prstGeom>
            <a:noFill/>
          </p:spPr>
          <p:txBody>
            <a:bodyPr wrap="square" rtlCol="0">
              <a:spAutoFit/>
            </a:bodyPr>
            <a:lstStyle/>
            <a:p>
              <a:r>
                <a:rPr lang="en-AU" sz="2400" dirty="0" smtClean="0">
                  <a:solidFill>
                    <a:schemeClr val="bg1">
                      <a:lumMod val="50000"/>
                    </a:schemeClr>
                  </a:solidFill>
                </a:rPr>
                <a:t>Environmental conditions</a:t>
              </a:r>
              <a:endParaRPr lang="en-AU" sz="2400" dirty="0">
                <a:solidFill>
                  <a:schemeClr val="bg1">
                    <a:lumMod val="50000"/>
                  </a:schemeClr>
                </a:solidFill>
              </a:endParaRPr>
            </a:p>
          </p:txBody>
        </p:sp>
        <p:cxnSp>
          <p:nvCxnSpPr>
            <p:cNvPr id="180" name="Straight Arrow Connector 179"/>
            <p:cNvCxnSpPr>
              <a:stCxn id="179" idx="2"/>
            </p:cNvCxnSpPr>
            <p:nvPr/>
          </p:nvCxnSpPr>
          <p:spPr>
            <a:xfrm>
              <a:off x="9137783" y="1174539"/>
              <a:ext cx="582817" cy="841527"/>
            </a:xfrm>
            <a:prstGeom prst="straightConnector1">
              <a:avLst/>
            </a:prstGeom>
            <a:ln w="508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4038600" y="2464594"/>
            <a:ext cx="4953000" cy="25574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TextBox 42"/>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1717019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2384"/>
            <a:ext cx="4492303" cy="2152163"/>
          </a:xfrm>
        </p:spPr>
        <p:txBody>
          <a:bodyPr>
            <a:normAutofit/>
          </a:bodyPr>
          <a:lstStyle/>
          <a:p>
            <a:r>
              <a:rPr lang="en-AU" dirty="0" smtClean="0">
                <a:latin typeface="+mn-lt"/>
              </a:rPr>
              <a:t>But what about biodiversity processes?</a:t>
            </a:r>
            <a:endParaRPr lang="en-AU" dirty="0">
              <a:latin typeface="+mn-lt"/>
            </a:endParaRPr>
          </a:p>
        </p:txBody>
      </p:sp>
      <p:grpSp>
        <p:nvGrpSpPr>
          <p:cNvPr id="170" name="Group 169"/>
          <p:cNvGrpSpPr/>
          <p:nvPr/>
        </p:nvGrpSpPr>
        <p:grpSpPr>
          <a:xfrm>
            <a:off x="3933664" y="441073"/>
            <a:ext cx="4975664" cy="4232585"/>
            <a:chOff x="6667071" y="558986"/>
            <a:chExt cx="4975664" cy="5643447"/>
          </a:xfrm>
        </p:grpSpPr>
        <p:sp>
          <p:nvSpPr>
            <p:cNvPr id="171" name="TextBox 170"/>
            <p:cNvSpPr txBox="1"/>
            <p:nvPr/>
          </p:nvSpPr>
          <p:spPr>
            <a:xfrm>
              <a:off x="6667071" y="1188534"/>
              <a:ext cx="1891030" cy="615553"/>
            </a:xfrm>
            <a:prstGeom prst="rect">
              <a:avLst/>
            </a:prstGeom>
            <a:noFill/>
          </p:spPr>
          <p:txBody>
            <a:bodyPr wrap="none" rtlCol="0">
              <a:spAutoFit/>
            </a:bodyPr>
            <a:lstStyle/>
            <a:p>
              <a:r>
                <a:rPr lang="en-AU" sz="2400" dirty="0" smtClean="0">
                  <a:solidFill>
                    <a:srgbClr val="FF0000"/>
                  </a:solidFill>
                </a:rPr>
                <a:t>Species range</a:t>
              </a:r>
              <a:endParaRPr lang="en-AU" sz="2400" dirty="0">
                <a:solidFill>
                  <a:srgbClr val="FF0000"/>
                </a:solidFill>
              </a:endParaRPr>
            </a:p>
          </p:txBody>
        </p:sp>
        <p:grpSp>
          <p:nvGrpSpPr>
            <p:cNvPr id="172" name="Group 171"/>
            <p:cNvGrpSpPr/>
            <p:nvPr/>
          </p:nvGrpSpPr>
          <p:grpSpPr>
            <a:xfrm>
              <a:off x="7289566" y="1787331"/>
              <a:ext cx="4353169" cy="1234831"/>
              <a:chOff x="7126779" y="1060500"/>
              <a:chExt cx="4353169" cy="1234831"/>
            </a:xfrm>
            <a:gradFill flip="none" rotWithShape="1">
              <a:gsLst>
                <a:gs pos="0">
                  <a:schemeClr val="accent6">
                    <a:lumMod val="20000"/>
                    <a:lumOff val="80000"/>
                  </a:schemeClr>
                </a:gs>
                <a:gs pos="100000">
                  <a:srgbClr val="002060"/>
                </a:gs>
              </a:gsLst>
              <a:lin ang="0" scaled="1"/>
              <a:tileRect/>
            </a:gradFill>
          </p:grpSpPr>
          <p:sp>
            <p:nvSpPr>
              <p:cNvPr id="196" name="Oval 195"/>
              <p:cNvSpPr/>
              <p:nvPr/>
            </p:nvSpPr>
            <p:spPr>
              <a:xfrm>
                <a:off x="7126779" y="1060500"/>
                <a:ext cx="4353169" cy="1234831"/>
              </a:xfrm>
              <a:prstGeom prst="ellipse">
                <a:avLst/>
              </a:prstGeom>
              <a:gradFill>
                <a:gsLst>
                  <a:gs pos="0">
                    <a:schemeClr val="tx2"/>
                  </a:gs>
                  <a:gs pos="100000">
                    <a:schemeClr val="accent6">
                      <a:lumMod val="50000"/>
                    </a:schemeClr>
                  </a:gs>
                </a:gsLst>
                <a:lin ang="0" scaled="1"/>
              </a:gra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7" name="Oval 196"/>
              <p:cNvSpPr/>
              <p:nvPr/>
            </p:nvSpPr>
            <p:spPr>
              <a:xfrm>
                <a:off x="7550726" y="147114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8" name="Oval 197"/>
              <p:cNvSpPr/>
              <p:nvPr/>
            </p:nvSpPr>
            <p:spPr>
              <a:xfrm>
                <a:off x="8500591" y="1848730"/>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9" name="Oval 198"/>
              <p:cNvSpPr/>
              <p:nvPr/>
            </p:nvSpPr>
            <p:spPr>
              <a:xfrm>
                <a:off x="8912981" y="1811350"/>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0" name="Oval 199"/>
              <p:cNvSpPr/>
              <p:nvPr/>
            </p:nvSpPr>
            <p:spPr>
              <a:xfrm>
                <a:off x="9167954" y="133886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1" name="Oval 200"/>
              <p:cNvSpPr/>
              <p:nvPr/>
            </p:nvSpPr>
            <p:spPr>
              <a:xfrm>
                <a:off x="9592790" y="180559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2" name="Oval 201"/>
              <p:cNvSpPr/>
              <p:nvPr/>
            </p:nvSpPr>
            <p:spPr>
              <a:xfrm>
                <a:off x="9720600" y="134462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3" name="Oval 202"/>
              <p:cNvSpPr/>
              <p:nvPr/>
            </p:nvSpPr>
            <p:spPr>
              <a:xfrm>
                <a:off x="10217725" y="179984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4" name="Oval 203"/>
              <p:cNvSpPr/>
              <p:nvPr/>
            </p:nvSpPr>
            <p:spPr>
              <a:xfrm>
                <a:off x="10351435" y="1304365"/>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5" name="Oval 204"/>
              <p:cNvSpPr/>
              <p:nvPr/>
            </p:nvSpPr>
            <p:spPr>
              <a:xfrm>
                <a:off x="10952409" y="162354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6" name="Oval 205"/>
              <p:cNvSpPr/>
              <p:nvPr/>
            </p:nvSpPr>
            <p:spPr>
              <a:xfrm>
                <a:off x="7954491" y="181637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7" name="Oval 206"/>
              <p:cNvSpPr/>
              <p:nvPr/>
            </p:nvSpPr>
            <p:spPr>
              <a:xfrm>
                <a:off x="8061672" y="1406355"/>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8" name="Oval 207"/>
              <p:cNvSpPr/>
              <p:nvPr/>
            </p:nvSpPr>
            <p:spPr>
              <a:xfrm>
                <a:off x="8680009" y="1225657"/>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173" name="Straight Arrow Connector 172"/>
            <p:cNvCxnSpPr>
              <a:stCxn id="171" idx="2"/>
            </p:cNvCxnSpPr>
            <p:nvPr/>
          </p:nvCxnSpPr>
          <p:spPr>
            <a:xfrm>
              <a:off x="7612586" y="1804087"/>
              <a:ext cx="151700" cy="16408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9720600" y="1088975"/>
              <a:ext cx="1534972" cy="615553"/>
            </a:xfrm>
            <a:prstGeom prst="rect">
              <a:avLst/>
            </a:prstGeom>
            <a:noFill/>
          </p:spPr>
          <p:txBody>
            <a:bodyPr wrap="none" rtlCol="0">
              <a:spAutoFit/>
            </a:bodyPr>
            <a:lstStyle/>
            <a:p>
              <a:r>
                <a:rPr lang="en-AU" sz="2400" dirty="0" smtClean="0">
                  <a:solidFill>
                    <a:srgbClr val="00B0F0"/>
                  </a:solidFill>
                </a:rPr>
                <a:t>Population</a:t>
              </a:r>
              <a:endParaRPr lang="en-AU" sz="2400" dirty="0">
                <a:solidFill>
                  <a:srgbClr val="00B0F0"/>
                </a:solidFill>
              </a:endParaRPr>
            </a:p>
          </p:txBody>
        </p:sp>
        <p:cxnSp>
          <p:nvCxnSpPr>
            <p:cNvPr id="175" name="Straight Arrow Connector 174"/>
            <p:cNvCxnSpPr>
              <a:stCxn id="174" idx="2"/>
              <a:endCxn id="204" idx="0"/>
            </p:cNvCxnSpPr>
            <p:nvPr/>
          </p:nvCxnSpPr>
          <p:spPr>
            <a:xfrm>
              <a:off x="10488086" y="1704529"/>
              <a:ext cx="159846" cy="326668"/>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9584255" y="3535410"/>
              <a:ext cx="1859933" cy="1107996"/>
            </a:xfrm>
            <a:prstGeom prst="rect">
              <a:avLst/>
            </a:prstGeom>
            <a:noFill/>
          </p:spPr>
          <p:txBody>
            <a:bodyPr wrap="none" rtlCol="0">
              <a:spAutoFit/>
            </a:bodyPr>
            <a:lstStyle/>
            <a:p>
              <a:pPr algn="ctr"/>
              <a:r>
                <a:rPr lang="en-AU" sz="2400" dirty="0" smtClean="0">
                  <a:solidFill>
                    <a:schemeClr val="bg1"/>
                  </a:solidFill>
                </a:rPr>
                <a:t>Time +</a:t>
              </a:r>
            </a:p>
            <a:p>
              <a:pPr algn="ctr"/>
              <a:r>
                <a:rPr lang="en-AU" sz="2400" dirty="0" smtClean="0">
                  <a:solidFill>
                    <a:schemeClr val="bg1"/>
                  </a:solidFill>
                </a:rPr>
                <a:t> other factors</a:t>
              </a:r>
              <a:endParaRPr lang="en-AU" sz="2400" dirty="0">
                <a:solidFill>
                  <a:schemeClr val="bg1"/>
                </a:solidFill>
              </a:endParaRPr>
            </a:p>
          </p:txBody>
        </p:sp>
        <p:sp>
          <p:nvSpPr>
            <p:cNvPr id="177" name="Down Arrow 176"/>
            <p:cNvSpPr/>
            <p:nvPr/>
          </p:nvSpPr>
          <p:spPr>
            <a:xfrm>
              <a:off x="8389680" y="3588077"/>
              <a:ext cx="867557" cy="980738"/>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78" name="Group 177"/>
            <p:cNvGrpSpPr/>
            <p:nvPr/>
          </p:nvGrpSpPr>
          <p:grpSpPr>
            <a:xfrm>
              <a:off x="7289566" y="4967602"/>
              <a:ext cx="4353169" cy="1234831"/>
              <a:chOff x="7126779" y="1060500"/>
              <a:chExt cx="4353169" cy="1234831"/>
            </a:xfrm>
            <a:gradFill>
              <a:gsLst>
                <a:gs pos="0">
                  <a:schemeClr val="accent6">
                    <a:lumMod val="20000"/>
                    <a:lumOff val="80000"/>
                  </a:schemeClr>
                </a:gs>
                <a:gs pos="100000">
                  <a:srgbClr val="002060"/>
                </a:gs>
              </a:gsLst>
              <a:lin ang="0" scaled="1"/>
            </a:gradFill>
          </p:grpSpPr>
          <p:sp>
            <p:nvSpPr>
              <p:cNvPr id="181" name="Oval 180"/>
              <p:cNvSpPr/>
              <p:nvPr/>
            </p:nvSpPr>
            <p:spPr>
              <a:xfrm>
                <a:off x="7126779" y="1060500"/>
                <a:ext cx="4353169" cy="1234831"/>
              </a:xfrm>
              <a:prstGeom prst="ellipse">
                <a:avLst/>
              </a:prstGeom>
              <a:gradFill>
                <a:gsLst>
                  <a:gs pos="0">
                    <a:schemeClr val="tx2"/>
                  </a:gs>
                  <a:gs pos="100000">
                    <a:schemeClr val="accent6">
                      <a:lumMod val="50000"/>
                    </a:schemeClr>
                  </a:gs>
                </a:gsLst>
                <a:lin ang="0" scaled="1"/>
              </a:gra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2" name="Oval 181"/>
              <p:cNvSpPr/>
              <p:nvPr/>
            </p:nvSpPr>
            <p:spPr>
              <a:xfrm>
                <a:off x="9167954" y="133311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3" name="Oval 182"/>
              <p:cNvSpPr/>
              <p:nvPr/>
            </p:nvSpPr>
            <p:spPr>
              <a:xfrm>
                <a:off x="8912981" y="180559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4" name="Oval 183"/>
              <p:cNvSpPr/>
              <p:nvPr/>
            </p:nvSpPr>
            <p:spPr>
              <a:xfrm>
                <a:off x="8500591" y="184297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5" name="Oval 184"/>
              <p:cNvSpPr/>
              <p:nvPr/>
            </p:nvSpPr>
            <p:spPr>
              <a:xfrm>
                <a:off x="8680009" y="1219906"/>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6" name="Oval 185"/>
              <p:cNvSpPr/>
              <p:nvPr/>
            </p:nvSpPr>
            <p:spPr>
              <a:xfrm>
                <a:off x="7508531" y="1511399"/>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7" name="Oval 186"/>
              <p:cNvSpPr/>
              <p:nvPr/>
            </p:nvSpPr>
            <p:spPr>
              <a:xfrm>
                <a:off x="9592790" y="1805599"/>
                <a:ext cx="267419" cy="224286"/>
              </a:xfrm>
              <a:prstGeom prst="ellipse">
                <a:avLst/>
              </a:prstGeom>
              <a:grp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8" name="Oval 187"/>
              <p:cNvSpPr/>
              <p:nvPr/>
            </p:nvSpPr>
            <p:spPr>
              <a:xfrm>
                <a:off x="9720600" y="1344622"/>
                <a:ext cx="267419" cy="224286"/>
              </a:xfrm>
              <a:prstGeom prst="ellipse">
                <a:avLst/>
              </a:prstGeom>
              <a:grp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9" name="Oval 188"/>
              <p:cNvSpPr/>
              <p:nvPr/>
            </p:nvSpPr>
            <p:spPr>
              <a:xfrm>
                <a:off x="10217725" y="1799848"/>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0" name="Oval 189"/>
              <p:cNvSpPr/>
              <p:nvPr/>
            </p:nvSpPr>
            <p:spPr>
              <a:xfrm>
                <a:off x="10351435" y="1304365"/>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1" name="Oval 190"/>
              <p:cNvSpPr/>
              <p:nvPr/>
            </p:nvSpPr>
            <p:spPr>
              <a:xfrm>
                <a:off x="10952409" y="1623542"/>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2" name="Oval 191"/>
              <p:cNvSpPr/>
              <p:nvPr/>
            </p:nvSpPr>
            <p:spPr>
              <a:xfrm>
                <a:off x="8009365" y="1808575"/>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3" name="Oval 192"/>
              <p:cNvSpPr/>
              <p:nvPr/>
            </p:nvSpPr>
            <p:spPr>
              <a:xfrm>
                <a:off x="8061672" y="1406355"/>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4" name="Oval 193"/>
              <p:cNvSpPr/>
              <p:nvPr/>
            </p:nvSpPr>
            <p:spPr>
              <a:xfrm>
                <a:off x="9592790" y="179984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5" name="Oval 194"/>
              <p:cNvSpPr/>
              <p:nvPr/>
            </p:nvSpPr>
            <p:spPr>
              <a:xfrm>
                <a:off x="9720600" y="1338871"/>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79" name="TextBox 178"/>
            <p:cNvSpPr txBox="1"/>
            <p:nvPr/>
          </p:nvSpPr>
          <p:spPr>
            <a:xfrm>
              <a:off x="7451295" y="558986"/>
              <a:ext cx="3372975" cy="615553"/>
            </a:xfrm>
            <a:prstGeom prst="rect">
              <a:avLst/>
            </a:prstGeom>
            <a:noFill/>
          </p:spPr>
          <p:txBody>
            <a:bodyPr wrap="square" rtlCol="0">
              <a:spAutoFit/>
            </a:bodyPr>
            <a:lstStyle/>
            <a:p>
              <a:r>
                <a:rPr lang="en-AU" sz="2400" dirty="0" smtClean="0">
                  <a:solidFill>
                    <a:schemeClr val="bg1">
                      <a:lumMod val="50000"/>
                    </a:schemeClr>
                  </a:solidFill>
                </a:rPr>
                <a:t>Environmental conditions</a:t>
              </a:r>
              <a:endParaRPr lang="en-AU" sz="2400" dirty="0">
                <a:solidFill>
                  <a:schemeClr val="bg1">
                    <a:lumMod val="50000"/>
                  </a:schemeClr>
                </a:solidFill>
              </a:endParaRPr>
            </a:p>
          </p:txBody>
        </p:sp>
        <p:cxnSp>
          <p:nvCxnSpPr>
            <p:cNvPr id="180" name="Straight Arrow Connector 179"/>
            <p:cNvCxnSpPr>
              <a:stCxn id="179" idx="2"/>
            </p:cNvCxnSpPr>
            <p:nvPr/>
          </p:nvCxnSpPr>
          <p:spPr>
            <a:xfrm>
              <a:off x="9137783" y="1174539"/>
              <a:ext cx="582817" cy="841527"/>
            </a:xfrm>
            <a:prstGeom prst="straightConnector1">
              <a:avLst/>
            </a:prstGeom>
            <a:ln w="508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42" name="Title 1"/>
          <p:cNvSpPr txBox="1">
            <a:spLocks/>
          </p:cNvSpPr>
          <p:nvPr/>
        </p:nvSpPr>
        <p:spPr>
          <a:xfrm>
            <a:off x="63857" y="2854352"/>
            <a:ext cx="4492303" cy="21521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bg1"/>
                </a:solidFill>
                <a:latin typeface="+mj-lt"/>
                <a:ea typeface="+mj-ea"/>
                <a:cs typeface="+mj-cs"/>
              </a:defRPr>
            </a:lvl1pPr>
          </a:lstStyle>
          <a:p>
            <a:r>
              <a:rPr lang="en-AU" dirty="0" smtClean="0">
                <a:latin typeface="+mn-lt"/>
              </a:rPr>
              <a:t>Obtain a </a:t>
            </a:r>
            <a:r>
              <a:rPr lang="en-AU" b="1" dirty="0" smtClean="0">
                <a:solidFill>
                  <a:srgbClr val="00B050"/>
                </a:solidFill>
                <a:latin typeface="+mn-lt"/>
              </a:rPr>
              <a:t>representative</a:t>
            </a:r>
            <a:r>
              <a:rPr lang="en-AU" dirty="0" smtClean="0">
                <a:solidFill>
                  <a:srgbClr val="00B050"/>
                </a:solidFill>
                <a:latin typeface="+mn-lt"/>
              </a:rPr>
              <a:t> </a:t>
            </a:r>
            <a:r>
              <a:rPr lang="en-AU" dirty="0" smtClean="0">
                <a:latin typeface="+mn-lt"/>
              </a:rPr>
              <a:t>sample </a:t>
            </a:r>
            <a:endParaRPr lang="en-AU" dirty="0">
              <a:latin typeface="+mn-lt"/>
            </a:endParaRPr>
          </a:p>
        </p:txBody>
      </p:sp>
      <p:sp>
        <p:nvSpPr>
          <p:cNvPr id="43" name="TextBox 42"/>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2538707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Aims</a:t>
            </a:r>
            <a:endParaRPr lang="en-AU" dirty="0"/>
          </a:p>
        </p:txBody>
      </p:sp>
      <p:sp>
        <p:nvSpPr>
          <p:cNvPr id="3" name="Content Placeholder 2"/>
          <p:cNvSpPr>
            <a:spLocks noGrp="1"/>
          </p:cNvSpPr>
          <p:nvPr>
            <p:ph idx="1"/>
          </p:nvPr>
        </p:nvSpPr>
        <p:spPr/>
        <p:txBody>
          <a:bodyPr>
            <a:normAutofit fontScale="92500"/>
          </a:bodyPr>
          <a:lstStyle/>
          <a:p>
            <a:pPr marL="742950" indent="-742950">
              <a:buFont typeface="+mj-lt"/>
              <a:buAutoNum type="arabicPeriod"/>
            </a:pPr>
            <a:r>
              <a:rPr lang="en-AU" sz="3600" dirty="0" smtClean="0"/>
              <a:t>Create a unified reserve selection problem to identify </a:t>
            </a:r>
            <a:r>
              <a:rPr lang="en-AU" sz="3600" b="1" dirty="0" smtClean="0">
                <a:solidFill>
                  <a:srgbClr val="00B050"/>
                </a:solidFill>
              </a:rPr>
              <a:t>adequate</a:t>
            </a:r>
            <a:r>
              <a:rPr lang="en-AU" sz="3600" dirty="0" smtClean="0"/>
              <a:t> and </a:t>
            </a:r>
            <a:r>
              <a:rPr lang="en-AU" sz="3600" b="1" dirty="0" smtClean="0">
                <a:solidFill>
                  <a:srgbClr val="00B050"/>
                </a:solidFill>
              </a:rPr>
              <a:t>representative</a:t>
            </a:r>
            <a:r>
              <a:rPr lang="en-AU" sz="3600" dirty="0" smtClean="0"/>
              <a:t> networks</a:t>
            </a:r>
          </a:p>
          <a:p>
            <a:pPr marL="742950" indent="-742950">
              <a:buFont typeface="+mj-lt"/>
              <a:buAutoNum type="arabicPeriod"/>
            </a:pPr>
            <a:endParaRPr lang="en-AU" sz="3600" dirty="0" smtClean="0"/>
          </a:p>
          <a:p>
            <a:pPr marL="742950" indent="-742950">
              <a:buFont typeface="+mj-lt"/>
              <a:buAutoNum type="arabicPeriod"/>
            </a:pPr>
            <a:r>
              <a:rPr lang="en-AU" sz="3600" b="1" dirty="0" smtClean="0">
                <a:solidFill>
                  <a:srgbClr val="00B050"/>
                </a:solidFill>
              </a:rPr>
              <a:t>Compare </a:t>
            </a:r>
            <a:r>
              <a:rPr lang="en-AU" sz="3600" dirty="0"/>
              <a:t>solutions generated using </a:t>
            </a:r>
            <a:r>
              <a:rPr lang="en-AU" sz="3600" b="1" dirty="0" err="1">
                <a:solidFill>
                  <a:srgbClr val="00B050"/>
                </a:solidFill>
              </a:rPr>
              <a:t>rapr</a:t>
            </a:r>
            <a:r>
              <a:rPr lang="en-AU" sz="3600" b="1" dirty="0">
                <a:solidFill>
                  <a:srgbClr val="00B050"/>
                </a:solidFill>
              </a:rPr>
              <a:t> </a:t>
            </a:r>
            <a:r>
              <a:rPr lang="en-AU" sz="3600" dirty="0"/>
              <a:t>to </a:t>
            </a:r>
            <a:r>
              <a:rPr lang="en-AU" sz="3600" b="1" dirty="0">
                <a:solidFill>
                  <a:srgbClr val="00B050"/>
                </a:solidFill>
              </a:rPr>
              <a:t>conventional </a:t>
            </a:r>
            <a:r>
              <a:rPr lang="en-AU" sz="3600" dirty="0"/>
              <a:t>reserve selection </a:t>
            </a:r>
            <a:r>
              <a:rPr lang="en-AU" sz="3600" b="1" dirty="0" smtClean="0">
                <a:solidFill>
                  <a:srgbClr val="00B050"/>
                </a:solidFill>
              </a:rPr>
              <a:t>methods</a:t>
            </a:r>
            <a:endParaRPr lang="en-AU" sz="3600" b="1" dirty="0">
              <a:solidFill>
                <a:srgbClr val="00B050"/>
              </a:solidFill>
            </a:endParaRPr>
          </a:p>
        </p:txBody>
      </p:sp>
      <p:sp>
        <p:nvSpPr>
          <p:cNvPr id="4" name="TextBox 3"/>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4170804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82"/>
            <a:ext cx="8229600" cy="857250"/>
          </a:xfrm>
        </p:spPr>
        <p:txBody>
          <a:bodyPr/>
          <a:lstStyle/>
          <a:p>
            <a:r>
              <a:rPr lang="en-AU" dirty="0" smtClean="0"/>
              <a:t>Case study</a:t>
            </a:r>
            <a:endParaRPr lang="en-AU" dirty="0"/>
          </a:p>
        </p:txBody>
      </p:sp>
      <p:pic>
        <p:nvPicPr>
          <p:cNvPr id="4098" name="Picture 2" descr="C:\Users\jhanson\Downloads\unnamed-chunk-4-1.png"/>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735170" y="711617"/>
            <a:ext cx="7673660" cy="287762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871776" y="3729505"/>
            <a:ext cx="5885980" cy="1346851"/>
            <a:chOff x="1586151" y="3758080"/>
            <a:chExt cx="5885980" cy="1346851"/>
          </a:xfrm>
        </p:grpSpPr>
        <p:grpSp>
          <p:nvGrpSpPr>
            <p:cNvPr id="5" name="Group 4"/>
            <p:cNvGrpSpPr/>
            <p:nvPr/>
          </p:nvGrpSpPr>
          <p:grpSpPr>
            <a:xfrm>
              <a:off x="1671876" y="3758080"/>
              <a:ext cx="5800255" cy="1272854"/>
              <a:chOff x="1082233" y="5010772"/>
              <a:chExt cx="5800255" cy="1697138"/>
            </a:xfrm>
          </p:grpSpPr>
          <p:pic>
            <p:nvPicPr>
              <p:cNvPr id="4102" name="Picture 6" descr="http://www.actaplantarum.org/floraitaliae/download/file.php?id=9996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2233" y="5010772"/>
                <a:ext cx="2262851" cy="169713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www.destigianni.com/images/Varie/fiori/phyteumabetonicifolium1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89286" y="5010772"/>
                <a:ext cx="2543588" cy="169713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https://upload.wikimedia.org/wikipedia/commons/0/01/Teufelskralle_blau_bl%C3%BChend_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32873" y="5010772"/>
                <a:ext cx="1049615" cy="1697137"/>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extBox 2"/>
            <p:cNvSpPr txBox="1"/>
            <p:nvPr/>
          </p:nvSpPr>
          <p:spPr>
            <a:xfrm>
              <a:off x="1586151" y="4735599"/>
              <a:ext cx="2389565" cy="369332"/>
            </a:xfrm>
            <a:prstGeom prst="rect">
              <a:avLst/>
            </a:prstGeom>
            <a:noFill/>
          </p:spPr>
          <p:txBody>
            <a:bodyPr wrap="none" rtlCol="0">
              <a:spAutoFit/>
            </a:bodyPr>
            <a:lstStyle/>
            <a:p>
              <a:r>
                <a:rPr lang="en-AU" b="1" dirty="0" smtClean="0">
                  <a:solidFill>
                    <a:schemeClr val="bg1"/>
                  </a:solidFill>
                </a:rPr>
                <a:t>betony leaved rampion</a:t>
              </a:r>
              <a:endParaRPr lang="en-AU" b="1" dirty="0">
                <a:solidFill>
                  <a:schemeClr val="bg1"/>
                </a:solidFill>
              </a:endParaRPr>
            </a:p>
          </p:txBody>
        </p:sp>
      </p:grpSp>
      <p:sp>
        <p:nvSpPr>
          <p:cNvPr id="9" name="TextBox 8"/>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2634711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987</TotalTime>
  <Words>399</Words>
  <Application>Microsoft Office PowerPoint</Application>
  <PresentationFormat>On-screen Show (16:9)</PresentationFormat>
  <Paragraphs>124</Paragraphs>
  <Slides>22</Slides>
  <Notes>6</Notes>
  <HiddenSlides>7</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rapr: representative and adequate prioritisations in R</vt:lpstr>
      <vt:lpstr>Global Biodiversity Crisis</vt:lpstr>
      <vt:lpstr>Reserve Selection</vt:lpstr>
      <vt:lpstr>Reserve Selection</vt:lpstr>
      <vt:lpstr>Reserve Selection</vt:lpstr>
      <vt:lpstr>But what about biodiversity processes?</vt:lpstr>
      <vt:lpstr>But what about biodiversity processes?</vt:lpstr>
      <vt:lpstr>Aims</vt:lpstr>
      <vt:lpstr>Case study</vt:lpstr>
      <vt:lpstr>Case study</vt:lpstr>
      <vt:lpstr>Case study</vt:lpstr>
      <vt:lpstr>Case study</vt:lpstr>
      <vt:lpstr>Unified reserve selection problem</vt:lpstr>
      <vt:lpstr>Acknowledgements</vt:lpstr>
      <vt:lpstr>PowerPoint Presentation</vt:lpstr>
      <vt:lpstr>What to preserve?</vt:lpstr>
      <vt:lpstr>Criteria: adequate sample</vt:lpstr>
      <vt:lpstr>Criteria: adequate &amp; representative sample</vt:lpstr>
      <vt:lpstr>Normally distributed species</vt:lpstr>
      <vt:lpstr>Normally distributed species</vt:lpstr>
      <vt:lpstr>Bimodally distributed species</vt:lpstr>
      <vt:lpstr>Case study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Hanson</dc:creator>
  <cp:lastModifiedBy>Jeffrey Hanson</cp:lastModifiedBy>
  <cp:revision>127</cp:revision>
  <dcterms:created xsi:type="dcterms:W3CDTF">2015-05-22T05:18:42Z</dcterms:created>
  <dcterms:modified xsi:type="dcterms:W3CDTF">2016-07-05T04:39:54Z</dcterms:modified>
</cp:coreProperties>
</file>