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7" r:id="rId3"/>
    <p:sldId id="294" r:id="rId4"/>
    <p:sldId id="300" r:id="rId5"/>
    <p:sldId id="325" r:id="rId6"/>
    <p:sldId id="324" r:id="rId7"/>
    <p:sldId id="305" r:id="rId8"/>
    <p:sldId id="306" r:id="rId9"/>
    <p:sldId id="313" r:id="rId10"/>
    <p:sldId id="314" r:id="rId11"/>
    <p:sldId id="320" r:id="rId12"/>
    <p:sldId id="322" r:id="rId13"/>
    <p:sldId id="321" r:id="rId14"/>
    <p:sldId id="286" r:id="rId15"/>
    <p:sldId id="289" r:id="rId16"/>
    <p:sldId id="326" r:id="rId17"/>
    <p:sldId id="312" r:id="rId18"/>
    <p:sldId id="304" r:id="rId19"/>
    <p:sldId id="263" r:id="rId20"/>
    <p:sldId id="298" r:id="rId21"/>
    <p:sldId id="299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Owen Hanson" initials="JOH" lastIdx="1" clrIdx="0">
    <p:extLst>
      <p:ext uri="{19B8F6BF-5375-455C-9EA6-DF929625EA0E}">
        <p15:presenceInfo xmlns:p15="http://schemas.microsoft.com/office/powerpoint/2012/main" userId="Jeffrey Owen Ha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B3"/>
    <a:srgbClr val="B3FFD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1576" autoAdjust="0"/>
  </p:normalViewPr>
  <p:slideViewPr>
    <p:cSldViewPr snapToGrid="0">
      <p:cViewPr>
        <p:scale>
          <a:sx n="66" d="100"/>
          <a:sy n="66" d="100"/>
        </p:scale>
        <p:origin x="1901" y="7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EDDD-3DA3-4AAC-95AA-050495F7F225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E95D-E11A-4D61-AA35-B3ECB22C38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7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54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40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00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00" y="469199"/>
            <a:ext cx="8305800" cy="1640756"/>
          </a:xfrm>
        </p:spPr>
        <p:txBody>
          <a:bodyPr>
            <a:noAutofit/>
          </a:bodyPr>
          <a:lstStyle/>
          <a:p>
            <a:r>
              <a:rPr lang="en-AU" b="1" dirty="0"/>
              <a:t>Optimally allocating resources for gathering evidence and managing biodiversity</a:t>
            </a:r>
            <a:br>
              <a:rPr lang="en-AU" b="1" dirty="0"/>
            </a:b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38550"/>
            <a:ext cx="7560840" cy="609600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tx1">
                    <a:lumMod val="75000"/>
                  </a:schemeClr>
                </a:solidFill>
              </a:rPr>
              <a:t>Jeffrey Hanson</a:t>
            </a:r>
            <a:endParaRPr lang="en-AU" dirty="0">
              <a:solidFill>
                <a:schemeClr val="tx1">
                  <a:lumMod val="75000"/>
                </a:schemeClr>
              </a:solidFill>
            </a:endParaRPr>
          </a:p>
          <a:p>
            <a:endParaRPr lang="en-AU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9155" y="4479765"/>
            <a:ext cx="4975502" cy="461665"/>
            <a:chOff x="259155" y="4479765"/>
            <a:chExt cx="4975502" cy="461665"/>
          </a:xfrm>
        </p:grpSpPr>
        <p:pic>
          <p:nvPicPr>
            <p:cNvPr id="1026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32334" y="4479765"/>
              <a:ext cx="450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tx1">
                      <a:lumMod val="75000"/>
                    </a:schemeClr>
                  </a:solidFill>
                </a:rPr>
                <a:t>j</a:t>
              </a:r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effrey.hanson@uqconnect.edu.au</a:t>
              </a:r>
              <a:endParaRPr lang="en-AU" sz="2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45501" y="4491632"/>
            <a:ext cx="3049188" cy="461665"/>
            <a:chOff x="6059800" y="5988839"/>
            <a:chExt cx="3049188" cy="615553"/>
          </a:xfrm>
        </p:grpSpPr>
        <p:pic>
          <p:nvPicPr>
            <p:cNvPr id="1028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800" y="6044594"/>
              <a:ext cx="398149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497183" y="5988839"/>
              <a:ext cx="261180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jeffrey-hanson.com</a:t>
              </a:r>
              <a:endParaRPr lang="en-AU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Picture 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5738" y="2024108"/>
            <a:ext cx="2720463" cy="170029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0"/>
            <a:ext cx="4848322" cy="4875659"/>
          </a:xfrm>
        </p:spPr>
      </p:pic>
      <p:sp>
        <p:nvSpPr>
          <p:cNvPr id="5" name="TextBox 4"/>
          <p:cNvSpPr txBox="1"/>
          <p:nvPr/>
        </p:nvSpPr>
        <p:spPr>
          <a:xfrm>
            <a:off x="232201" y="854550"/>
            <a:ext cx="3693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Existing evidence leads to positive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More budget means       better outcomes</a:t>
            </a:r>
            <a:endParaRPr lang="en-AU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7867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1"/>
            <a:ext cx="4848322" cy="4875657"/>
          </a:xfrm>
        </p:spPr>
      </p:pic>
      <p:sp>
        <p:nvSpPr>
          <p:cNvPr id="7" name="TextBox 6"/>
          <p:cNvSpPr txBox="1"/>
          <p:nvPr/>
        </p:nvSpPr>
        <p:spPr>
          <a:xfrm>
            <a:off x="232201" y="854550"/>
            <a:ext cx="3693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Spending funds on gathering </a:t>
            </a:r>
            <a:r>
              <a:rPr lang="en-AU" sz="2800" dirty="0"/>
              <a:t>additional </a:t>
            </a:r>
            <a:r>
              <a:rPr lang="en-AU" sz="2800" dirty="0" smtClean="0"/>
              <a:t>evidence can </a:t>
            </a:r>
            <a:r>
              <a:rPr lang="en-AU" sz="2800" dirty="0"/>
              <a:t>mean worse </a:t>
            </a:r>
            <a:r>
              <a:rPr lang="en-AU" sz="2800" dirty="0" smtClean="0"/>
              <a:t>outcomes</a:t>
            </a:r>
          </a:p>
          <a:p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Spending funds on gathering additional evidence can mean better outcomes too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7291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99" y="729900"/>
            <a:ext cx="4064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Conventional approaches for gathering additional evidence have different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Performance of  these approaches depends on available funds </a:t>
            </a: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All of them could lead to lead to worse outcomes</a:t>
            </a:r>
            <a:endParaRPr lang="en-AU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1"/>
            <a:ext cx="4848321" cy="4875657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79893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1"/>
            <a:ext cx="4848322" cy="4875657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1601" y="739800"/>
            <a:ext cx="406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Directly maximizing return on investment is best method for gathering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This considers objectives and constraints that underpin conservation plans and their success</a:t>
            </a:r>
          </a:p>
        </p:txBody>
      </p:sp>
    </p:spTree>
    <p:extLst>
      <p:ext uri="{BB962C8B-B14F-4D97-AF65-F5344CB8AC3E}">
        <p14:creationId xmlns:p14="http://schemas.microsoft.com/office/powerpoint/2010/main" val="326122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25733" y="860351"/>
            <a:ext cx="7785129" cy="4108113"/>
            <a:chOff x="4572000" y="1080000"/>
            <a:chExt cx="4420800" cy="2332800"/>
          </a:xfrm>
        </p:grpSpPr>
        <p:sp>
          <p:nvSpPr>
            <p:cNvPr id="20" name="Rectangle 19"/>
            <p:cNvSpPr/>
            <p:nvPr/>
          </p:nvSpPr>
          <p:spPr>
            <a:xfrm>
              <a:off x="4572000" y="1080000"/>
              <a:ext cx="4420800" cy="2332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8400" y="1144800"/>
              <a:ext cx="4265563" cy="2225010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537066" y="0"/>
            <a:ext cx="81624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400" dirty="0"/>
              <a:t>M</a:t>
            </a:r>
            <a:r>
              <a:rPr lang="en-AU" sz="4400" dirty="0" smtClean="0"/>
              <a:t>ore </a:t>
            </a:r>
            <a:r>
              <a:rPr lang="en-AU" sz="4400" dirty="0"/>
              <a:t>evidence not always better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38470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6512" y="-748022"/>
            <a:ext cx="10236982" cy="639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17015" y="87474"/>
            <a:ext cx="6195461" cy="596462"/>
            <a:chOff x="217012" y="116632"/>
            <a:chExt cx="6195461" cy="795284"/>
          </a:xfrm>
        </p:grpSpPr>
        <p:pic>
          <p:nvPicPr>
            <p:cNvPr id="3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12" y="116632"/>
              <a:ext cx="682580" cy="78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75756" y="214289"/>
              <a:ext cx="5336717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>
                  <a:solidFill>
                    <a:schemeClr val="bg1"/>
                  </a:solidFill>
                </a:rPr>
                <a:t>j</a:t>
              </a:r>
              <a:r>
                <a:rPr lang="en-AU" sz="2800" b="1" dirty="0" smtClean="0">
                  <a:solidFill>
                    <a:schemeClr val="bg1"/>
                  </a:solidFill>
                </a:rPr>
                <a:t>effrey.hanson@uqconnect.edu.au</a:t>
              </a:r>
              <a:endParaRPr lang="en-AU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7012" y="1527112"/>
            <a:ext cx="3947978" cy="563833"/>
            <a:chOff x="211764" y="1168251"/>
            <a:chExt cx="3947978" cy="751776"/>
          </a:xfrm>
        </p:grpSpPr>
        <p:pic>
          <p:nvPicPr>
            <p:cNvPr id="5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64" y="1168251"/>
              <a:ext cx="693077" cy="69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5756" y="1222402"/>
              <a:ext cx="3083986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chemeClr val="bg1"/>
                  </a:solidFill>
                </a:rPr>
                <a:t>jeffrey-hanson.com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7012" y="805043"/>
            <a:ext cx="5000964" cy="600962"/>
            <a:chOff x="162258" y="2132856"/>
            <a:chExt cx="5000964" cy="801283"/>
          </a:xfrm>
        </p:grpSpPr>
        <p:pic>
          <p:nvPicPr>
            <p:cNvPr id="4" name="Picture 3" descr="C:\Users\jhanson\Downloads\1467354717_githu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58" y="213285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75756" y="2236512"/>
              <a:ext cx="408746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chemeClr val="bg1"/>
                  </a:solidFill>
                </a:rPr>
                <a:t>github.com/</a:t>
              </a:r>
              <a:r>
                <a:rPr lang="en-AU" sz="2800" b="1" dirty="0" err="1" smtClean="0">
                  <a:solidFill>
                    <a:schemeClr val="bg1"/>
                  </a:solidFill>
                </a:rPr>
                <a:t>jeffreyhanson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6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1913" y="220431"/>
            <a:ext cx="9020175" cy="4702638"/>
            <a:chOff x="155575" y="-11575"/>
            <a:chExt cx="9020175" cy="4702638"/>
          </a:xfrm>
        </p:grpSpPr>
        <p:pic>
          <p:nvPicPr>
            <p:cNvPr id="3074" name="Picture 2" descr="r/ProgrammerHumor - Machine Learning Approache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10" b="1"/>
            <a:stretch/>
          </p:blipFill>
          <p:spPr bwMode="auto">
            <a:xfrm>
              <a:off x="155575" y="-11575"/>
              <a:ext cx="9020175" cy="470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249680" y="1600200"/>
              <a:ext cx="1615440" cy="17678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2910840"/>
              <a:ext cx="1524000" cy="5943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4205" y="1866900"/>
              <a:ext cx="208915" cy="182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33047" y="2049780"/>
              <a:ext cx="141034" cy="3642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42603" y="2414016"/>
              <a:ext cx="141034" cy="1409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71253" y="2554986"/>
              <a:ext cx="141034" cy="2232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3563" y="2745202"/>
              <a:ext cx="141034" cy="1863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838825" y="2539365"/>
              <a:ext cx="247746" cy="434340"/>
            </a:xfrm>
            <a:custGeom>
              <a:avLst/>
              <a:gdLst>
                <a:gd name="connsiteX0" fmla="*/ 68580 w 247746"/>
                <a:gd name="connsiteY0" fmla="*/ 434340 h 434340"/>
                <a:gd name="connsiteX1" fmla="*/ 59055 w 247746"/>
                <a:gd name="connsiteY1" fmla="*/ 428625 h 434340"/>
                <a:gd name="connsiteX2" fmla="*/ 55245 w 247746"/>
                <a:gd name="connsiteY2" fmla="*/ 417195 h 434340"/>
                <a:gd name="connsiteX3" fmla="*/ 51435 w 247746"/>
                <a:gd name="connsiteY3" fmla="*/ 382905 h 434340"/>
                <a:gd name="connsiteX4" fmla="*/ 47625 w 247746"/>
                <a:gd name="connsiteY4" fmla="*/ 377190 h 434340"/>
                <a:gd name="connsiteX5" fmla="*/ 41910 w 247746"/>
                <a:gd name="connsiteY5" fmla="*/ 365760 h 434340"/>
                <a:gd name="connsiteX6" fmla="*/ 36195 w 247746"/>
                <a:gd name="connsiteY6" fmla="*/ 361950 h 434340"/>
                <a:gd name="connsiteX7" fmla="*/ 32385 w 247746"/>
                <a:gd name="connsiteY7" fmla="*/ 350520 h 434340"/>
                <a:gd name="connsiteX8" fmla="*/ 30480 w 247746"/>
                <a:gd name="connsiteY8" fmla="*/ 344805 h 434340"/>
                <a:gd name="connsiteX9" fmla="*/ 28575 w 247746"/>
                <a:gd name="connsiteY9" fmla="*/ 333375 h 434340"/>
                <a:gd name="connsiteX10" fmla="*/ 30480 w 247746"/>
                <a:gd name="connsiteY10" fmla="*/ 280035 h 434340"/>
                <a:gd name="connsiteX11" fmla="*/ 28575 w 247746"/>
                <a:gd name="connsiteY11" fmla="*/ 201930 h 434340"/>
                <a:gd name="connsiteX12" fmla="*/ 19050 w 247746"/>
                <a:gd name="connsiteY12" fmla="*/ 184785 h 434340"/>
                <a:gd name="connsiteX13" fmla="*/ 15240 w 247746"/>
                <a:gd name="connsiteY13" fmla="*/ 179070 h 434340"/>
                <a:gd name="connsiteX14" fmla="*/ 11430 w 247746"/>
                <a:gd name="connsiteY14" fmla="*/ 173355 h 434340"/>
                <a:gd name="connsiteX15" fmla="*/ 9525 w 247746"/>
                <a:gd name="connsiteY15" fmla="*/ 167640 h 434340"/>
                <a:gd name="connsiteX16" fmla="*/ 3810 w 247746"/>
                <a:gd name="connsiteY16" fmla="*/ 139065 h 434340"/>
                <a:gd name="connsiteX17" fmla="*/ 1905 w 247746"/>
                <a:gd name="connsiteY17" fmla="*/ 133350 h 434340"/>
                <a:gd name="connsiteX18" fmla="*/ 0 w 247746"/>
                <a:gd name="connsiteY18" fmla="*/ 127635 h 434340"/>
                <a:gd name="connsiteX19" fmla="*/ 1905 w 247746"/>
                <a:gd name="connsiteY19" fmla="*/ 41910 h 434340"/>
                <a:gd name="connsiteX20" fmla="*/ 13335 w 247746"/>
                <a:gd name="connsiteY20" fmla="*/ 19050 h 434340"/>
                <a:gd name="connsiteX21" fmla="*/ 19050 w 247746"/>
                <a:gd name="connsiteY21" fmla="*/ 17145 h 434340"/>
                <a:gd name="connsiteX22" fmla="*/ 28575 w 247746"/>
                <a:gd name="connsiteY22" fmla="*/ 9525 h 434340"/>
                <a:gd name="connsiteX23" fmla="*/ 34290 w 247746"/>
                <a:gd name="connsiteY23" fmla="*/ 5715 h 434340"/>
                <a:gd name="connsiteX24" fmla="*/ 62865 w 247746"/>
                <a:gd name="connsiteY24" fmla="*/ 0 h 434340"/>
                <a:gd name="connsiteX25" fmla="*/ 99060 w 247746"/>
                <a:gd name="connsiteY25" fmla="*/ 1905 h 434340"/>
                <a:gd name="connsiteX26" fmla="*/ 104775 w 247746"/>
                <a:gd name="connsiteY26" fmla="*/ 5715 h 434340"/>
                <a:gd name="connsiteX27" fmla="*/ 116205 w 247746"/>
                <a:gd name="connsiteY27" fmla="*/ 11430 h 434340"/>
                <a:gd name="connsiteX28" fmla="*/ 125730 w 247746"/>
                <a:gd name="connsiteY28" fmla="*/ 15240 h 434340"/>
                <a:gd name="connsiteX29" fmla="*/ 140970 w 247746"/>
                <a:gd name="connsiteY29" fmla="*/ 26670 h 434340"/>
                <a:gd name="connsiteX30" fmla="*/ 163830 w 247746"/>
                <a:gd name="connsiteY30" fmla="*/ 45720 h 434340"/>
                <a:gd name="connsiteX31" fmla="*/ 177165 w 247746"/>
                <a:gd name="connsiteY31" fmla="*/ 57150 h 434340"/>
                <a:gd name="connsiteX32" fmla="*/ 201930 w 247746"/>
                <a:gd name="connsiteY32" fmla="*/ 91440 h 434340"/>
                <a:gd name="connsiteX33" fmla="*/ 232410 w 247746"/>
                <a:gd name="connsiteY33" fmla="*/ 142875 h 434340"/>
                <a:gd name="connsiteX34" fmla="*/ 243840 w 247746"/>
                <a:gd name="connsiteY34" fmla="*/ 173355 h 434340"/>
                <a:gd name="connsiteX35" fmla="*/ 247650 w 247746"/>
                <a:gd name="connsiteY35" fmla="*/ 194310 h 434340"/>
                <a:gd name="connsiteX36" fmla="*/ 245745 w 247746"/>
                <a:gd name="connsiteY36" fmla="*/ 251460 h 434340"/>
                <a:gd name="connsiteX37" fmla="*/ 240030 w 247746"/>
                <a:gd name="connsiteY37" fmla="*/ 276225 h 434340"/>
                <a:gd name="connsiteX38" fmla="*/ 224790 w 247746"/>
                <a:gd name="connsiteY38" fmla="*/ 314325 h 434340"/>
                <a:gd name="connsiteX39" fmla="*/ 220980 w 247746"/>
                <a:gd name="connsiteY39" fmla="*/ 323850 h 434340"/>
                <a:gd name="connsiteX40" fmla="*/ 215265 w 247746"/>
                <a:gd name="connsiteY40" fmla="*/ 340995 h 434340"/>
                <a:gd name="connsiteX41" fmla="*/ 209550 w 247746"/>
                <a:gd name="connsiteY41" fmla="*/ 348615 h 434340"/>
                <a:gd name="connsiteX42" fmla="*/ 207645 w 247746"/>
                <a:gd name="connsiteY42" fmla="*/ 356235 h 434340"/>
                <a:gd name="connsiteX43" fmla="*/ 200025 w 247746"/>
                <a:gd name="connsiteY43" fmla="*/ 367665 h 434340"/>
                <a:gd name="connsiteX44" fmla="*/ 188595 w 247746"/>
                <a:gd name="connsiteY44" fmla="*/ 382905 h 434340"/>
                <a:gd name="connsiteX45" fmla="*/ 182880 w 247746"/>
                <a:gd name="connsiteY45" fmla="*/ 386715 h 434340"/>
                <a:gd name="connsiteX46" fmla="*/ 179070 w 247746"/>
                <a:gd name="connsiteY46" fmla="*/ 392430 h 434340"/>
                <a:gd name="connsiteX47" fmla="*/ 167640 w 247746"/>
                <a:gd name="connsiteY47" fmla="*/ 396240 h 434340"/>
                <a:gd name="connsiteX48" fmla="*/ 152400 w 247746"/>
                <a:gd name="connsiteY48" fmla="*/ 407670 h 434340"/>
                <a:gd name="connsiteX49" fmla="*/ 144780 w 247746"/>
                <a:gd name="connsiteY49" fmla="*/ 409575 h 434340"/>
                <a:gd name="connsiteX50" fmla="*/ 123825 w 247746"/>
                <a:gd name="connsiteY50" fmla="*/ 415290 h 434340"/>
                <a:gd name="connsiteX51" fmla="*/ 118110 w 247746"/>
                <a:gd name="connsiteY51" fmla="*/ 419100 h 434340"/>
                <a:gd name="connsiteX52" fmla="*/ 93345 w 247746"/>
                <a:gd name="connsiteY52" fmla="*/ 424815 h 434340"/>
                <a:gd name="connsiteX53" fmla="*/ 81915 w 247746"/>
                <a:gd name="connsiteY53" fmla="*/ 428625 h 434340"/>
                <a:gd name="connsiteX54" fmla="*/ 68580 w 247746"/>
                <a:gd name="connsiteY54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746" h="434340">
                  <a:moveTo>
                    <a:pt x="68580" y="434340"/>
                  </a:moveTo>
                  <a:cubicBezTo>
                    <a:pt x="64770" y="434340"/>
                    <a:pt x="61328" y="431548"/>
                    <a:pt x="59055" y="428625"/>
                  </a:cubicBezTo>
                  <a:cubicBezTo>
                    <a:pt x="56589" y="425455"/>
                    <a:pt x="55245" y="417195"/>
                    <a:pt x="55245" y="417195"/>
                  </a:cubicBezTo>
                  <a:cubicBezTo>
                    <a:pt x="55007" y="413625"/>
                    <a:pt x="55980" y="391995"/>
                    <a:pt x="51435" y="382905"/>
                  </a:cubicBezTo>
                  <a:cubicBezTo>
                    <a:pt x="50411" y="380857"/>
                    <a:pt x="48649" y="379238"/>
                    <a:pt x="47625" y="377190"/>
                  </a:cubicBezTo>
                  <a:cubicBezTo>
                    <a:pt x="44526" y="370992"/>
                    <a:pt x="47369" y="371219"/>
                    <a:pt x="41910" y="365760"/>
                  </a:cubicBezTo>
                  <a:cubicBezTo>
                    <a:pt x="40291" y="364141"/>
                    <a:pt x="38100" y="363220"/>
                    <a:pt x="36195" y="361950"/>
                  </a:cubicBezTo>
                  <a:lnTo>
                    <a:pt x="32385" y="350520"/>
                  </a:lnTo>
                  <a:cubicBezTo>
                    <a:pt x="31750" y="348615"/>
                    <a:pt x="30810" y="346786"/>
                    <a:pt x="30480" y="344805"/>
                  </a:cubicBezTo>
                  <a:lnTo>
                    <a:pt x="28575" y="333375"/>
                  </a:lnTo>
                  <a:cubicBezTo>
                    <a:pt x="29210" y="315595"/>
                    <a:pt x="29707" y="297810"/>
                    <a:pt x="30480" y="280035"/>
                  </a:cubicBezTo>
                  <a:cubicBezTo>
                    <a:pt x="31618" y="253868"/>
                    <a:pt x="35054" y="227845"/>
                    <a:pt x="28575" y="201930"/>
                  </a:cubicBezTo>
                  <a:cubicBezTo>
                    <a:pt x="26563" y="193883"/>
                    <a:pt x="24725" y="193298"/>
                    <a:pt x="19050" y="184785"/>
                  </a:cubicBezTo>
                  <a:lnTo>
                    <a:pt x="15240" y="179070"/>
                  </a:lnTo>
                  <a:cubicBezTo>
                    <a:pt x="13970" y="177165"/>
                    <a:pt x="12154" y="175527"/>
                    <a:pt x="11430" y="173355"/>
                  </a:cubicBezTo>
                  <a:lnTo>
                    <a:pt x="9525" y="167640"/>
                  </a:lnTo>
                  <a:cubicBezTo>
                    <a:pt x="7176" y="146503"/>
                    <a:pt x="9438" y="155950"/>
                    <a:pt x="3810" y="139065"/>
                  </a:cubicBezTo>
                  <a:lnTo>
                    <a:pt x="1905" y="133350"/>
                  </a:lnTo>
                  <a:lnTo>
                    <a:pt x="0" y="127635"/>
                  </a:lnTo>
                  <a:cubicBezTo>
                    <a:pt x="635" y="99060"/>
                    <a:pt x="227" y="70443"/>
                    <a:pt x="1905" y="41910"/>
                  </a:cubicBezTo>
                  <a:cubicBezTo>
                    <a:pt x="2142" y="37886"/>
                    <a:pt x="9212" y="20424"/>
                    <a:pt x="13335" y="19050"/>
                  </a:cubicBezTo>
                  <a:lnTo>
                    <a:pt x="19050" y="17145"/>
                  </a:lnTo>
                  <a:cubicBezTo>
                    <a:pt x="25473" y="7511"/>
                    <a:pt x="19373" y="14126"/>
                    <a:pt x="28575" y="9525"/>
                  </a:cubicBezTo>
                  <a:cubicBezTo>
                    <a:pt x="30623" y="8501"/>
                    <a:pt x="32198" y="6645"/>
                    <a:pt x="34290" y="5715"/>
                  </a:cubicBezTo>
                  <a:cubicBezTo>
                    <a:pt x="45547" y="712"/>
                    <a:pt x="49787" y="1453"/>
                    <a:pt x="62865" y="0"/>
                  </a:cubicBezTo>
                  <a:cubicBezTo>
                    <a:pt x="74930" y="635"/>
                    <a:pt x="87089" y="273"/>
                    <a:pt x="99060" y="1905"/>
                  </a:cubicBezTo>
                  <a:cubicBezTo>
                    <a:pt x="101329" y="2214"/>
                    <a:pt x="102774" y="4603"/>
                    <a:pt x="104775" y="5715"/>
                  </a:cubicBezTo>
                  <a:cubicBezTo>
                    <a:pt x="108499" y="7784"/>
                    <a:pt x="112327" y="9667"/>
                    <a:pt x="116205" y="11430"/>
                  </a:cubicBezTo>
                  <a:cubicBezTo>
                    <a:pt x="119318" y="12845"/>
                    <a:pt x="122818" y="13448"/>
                    <a:pt x="125730" y="15240"/>
                  </a:cubicBezTo>
                  <a:cubicBezTo>
                    <a:pt x="131138" y="18568"/>
                    <a:pt x="135937" y="22798"/>
                    <a:pt x="140970" y="26670"/>
                  </a:cubicBezTo>
                  <a:cubicBezTo>
                    <a:pt x="150133" y="33718"/>
                    <a:pt x="154512" y="37733"/>
                    <a:pt x="163830" y="45720"/>
                  </a:cubicBezTo>
                  <a:cubicBezTo>
                    <a:pt x="168275" y="49530"/>
                    <a:pt x="173737" y="52404"/>
                    <a:pt x="177165" y="57150"/>
                  </a:cubicBezTo>
                  <a:cubicBezTo>
                    <a:pt x="185420" y="68580"/>
                    <a:pt x="193816" y="79910"/>
                    <a:pt x="201930" y="91440"/>
                  </a:cubicBezTo>
                  <a:cubicBezTo>
                    <a:pt x="211247" y="104680"/>
                    <a:pt x="227854" y="130725"/>
                    <a:pt x="232410" y="142875"/>
                  </a:cubicBezTo>
                  <a:lnTo>
                    <a:pt x="243840" y="173355"/>
                  </a:lnTo>
                  <a:cubicBezTo>
                    <a:pt x="245110" y="180340"/>
                    <a:pt x="247477" y="187213"/>
                    <a:pt x="247650" y="194310"/>
                  </a:cubicBezTo>
                  <a:cubicBezTo>
                    <a:pt x="248115" y="213365"/>
                    <a:pt x="246802" y="232429"/>
                    <a:pt x="245745" y="251460"/>
                  </a:cubicBezTo>
                  <a:cubicBezTo>
                    <a:pt x="245317" y="259162"/>
                    <a:pt x="242224" y="269096"/>
                    <a:pt x="240030" y="276225"/>
                  </a:cubicBezTo>
                  <a:cubicBezTo>
                    <a:pt x="234867" y="293006"/>
                    <a:pt x="233695" y="293175"/>
                    <a:pt x="224790" y="314325"/>
                  </a:cubicBezTo>
                  <a:cubicBezTo>
                    <a:pt x="223463" y="317477"/>
                    <a:pt x="221809" y="320533"/>
                    <a:pt x="220980" y="323850"/>
                  </a:cubicBezTo>
                  <a:cubicBezTo>
                    <a:pt x="219411" y="330127"/>
                    <a:pt x="218526" y="335126"/>
                    <a:pt x="215265" y="340995"/>
                  </a:cubicBezTo>
                  <a:cubicBezTo>
                    <a:pt x="213723" y="343770"/>
                    <a:pt x="211455" y="346075"/>
                    <a:pt x="209550" y="348615"/>
                  </a:cubicBezTo>
                  <a:cubicBezTo>
                    <a:pt x="208915" y="351155"/>
                    <a:pt x="208816" y="353893"/>
                    <a:pt x="207645" y="356235"/>
                  </a:cubicBezTo>
                  <a:cubicBezTo>
                    <a:pt x="205597" y="360331"/>
                    <a:pt x="202565" y="363855"/>
                    <a:pt x="200025" y="367665"/>
                  </a:cubicBezTo>
                  <a:cubicBezTo>
                    <a:pt x="196508" y="372941"/>
                    <a:pt x="193120" y="378380"/>
                    <a:pt x="188595" y="382905"/>
                  </a:cubicBezTo>
                  <a:cubicBezTo>
                    <a:pt x="186976" y="384524"/>
                    <a:pt x="184785" y="385445"/>
                    <a:pt x="182880" y="386715"/>
                  </a:cubicBezTo>
                  <a:cubicBezTo>
                    <a:pt x="181610" y="388620"/>
                    <a:pt x="181012" y="391217"/>
                    <a:pt x="179070" y="392430"/>
                  </a:cubicBezTo>
                  <a:cubicBezTo>
                    <a:pt x="175664" y="394559"/>
                    <a:pt x="167640" y="396240"/>
                    <a:pt x="167640" y="396240"/>
                  </a:cubicBezTo>
                  <a:cubicBezTo>
                    <a:pt x="166684" y="397004"/>
                    <a:pt x="155666" y="406270"/>
                    <a:pt x="152400" y="407670"/>
                  </a:cubicBezTo>
                  <a:cubicBezTo>
                    <a:pt x="149994" y="408701"/>
                    <a:pt x="147288" y="408823"/>
                    <a:pt x="144780" y="409575"/>
                  </a:cubicBezTo>
                  <a:cubicBezTo>
                    <a:pt x="125444" y="415376"/>
                    <a:pt x="141185" y="411818"/>
                    <a:pt x="123825" y="415290"/>
                  </a:cubicBezTo>
                  <a:cubicBezTo>
                    <a:pt x="121920" y="416560"/>
                    <a:pt x="120282" y="418376"/>
                    <a:pt x="118110" y="419100"/>
                  </a:cubicBezTo>
                  <a:cubicBezTo>
                    <a:pt x="110073" y="421779"/>
                    <a:pt x="101460" y="422381"/>
                    <a:pt x="93345" y="424815"/>
                  </a:cubicBezTo>
                  <a:cubicBezTo>
                    <a:pt x="89498" y="425969"/>
                    <a:pt x="85725" y="427355"/>
                    <a:pt x="81915" y="428625"/>
                  </a:cubicBezTo>
                  <a:cubicBezTo>
                    <a:pt x="75598" y="430731"/>
                    <a:pt x="72390" y="434340"/>
                    <a:pt x="68580" y="4343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19520" y="2851200"/>
              <a:ext cx="671680" cy="181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bg1"/>
                  </a:solidFill>
                </a:rPr>
                <a:t>DATA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9834" y="1373957"/>
              <a:ext cx="210666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5400" dirty="0" smtClean="0">
                  <a:solidFill>
                    <a:schemeClr val="bg1"/>
                  </a:solidFill>
                </a:rPr>
                <a:t>GET </a:t>
              </a:r>
            </a:p>
            <a:p>
              <a:r>
                <a:rPr lang="en-AU" sz="5400" dirty="0" smtClean="0">
                  <a:solidFill>
                    <a:schemeClr val="bg1"/>
                  </a:solidFill>
                </a:rPr>
                <a:t>MORE </a:t>
              </a:r>
            </a:p>
            <a:p>
              <a:r>
                <a:rPr lang="en-AU" sz="5400" dirty="0" smtClean="0">
                  <a:solidFill>
                    <a:schemeClr val="bg1"/>
                  </a:solidFill>
                </a:rPr>
                <a:t>DATA</a:t>
              </a:r>
              <a:endParaRPr lang="en-AU" sz="54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62698" y="410400"/>
              <a:ext cx="1417302" cy="59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51062" y="358408"/>
              <a:ext cx="1906953" cy="6495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CONSERVING BIODIVIERSITY</a:t>
              </a:r>
              <a:endParaRPr lang="en-AU" sz="16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1062" y="1851660"/>
              <a:ext cx="3273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D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A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T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A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10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5575" y="-11575"/>
            <a:ext cx="9020175" cy="4702638"/>
            <a:chOff x="155575" y="-11575"/>
            <a:chExt cx="9020175" cy="4702638"/>
          </a:xfrm>
        </p:grpSpPr>
        <p:pic>
          <p:nvPicPr>
            <p:cNvPr id="3074" name="Picture 2" descr="r/ProgrammerHumor - Machine Learning Approache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10" b="1"/>
            <a:stretch/>
          </p:blipFill>
          <p:spPr bwMode="auto">
            <a:xfrm>
              <a:off x="155575" y="-11575"/>
              <a:ext cx="9020175" cy="470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249680" y="1600200"/>
              <a:ext cx="1615440" cy="17678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2910840"/>
              <a:ext cx="1524000" cy="5943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4205" y="1866900"/>
              <a:ext cx="208915" cy="182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33047" y="2049780"/>
              <a:ext cx="141034" cy="3642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42603" y="2414016"/>
              <a:ext cx="141034" cy="1409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71253" y="2554986"/>
              <a:ext cx="141034" cy="2232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3563" y="2745202"/>
              <a:ext cx="141034" cy="1863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838825" y="2539365"/>
              <a:ext cx="247746" cy="434340"/>
            </a:xfrm>
            <a:custGeom>
              <a:avLst/>
              <a:gdLst>
                <a:gd name="connsiteX0" fmla="*/ 68580 w 247746"/>
                <a:gd name="connsiteY0" fmla="*/ 434340 h 434340"/>
                <a:gd name="connsiteX1" fmla="*/ 59055 w 247746"/>
                <a:gd name="connsiteY1" fmla="*/ 428625 h 434340"/>
                <a:gd name="connsiteX2" fmla="*/ 55245 w 247746"/>
                <a:gd name="connsiteY2" fmla="*/ 417195 h 434340"/>
                <a:gd name="connsiteX3" fmla="*/ 51435 w 247746"/>
                <a:gd name="connsiteY3" fmla="*/ 382905 h 434340"/>
                <a:gd name="connsiteX4" fmla="*/ 47625 w 247746"/>
                <a:gd name="connsiteY4" fmla="*/ 377190 h 434340"/>
                <a:gd name="connsiteX5" fmla="*/ 41910 w 247746"/>
                <a:gd name="connsiteY5" fmla="*/ 365760 h 434340"/>
                <a:gd name="connsiteX6" fmla="*/ 36195 w 247746"/>
                <a:gd name="connsiteY6" fmla="*/ 361950 h 434340"/>
                <a:gd name="connsiteX7" fmla="*/ 32385 w 247746"/>
                <a:gd name="connsiteY7" fmla="*/ 350520 h 434340"/>
                <a:gd name="connsiteX8" fmla="*/ 30480 w 247746"/>
                <a:gd name="connsiteY8" fmla="*/ 344805 h 434340"/>
                <a:gd name="connsiteX9" fmla="*/ 28575 w 247746"/>
                <a:gd name="connsiteY9" fmla="*/ 333375 h 434340"/>
                <a:gd name="connsiteX10" fmla="*/ 30480 w 247746"/>
                <a:gd name="connsiteY10" fmla="*/ 280035 h 434340"/>
                <a:gd name="connsiteX11" fmla="*/ 28575 w 247746"/>
                <a:gd name="connsiteY11" fmla="*/ 201930 h 434340"/>
                <a:gd name="connsiteX12" fmla="*/ 19050 w 247746"/>
                <a:gd name="connsiteY12" fmla="*/ 184785 h 434340"/>
                <a:gd name="connsiteX13" fmla="*/ 15240 w 247746"/>
                <a:gd name="connsiteY13" fmla="*/ 179070 h 434340"/>
                <a:gd name="connsiteX14" fmla="*/ 11430 w 247746"/>
                <a:gd name="connsiteY14" fmla="*/ 173355 h 434340"/>
                <a:gd name="connsiteX15" fmla="*/ 9525 w 247746"/>
                <a:gd name="connsiteY15" fmla="*/ 167640 h 434340"/>
                <a:gd name="connsiteX16" fmla="*/ 3810 w 247746"/>
                <a:gd name="connsiteY16" fmla="*/ 139065 h 434340"/>
                <a:gd name="connsiteX17" fmla="*/ 1905 w 247746"/>
                <a:gd name="connsiteY17" fmla="*/ 133350 h 434340"/>
                <a:gd name="connsiteX18" fmla="*/ 0 w 247746"/>
                <a:gd name="connsiteY18" fmla="*/ 127635 h 434340"/>
                <a:gd name="connsiteX19" fmla="*/ 1905 w 247746"/>
                <a:gd name="connsiteY19" fmla="*/ 41910 h 434340"/>
                <a:gd name="connsiteX20" fmla="*/ 13335 w 247746"/>
                <a:gd name="connsiteY20" fmla="*/ 19050 h 434340"/>
                <a:gd name="connsiteX21" fmla="*/ 19050 w 247746"/>
                <a:gd name="connsiteY21" fmla="*/ 17145 h 434340"/>
                <a:gd name="connsiteX22" fmla="*/ 28575 w 247746"/>
                <a:gd name="connsiteY22" fmla="*/ 9525 h 434340"/>
                <a:gd name="connsiteX23" fmla="*/ 34290 w 247746"/>
                <a:gd name="connsiteY23" fmla="*/ 5715 h 434340"/>
                <a:gd name="connsiteX24" fmla="*/ 62865 w 247746"/>
                <a:gd name="connsiteY24" fmla="*/ 0 h 434340"/>
                <a:gd name="connsiteX25" fmla="*/ 99060 w 247746"/>
                <a:gd name="connsiteY25" fmla="*/ 1905 h 434340"/>
                <a:gd name="connsiteX26" fmla="*/ 104775 w 247746"/>
                <a:gd name="connsiteY26" fmla="*/ 5715 h 434340"/>
                <a:gd name="connsiteX27" fmla="*/ 116205 w 247746"/>
                <a:gd name="connsiteY27" fmla="*/ 11430 h 434340"/>
                <a:gd name="connsiteX28" fmla="*/ 125730 w 247746"/>
                <a:gd name="connsiteY28" fmla="*/ 15240 h 434340"/>
                <a:gd name="connsiteX29" fmla="*/ 140970 w 247746"/>
                <a:gd name="connsiteY29" fmla="*/ 26670 h 434340"/>
                <a:gd name="connsiteX30" fmla="*/ 163830 w 247746"/>
                <a:gd name="connsiteY30" fmla="*/ 45720 h 434340"/>
                <a:gd name="connsiteX31" fmla="*/ 177165 w 247746"/>
                <a:gd name="connsiteY31" fmla="*/ 57150 h 434340"/>
                <a:gd name="connsiteX32" fmla="*/ 201930 w 247746"/>
                <a:gd name="connsiteY32" fmla="*/ 91440 h 434340"/>
                <a:gd name="connsiteX33" fmla="*/ 232410 w 247746"/>
                <a:gd name="connsiteY33" fmla="*/ 142875 h 434340"/>
                <a:gd name="connsiteX34" fmla="*/ 243840 w 247746"/>
                <a:gd name="connsiteY34" fmla="*/ 173355 h 434340"/>
                <a:gd name="connsiteX35" fmla="*/ 247650 w 247746"/>
                <a:gd name="connsiteY35" fmla="*/ 194310 h 434340"/>
                <a:gd name="connsiteX36" fmla="*/ 245745 w 247746"/>
                <a:gd name="connsiteY36" fmla="*/ 251460 h 434340"/>
                <a:gd name="connsiteX37" fmla="*/ 240030 w 247746"/>
                <a:gd name="connsiteY37" fmla="*/ 276225 h 434340"/>
                <a:gd name="connsiteX38" fmla="*/ 224790 w 247746"/>
                <a:gd name="connsiteY38" fmla="*/ 314325 h 434340"/>
                <a:gd name="connsiteX39" fmla="*/ 220980 w 247746"/>
                <a:gd name="connsiteY39" fmla="*/ 323850 h 434340"/>
                <a:gd name="connsiteX40" fmla="*/ 215265 w 247746"/>
                <a:gd name="connsiteY40" fmla="*/ 340995 h 434340"/>
                <a:gd name="connsiteX41" fmla="*/ 209550 w 247746"/>
                <a:gd name="connsiteY41" fmla="*/ 348615 h 434340"/>
                <a:gd name="connsiteX42" fmla="*/ 207645 w 247746"/>
                <a:gd name="connsiteY42" fmla="*/ 356235 h 434340"/>
                <a:gd name="connsiteX43" fmla="*/ 200025 w 247746"/>
                <a:gd name="connsiteY43" fmla="*/ 367665 h 434340"/>
                <a:gd name="connsiteX44" fmla="*/ 188595 w 247746"/>
                <a:gd name="connsiteY44" fmla="*/ 382905 h 434340"/>
                <a:gd name="connsiteX45" fmla="*/ 182880 w 247746"/>
                <a:gd name="connsiteY45" fmla="*/ 386715 h 434340"/>
                <a:gd name="connsiteX46" fmla="*/ 179070 w 247746"/>
                <a:gd name="connsiteY46" fmla="*/ 392430 h 434340"/>
                <a:gd name="connsiteX47" fmla="*/ 167640 w 247746"/>
                <a:gd name="connsiteY47" fmla="*/ 396240 h 434340"/>
                <a:gd name="connsiteX48" fmla="*/ 152400 w 247746"/>
                <a:gd name="connsiteY48" fmla="*/ 407670 h 434340"/>
                <a:gd name="connsiteX49" fmla="*/ 144780 w 247746"/>
                <a:gd name="connsiteY49" fmla="*/ 409575 h 434340"/>
                <a:gd name="connsiteX50" fmla="*/ 123825 w 247746"/>
                <a:gd name="connsiteY50" fmla="*/ 415290 h 434340"/>
                <a:gd name="connsiteX51" fmla="*/ 118110 w 247746"/>
                <a:gd name="connsiteY51" fmla="*/ 419100 h 434340"/>
                <a:gd name="connsiteX52" fmla="*/ 93345 w 247746"/>
                <a:gd name="connsiteY52" fmla="*/ 424815 h 434340"/>
                <a:gd name="connsiteX53" fmla="*/ 81915 w 247746"/>
                <a:gd name="connsiteY53" fmla="*/ 428625 h 434340"/>
                <a:gd name="connsiteX54" fmla="*/ 68580 w 247746"/>
                <a:gd name="connsiteY54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746" h="434340">
                  <a:moveTo>
                    <a:pt x="68580" y="434340"/>
                  </a:moveTo>
                  <a:cubicBezTo>
                    <a:pt x="64770" y="434340"/>
                    <a:pt x="61328" y="431548"/>
                    <a:pt x="59055" y="428625"/>
                  </a:cubicBezTo>
                  <a:cubicBezTo>
                    <a:pt x="56589" y="425455"/>
                    <a:pt x="55245" y="417195"/>
                    <a:pt x="55245" y="417195"/>
                  </a:cubicBezTo>
                  <a:cubicBezTo>
                    <a:pt x="55007" y="413625"/>
                    <a:pt x="55980" y="391995"/>
                    <a:pt x="51435" y="382905"/>
                  </a:cubicBezTo>
                  <a:cubicBezTo>
                    <a:pt x="50411" y="380857"/>
                    <a:pt x="48649" y="379238"/>
                    <a:pt x="47625" y="377190"/>
                  </a:cubicBezTo>
                  <a:cubicBezTo>
                    <a:pt x="44526" y="370992"/>
                    <a:pt x="47369" y="371219"/>
                    <a:pt x="41910" y="365760"/>
                  </a:cubicBezTo>
                  <a:cubicBezTo>
                    <a:pt x="40291" y="364141"/>
                    <a:pt x="38100" y="363220"/>
                    <a:pt x="36195" y="361950"/>
                  </a:cubicBezTo>
                  <a:lnTo>
                    <a:pt x="32385" y="350520"/>
                  </a:lnTo>
                  <a:cubicBezTo>
                    <a:pt x="31750" y="348615"/>
                    <a:pt x="30810" y="346786"/>
                    <a:pt x="30480" y="344805"/>
                  </a:cubicBezTo>
                  <a:lnTo>
                    <a:pt x="28575" y="333375"/>
                  </a:lnTo>
                  <a:cubicBezTo>
                    <a:pt x="29210" y="315595"/>
                    <a:pt x="29707" y="297810"/>
                    <a:pt x="30480" y="280035"/>
                  </a:cubicBezTo>
                  <a:cubicBezTo>
                    <a:pt x="31618" y="253868"/>
                    <a:pt x="35054" y="227845"/>
                    <a:pt x="28575" y="201930"/>
                  </a:cubicBezTo>
                  <a:cubicBezTo>
                    <a:pt x="26563" y="193883"/>
                    <a:pt x="24725" y="193298"/>
                    <a:pt x="19050" y="184785"/>
                  </a:cubicBezTo>
                  <a:lnTo>
                    <a:pt x="15240" y="179070"/>
                  </a:lnTo>
                  <a:cubicBezTo>
                    <a:pt x="13970" y="177165"/>
                    <a:pt x="12154" y="175527"/>
                    <a:pt x="11430" y="173355"/>
                  </a:cubicBezTo>
                  <a:lnTo>
                    <a:pt x="9525" y="167640"/>
                  </a:lnTo>
                  <a:cubicBezTo>
                    <a:pt x="7176" y="146503"/>
                    <a:pt x="9438" y="155950"/>
                    <a:pt x="3810" y="139065"/>
                  </a:cubicBezTo>
                  <a:lnTo>
                    <a:pt x="1905" y="133350"/>
                  </a:lnTo>
                  <a:lnTo>
                    <a:pt x="0" y="127635"/>
                  </a:lnTo>
                  <a:cubicBezTo>
                    <a:pt x="635" y="99060"/>
                    <a:pt x="227" y="70443"/>
                    <a:pt x="1905" y="41910"/>
                  </a:cubicBezTo>
                  <a:cubicBezTo>
                    <a:pt x="2142" y="37886"/>
                    <a:pt x="9212" y="20424"/>
                    <a:pt x="13335" y="19050"/>
                  </a:cubicBezTo>
                  <a:lnTo>
                    <a:pt x="19050" y="17145"/>
                  </a:lnTo>
                  <a:cubicBezTo>
                    <a:pt x="25473" y="7511"/>
                    <a:pt x="19373" y="14126"/>
                    <a:pt x="28575" y="9525"/>
                  </a:cubicBezTo>
                  <a:cubicBezTo>
                    <a:pt x="30623" y="8501"/>
                    <a:pt x="32198" y="6645"/>
                    <a:pt x="34290" y="5715"/>
                  </a:cubicBezTo>
                  <a:cubicBezTo>
                    <a:pt x="45547" y="712"/>
                    <a:pt x="49787" y="1453"/>
                    <a:pt x="62865" y="0"/>
                  </a:cubicBezTo>
                  <a:cubicBezTo>
                    <a:pt x="74930" y="635"/>
                    <a:pt x="87089" y="273"/>
                    <a:pt x="99060" y="1905"/>
                  </a:cubicBezTo>
                  <a:cubicBezTo>
                    <a:pt x="101329" y="2214"/>
                    <a:pt x="102774" y="4603"/>
                    <a:pt x="104775" y="5715"/>
                  </a:cubicBezTo>
                  <a:cubicBezTo>
                    <a:pt x="108499" y="7784"/>
                    <a:pt x="112327" y="9667"/>
                    <a:pt x="116205" y="11430"/>
                  </a:cubicBezTo>
                  <a:cubicBezTo>
                    <a:pt x="119318" y="12845"/>
                    <a:pt x="122818" y="13448"/>
                    <a:pt x="125730" y="15240"/>
                  </a:cubicBezTo>
                  <a:cubicBezTo>
                    <a:pt x="131138" y="18568"/>
                    <a:pt x="135937" y="22798"/>
                    <a:pt x="140970" y="26670"/>
                  </a:cubicBezTo>
                  <a:cubicBezTo>
                    <a:pt x="150133" y="33718"/>
                    <a:pt x="154512" y="37733"/>
                    <a:pt x="163830" y="45720"/>
                  </a:cubicBezTo>
                  <a:cubicBezTo>
                    <a:pt x="168275" y="49530"/>
                    <a:pt x="173737" y="52404"/>
                    <a:pt x="177165" y="57150"/>
                  </a:cubicBezTo>
                  <a:cubicBezTo>
                    <a:pt x="185420" y="68580"/>
                    <a:pt x="193816" y="79910"/>
                    <a:pt x="201930" y="91440"/>
                  </a:cubicBezTo>
                  <a:cubicBezTo>
                    <a:pt x="211247" y="104680"/>
                    <a:pt x="227854" y="130725"/>
                    <a:pt x="232410" y="142875"/>
                  </a:cubicBezTo>
                  <a:lnTo>
                    <a:pt x="243840" y="173355"/>
                  </a:lnTo>
                  <a:cubicBezTo>
                    <a:pt x="245110" y="180340"/>
                    <a:pt x="247477" y="187213"/>
                    <a:pt x="247650" y="194310"/>
                  </a:cubicBezTo>
                  <a:cubicBezTo>
                    <a:pt x="248115" y="213365"/>
                    <a:pt x="246802" y="232429"/>
                    <a:pt x="245745" y="251460"/>
                  </a:cubicBezTo>
                  <a:cubicBezTo>
                    <a:pt x="245317" y="259162"/>
                    <a:pt x="242224" y="269096"/>
                    <a:pt x="240030" y="276225"/>
                  </a:cubicBezTo>
                  <a:cubicBezTo>
                    <a:pt x="234867" y="293006"/>
                    <a:pt x="233695" y="293175"/>
                    <a:pt x="224790" y="314325"/>
                  </a:cubicBezTo>
                  <a:cubicBezTo>
                    <a:pt x="223463" y="317477"/>
                    <a:pt x="221809" y="320533"/>
                    <a:pt x="220980" y="323850"/>
                  </a:cubicBezTo>
                  <a:cubicBezTo>
                    <a:pt x="219411" y="330127"/>
                    <a:pt x="218526" y="335126"/>
                    <a:pt x="215265" y="340995"/>
                  </a:cubicBezTo>
                  <a:cubicBezTo>
                    <a:pt x="213723" y="343770"/>
                    <a:pt x="211455" y="346075"/>
                    <a:pt x="209550" y="348615"/>
                  </a:cubicBezTo>
                  <a:cubicBezTo>
                    <a:pt x="208915" y="351155"/>
                    <a:pt x="208816" y="353893"/>
                    <a:pt x="207645" y="356235"/>
                  </a:cubicBezTo>
                  <a:cubicBezTo>
                    <a:pt x="205597" y="360331"/>
                    <a:pt x="202565" y="363855"/>
                    <a:pt x="200025" y="367665"/>
                  </a:cubicBezTo>
                  <a:cubicBezTo>
                    <a:pt x="196508" y="372941"/>
                    <a:pt x="193120" y="378380"/>
                    <a:pt x="188595" y="382905"/>
                  </a:cubicBezTo>
                  <a:cubicBezTo>
                    <a:pt x="186976" y="384524"/>
                    <a:pt x="184785" y="385445"/>
                    <a:pt x="182880" y="386715"/>
                  </a:cubicBezTo>
                  <a:cubicBezTo>
                    <a:pt x="181610" y="388620"/>
                    <a:pt x="181012" y="391217"/>
                    <a:pt x="179070" y="392430"/>
                  </a:cubicBezTo>
                  <a:cubicBezTo>
                    <a:pt x="175664" y="394559"/>
                    <a:pt x="167640" y="396240"/>
                    <a:pt x="167640" y="396240"/>
                  </a:cubicBezTo>
                  <a:cubicBezTo>
                    <a:pt x="166684" y="397004"/>
                    <a:pt x="155666" y="406270"/>
                    <a:pt x="152400" y="407670"/>
                  </a:cubicBezTo>
                  <a:cubicBezTo>
                    <a:pt x="149994" y="408701"/>
                    <a:pt x="147288" y="408823"/>
                    <a:pt x="144780" y="409575"/>
                  </a:cubicBezTo>
                  <a:cubicBezTo>
                    <a:pt x="125444" y="415376"/>
                    <a:pt x="141185" y="411818"/>
                    <a:pt x="123825" y="415290"/>
                  </a:cubicBezTo>
                  <a:cubicBezTo>
                    <a:pt x="121920" y="416560"/>
                    <a:pt x="120282" y="418376"/>
                    <a:pt x="118110" y="419100"/>
                  </a:cubicBezTo>
                  <a:cubicBezTo>
                    <a:pt x="110073" y="421779"/>
                    <a:pt x="101460" y="422381"/>
                    <a:pt x="93345" y="424815"/>
                  </a:cubicBezTo>
                  <a:cubicBezTo>
                    <a:pt x="89498" y="425969"/>
                    <a:pt x="85725" y="427355"/>
                    <a:pt x="81915" y="428625"/>
                  </a:cubicBezTo>
                  <a:cubicBezTo>
                    <a:pt x="75598" y="430731"/>
                    <a:pt x="72390" y="434340"/>
                    <a:pt x="68580" y="4343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19520" y="2851200"/>
              <a:ext cx="671680" cy="181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bg1"/>
                  </a:solidFill>
                </a:rPr>
                <a:t>DATA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9834" y="1373957"/>
              <a:ext cx="210666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5400" dirty="0" smtClean="0">
                  <a:solidFill>
                    <a:schemeClr val="bg1"/>
                  </a:solidFill>
                </a:rPr>
                <a:t>GET </a:t>
              </a:r>
            </a:p>
            <a:p>
              <a:r>
                <a:rPr lang="en-AU" sz="5400" dirty="0" smtClean="0">
                  <a:solidFill>
                    <a:schemeClr val="bg1"/>
                  </a:solidFill>
                </a:rPr>
                <a:t>MORE </a:t>
              </a:r>
            </a:p>
            <a:p>
              <a:r>
                <a:rPr lang="en-AU" sz="5400" dirty="0" smtClean="0">
                  <a:solidFill>
                    <a:schemeClr val="bg1"/>
                  </a:solidFill>
                </a:rPr>
                <a:t>DATA</a:t>
              </a:r>
              <a:endParaRPr lang="en-AU" sz="54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62698" y="410400"/>
              <a:ext cx="1417302" cy="59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51062" y="358408"/>
              <a:ext cx="1906953" cy="6495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CONSERVING BIODIVIERSITY</a:t>
              </a:r>
              <a:endParaRPr lang="en-AU" sz="16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1062" y="1851660"/>
              <a:ext cx="3273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D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A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T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A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49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858021"/>
          </a:xfrm>
        </p:spPr>
        <p:txBody>
          <a:bodyPr>
            <a:noAutofit/>
          </a:bodyPr>
          <a:lstStyle/>
          <a:p>
            <a:r>
              <a:rPr lang="en-AU" sz="13800" dirty="0" smtClean="0"/>
              <a:t>Appendix</a:t>
            </a:r>
            <a:endParaRPr lang="en-AU" sz="13800" dirty="0"/>
          </a:p>
        </p:txBody>
      </p:sp>
    </p:spTree>
    <p:extLst>
      <p:ext uri="{BB962C8B-B14F-4D97-AF65-F5344CB8AC3E}">
        <p14:creationId xmlns:p14="http://schemas.microsoft.com/office/powerpoint/2010/main" val="4214252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180894" y="3566420"/>
            <a:ext cx="2107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Outcome</a:t>
            </a:r>
            <a:endParaRPr lang="en-AU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1459227" y="3576054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Data</a:t>
            </a:r>
            <a:endParaRPr lang="en-AU" sz="4000" dirty="0"/>
          </a:p>
        </p:txBody>
      </p:sp>
      <p:cxnSp>
        <p:nvCxnSpPr>
          <p:cNvPr id="53" name="Straight Arrow Connector 52"/>
          <p:cNvCxnSpPr>
            <a:stCxn id="47" idx="3"/>
            <a:endCxn id="103" idx="1"/>
          </p:cNvCxnSpPr>
          <p:nvPr/>
        </p:nvCxnSpPr>
        <p:spPr>
          <a:xfrm flipV="1">
            <a:off x="2610696" y="3920363"/>
            <a:ext cx="1574686" cy="9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/>
          <p:cNvGrpSpPr/>
          <p:nvPr/>
        </p:nvGrpSpPr>
        <p:grpSpPr>
          <a:xfrm>
            <a:off x="5494222" y="945373"/>
            <a:ext cx="3402957" cy="2354307"/>
            <a:chOff x="4780344" y="-3164535"/>
            <a:chExt cx="3402957" cy="2354307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460219" y="-3014519"/>
              <a:ext cx="0" cy="14267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460219" y="-1591761"/>
              <a:ext cx="2424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156792" y="-3014519"/>
              <a:ext cx="0" cy="1422098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477877" y="-1529550"/>
              <a:ext cx="1008483" cy="59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2000</a:t>
              </a:r>
              <a:endParaRPr lang="en-AU" sz="3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20573" y="-1528704"/>
              <a:ext cx="10546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2100</a:t>
              </a:r>
              <a:endParaRPr lang="en-AU" sz="32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952147" y="-159176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754454" y="-159242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 rot="16200000">
              <a:off x="4164367" y="-2462036"/>
              <a:ext cx="1928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/>
                <a:t>Biodiversity</a:t>
              </a:r>
              <a:endParaRPr lang="en-AU" sz="2800" dirty="0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6156792" y="-2579059"/>
              <a:ext cx="1727563" cy="669208"/>
            </a:xfrm>
            <a:custGeom>
              <a:avLst/>
              <a:gdLst>
                <a:gd name="connsiteX0" fmla="*/ 0 w 3692324"/>
                <a:gd name="connsiteY0" fmla="*/ 1064871 h 1064871"/>
                <a:gd name="connsiteX1" fmla="*/ 1620456 w 3692324"/>
                <a:gd name="connsiteY1" fmla="*/ 729205 h 1064871"/>
                <a:gd name="connsiteX2" fmla="*/ 2384385 w 3692324"/>
                <a:gd name="connsiteY2" fmla="*/ 300942 h 1064871"/>
                <a:gd name="connsiteX3" fmla="*/ 3692324 w 3692324"/>
                <a:gd name="connsiteY3" fmla="*/ 0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2324" h="1064871">
                  <a:moveTo>
                    <a:pt x="0" y="1064871"/>
                  </a:moveTo>
                  <a:cubicBezTo>
                    <a:pt x="611529" y="960698"/>
                    <a:pt x="1223059" y="856526"/>
                    <a:pt x="1620456" y="729205"/>
                  </a:cubicBezTo>
                  <a:cubicBezTo>
                    <a:pt x="2017853" y="601884"/>
                    <a:pt x="2039074" y="422476"/>
                    <a:pt x="2384385" y="300942"/>
                  </a:cubicBezTo>
                  <a:cubicBezTo>
                    <a:pt x="2729696" y="179408"/>
                    <a:pt x="3211010" y="89704"/>
                    <a:pt x="3692324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5550485" y="-2314937"/>
              <a:ext cx="628548" cy="419374"/>
            </a:xfrm>
            <a:custGeom>
              <a:avLst/>
              <a:gdLst>
                <a:gd name="connsiteX0" fmla="*/ 0 w 1365813"/>
                <a:gd name="connsiteY0" fmla="*/ 0 h 787079"/>
                <a:gd name="connsiteX1" fmla="*/ 370390 w 1365813"/>
                <a:gd name="connsiteY1" fmla="*/ 277793 h 787079"/>
                <a:gd name="connsiteX2" fmla="*/ 775504 w 1365813"/>
                <a:gd name="connsiteY2" fmla="*/ 544010 h 787079"/>
                <a:gd name="connsiteX3" fmla="*/ 1365813 w 1365813"/>
                <a:gd name="connsiteY3" fmla="*/ 787079 h 7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813" h="787079">
                  <a:moveTo>
                    <a:pt x="0" y="0"/>
                  </a:moveTo>
                  <a:cubicBezTo>
                    <a:pt x="120569" y="93562"/>
                    <a:pt x="241139" y="187125"/>
                    <a:pt x="370390" y="277793"/>
                  </a:cubicBezTo>
                  <a:cubicBezTo>
                    <a:pt x="499641" y="368461"/>
                    <a:pt x="609600" y="459129"/>
                    <a:pt x="775504" y="544010"/>
                  </a:cubicBezTo>
                  <a:cubicBezTo>
                    <a:pt x="941408" y="628891"/>
                    <a:pt x="1153610" y="707985"/>
                    <a:pt x="1365813" y="787079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4" name="Rectangle 2063"/>
            <p:cNvSpPr/>
            <p:nvPr/>
          </p:nvSpPr>
          <p:spPr>
            <a:xfrm>
              <a:off x="4780344" y="-3164535"/>
              <a:ext cx="3402957" cy="235430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185382" y="3258643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dirty="0" smtClean="0"/>
              <a:t>?</a:t>
            </a:r>
            <a:endParaRPr lang="en-AU" sz="8000" dirty="0"/>
          </a:p>
        </p:txBody>
      </p:sp>
      <p:cxnSp>
        <p:nvCxnSpPr>
          <p:cNvPr id="106" name="Straight Arrow Connector 105"/>
          <p:cNvCxnSpPr>
            <a:stCxn id="103" idx="3"/>
            <a:endCxn id="13" idx="1"/>
          </p:cNvCxnSpPr>
          <p:nvPr/>
        </p:nvCxnSpPr>
        <p:spPr>
          <a:xfrm>
            <a:off x="4846140" y="3920363"/>
            <a:ext cx="1334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169837" y="126357"/>
            <a:ext cx="3976796" cy="3149817"/>
            <a:chOff x="169837" y="126357"/>
            <a:chExt cx="3976796" cy="3149817"/>
          </a:xfrm>
        </p:grpSpPr>
        <p:sp>
          <p:nvSpPr>
            <p:cNvPr id="2073" name="Rectangle 2072"/>
            <p:cNvSpPr/>
            <p:nvPr/>
          </p:nvSpPr>
          <p:spPr>
            <a:xfrm>
              <a:off x="694685" y="1134327"/>
              <a:ext cx="2858947" cy="20781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4" name="Oval 2073"/>
            <p:cNvSpPr/>
            <p:nvPr/>
          </p:nvSpPr>
          <p:spPr>
            <a:xfrm>
              <a:off x="923374" y="1418401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Oval 116"/>
            <p:cNvSpPr/>
            <p:nvPr/>
          </p:nvSpPr>
          <p:spPr>
            <a:xfrm>
              <a:off x="2656897" y="1403102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/>
            <p:cNvSpPr/>
            <p:nvPr/>
          </p:nvSpPr>
          <p:spPr>
            <a:xfrm>
              <a:off x="1806158" y="2028718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/>
            <p:cNvSpPr/>
            <p:nvPr/>
          </p:nvSpPr>
          <p:spPr>
            <a:xfrm>
              <a:off x="1643663" y="1497803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/>
            <p:cNvSpPr/>
            <p:nvPr/>
          </p:nvSpPr>
          <p:spPr>
            <a:xfrm>
              <a:off x="1087838" y="2046686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120"/>
            <p:cNvSpPr/>
            <p:nvPr/>
          </p:nvSpPr>
          <p:spPr>
            <a:xfrm>
              <a:off x="3003803" y="2245079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/>
            <p:cNvSpPr/>
            <p:nvPr/>
          </p:nvSpPr>
          <p:spPr>
            <a:xfrm>
              <a:off x="2694165" y="2584094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Oval 122"/>
            <p:cNvSpPr/>
            <p:nvPr/>
          </p:nvSpPr>
          <p:spPr>
            <a:xfrm>
              <a:off x="1901645" y="2727731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5" name="TextBox 2074"/>
            <p:cNvSpPr txBox="1"/>
            <p:nvPr/>
          </p:nvSpPr>
          <p:spPr>
            <a:xfrm rot="16200000">
              <a:off x="-458523" y="1865531"/>
              <a:ext cx="1779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>
                  <a:solidFill>
                    <a:srgbClr val="FF0000"/>
                  </a:solidFill>
                </a:rPr>
                <a:t>Detection</a:t>
              </a:r>
              <a:endParaRPr lang="en-AU" sz="2800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 rot="5400000">
              <a:off x="2735990" y="1865532"/>
              <a:ext cx="2298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00B0F0"/>
                  </a:solidFill>
                </a:rPr>
                <a:t>Non-detection</a:t>
              </a:r>
              <a:endParaRPr lang="en-AU" sz="2800" dirty="0">
                <a:solidFill>
                  <a:srgbClr val="00B0F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342" y="126357"/>
              <a:ext cx="336964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Ecological surveys for </a:t>
              </a:r>
            </a:p>
            <a:p>
              <a:pPr algn="ctr"/>
              <a:r>
                <a:rPr lang="en-AU" sz="2800" dirty="0" smtClean="0"/>
                <a:t>threatened spp.</a:t>
              </a:r>
              <a:endParaRPr lang="en-A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3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0"/>
            <a:ext cx="8229600" cy="857250"/>
          </a:xfrm>
        </p:spPr>
        <p:txBody>
          <a:bodyPr/>
          <a:lstStyle/>
          <a:p>
            <a:r>
              <a:rPr lang="en-AU" dirty="0" smtClean="0"/>
              <a:t>Acknowledgements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586"/>
            <a:ext cx="3769200" cy="1200329"/>
          </a:xfrm>
        </p:spPr>
        <p:txBody>
          <a:bodyPr>
            <a:normAutofit lnSpcReduction="10000"/>
          </a:bodyPr>
          <a:lstStyle/>
          <a:p>
            <a:r>
              <a:rPr lang="en-AU" sz="3600" dirty="0"/>
              <a:t>Jenny </a:t>
            </a:r>
            <a:r>
              <a:rPr lang="en-AU" sz="3600" dirty="0" smtClean="0"/>
              <a:t>McCune</a:t>
            </a:r>
          </a:p>
          <a:p>
            <a:r>
              <a:rPr lang="en-AU" sz="3600" dirty="0" err="1"/>
              <a:t>Iadine</a:t>
            </a:r>
            <a:r>
              <a:rPr lang="en-AU" sz="3600" dirty="0"/>
              <a:t> </a:t>
            </a:r>
            <a:r>
              <a:rPr lang="en-AU" sz="3600" dirty="0" err="1" smtClean="0"/>
              <a:t>Chadès</a:t>
            </a:r>
            <a:endParaRPr lang="en-AU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95273" y="1158586"/>
            <a:ext cx="4381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dirty="0" smtClean="0"/>
              <a:t>Caitlyn Proctor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dirty="0"/>
              <a:t>Joseph </a:t>
            </a:r>
            <a:r>
              <a:rPr lang="en-AU" sz="3600" dirty="0" smtClean="0"/>
              <a:t>Bennett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312000"/>
            <a:ext cx="9144000" cy="1831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73" y="3403106"/>
            <a:ext cx="4968000" cy="16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704" y="3532501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Data</a:t>
            </a:r>
            <a:endParaRPr lang="en-AU" sz="4000" dirty="0"/>
          </a:p>
        </p:txBody>
      </p:sp>
      <p:cxnSp>
        <p:nvCxnSpPr>
          <p:cNvPr id="10" name="Straight Arrow Connector 9"/>
          <p:cNvCxnSpPr>
            <a:stCxn id="9" idx="3"/>
            <a:endCxn id="14" idx="1"/>
          </p:cNvCxnSpPr>
          <p:nvPr/>
        </p:nvCxnSpPr>
        <p:spPr>
          <a:xfrm>
            <a:off x="1400173" y="3886444"/>
            <a:ext cx="45220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2219" y="3532501"/>
            <a:ext cx="2657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Information</a:t>
            </a:r>
            <a:endParaRPr lang="en-AU" sz="4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9837" y="126357"/>
            <a:ext cx="3976796" cy="3149817"/>
            <a:chOff x="169837" y="126357"/>
            <a:chExt cx="3976796" cy="3149817"/>
          </a:xfrm>
        </p:grpSpPr>
        <p:sp>
          <p:nvSpPr>
            <p:cNvPr id="28" name="Rectangle 27"/>
            <p:cNvSpPr/>
            <p:nvPr/>
          </p:nvSpPr>
          <p:spPr>
            <a:xfrm>
              <a:off x="694685" y="1134327"/>
              <a:ext cx="2858947" cy="20781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/>
            <p:cNvSpPr/>
            <p:nvPr/>
          </p:nvSpPr>
          <p:spPr>
            <a:xfrm>
              <a:off x="923374" y="1418401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/>
            <p:cNvSpPr/>
            <p:nvPr/>
          </p:nvSpPr>
          <p:spPr>
            <a:xfrm>
              <a:off x="2656897" y="1403102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/>
            <p:cNvSpPr/>
            <p:nvPr/>
          </p:nvSpPr>
          <p:spPr>
            <a:xfrm>
              <a:off x="1806158" y="2028718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/>
            <p:cNvSpPr/>
            <p:nvPr/>
          </p:nvSpPr>
          <p:spPr>
            <a:xfrm>
              <a:off x="1643663" y="1497803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/>
            <p:cNvSpPr/>
            <p:nvPr/>
          </p:nvSpPr>
          <p:spPr>
            <a:xfrm>
              <a:off x="1087838" y="2046686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/>
            <p:cNvSpPr/>
            <p:nvPr/>
          </p:nvSpPr>
          <p:spPr>
            <a:xfrm>
              <a:off x="3003803" y="2245079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/>
            <p:cNvSpPr/>
            <p:nvPr/>
          </p:nvSpPr>
          <p:spPr>
            <a:xfrm>
              <a:off x="2694165" y="2584094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/>
            <p:cNvSpPr/>
            <p:nvPr/>
          </p:nvSpPr>
          <p:spPr>
            <a:xfrm>
              <a:off x="1901645" y="2727731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-458523" y="1865531"/>
              <a:ext cx="1779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>
                  <a:solidFill>
                    <a:srgbClr val="FF0000"/>
                  </a:solidFill>
                </a:rPr>
                <a:t>Detection</a:t>
              </a:r>
              <a:endParaRPr lang="en-AU" sz="2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2735990" y="1865532"/>
              <a:ext cx="2298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00B0F0"/>
                  </a:solidFill>
                </a:rPr>
                <a:t>Non-detection</a:t>
              </a:r>
              <a:endParaRPr lang="en-AU" sz="2800" dirty="0">
                <a:solidFill>
                  <a:srgbClr val="00B0F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9342" y="126357"/>
              <a:ext cx="336964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Ecological surveys for </a:t>
              </a:r>
            </a:p>
            <a:p>
              <a:pPr algn="ctr"/>
              <a:r>
                <a:rPr lang="en-AU" sz="2800" dirty="0" smtClean="0"/>
                <a:t>threatened spp.</a:t>
              </a:r>
              <a:endParaRPr lang="en-AU" sz="28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233503" y="132859"/>
            <a:ext cx="3317575" cy="3086120"/>
            <a:chOff x="555380" y="126357"/>
            <a:chExt cx="3317575" cy="3086120"/>
          </a:xfrm>
        </p:grpSpPr>
        <p:sp>
          <p:nvSpPr>
            <p:cNvPr id="43" name="Rectangle 42"/>
            <p:cNvSpPr/>
            <p:nvPr/>
          </p:nvSpPr>
          <p:spPr>
            <a:xfrm>
              <a:off x="694685" y="1134327"/>
              <a:ext cx="2858947" cy="20781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5380" y="126357"/>
              <a:ext cx="33175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Spatial distribution of</a:t>
              </a:r>
            </a:p>
            <a:p>
              <a:pPr algn="ctr"/>
              <a:r>
                <a:rPr lang="en-AU" sz="2800" dirty="0"/>
                <a:t>t</a:t>
              </a:r>
              <a:r>
                <a:rPr lang="en-AU" sz="2800" dirty="0" smtClean="0"/>
                <a:t>hreatened spp.</a:t>
              </a:r>
              <a:endParaRPr lang="en-AU" sz="28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515843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5515843" y="1641150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/>
          <p:cNvSpPr/>
          <p:nvPr/>
        </p:nvSpPr>
        <p:spPr>
          <a:xfrm>
            <a:off x="5515843" y="202984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/>
          <p:cNvSpPr/>
          <p:nvPr/>
        </p:nvSpPr>
        <p:spPr>
          <a:xfrm>
            <a:off x="5515843" y="2418540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/>
          <p:cNvSpPr/>
          <p:nvPr/>
        </p:nvSpPr>
        <p:spPr>
          <a:xfrm>
            <a:off x="5515843" y="28072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626000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/>
          <p:cNvSpPr/>
          <p:nvPr/>
        </p:nvSpPr>
        <p:spPr>
          <a:xfrm>
            <a:off x="664058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702116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/>
          <p:cNvSpPr/>
          <p:nvPr/>
        </p:nvSpPr>
        <p:spPr>
          <a:xfrm>
            <a:off x="740174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/>
          <p:cNvSpPr/>
          <p:nvPr/>
        </p:nvSpPr>
        <p:spPr>
          <a:xfrm>
            <a:off x="587942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 98"/>
          <p:cNvSpPr/>
          <p:nvPr/>
        </p:nvSpPr>
        <p:spPr>
          <a:xfrm>
            <a:off x="626000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Rectangle 99"/>
          <p:cNvSpPr/>
          <p:nvPr/>
        </p:nvSpPr>
        <p:spPr>
          <a:xfrm>
            <a:off x="664058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ectangle 100"/>
          <p:cNvSpPr/>
          <p:nvPr/>
        </p:nvSpPr>
        <p:spPr>
          <a:xfrm>
            <a:off x="702116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ectangle 101"/>
          <p:cNvSpPr/>
          <p:nvPr/>
        </p:nvSpPr>
        <p:spPr>
          <a:xfrm>
            <a:off x="740174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587942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626000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/>
          <p:cNvSpPr/>
          <p:nvPr/>
        </p:nvSpPr>
        <p:spPr>
          <a:xfrm>
            <a:off x="664058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702116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/>
          <p:cNvSpPr/>
          <p:nvPr/>
        </p:nvSpPr>
        <p:spPr>
          <a:xfrm>
            <a:off x="740174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Rectangle 109"/>
          <p:cNvSpPr/>
          <p:nvPr/>
        </p:nvSpPr>
        <p:spPr>
          <a:xfrm>
            <a:off x="587942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626000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Rectangle 111"/>
          <p:cNvSpPr/>
          <p:nvPr/>
        </p:nvSpPr>
        <p:spPr>
          <a:xfrm>
            <a:off x="664058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Rectangle 112"/>
          <p:cNvSpPr/>
          <p:nvPr/>
        </p:nvSpPr>
        <p:spPr>
          <a:xfrm>
            <a:off x="702116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740174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587942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626000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664058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702116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740174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587942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782320" y="126388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Rectangle 123"/>
          <p:cNvSpPr/>
          <p:nvPr/>
        </p:nvSpPr>
        <p:spPr>
          <a:xfrm>
            <a:off x="7782320" y="1657876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/>
          <p:cNvSpPr/>
          <p:nvPr/>
        </p:nvSpPr>
        <p:spPr>
          <a:xfrm>
            <a:off x="7782320" y="205186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7782320" y="244586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7782320" y="2839856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TextBox 129"/>
          <p:cNvSpPr txBox="1"/>
          <p:nvPr/>
        </p:nvSpPr>
        <p:spPr>
          <a:xfrm>
            <a:off x="4528195" y="3924234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dirty="0" smtClean="0"/>
              <a:t>?</a:t>
            </a:r>
            <a:endParaRPr lang="en-AU" sz="8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82181" y="4229009"/>
            <a:ext cx="2107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Outcome</a:t>
            </a:r>
            <a:endParaRPr lang="en-AU" sz="4000" dirty="0"/>
          </a:p>
        </p:txBody>
      </p:sp>
      <p:cxnSp>
        <p:nvCxnSpPr>
          <p:cNvPr id="132" name="Straight Arrow Connector 131"/>
          <p:cNvCxnSpPr>
            <a:stCxn id="130" idx="1"/>
            <a:endCxn id="131" idx="3"/>
          </p:cNvCxnSpPr>
          <p:nvPr/>
        </p:nvCxnSpPr>
        <p:spPr>
          <a:xfrm flipH="1" flipV="1">
            <a:off x="2389553" y="4582952"/>
            <a:ext cx="2138642" cy="3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Elbow Connector 2053"/>
          <p:cNvCxnSpPr>
            <a:stCxn id="14" idx="2"/>
            <a:endCxn id="130" idx="3"/>
          </p:cNvCxnSpPr>
          <p:nvPr/>
        </p:nvCxnSpPr>
        <p:spPr>
          <a:xfrm rot="5400000">
            <a:off x="6047104" y="3382237"/>
            <a:ext cx="345567" cy="20618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9609" y="4316008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Data</a:t>
            </a:r>
            <a:endParaRPr lang="en-AU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84205" y="3384205"/>
            <a:ext cx="2657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Information</a:t>
            </a:r>
            <a:endParaRPr lang="en-AU" sz="4000" dirty="0"/>
          </a:p>
        </p:txBody>
      </p:sp>
      <p:grpSp>
        <p:nvGrpSpPr>
          <p:cNvPr id="2059" name="Group 2058"/>
          <p:cNvGrpSpPr/>
          <p:nvPr/>
        </p:nvGrpSpPr>
        <p:grpSpPr>
          <a:xfrm>
            <a:off x="5372808" y="132859"/>
            <a:ext cx="2858947" cy="3086120"/>
            <a:chOff x="5372808" y="132859"/>
            <a:chExt cx="2858947" cy="3086120"/>
          </a:xfrm>
        </p:grpSpPr>
        <p:grpSp>
          <p:nvGrpSpPr>
            <p:cNvPr id="42" name="Group 41"/>
            <p:cNvGrpSpPr/>
            <p:nvPr/>
          </p:nvGrpSpPr>
          <p:grpSpPr>
            <a:xfrm>
              <a:off x="5372808" y="132859"/>
              <a:ext cx="2858947" cy="3086120"/>
              <a:chOff x="694685" y="126357"/>
              <a:chExt cx="2858947" cy="308612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94685" y="1134327"/>
                <a:ext cx="2858947" cy="20781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75981" y="126357"/>
                <a:ext cx="24763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800" dirty="0" smtClean="0"/>
                  <a:t>Priorities for </a:t>
                </a:r>
              </a:p>
              <a:p>
                <a:pPr algn="ctr"/>
                <a:r>
                  <a:rPr lang="en-AU" sz="2800" dirty="0" smtClean="0"/>
                  <a:t>protected areas</a:t>
                </a:r>
                <a:endParaRPr lang="en-AU" sz="2800" dirty="0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5515843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515843" y="164115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515843" y="202984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15843" y="241854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15843" y="28072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26000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4058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02116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40174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87942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26000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64058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2116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40174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87942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26000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64058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2116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40174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87942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26000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64058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02116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40174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87942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26000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64058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02116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40174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87942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782320" y="126388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782320" y="165787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782320" y="205186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782320" y="244586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782320" y="283985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5879420" y="4008232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dirty="0" smtClean="0"/>
              <a:t>?</a:t>
            </a:r>
            <a:endParaRPr lang="en-AU" sz="8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092947" y="4316008"/>
            <a:ext cx="2107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Outcome</a:t>
            </a:r>
            <a:endParaRPr lang="en-AU" sz="4000" dirty="0"/>
          </a:p>
        </p:txBody>
      </p:sp>
      <p:cxnSp>
        <p:nvCxnSpPr>
          <p:cNvPr id="2054" name="Elbow Connector 2053"/>
          <p:cNvCxnSpPr>
            <a:stCxn id="62" idx="2"/>
            <a:endCxn id="130" idx="3"/>
          </p:cNvCxnSpPr>
          <p:nvPr/>
        </p:nvCxnSpPr>
        <p:spPr>
          <a:xfrm rot="5400000">
            <a:off x="6614153" y="4018117"/>
            <a:ext cx="577861" cy="72580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06992" y="3384205"/>
            <a:ext cx="1317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Plan?</a:t>
            </a:r>
            <a:endParaRPr lang="en-AU" sz="4000" dirty="0"/>
          </a:p>
        </p:txBody>
      </p:sp>
      <p:cxnSp>
        <p:nvCxnSpPr>
          <p:cNvPr id="66" name="Straight Arrow Connector 65"/>
          <p:cNvCxnSpPr>
            <a:stCxn id="14" idx="3"/>
          </p:cNvCxnSpPr>
          <p:nvPr/>
        </p:nvCxnSpPr>
        <p:spPr>
          <a:xfrm flipV="1">
            <a:off x="2741407" y="3715580"/>
            <a:ext cx="3899173" cy="22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" idx="1"/>
          </p:cNvCxnSpPr>
          <p:nvPr/>
        </p:nvCxnSpPr>
        <p:spPr>
          <a:xfrm rot="10800000">
            <a:off x="573801" y="4092091"/>
            <a:ext cx="725808" cy="577860"/>
          </a:xfrm>
          <a:prstGeom prst="bentConnector3">
            <a:avLst>
              <a:gd name="adj1" fmla="val 1010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0" idx="1"/>
            <a:endCxn id="131" idx="3"/>
          </p:cNvCxnSpPr>
          <p:nvPr/>
        </p:nvCxnSpPr>
        <p:spPr>
          <a:xfrm flipH="1" flipV="1">
            <a:off x="5200319" y="4669951"/>
            <a:ext cx="6791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29653" y="132859"/>
            <a:ext cx="3317575" cy="3086120"/>
            <a:chOff x="5233503" y="132859"/>
            <a:chExt cx="3317575" cy="3086120"/>
          </a:xfrm>
        </p:grpSpPr>
        <p:grpSp>
          <p:nvGrpSpPr>
            <p:cNvPr id="121" name="Group 120"/>
            <p:cNvGrpSpPr/>
            <p:nvPr/>
          </p:nvGrpSpPr>
          <p:grpSpPr>
            <a:xfrm>
              <a:off x="5233503" y="132859"/>
              <a:ext cx="3317575" cy="3086120"/>
              <a:chOff x="555380" y="126357"/>
              <a:chExt cx="3317575" cy="308612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694685" y="1134327"/>
                <a:ext cx="2858947" cy="20781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55380" y="126357"/>
                <a:ext cx="331757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800" dirty="0" smtClean="0"/>
                  <a:t>Spatial distribution of</a:t>
                </a:r>
              </a:p>
              <a:p>
                <a:pPr algn="ctr"/>
                <a:r>
                  <a:rPr lang="en-AU" sz="2800" dirty="0"/>
                  <a:t>t</a:t>
                </a:r>
                <a:r>
                  <a:rPr lang="en-AU" sz="2800" dirty="0" smtClean="0"/>
                  <a:t>hreatened spp.</a:t>
                </a:r>
                <a:endParaRPr lang="en-AU" sz="2800" dirty="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5515843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515843" y="164115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515843" y="202984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515843" y="241854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515843" y="28072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26000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64058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02116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40174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87942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26000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64058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02116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40174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7942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6000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64058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02116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40174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87942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26000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64058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02116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40174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87942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26000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64058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02116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40174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87942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782320" y="126388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782320" y="165787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782320" y="205186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782320" y="244586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782320" y="283985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095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>
            <a:off x="-3444240" y="1459708"/>
            <a:ext cx="426720" cy="673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6" name="Group 35"/>
          <p:cNvGrpSpPr/>
          <p:nvPr/>
        </p:nvGrpSpPr>
        <p:grpSpPr>
          <a:xfrm>
            <a:off x="410014" y="1251029"/>
            <a:ext cx="6684372" cy="3299556"/>
            <a:chOff x="838277" y="533400"/>
            <a:chExt cx="6684372" cy="3299556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224049" y="533400"/>
              <a:ext cx="0" cy="26184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224049" y="3143506"/>
              <a:ext cx="50606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Straight Connector 2047"/>
            <p:cNvCxnSpPr/>
            <p:nvPr/>
          </p:nvCxnSpPr>
          <p:spPr>
            <a:xfrm>
              <a:off x="3659558" y="533400"/>
              <a:ext cx="37339" cy="2618439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" name="TextBox 2048"/>
            <p:cNvSpPr txBox="1"/>
            <p:nvPr/>
          </p:nvSpPr>
          <p:spPr>
            <a:xfrm>
              <a:off x="2706430" y="3248181"/>
              <a:ext cx="10182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2000</a:t>
              </a:r>
              <a:endParaRPr lang="en-AU" sz="3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51614" y="3248181"/>
              <a:ext cx="10182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2050</a:t>
              </a:r>
              <a:endParaRPr lang="en-AU" sz="3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04422" y="3248181"/>
              <a:ext cx="10182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2100</a:t>
              </a:r>
              <a:endParaRPr lang="en-AU" sz="3200" dirty="0"/>
            </a:p>
          </p:txBody>
        </p:sp>
        <p:cxnSp>
          <p:nvCxnSpPr>
            <p:cNvPr id="2052" name="Straight Connector 2051"/>
            <p:cNvCxnSpPr/>
            <p:nvPr/>
          </p:nvCxnSpPr>
          <p:spPr>
            <a:xfrm>
              <a:off x="3251007" y="3143506"/>
              <a:ext cx="0" cy="1898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60727" y="3142127"/>
              <a:ext cx="0" cy="1898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13535" y="3142127"/>
              <a:ext cx="0" cy="1898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158796" y="1581009"/>
              <a:ext cx="1882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/>
                <a:t>Biodiversity</a:t>
              </a:r>
              <a:endParaRPr lang="en-AU" sz="2800" dirty="0"/>
            </a:p>
          </p:txBody>
        </p:sp>
        <p:sp>
          <p:nvSpPr>
            <p:cNvPr id="19" name="Right Arrow 18"/>
            <p:cNvSpPr/>
            <p:nvPr/>
          </p:nvSpPr>
          <p:spPr>
            <a:xfrm rot="16200000">
              <a:off x="1155285" y="812280"/>
              <a:ext cx="1109187" cy="551427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ight Arrow 31"/>
            <p:cNvSpPr/>
            <p:nvPr/>
          </p:nvSpPr>
          <p:spPr>
            <a:xfrm rot="5400000">
              <a:off x="1114174" y="2270709"/>
              <a:ext cx="1191407" cy="551427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3680749" y="1875099"/>
              <a:ext cx="3599727" cy="1099595"/>
            </a:xfrm>
            <a:custGeom>
              <a:avLst/>
              <a:gdLst>
                <a:gd name="connsiteX0" fmla="*/ 0 w 3599727"/>
                <a:gd name="connsiteY0" fmla="*/ 0 h 1099595"/>
                <a:gd name="connsiteX1" fmla="*/ 1921398 w 3599727"/>
                <a:gd name="connsiteY1" fmla="*/ 879676 h 1099595"/>
                <a:gd name="connsiteX2" fmla="*/ 3599727 w 3599727"/>
                <a:gd name="connsiteY2" fmla="*/ 1099595 h 109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9727" h="1099595">
                  <a:moveTo>
                    <a:pt x="0" y="0"/>
                  </a:moveTo>
                  <a:cubicBezTo>
                    <a:pt x="660722" y="348205"/>
                    <a:pt x="1321444" y="696410"/>
                    <a:pt x="1921398" y="879676"/>
                  </a:cubicBezTo>
                  <a:cubicBezTo>
                    <a:pt x="2521353" y="1062942"/>
                    <a:pt x="3060540" y="1081268"/>
                    <a:pt x="3599727" y="109959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680749" y="798653"/>
              <a:ext cx="3692324" cy="1064871"/>
            </a:xfrm>
            <a:custGeom>
              <a:avLst/>
              <a:gdLst>
                <a:gd name="connsiteX0" fmla="*/ 0 w 3692324"/>
                <a:gd name="connsiteY0" fmla="*/ 1064871 h 1064871"/>
                <a:gd name="connsiteX1" fmla="*/ 1620456 w 3692324"/>
                <a:gd name="connsiteY1" fmla="*/ 729205 h 1064871"/>
                <a:gd name="connsiteX2" fmla="*/ 2384385 w 3692324"/>
                <a:gd name="connsiteY2" fmla="*/ 300942 h 1064871"/>
                <a:gd name="connsiteX3" fmla="*/ 3692324 w 3692324"/>
                <a:gd name="connsiteY3" fmla="*/ 0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2324" h="1064871">
                  <a:moveTo>
                    <a:pt x="0" y="1064871"/>
                  </a:moveTo>
                  <a:cubicBezTo>
                    <a:pt x="611529" y="960698"/>
                    <a:pt x="1223059" y="856526"/>
                    <a:pt x="1620456" y="729205"/>
                  </a:cubicBezTo>
                  <a:cubicBezTo>
                    <a:pt x="2017853" y="601884"/>
                    <a:pt x="2039074" y="422476"/>
                    <a:pt x="2384385" y="300942"/>
                  </a:cubicBezTo>
                  <a:cubicBezTo>
                    <a:pt x="2729696" y="179408"/>
                    <a:pt x="3211010" y="89704"/>
                    <a:pt x="3692324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372810" y="1088020"/>
              <a:ext cx="1365813" cy="787079"/>
            </a:xfrm>
            <a:custGeom>
              <a:avLst/>
              <a:gdLst>
                <a:gd name="connsiteX0" fmla="*/ 0 w 1365813"/>
                <a:gd name="connsiteY0" fmla="*/ 0 h 787079"/>
                <a:gd name="connsiteX1" fmla="*/ 370390 w 1365813"/>
                <a:gd name="connsiteY1" fmla="*/ 277793 h 787079"/>
                <a:gd name="connsiteX2" fmla="*/ 775504 w 1365813"/>
                <a:gd name="connsiteY2" fmla="*/ 544010 h 787079"/>
                <a:gd name="connsiteX3" fmla="*/ 1365813 w 1365813"/>
                <a:gd name="connsiteY3" fmla="*/ 787079 h 7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813" h="787079">
                  <a:moveTo>
                    <a:pt x="0" y="0"/>
                  </a:moveTo>
                  <a:cubicBezTo>
                    <a:pt x="120569" y="93562"/>
                    <a:pt x="241139" y="187125"/>
                    <a:pt x="370390" y="277793"/>
                  </a:cubicBezTo>
                  <a:cubicBezTo>
                    <a:pt x="499641" y="368461"/>
                    <a:pt x="609600" y="459129"/>
                    <a:pt x="775504" y="544010"/>
                  </a:cubicBezTo>
                  <a:cubicBezTo>
                    <a:pt x="941408" y="628891"/>
                    <a:pt x="1153610" y="707985"/>
                    <a:pt x="1365813" y="787079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332021" y="3065638"/>
            <a:ext cx="2230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00" dirty="0" smtClean="0"/>
              <a:t>Do nothing?</a:t>
            </a:r>
            <a:endParaRPr lang="en-AU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122974" y="847101"/>
            <a:ext cx="2704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00" dirty="0" smtClean="0"/>
              <a:t>Do something?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339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966" y="3294717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77992" y="3294717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7614" y="3294717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67048" y="3294717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1755" y="3294717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Plan</a:t>
            </a:r>
            <a:endParaRPr lang="en-A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0813" y="2356191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0250" y="4518280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1061319" y="3587105"/>
            <a:ext cx="3166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>
            <a:off x="3543585" y="3587105"/>
            <a:ext cx="3481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1" idx="0"/>
          </p:cNvCxnSpPr>
          <p:nvPr/>
        </p:nvCxnSpPr>
        <p:spPr>
          <a:xfrm>
            <a:off x="4343962" y="2940966"/>
            <a:ext cx="1" cy="3537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1" idx="2"/>
          </p:cNvCxnSpPr>
          <p:nvPr/>
        </p:nvCxnSpPr>
        <p:spPr>
          <a:xfrm flipV="1">
            <a:off x="4343963" y="3879492"/>
            <a:ext cx="0" cy="638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2" idx="1"/>
          </p:cNvCxnSpPr>
          <p:nvPr/>
        </p:nvCxnSpPr>
        <p:spPr>
          <a:xfrm>
            <a:off x="4796170" y="3587105"/>
            <a:ext cx="3114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>
            <a:off x="6367895" y="3587105"/>
            <a:ext cx="599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6035587" y="-265523"/>
            <a:ext cx="3108413" cy="2816602"/>
            <a:chOff x="4736459" y="-3537972"/>
            <a:chExt cx="3564088" cy="2727744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460219" y="-3014519"/>
              <a:ext cx="0" cy="14267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460219" y="-1591761"/>
              <a:ext cx="2424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477877" y="-1529550"/>
              <a:ext cx="1469225" cy="65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2000</a:t>
              </a:r>
              <a:endParaRPr lang="en-AU" sz="3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72992" y="-1546946"/>
              <a:ext cx="1527555" cy="65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2100</a:t>
              </a:r>
              <a:endParaRPr lang="en-AU" sz="32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952147" y="-159176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54454" y="-159242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6200000">
              <a:off x="3983441" y="-2784954"/>
              <a:ext cx="2197797" cy="691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/>
                <a:t>Biodiversity</a:t>
              </a:r>
              <a:endParaRPr lang="en-AU" sz="2800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6156794" y="-2346422"/>
              <a:ext cx="1597661" cy="436570"/>
            </a:xfrm>
            <a:custGeom>
              <a:avLst/>
              <a:gdLst>
                <a:gd name="connsiteX0" fmla="*/ 0 w 3692324"/>
                <a:gd name="connsiteY0" fmla="*/ 1064871 h 1064871"/>
                <a:gd name="connsiteX1" fmla="*/ 1620456 w 3692324"/>
                <a:gd name="connsiteY1" fmla="*/ 729205 h 1064871"/>
                <a:gd name="connsiteX2" fmla="*/ 2384385 w 3692324"/>
                <a:gd name="connsiteY2" fmla="*/ 300942 h 1064871"/>
                <a:gd name="connsiteX3" fmla="*/ 3692324 w 3692324"/>
                <a:gd name="connsiteY3" fmla="*/ 0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2324" h="1064871">
                  <a:moveTo>
                    <a:pt x="0" y="1064871"/>
                  </a:moveTo>
                  <a:cubicBezTo>
                    <a:pt x="611529" y="960698"/>
                    <a:pt x="1223059" y="856526"/>
                    <a:pt x="1620456" y="729205"/>
                  </a:cubicBezTo>
                  <a:cubicBezTo>
                    <a:pt x="2017853" y="601884"/>
                    <a:pt x="2039074" y="422476"/>
                    <a:pt x="2384385" y="300942"/>
                  </a:cubicBezTo>
                  <a:cubicBezTo>
                    <a:pt x="2729696" y="179408"/>
                    <a:pt x="3211010" y="89704"/>
                    <a:pt x="3692324" y="0"/>
                  </a:cubicBezTo>
                </a:path>
              </a:pathLst>
            </a:custGeom>
            <a:noFill/>
            <a:ln w="57150">
              <a:solidFill>
                <a:schemeClr val="tx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640381" y="-2216044"/>
              <a:ext cx="538651" cy="320483"/>
            </a:xfrm>
            <a:custGeom>
              <a:avLst/>
              <a:gdLst>
                <a:gd name="connsiteX0" fmla="*/ 0 w 1365813"/>
                <a:gd name="connsiteY0" fmla="*/ 0 h 787079"/>
                <a:gd name="connsiteX1" fmla="*/ 370390 w 1365813"/>
                <a:gd name="connsiteY1" fmla="*/ 277793 h 787079"/>
                <a:gd name="connsiteX2" fmla="*/ 775504 w 1365813"/>
                <a:gd name="connsiteY2" fmla="*/ 544010 h 787079"/>
                <a:gd name="connsiteX3" fmla="*/ 1365813 w 1365813"/>
                <a:gd name="connsiteY3" fmla="*/ 787079 h 7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813" h="787079">
                  <a:moveTo>
                    <a:pt x="0" y="0"/>
                  </a:moveTo>
                  <a:cubicBezTo>
                    <a:pt x="120569" y="93562"/>
                    <a:pt x="241139" y="187125"/>
                    <a:pt x="370390" y="277793"/>
                  </a:cubicBezTo>
                  <a:cubicBezTo>
                    <a:pt x="499641" y="368461"/>
                    <a:pt x="609600" y="459129"/>
                    <a:pt x="775504" y="544010"/>
                  </a:cubicBezTo>
                  <a:cubicBezTo>
                    <a:pt x="941408" y="628891"/>
                    <a:pt x="1153610" y="707985"/>
                    <a:pt x="1365813" y="787079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80344" y="-3164535"/>
              <a:ext cx="3402957" cy="235430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6156793" y="-2852466"/>
              <a:ext cx="0" cy="1260044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99966" y="117388"/>
            <a:ext cx="3017372" cy="2548284"/>
            <a:chOff x="102716" y="209047"/>
            <a:chExt cx="3017372" cy="2548284"/>
          </a:xfrm>
        </p:grpSpPr>
        <p:grpSp>
          <p:nvGrpSpPr>
            <p:cNvPr id="54" name="Group 53"/>
            <p:cNvGrpSpPr/>
            <p:nvPr/>
          </p:nvGrpSpPr>
          <p:grpSpPr>
            <a:xfrm>
              <a:off x="102716" y="222206"/>
              <a:ext cx="3017372" cy="2262461"/>
              <a:chOff x="112601" y="303592"/>
              <a:chExt cx="4275744" cy="3021863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94685" y="1134327"/>
                <a:ext cx="2858947" cy="20781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23374" y="1418401"/>
                <a:ext cx="312517" cy="2893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56897" y="1403102"/>
                <a:ext cx="312517" cy="2893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806158" y="2028718"/>
                <a:ext cx="312517" cy="2893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43663" y="1497803"/>
                <a:ext cx="312517" cy="2893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087838" y="2046686"/>
                <a:ext cx="312517" cy="2893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03803" y="2245079"/>
                <a:ext cx="312517" cy="289367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694165" y="2584094"/>
                <a:ext cx="312517" cy="289367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901645" y="2727731"/>
                <a:ext cx="312517" cy="289367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 rot="16200000">
                <a:off x="-764493" y="1492624"/>
                <a:ext cx="2343279" cy="5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>
                    <a:solidFill>
                      <a:srgbClr val="FF0000"/>
                    </a:solidFill>
                  </a:rPr>
                  <a:t>Detection</a:t>
                </a:r>
                <a:endParaRPr lang="en-AU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5400000">
                <a:off x="2696644" y="1854506"/>
                <a:ext cx="2352807" cy="589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>
                    <a:solidFill>
                      <a:srgbClr val="00B0F0"/>
                    </a:solidFill>
                  </a:rPr>
                  <a:t>Non-detection</a:t>
                </a:r>
                <a:endParaRPr lang="en-AU" sz="2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45288" y="303592"/>
                <a:ext cx="4243057" cy="726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800" dirty="0" smtClean="0"/>
                  <a:t>Ecological surveys</a:t>
                </a:r>
                <a:endParaRPr lang="en-AU" sz="2800" dirty="0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138305" y="209047"/>
              <a:ext cx="2963788" cy="254828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01392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4826" y="2893241"/>
            <a:ext cx="1111913" cy="187315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99966" y="3294717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77992" y="3294717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7614" y="3294717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67048" y="3294717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1755" y="3294717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Plan</a:t>
            </a:r>
            <a:endParaRPr lang="en-A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0813" y="2356191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0250" y="4518280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1061319" y="3581260"/>
            <a:ext cx="316673" cy="7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>
            <a:off x="3543585" y="3588328"/>
            <a:ext cx="348170" cy="4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1" idx="0"/>
          </p:cNvCxnSpPr>
          <p:nvPr/>
        </p:nvCxnSpPr>
        <p:spPr>
          <a:xfrm>
            <a:off x="4343962" y="2940966"/>
            <a:ext cx="1" cy="359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1" idx="2"/>
          </p:cNvCxnSpPr>
          <p:nvPr/>
        </p:nvCxnSpPr>
        <p:spPr>
          <a:xfrm flipV="1">
            <a:off x="4343963" y="3885336"/>
            <a:ext cx="0" cy="632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2" idx="1"/>
          </p:cNvCxnSpPr>
          <p:nvPr/>
        </p:nvCxnSpPr>
        <p:spPr>
          <a:xfrm flipV="1">
            <a:off x="4796170" y="3581261"/>
            <a:ext cx="311444" cy="11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>
            <a:off x="6367895" y="3581261"/>
            <a:ext cx="599153" cy="7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 rot="10800000">
            <a:off x="367749" y="3042650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Down Arrow 31"/>
          <p:cNvSpPr/>
          <p:nvPr/>
        </p:nvSpPr>
        <p:spPr>
          <a:xfrm rot="10800000">
            <a:off x="2165634" y="3042650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33025" y="3731069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synthesis,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modelling</a:t>
            </a:r>
          </a:p>
          <a:p>
            <a:pPr algn="ctr"/>
            <a:endParaRPr lang="en-AU" sz="2400" dirty="0">
              <a:solidFill>
                <a:srgbClr val="B3FFD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035587" y="-265523"/>
            <a:ext cx="3108413" cy="2816602"/>
            <a:chOff x="4736459" y="-3537972"/>
            <a:chExt cx="3564088" cy="2727744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460219" y="-3014519"/>
              <a:ext cx="0" cy="14267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460219" y="-1591761"/>
              <a:ext cx="2424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477877" y="-1529550"/>
              <a:ext cx="1469225" cy="65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2000</a:t>
              </a:r>
              <a:endParaRPr lang="en-AU" sz="3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72992" y="-1546946"/>
              <a:ext cx="1527555" cy="65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2100</a:t>
              </a:r>
              <a:endParaRPr lang="en-AU" sz="32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952147" y="-159176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54454" y="-159242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6200000">
              <a:off x="3983441" y="-2784954"/>
              <a:ext cx="2197797" cy="691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/>
                <a:t>Biodiversity</a:t>
              </a:r>
              <a:endParaRPr lang="en-AU" sz="2800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6156794" y="-2346422"/>
              <a:ext cx="1597661" cy="436570"/>
            </a:xfrm>
            <a:custGeom>
              <a:avLst/>
              <a:gdLst>
                <a:gd name="connsiteX0" fmla="*/ 0 w 3692324"/>
                <a:gd name="connsiteY0" fmla="*/ 1064871 h 1064871"/>
                <a:gd name="connsiteX1" fmla="*/ 1620456 w 3692324"/>
                <a:gd name="connsiteY1" fmla="*/ 729205 h 1064871"/>
                <a:gd name="connsiteX2" fmla="*/ 2384385 w 3692324"/>
                <a:gd name="connsiteY2" fmla="*/ 300942 h 1064871"/>
                <a:gd name="connsiteX3" fmla="*/ 3692324 w 3692324"/>
                <a:gd name="connsiteY3" fmla="*/ 0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2324" h="1064871">
                  <a:moveTo>
                    <a:pt x="0" y="1064871"/>
                  </a:moveTo>
                  <a:cubicBezTo>
                    <a:pt x="611529" y="960698"/>
                    <a:pt x="1223059" y="856526"/>
                    <a:pt x="1620456" y="729205"/>
                  </a:cubicBezTo>
                  <a:cubicBezTo>
                    <a:pt x="2017853" y="601884"/>
                    <a:pt x="2039074" y="422476"/>
                    <a:pt x="2384385" y="300942"/>
                  </a:cubicBezTo>
                  <a:cubicBezTo>
                    <a:pt x="2729696" y="179408"/>
                    <a:pt x="3211010" y="89704"/>
                    <a:pt x="3692324" y="0"/>
                  </a:cubicBezTo>
                </a:path>
              </a:pathLst>
            </a:custGeom>
            <a:noFill/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640381" y="-2216044"/>
              <a:ext cx="538651" cy="320483"/>
            </a:xfrm>
            <a:custGeom>
              <a:avLst/>
              <a:gdLst>
                <a:gd name="connsiteX0" fmla="*/ 0 w 1365813"/>
                <a:gd name="connsiteY0" fmla="*/ 0 h 787079"/>
                <a:gd name="connsiteX1" fmla="*/ 370390 w 1365813"/>
                <a:gd name="connsiteY1" fmla="*/ 277793 h 787079"/>
                <a:gd name="connsiteX2" fmla="*/ 775504 w 1365813"/>
                <a:gd name="connsiteY2" fmla="*/ 544010 h 787079"/>
                <a:gd name="connsiteX3" fmla="*/ 1365813 w 1365813"/>
                <a:gd name="connsiteY3" fmla="*/ 787079 h 7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813" h="787079">
                  <a:moveTo>
                    <a:pt x="0" y="0"/>
                  </a:moveTo>
                  <a:cubicBezTo>
                    <a:pt x="120569" y="93562"/>
                    <a:pt x="241139" y="187125"/>
                    <a:pt x="370390" y="277793"/>
                  </a:cubicBezTo>
                  <a:cubicBezTo>
                    <a:pt x="499641" y="368461"/>
                    <a:pt x="609600" y="459129"/>
                    <a:pt x="775504" y="544010"/>
                  </a:cubicBezTo>
                  <a:cubicBezTo>
                    <a:pt x="941408" y="628891"/>
                    <a:pt x="1153610" y="707985"/>
                    <a:pt x="1365813" y="787079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80344" y="-3164535"/>
              <a:ext cx="3402957" cy="235430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6156793" y="-2852466"/>
              <a:ext cx="0" cy="1260044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Down Arrow 75"/>
          <p:cNvSpPr/>
          <p:nvPr/>
        </p:nvSpPr>
        <p:spPr>
          <a:xfrm rot="10800000">
            <a:off x="5433813" y="3042650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/>
          <p:cNvSpPr txBox="1"/>
          <p:nvPr/>
        </p:nvSpPr>
        <p:spPr>
          <a:xfrm>
            <a:off x="4876947" y="3731069"/>
            <a:ext cx="1843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management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7302648" y="442313"/>
            <a:ext cx="1365078" cy="973321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7240809" y="3731069"/>
            <a:ext cx="129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outcome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7426" y="3731069"/>
            <a:ext cx="866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More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data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88" name="Down Arrow 87"/>
          <p:cNvSpPr/>
          <p:nvPr/>
        </p:nvSpPr>
        <p:spPr>
          <a:xfrm rot="10800000">
            <a:off x="7593461" y="3041995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/>
          <p:cNvGrpSpPr/>
          <p:nvPr/>
        </p:nvGrpSpPr>
        <p:grpSpPr>
          <a:xfrm>
            <a:off x="99966" y="117388"/>
            <a:ext cx="3017372" cy="2548284"/>
            <a:chOff x="102716" y="209047"/>
            <a:chExt cx="3017372" cy="2548284"/>
          </a:xfrm>
        </p:grpSpPr>
        <p:grpSp>
          <p:nvGrpSpPr>
            <p:cNvPr id="54" name="Group 53"/>
            <p:cNvGrpSpPr/>
            <p:nvPr/>
          </p:nvGrpSpPr>
          <p:grpSpPr>
            <a:xfrm>
              <a:off x="102716" y="222206"/>
              <a:ext cx="3017372" cy="2262461"/>
              <a:chOff x="112601" y="303592"/>
              <a:chExt cx="4275744" cy="3021863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94685" y="1134327"/>
                <a:ext cx="2858947" cy="20781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23374" y="1418401"/>
                <a:ext cx="312517" cy="2893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656897" y="1403102"/>
                <a:ext cx="312517" cy="2893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806158" y="2028718"/>
                <a:ext cx="312517" cy="2893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43663" y="1497803"/>
                <a:ext cx="312517" cy="2893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087838" y="2046686"/>
                <a:ext cx="312517" cy="28936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03803" y="2245079"/>
                <a:ext cx="312517" cy="289367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694165" y="2584094"/>
                <a:ext cx="312517" cy="289367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901645" y="2727731"/>
                <a:ext cx="312517" cy="289367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 rot="16200000">
                <a:off x="-764493" y="1492624"/>
                <a:ext cx="2343279" cy="5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>
                    <a:solidFill>
                      <a:srgbClr val="FF0000"/>
                    </a:solidFill>
                  </a:rPr>
                  <a:t>Detection</a:t>
                </a:r>
                <a:endParaRPr lang="en-AU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5400000">
                <a:off x="2696644" y="1854506"/>
                <a:ext cx="2352807" cy="589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 smtClean="0">
                    <a:solidFill>
                      <a:srgbClr val="00B0F0"/>
                    </a:solidFill>
                  </a:rPr>
                  <a:t>Non-detection</a:t>
                </a:r>
                <a:endParaRPr lang="en-AU" sz="2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45288" y="303592"/>
                <a:ext cx="4243057" cy="726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800" dirty="0" smtClean="0"/>
                  <a:t>Ecological surveys</a:t>
                </a:r>
                <a:endParaRPr lang="en-AU" sz="2800" dirty="0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138305" y="209047"/>
              <a:ext cx="2963788" cy="254828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69454" y="1292047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7420" y="839310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70472" y="1006618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6328" y="2385085"/>
              <a:ext cx="2298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rgbClr val="00B050"/>
                  </a:solidFill>
                </a:rPr>
                <a:t>Places for new surveys</a:t>
              </a:r>
              <a:endParaRPr lang="en-AU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1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4826" y="2893241"/>
            <a:ext cx="1111913" cy="187315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35555" y="3294717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13581" y="3294717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7614" y="3294717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67048" y="3294717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7344" y="3294717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Plan</a:t>
            </a:r>
            <a:endParaRPr lang="en-A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0813" y="2356191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0250" y="4518280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1061319" y="3581260"/>
            <a:ext cx="316673" cy="7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>
            <a:off x="3543585" y="3588328"/>
            <a:ext cx="348170" cy="4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1" idx="0"/>
          </p:cNvCxnSpPr>
          <p:nvPr/>
        </p:nvCxnSpPr>
        <p:spPr>
          <a:xfrm>
            <a:off x="4343962" y="2940966"/>
            <a:ext cx="1" cy="359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1" idx="2"/>
          </p:cNvCxnSpPr>
          <p:nvPr/>
        </p:nvCxnSpPr>
        <p:spPr>
          <a:xfrm flipV="1">
            <a:off x="4343963" y="3885336"/>
            <a:ext cx="0" cy="632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2" idx="1"/>
          </p:cNvCxnSpPr>
          <p:nvPr/>
        </p:nvCxnSpPr>
        <p:spPr>
          <a:xfrm flipV="1">
            <a:off x="4796170" y="3581261"/>
            <a:ext cx="311444" cy="11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403484" y="3583571"/>
            <a:ext cx="599153" cy="7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 rot="10800000">
            <a:off x="367749" y="3042650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Down Arrow 31"/>
          <p:cNvSpPr/>
          <p:nvPr/>
        </p:nvSpPr>
        <p:spPr>
          <a:xfrm rot="10800000">
            <a:off x="2165634" y="3042650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4" name="Group 63"/>
          <p:cNvGrpSpPr/>
          <p:nvPr/>
        </p:nvGrpSpPr>
        <p:grpSpPr>
          <a:xfrm>
            <a:off x="6035587" y="-265523"/>
            <a:ext cx="3108413" cy="2816602"/>
            <a:chOff x="4736459" y="-3537972"/>
            <a:chExt cx="3564088" cy="2727744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460219" y="-3014519"/>
              <a:ext cx="0" cy="14267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460219" y="-1591761"/>
              <a:ext cx="2424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477877" y="-1529550"/>
              <a:ext cx="1469225" cy="653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2000</a:t>
              </a:r>
              <a:endParaRPr lang="en-AU" sz="3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72992" y="-1546946"/>
              <a:ext cx="1527555" cy="65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2100</a:t>
              </a:r>
              <a:endParaRPr lang="en-AU" sz="3200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5952147" y="-159176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754454" y="-159242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6200000">
              <a:off x="3983441" y="-2784954"/>
              <a:ext cx="2197797" cy="691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/>
                <a:t>Biodiversity</a:t>
              </a:r>
              <a:endParaRPr lang="en-AU" sz="2800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6156794" y="-2346422"/>
              <a:ext cx="1597661" cy="436570"/>
            </a:xfrm>
            <a:custGeom>
              <a:avLst/>
              <a:gdLst>
                <a:gd name="connsiteX0" fmla="*/ 0 w 3692324"/>
                <a:gd name="connsiteY0" fmla="*/ 1064871 h 1064871"/>
                <a:gd name="connsiteX1" fmla="*/ 1620456 w 3692324"/>
                <a:gd name="connsiteY1" fmla="*/ 729205 h 1064871"/>
                <a:gd name="connsiteX2" fmla="*/ 2384385 w 3692324"/>
                <a:gd name="connsiteY2" fmla="*/ 300942 h 1064871"/>
                <a:gd name="connsiteX3" fmla="*/ 3692324 w 3692324"/>
                <a:gd name="connsiteY3" fmla="*/ 0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2324" h="1064871">
                  <a:moveTo>
                    <a:pt x="0" y="1064871"/>
                  </a:moveTo>
                  <a:cubicBezTo>
                    <a:pt x="611529" y="960698"/>
                    <a:pt x="1223059" y="856526"/>
                    <a:pt x="1620456" y="729205"/>
                  </a:cubicBezTo>
                  <a:cubicBezTo>
                    <a:pt x="2017853" y="601884"/>
                    <a:pt x="2039074" y="422476"/>
                    <a:pt x="2384385" y="300942"/>
                  </a:cubicBezTo>
                  <a:cubicBezTo>
                    <a:pt x="2729696" y="179408"/>
                    <a:pt x="3211010" y="89704"/>
                    <a:pt x="3692324" y="0"/>
                  </a:cubicBezTo>
                </a:path>
              </a:pathLst>
            </a:custGeom>
            <a:noFill/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5640381" y="-2216044"/>
              <a:ext cx="538651" cy="320483"/>
            </a:xfrm>
            <a:custGeom>
              <a:avLst/>
              <a:gdLst>
                <a:gd name="connsiteX0" fmla="*/ 0 w 1365813"/>
                <a:gd name="connsiteY0" fmla="*/ 0 h 787079"/>
                <a:gd name="connsiteX1" fmla="*/ 370390 w 1365813"/>
                <a:gd name="connsiteY1" fmla="*/ 277793 h 787079"/>
                <a:gd name="connsiteX2" fmla="*/ 775504 w 1365813"/>
                <a:gd name="connsiteY2" fmla="*/ 544010 h 787079"/>
                <a:gd name="connsiteX3" fmla="*/ 1365813 w 1365813"/>
                <a:gd name="connsiteY3" fmla="*/ 787079 h 7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813" h="787079">
                  <a:moveTo>
                    <a:pt x="0" y="0"/>
                  </a:moveTo>
                  <a:cubicBezTo>
                    <a:pt x="120569" y="93562"/>
                    <a:pt x="241139" y="187125"/>
                    <a:pt x="370390" y="277793"/>
                  </a:cubicBezTo>
                  <a:cubicBezTo>
                    <a:pt x="499641" y="368461"/>
                    <a:pt x="609600" y="459129"/>
                    <a:pt x="775504" y="544010"/>
                  </a:cubicBezTo>
                  <a:cubicBezTo>
                    <a:pt x="941408" y="628891"/>
                    <a:pt x="1153610" y="707985"/>
                    <a:pt x="1365813" y="787079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80344" y="-3164535"/>
              <a:ext cx="3402957" cy="235430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6156793" y="-2852466"/>
              <a:ext cx="0" cy="1260044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 78"/>
          <p:cNvSpPr/>
          <p:nvPr/>
        </p:nvSpPr>
        <p:spPr>
          <a:xfrm>
            <a:off x="7302648" y="1258054"/>
            <a:ext cx="1365078" cy="157580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/>
          <p:cNvSpPr txBox="1"/>
          <p:nvPr/>
        </p:nvSpPr>
        <p:spPr>
          <a:xfrm>
            <a:off x="7240809" y="3724418"/>
            <a:ext cx="129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Worse </a:t>
            </a:r>
            <a:endParaRPr lang="en-AU" sz="2400" dirty="0" smtClean="0">
              <a:solidFill>
                <a:srgbClr val="FFC3B3"/>
              </a:solidFill>
            </a:endParaRP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outcome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5846" y="3724418"/>
            <a:ext cx="866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More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data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26808" y="3724418"/>
            <a:ext cx="1843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Poorer </a:t>
            </a: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management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07110" y="4618509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C3B3"/>
                </a:solidFill>
              </a:rPr>
              <a:t>Less funding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88" name="Down Arrow 87"/>
          <p:cNvSpPr/>
          <p:nvPr/>
        </p:nvSpPr>
        <p:spPr>
          <a:xfrm>
            <a:off x="5453220" y="2970426"/>
            <a:ext cx="590308" cy="3316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/>
          <p:cNvSpPr txBox="1"/>
          <p:nvPr/>
        </p:nvSpPr>
        <p:spPr>
          <a:xfrm>
            <a:off x="1633025" y="3724418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synthesis,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modelling</a:t>
            </a:r>
          </a:p>
          <a:p>
            <a:pPr algn="ctr"/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84" name="Down Arrow 83"/>
          <p:cNvSpPr/>
          <p:nvPr/>
        </p:nvSpPr>
        <p:spPr>
          <a:xfrm>
            <a:off x="6979175" y="4779539"/>
            <a:ext cx="590308" cy="3133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Down Arrow 89"/>
          <p:cNvSpPr/>
          <p:nvPr/>
        </p:nvSpPr>
        <p:spPr>
          <a:xfrm>
            <a:off x="7557802" y="3036431"/>
            <a:ext cx="590308" cy="3316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99966" y="117388"/>
            <a:ext cx="3017372" cy="2548284"/>
            <a:chOff x="99966" y="117388"/>
            <a:chExt cx="3017372" cy="2548284"/>
          </a:xfrm>
        </p:grpSpPr>
        <p:sp>
          <p:nvSpPr>
            <p:cNvPr id="9" name="TextBox 8"/>
            <p:cNvSpPr txBox="1"/>
            <p:nvPr/>
          </p:nvSpPr>
          <p:spPr>
            <a:xfrm>
              <a:off x="2125987" y="1845880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57608" y="1800026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92898" y="1865900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99966" y="117388"/>
              <a:ext cx="3017372" cy="2548284"/>
              <a:chOff x="102716" y="209047"/>
              <a:chExt cx="3017372" cy="2548284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102716" y="222206"/>
                <a:ext cx="3017372" cy="2262461"/>
                <a:chOff x="112601" y="303592"/>
                <a:chExt cx="4275744" cy="3021863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694685" y="1134327"/>
                  <a:ext cx="2858947" cy="2078150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923374" y="1418401"/>
                  <a:ext cx="312517" cy="28936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656897" y="1403102"/>
                  <a:ext cx="312517" cy="28936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806158" y="2028718"/>
                  <a:ext cx="312517" cy="28936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643663" y="1497803"/>
                  <a:ext cx="312517" cy="28936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1087838" y="2046686"/>
                  <a:ext cx="312517" cy="289367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3003803" y="2245079"/>
                  <a:ext cx="312517" cy="28936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2694165" y="2584094"/>
                  <a:ext cx="312517" cy="28936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901645" y="2727731"/>
                  <a:ext cx="312517" cy="289367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 rot="16200000">
                  <a:off x="-764493" y="1492624"/>
                  <a:ext cx="2343279" cy="589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000" dirty="0" smtClean="0">
                      <a:solidFill>
                        <a:srgbClr val="FF0000"/>
                      </a:solidFill>
                    </a:rPr>
                    <a:t>Detection</a:t>
                  </a:r>
                  <a:endParaRPr lang="en-AU" sz="20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 rot="5400000">
                  <a:off x="2696644" y="1854506"/>
                  <a:ext cx="2352807" cy="5890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000" dirty="0" smtClean="0">
                      <a:solidFill>
                        <a:srgbClr val="00B0F0"/>
                      </a:solidFill>
                    </a:rPr>
                    <a:t>Non-detection</a:t>
                  </a:r>
                  <a:endParaRPr lang="en-AU" sz="2000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145288" y="303592"/>
                  <a:ext cx="4243057" cy="7261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2800" dirty="0" smtClean="0"/>
                    <a:t>Ecological surveys</a:t>
                  </a:r>
                  <a:endParaRPr lang="en-AU" sz="2800" dirty="0"/>
                </a:p>
              </p:txBody>
            </p:sp>
          </p:grpSp>
          <p:sp>
            <p:nvSpPr>
              <p:cNvPr id="93" name="Rectangle 92"/>
              <p:cNvSpPr/>
              <p:nvPr/>
            </p:nvSpPr>
            <p:spPr>
              <a:xfrm>
                <a:off x="138305" y="209047"/>
                <a:ext cx="2963788" cy="254828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36328" y="2385085"/>
                <a:ext cx="2298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rgbClr val="00B050"/>
                    </a:solidFill>
                  </a:rPr>
                  <a:t>Places for new surveys</a:t>
                </a:r>
                <a:endParaRPr lang="en-AU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629524" y="1342911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12574" y="1112793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193503" y="765677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1142" y="1643772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71615" y="889839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7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385"/>
            <a:ext cx="9144000" cy="1293637"/>
          </a:xfrm>
        </p:spPr>
        <p:txBody>
          <a:bodyPr>
            <a:noAutofit/>
          </a:bodyPr>
          <a:lstStyle/>
          <a:p>
            <a:r>
              <a:rPr lang="en-AU" sz="4000" dirty="0" smtClean="0"/>
              <a:t>How </a:t>
            </a:r>
            <a:r>
              <a:rPr lang="en-AU" sz="4000" dirty="0" smtClean="0"/>
              <a:t>to design </a:t>
            </a:r>
            <a:r>
              <a:rPr lang="en-AU" sz="4000" dirty="0" smtClean="0"/>
              <a:t>ecological </a:t>
            </a:r>
            <a:r>
              <a:rPr lang="en-AU" sz="4000" dirty="0" smtClean="0"/>
              <a:t>surveys to </a:t>
            </a:r>
            <a:br>
              <a:rPr lang="en-AU" sz="4000" dirty="0" smtClean="0"/>
            </a:br>
            <a:r>
              <a:rPr lang="en-AU" sz="4000" dirty="0" smtClean="0"/>
              <a:t>gather more evidence?</a:t>
            </a:r>
            <a:endParaRPr lang="en-AU" sz="4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56884" y="1293403"/>
            <a:ext cx="8428300" cy="954107"/>
            <a:chOff x="275861" y="976945"/>
            <a:chExt cx="8428300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275861" y="976945"/>
              <a:ext cx="194454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Geographic </a:t>
              </a:r>
            </a:p>
            <a:p>
              <a:pPr algn="ctr"/>
              <a:r>
                <a:rPr lang="en-AU" sz="2800" dirty="0" smtClean="0"/>
                <a:t>Coverage?</a:t>
              </a:r>
              <a:endParaRPr lang="en-AU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5505" y="976945"/>
              <a:ext cx="240367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Environmental </a:t>
              </a:r>
            </a:p>
            <a:p>
              <a:pPr algn="ctr"/>
              <a:r>
                <a:rPr lang="en-AU" sz="2800" dirty="0"/>
                <a:t>c</a:t>
              </a:r>
              <a:r>
                <a:rPr lang="en-AU" sz="2800" dirty="0" smtClean="0"/>
                <a:t>onditions?</a:t>
              </a:r>
              <a:endParaRPr lang="en-AU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54277" y="976945"/>
              <a:ext cx="36498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Cheapest places for </a:t>
              </a:r>
            </a:p>
            <a:p>
              <a:pPr algn="ctr"/>
              <a:r>
                <a:rPr lang="en-AU" sz="2800" dirty="0" smtClean="0"/>
                <a:t>conservation actions?</a:t>
              </a:r>
              <a:endParaRPr lang="en-AU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4943" y="2451424"/>
            <a:ext cx="7492182" cy="1384995"/>
            <a:chOff x="986740" y="2104183"/>
            <a:chExt cx="7492182" cy="1384995"/>
          </a:xfrm>
        </p:grpSpPr>
        <p:sp>
          <p:nvSpPr>
            <p:cNvPr id="11" name="TextBox 10"/>
            <p:cNvSpPr txBox="1"/>
            <p:nvPr/>
          </p:nvSpPr>
          <p:spPr>
            <a:xfrm>
              <a:off x="986740" y="2104183"/>
              <a:ext cx="3429966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Places where we think threatened species</a:t>
              </a:r>
            </a:p>
            <a:p>
              <a:pPr algn="ctr"/>
              <a:r>
                <a:rPr lang="en-AU" sz="2800" dirty="0" smtClean="0"/>
                <a:t>might occur?</a:t>
              </a:r>
              <a:endParaRPr lang="en-AU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07032" y="2104183"/>
              <a:ext cx="3771890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Places where we are uncertain if threatened species occur there?</a:t>
              </a:r>
              <a:endParaRPr lang="en-AU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9068" y="4098279"/>
            <a:ext cx="7287354" cy="958132"/>
            <a:chOff x="945580" y="3751038"/>
            <a:chExt cx="7287354" cy="958132"/>
          </a:xfrm>
        </p:grpSpPr>
        <p:sp>
          <p:nvSpPr>
            <p:cNvPr id="13" name="TextBox 12"/>
            <p:cNvSpPr txBox="1"/>
            <p:nvPr/>
          </p:nvSpPr>
          <p:spPr>
            <a:xfrm>
              <a:off x="4623613" y="3751038"/>
              <a:ext cx="3609321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Can’t we just maximize </a:t>
              </a:r>
              <a:endParaRPr lang="en-AU" sz="2800" dirty="0" smtClean="0"/>
            </a:p>
            <a:p>
              <a:pPr algn="ctr"/>
              <a:r>
                <a:rPr lang="en-AU" sz="2800" dirty="0" smtClean="0"/>
                <a:t>return on investment?</a:t>
              </a:r>
              <a:endParaRPr lang="en-AU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580" y="3755063"/>
              <a:ext cx="347112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No where?</a:t>
              </a:r>
            </a:p>
            <a:p>
              <a:pPr algn="ctr"/>
              <a:r>
                <a:rPr lang="en-AU" sz="2800" dirty="0" smtClean="0"/>
                <a:t>Just use existing data</a:t>
              </a:r>
              <a:endParaRPr lang="en-A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974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7621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Case study: Middlesex county, Canada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10" y="765226"/>
            <a:ext cx="2650775" cy="3005414"/>
          </a:xfrm>
        </p:spPr>
      </p:pic>
      <p:grpSp>
        <p:nvGrpSpPr>
          <p:cNvPr id="13" name="Group 12"/>
          <p:cNvGrpSpPr/>
          <p:nvPr/>
        </p:nvGrpSpPr>
        <p:grpSpPr>
          <a:xfrm>
            <a:off x="2934364" y="765226"/>
            <a:ext cx="3319201" cy="4146934"/>
            <a:chOff x="2808000" y="770283"/>
            <a:chExt cx="3319201" cy="41469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8000" y="770283"/>
              <a:ext cx="3319201" cy="362754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45961" y="4517107"/>
              <a:ext cx="2843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9 imperilled plant species</a:t>
              </a:r>
              <a:endParaRPr lang="en-AU" sz="2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348497" y="3837600"/>
            <a:ext cx="277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144 places that could potentially be surveyed to</a:t>
            </a:r>
          </a:p>
          <a:p>
            <a:pPr algn="ctr"/>
            <a:r>
              <a:rPr lang="en-AU" dirty="0" smtClean="0"/>
              <a:t>improve existing data</a:t>
            </a:r>
          </a:p>
          <a:p>
            <a:pPr algn="ctr"/>
            <a:endParaRPr lang="en-AU" dirty="0"/>
          </a:p>
        </p:txBody>
      </p:sp>
      <p:grpSp>
        <p:nvGrpSpPr>
          <p:cNvPr id="12" name="Group 11"/>
          <p:cNvGrpSpPr/>
          <p:nvPr/>
        </p:nvGrpSpPr>
        <p:grpSpPr>
          <a:xfrm>
            <a:off x="66911" y="770283"/>
            <a:ext cx="2646314" cy="3990647"/>
            <a:chOff x="66911" y="770283"/>
            <a:chExt cx="2646314" cy="39906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11" y="770283"/>
              <a:ext cx="2646314" cy="300035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20609" y="3837600"/>
              <a:ext cx="21389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XXX places potential </a:t>
              </a:r>
            </a:p>
            <a:p>
              <a:r>
                <a:rPr lang="en-AU" dirty="0" smtClean="0"/>
                <a:t>places for protected </a:t>
              </a:r>
            </a:p>
            <a:p>
              <a:r>
                <a:rPr lang="en-AU" dirty="0" smtClean="0"/>
                <a:t>area establishment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17698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3" y="133593"/>
            <a:ext cx="6053774" cy="4876315"/>
          </a:xfrm>
        </p:spPr>
      </p:pic>
    </p:spTree>
    <p:extLst>
      <p:ext uri="{BB962C8B-B14F-4D97-AF65-F5344CB8AC3E}">
        <p14:creationId xmlns:p14="http://schemas.microsoft.com/office/powerpoint/2010/main" val="211189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4706</TotalTime>
  <Words>372</Words>
  <Application>Microsoft Office PowerPoint</Application>
  <PresentationFormat>On-screen Show (16:9)</PresentationFormat>
  <Paragraphs>178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Comic Sans MS</vt:lpstr>
      <vt:lpstr>Office Theme</vt:lpstr>
      <vt:lpstr>Optimally allocating resources for gathering evidence and managing biodiversity </vt:lpstr>
      <vt:lpstr>Acknowledgements</vt:lpstr>
      <vt:lpstr>PowerPoint Presentation</vt:lpstr>
      <vt:lpstr>PowerPoint Presentation</vt:lpstr>
      <vt:lpstr>PowerPoint Presentation</vt:lpstr>
      <vt:lpstr>PowerPoint Presentation</vt:lpstr>
      <vt:lpstr>How to design ecological surveys to  gather more evidence?</vt:lpstr>
      <vt:lpstr>Case study: Middlesex county, Canada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</dc:title>
  <dc:creator>Jeff Hanson Local Admin</dc:creator>
  <cp:lastModifiedBy>Jeffrey Owen Hanson</cp:lastModifiedBy>
  <cp:revision>503</cp:revision>
  <dcterms:created xsi:type="dcterms:W3CDTF">2006-08-16T00:00:00Z</dcterms:created>
  <dcterms:modified xsi:type="dcterms:W3CDTF">2020-10-31T04:40:54Z</dcterms:modified>
</cp:coreProperties>
</file>