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62" r:id="rId4"/>
    <p:sldId id="265" r:id="rId5"/>
    <p:sldId id="263" r:id="rId6"/>
    <p:sldId id="264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Hanson" initials="JH" lastIdx="2" clrIdx="0">
    <p:extLst>
      <p:ext uri="{19B8F6BF-5375-455C-9EA6-DF929625EA0E}">
        <p15:presenceInfo xmlns:p15="http://schemas.microsoft.com/office/powerpoint/2012/main" userId="Jeffrey Hanson" providerId="None"/>
      </p:ext>
    </p:extLst>
  </p:cmAuthor>
  <p:cmAuthor id="2" name="Jeffrey Owen Hanson" initials="JOH" lastIdx="7" clrIdx="1">
    <p:extLst>
      <p:ext uri="{19B8F6BF-5375-455C-9EA6-DF929625EA0E}">
        <p15:presenceInfo xmlns:p15="http://schemas.microsoft.com/office/powerpoint/2012/main" userId="Jeffrey Owen H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B0F0"/>
    <a:srgbClr val="FF9900"/>
    <a:srgbClr val="8E8E8E"/>
    <a:srgbClr val="4F4E62"/>
    <a:srgbClr val="8B8B8C"/>
    <a:srgbClr val="FF0000"/>
    <a:srgbClr val="FFCC99"/>
    <a:srgbClr val="CC9900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1576" autoAdjust="0"/>
  </p:normalViewPr>
  <p:slideViewPr>
    <p:cSldViewPr snapToGrid="0">
      <p:cViewPr varScale="1">
        <p:scale>
          <a:sx n="159" d="100"/>
          <a:sy n="159" d="100"/>
        </p:scale>
        <p:origin x="222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2/05/2023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49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54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743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31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91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615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339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412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554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685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443680" y="1200240"/>
            <a:ext cx="4255920" cy="33940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443680" y="1200240"/>
            <a:ext cx="4255920" cy="3394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07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2/24/21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27F9FE-850B-4464-9AC1-121A1ADC59CD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75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55" y="66675"/>
            <a:ext cx="8542867" cy="1118436"/>
          </a:xfrm>
        </p:spPr>
        <p:txBody>
          <a:bodyPr>
            <a:noAutofit/>
          </a:bodyPr>
          <a:lstStyle/>
          <a:p>
            <a:r>
              <a:rPr lang="en-AU" sz="4000" dirty="0" smtClean="0"/>
              <a:t>Alliance meeting (2023-05-02)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68" y="3662470"/>
            <a:ext cx="7560840" cy="609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Jeffrey </a:t>
            </a:r>
            <a:r>
              <a:rPr lang="en-AU" dirty="0" smtClean="0">
                <a:solidFill>
                  <a:schemeClr val="tx1"/>
                </a:solidFill>
              </a:rPr>
              <a:t>Hanson</a:t>
            </a:r>
            <a:endParaRPr lang="en-AU" dirty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16555" y="4506327"/>
            <a:ext cx="4604759" cy="443584"/>
            <a:chOff x="259155" y="4479765"/>
            <a:chExt cx="4604759" cy="443584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1315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200" dirty="0"/>
                <a:t>jeffrey.hanson@uqconnect.edu.au</a:t>
              </a:r>
            </a:p>
          </p:txBody>
        </p:sp>
      </p:grpSp>
      <p:pic>
        <p:nvPicPr>
          <p:cNvPr id="13" name="Picture 1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1962" y="1334226"/>
            <a:ext cx="3960075" cy="24750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A3AA-CBD2-468C-5C14-1FF944AA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399" y="75431"/>
            <a:ext cx="5355203" cy="85680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European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1C2EB-FD81-DBEF-5323-28C15E89A2E6}"/>
              </a:ext>
            </a:extLst>
          </p:cNvPr>
          <p:cNvSpPr txBox="1"/>
          <p:nvPr/>
        </p:nvSpPr>
        <p:spPr>
          <a:xfrm>
            <a:off x="213300" y="922865"/>
            <a:ext cx="5010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415 species: 81 amphibian, 135 birds, 79 mammal, 120 reptile species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165,000+ planning units (grid cells)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World</a:t>
            </a:r>
            <a:r>
              <a:rPr kumimoji="0" lang="en-AU" sz="20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 database on protected areas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Conservation benefit for a species = amount of threat-free habitat in conservation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A689F-A4FF-D767-04E1-110F9BC17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001" y="1451598"/>
            <a:ext cx="3855497" cy="1610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920B0-C16F-E198-D774-471498587E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001" y="3289163"/>
            <a:ext cx="3855497" cy="1610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9223B6-62D5-5CCF-DF2E-78A77FA01DAE}"/>
              </a:ext>
            </a:extLst>
          </p:cNvPr>
          <p:cNvSpPr txBox="1"/>
          <p:nvPr/>
        </p:nvSpPr>
        <p:spPr>
          <a:xfrm>
            <a:off x="5851149" y="932231"/>
            <a:ext cx="248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Human pressure</a:t>
            </a:r>
          </a:p>
        </p:txBody>
      </p:sp>
    </p:spTree>
    <p:extLst>
      <p:ext uri="{BB962C8B-B14F-4D97-AF65-F5344CB8AC3E}">
        <p14:creationId xmlns:p14="http://schemas.microsoft.com/office/powerpoint/2010/main" val="220387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A3AA-CBD2-468C-5C14-1FF944AA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275" y="70749"/>
            <a:ext cx="5641451" cy="85680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Threats to biodiversity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652F0-0A13-FC23-BC96-7E13E1AC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82" y="995592"/>
            <a:ext cx="8868837" cy="364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6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A3AA-CBD2-468C-5C14-1FF944AA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1" y="70749"/>
            <a:ext cx="8880868" cy="856800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Managing </a:t>
            </a:r>
            <a:r>
              <a:rPr lang="en-AU" dirty="0">
                <a:solidFill>
                  <a:schemeClr val="bg1"/>
                </a:solidFill>
              </a:rPr>
              <a:t>t</a:t>
            </a:r>
            <a:r>
              <a:rPr lang="en-AU" dirty="0" smtClean="0">
                <a:solidFill>
                  <a:schemeClr val="bg1"/>
                </a:solidFill>
              </a:rPr>
              <a:t>hreats </a:t>
            </a:r>
            <a:r>
              <a:rPr lang="en-AU" dirty="0">
                <a:solidFill>
                  <a:schemeClr val="bg1"/>
                </a:solidFill>
              </a:rPr>
              <a:t>to biodiversity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652F0-0A13-FC23-BC96-7E13E1AC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82" y="995592"/>
            <a:ext cx="8868837" cy="364044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806308" y="3056766"/>
            <a:ext cx="511342" cy="369332"/>
            <a:chOff x="631658" y="314483"/>
            <a:chExt cx="511342" cy="369332"/>
          </a:xfrm>
        </p:grpSpPr>
        <p:sp>
          <p:nvSpPr>
            <p:cNvPr id="13" name="Rectangle 12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5550" y="3025522"/>
            <a:ext cx="511342" cy="369332"/>
            <a:chOff x="631658" y="314483"/>
            <a:chExt cx="511342" cy="369332"/>
          </a:xfrm>
        </p:grpSpPr>
        <p:sp>
          <p:nvSpPr>
            <p:cNvPr id="16" name="Rectangle 15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8674" y="4294652"/>
            <a:ext cx="511342" cy="369332"/>
            <a:chOff x="631658" y="314483"/>
            <a:chExt cx="511342" cy="369332"/>
          </a:xfrm>
        </p:grpSpPr>
        <p:sp>
          <p:nvSpPr>
            <p:cNvPr id="19" name="Rectangle 18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7382" y="3025522"/>
            <a:ext cx="511342" cy="369332"/>
            <a:chOff x="631658" y="314483"/>
            <a:chExt cx="511342" cy="369332"/>
          </a:xfrm>
        </p:grpSpPr>
        <p:sp>
          <p:nvSpPr>
            <p:cNvPr id="25" name="Rectangle 24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39803" y="4294652"/>
            <a:ext cx="511342" cy="369332"/>
            <a:chOff x="631658" y="314483"/>
            <a:chExt cx="511342" cy="369332"/>
          </a:xfrm>
        </p:grpSpPr>
        <p:sp>
          <p:nvSpPr>
            <p:cNvPr id="28" name="Rectangle 27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2001" y="1834471"/>
            <a:ext cx="511342" cy="369332"/>
            <a:chOff x="631658" y="314483"/>
            <a:chExt cx="511342" cy="369332"/>
          </a:xfrm>
        </p:grpSpPr>
        <p:sp>
          <p:nvSpPr>
            <p:cNvPr id="31" name="Rectangle 30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59969" y="4310831"/>
            <a:ext cx="511342" cy="369332"/>
            <a:chOff x="631658" y="314483"/>
            <a:chExt cx="511342" cy="369332"/>
          </a:xfrm>
        </p:grpSpPr>
        <p:sp>
          <p:nvSpPr>
            <p:cNvPr id="37" name="Rectangle 36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801073" y="1830460"/>
            <a:ext cx="511342" cy="369332"/>
            <a:chOff x="631658" y="314483"/>
            <a:chExt cx="511342" cy="369332"/>
          </a:xfrm>
        </p:grpSpPr>
        <p:sp>
          <p:nvSpPr>
            <p:cNvPr id="40" name="Rectangle 39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7892" y="1798376"/>
            <a:ext cx="511342" cy="369332"/>
            <a:chOff x="631658" y="314483"/>
            <a:chExt cx="511342" cy="369332"/>
          </a:xfrm>
        </p:grpSpPr>
        <p:sp>
          <p:nvSpPr>
            <p:cNvPr id="43" name="Rectangle 42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62391" y="1188338"/>
            <a:ext cx="1106906" cy="369332"/>
            <a:chOff x="631658" y="314483"/>
            <a:chExt cx="490652" cy="369332"/>
          </a:xfrm>
        </p:grpSpPr>
        <p:sp>
          <p:nvSpPr>
            <p:cNvPr id="49" name="Rectangle 48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58" y="314483"/>
              <a:ext cx="49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FF"/>
                  </a:solidFill>
                </a:rPr>
                <a:t>OECM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721779" y="1200250"/>
            <a:ext cx="1106906" cy="369332"/>
            <a:chOff x="631658" y="314483"/>
            <a:chExt cx="490652" cy="369332"/>
          </a:xfrm>
        </p:grpSpPr>
        <p:sp>
          <p:nvSpPr>
            <p:cNvPr id="52" name="Rectangle 51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1658" y="314483"/>
              <a:ext cx="49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FF"/>
                  </a:solidFill>
                </a:rPr>
                <a:t>OECM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-5336" y="2432765"/>
            <a:ext cx="1106906" cy="369332"/>
            <a:chOff x="631658" y="314483"/>
            <a:chExt cx="490652" cy="369332"/>
          </a:xfrm>
        </p:grpSpPr>
        <p:sp>
          <p:nvSpPr>
            <p:cNvPr id="55" name="Rectangle 54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658" y="314483"/>
              <a:ext cx="49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FF"/>
                  </a:solidFill>
                </a:rPr>
                <a:t>OECM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95424" y="2430516"/>
            <a:ext cx="1106906" cy="369332"/>
            <a:chOff x="631658" y="314483"/>
            <a:chExt cx="490652" cy="369332"/>
          </a:xfrm>
        </p:grpSpPr>
        <p:sp>
          <p:nvSpPr>
            <p:cNvPr id="58" name="Rectangle 57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1658" y="314483"/>
              <a:ext cx="49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FF"/>
                  </a:solidFill>
                </a:rPr>
                <a:t>OECM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721779" y="2438943"/>
            <a:ext cx="1106906" cy="369332"/>
            <a:chOff x="631658" y="314483"/>
            <a:chExt cx="490652" cy="369332"/>
          </a:xfrm>
        </p:grpSpPr>
        <p:sp>
          <p:nvSpPr>
            <p:cNvPr id="61" name="Rectangle 60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1658" y="314483"/>
              <a:ext cx="49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FF"/>
                  </a:solidFill>
                </a:rPr>
                <a:t>OECM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17858" y="3696721"/>
            <a:ext cx="1106906" cy="369332"/>
            <a:chOff x="631658" y="314483"/>
            <a:chExt cx="490652" cy="369332"/>
          </a:xfrm>
        </p:grpSpPr>
        <p:sp>
          <p:nvSpPr>
            <p:cNvPr id="64" name="Rectangle 63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1658" y="314483"/>
              <a:ext cx="49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FF"/>
                  </a:solidFill>
                </a:rPr>
                <a:t>OECM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2437619" y="1359568"/>
            <a:ext cx="2024772" cy="71988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679268" y="2590317"/>
            <a:ext cx="2024772" cy="719889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721432" y="2562370"/>
            <a:ext cx="1947730" cy="74423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495891" y="1359568"/>
            <a:ext cx="1907667" cy="6987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4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4B4E-82C8-2D5C-CAFB-D6B6717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70"/>
            <a:ext cx="5638800" cy="794259"/>
          </a:xfrm>
        </p:spPr>
        <p:txBody>
          <a:bodyPr/>
          <a:lstStyle/>
          <a:p>
            <a:pPr algn="ctr"/>
            <a:r>
              <a:rPr lang="en-AU" sz="3600" dirty="0">
                <a:solidFill>
                  <a:schemeClr val="bg1"/>
                </a:solidFill>
              </a:rPr>
              <a:t>Mapping consequences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ED4B5CF-E63E-E7A1-85A3-B0818BF3A0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3216" y="162728"/>
            <a:ext cx="3330780" cy="10943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DFDCE2D-C6E5-C0FE-82A3-E360A455CCBD}"/>
              </a:ext>
            </a:extLst>
          </p:cNvPr>
          <p:cNvSpPr txBox="1"/>
          <p:nvPr/>
        </p:nvSpPr>
        <p:spPr>
          <a:xfrm>
            <a:off x="5908552" y="169059"/>
            <a:ext cx="2763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Conserve</a:t>
            </a:r>
            <a:r>
              <a:rPr kumimoji="0" lang="en-AU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A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existing 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habitat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D6A4270-8E63-0572-C4C8-8C56970A49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1301" y="1426374"/>
            <a:ext cx="3330783" cy="10943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6B6A36E-9473-6F6F-F9F4-124842AEF0B6}"/>
              </a:ext>
            </a:extLst>
          </p:cNvPr>
          <p:cNvSpPr txBox="1"/>
          <p:nvPr/>
        </p:nvSpPr>
        <p:spPr>
          <a:xfrm>
            <a:off x="5951312" y="1426374"/>
            <a:ext cx="27770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Restore urban areas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987F67A-F6D3-8614-23BC-C27F5AEAA4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3216" y="2686075"/>
            <a:ext cx="3335527" cy="10959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E60BC55-EF2B-6FB2-751D-135B7AFFAA0C}"/>
              </a:ext>
            </a:extLst>
          </p:cNvPr>
          <p:cNvSpPr txBox="1"/>
          <p:nvPr/>
        </p:nvSpPr>
        <p:spPr>
          <a:xfrm>
            <a:off x="6046731" y="2686075"/>
            <a:ext cx="25072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Restore  croplands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4BF1581-9B7A-8BB1-1860-04E5E0AE8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3216" y="3955226"/>
            <a:ext cx="3330783" cy="109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D076B3FB-137C-7208-134C-B1582F0ED1B4}"/>
              </a:ext>
            </a:extLst>
          </p:cNvPr>
          <p:cNvGrpSpPr/>
          <p:nvPr/>
        </p:nvGrpSpPr>
        <p:grpSpPr>
          <a:xfrm>
            <a:off x="93485" y="768869"/>
            <a:ext cx="1472665" cy="1261830"/>
            <a:chOff x="212020" y="768869"/>
            <a:chExt cx="1472665" cy="126183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E17769C-9A59-20AE-AE61-A3FB29665CC6}"/>
                </a:ext>
              </a:extLst>
            </p:cNvPr>
            <p:cNvGrpSpPr/>
            <p:nvPr/>
          </p:nvGrpSpPr>
          <p:grpSpPr>
            <a:xfrm>
              <a:off x="259372" y="1218908"/>
              <a:ext cx="841295" cy="811791"/>
              <a:chOff x="3657601" y="1268820"/>
              <a:chExt cx="986644" cy="91733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5F3D854-3CB4-93AD-71F2-FC30752C9A43}"/>
                  </a:ext>
                </a:extLst>
              </p:cNvPr>
              <p:cNvSpPr/>
              <p:nvPr/>
            </p:nvSpPr>
            <p:spPr>
              <a:xfrm>
                <a:off x="3657601" y="1268820"/>
                <a:ext cx="986644" cy="917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pic>
            <p:nvPicPr>
              <p:cNvPr id="51" name="Picture 2" descr="IUCN Red List - Wikipedia">
                <a:extLst>
                  <a:ext uri="{FF2B5EF4-FFF2-40B4-BE49-F238E27FC236}">
                    <a16:creationId xmlns:a16="http://schemas.microsoft.com/office/drawing/2014/main" id="{F221257D-BBF7-F8A6-4D9F-57683B91D4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6739" y="1268949"/>
                <a:ext cx="872603" cy="8114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F69807-A462-8F0A-8762-427A8ABE557C}"/>
                </a:ext>
              </a:extLst>
            </p:cNvPr>
            <p:cNvSpPr txBox="1"/>
            <p:nvPr/>
          </p:nvSpPr>
          <p:spPr>
            <a:xfrm>
              <a:off x="212020" y="768869"/>
              <a:ext cx="147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Species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B49B824-295B-716F-FB6C-DD9C8CD4B326}"/>
              </a:ext>
            </a:extLst>
          </p:cNvPr>
          <p:cNvGrpSpPr/>
          <p:nvPr/>
        </p:nvGrpSpPr>
        <p:grpSpPr>
          <a:xfrm>
            <a:off x="1125397" y="775015"/>
            <a:ext cx="1777571" cy="1303643"/>
            <a:chOff x="1243932" y="775015"/>
            <a:chExt cx="1777571" cy="130364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BE960-B412-E62C-1D75-25E331A30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3932" y="1225810"/>
              <a:ext cx="1710584" cy="85284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15532A-2F87-1D8D-B6AB-463548BF7222}"/>
                </a:ext>
              </a:extLst>
            </p:cNvPr>
            <p:cNvSpPr txBox="1"/>
            <p:nvPr/>
          </p:nvSpPr>
          <p:spPr>
            <a:xfrm>
              <a:off x="1548838" y="775015"/>
              <a:ext cx="147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Elevation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47BC668-F07E-6CF4-E2E5-80A275BE440A}"/>
              </a:ext>
            </a:extLst>
          </p:cNvPr>
          <p:cNvGrpSpPr/>
          <p:nvPr/>
        </p:nvGrpSpPr>
        <p:grpSpPr>
          <a:xfrm>
            <a:off x="1572869" y="3351063"/>
            <a:ext cx="1876086" cy="1456659"/>
            <a:chOff x="1691404" y="3351063"/>
            <a:chExt cx="1876086" cy="14566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1CDC4A6-AD53-8E16-1E71-7636CDDE3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764" y="4013462"/>
              <a:ext cx="1505366" cy="79426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1309B8-2968-7CBB-DA60-72EFEC090221}"/>
                </a:ext>
              </a:extLst>
            </p:cNvPr>
            <p:cNvSpPr txBox="1"/>
            <p:nvPr/>
          </p:nvSpPr>
          <p:spPr>
            <a:xfrm>
              <a:off x="1691404" y="3351063"/>
              <a:ext cx="1876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Potential natural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vegetation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788F57-FA34-0866-FE49-B54CFE7DE30A}"/>
              </a:ext>
            </a:extLst>
          </p:cNvPr>
          <p:cNvGrpSpPr/>
          <p:nvPr/>
        </p:nvGrpSpPr>
        <p:grpSpPr>
          <a:xfrm>
            <a:off x="-118535" y="3367131"/>
            <a:ext cx="2075546" cy="1424207"/>
            <a:chOff x="0" y="3367131"/>
            <a:chExt cx="2075546" cy="14242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D4C83E-1A55-98B9-1380-9C35038B5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3" y="3997079"/>
              <a:ext cx="1505365" cy="794259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BE840A-F00C-59E3-36DF-F5FA4C273670}"/>
                </a:ext>
              </a:extLst>
            </p:cNvPr>
            <p:cNvSpPr txBox="1"/>
            <p:nvPr/>
          </p:nvSpPr>
          <p:spPr>
            <a:xfrm>
              <a:off x="0" y="3367131"/>
              <a:ext cx="207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Current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land cover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BDF724-0A51-6DB7-2945-FD65F7E7DFB8}"/>
              </a:ext>
            </a:extLst>
          </p:cNvPr>
          <p:cNvGrpSpPr/>
          <p:nvPr/>
        </p:nvGrpSpPr>
        <p:grpSpPr>
          <a:xfrm>
            <a:off x="105171" y="2071073"/>
            <a:ext cx="2999261" cy="1274645"/>
            <a:chOff x="223706" y="2071073"/>
            <a:chExt cx="2999261" cy="12746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3CF024-0C41-5350-92F3-A6668DBC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38" y="2471930"/>
              <a:ext cx="2128718" cy="87378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F8644CA-8E0A-43D6-7245-D3DE1F113609}"/>
                </a:ext>
              </a:extLst>
            </p:cNvPr>
            <p:cNvSpPr txBox="1"/>
            <p:nvPr/>
          </p:nvSpPr>
          <p:spPr>
            <a:xfrm>
              <a:off x="223706" y="2071073"/>
              <a:ext cx="2999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rPr>
                <a:t>Threats</a:t>
              </a:r>
            </a:p>
          </p:txBody>
        </p:sp>
      </p:grpSp>
      <p:sp>
        <p:nvSpPr>
          <p:cNvPr id="59" name="Left Brace 58">
            <a:extLst>
              <a:ext uri="{FF2B5EF4-FFF2-40B4-BE49-F238E27FC236}">
                <a16:creationId xmlns:a16="http://schemas.microsoft.com/office/drawing/2014/main" id="{D8D76FD8-8046-7674-94EB-D536C42177AE}"/>
              </a:ext>
            </a:extLst>
          </p:cNvPr>
          <p:cNvSpPr/>
          <p:nvPr/>
        </p:nvSpPr>
        <p:spPr>
          <a:xfrm rot="10800000">
            <a:off x="3206507" y="983011"/>
            <a:ext cx="442317" cy="3864309"/>
          </a:xfrm>
          <a:prstGeom prst="leftBrace">
            <a:avLst>
              <a:gd name="adj1" fmla="val 10599"/>
              <a:gd name="adj2" fmla="val 51021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CCE0B-C9FE-68F9-2A62-7A9C8AC4E594}"/>
              </a:ext>
            </a:extLst>
          </p:cNvPr>
          <p:cNvSpPr txBox="1"/>
          <p:nvPr/>
        </p:nvSpPr>
        <p:spPr>
          <a:xfrm>
            <a:off x="5878078" y="3955226"/>
            <a:ext cx="2923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Restore urban &amp; croplands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B3BB32-8DE1-344B-C6F9-490DB593B174}"/>
              </a:ext>
            </a:extLst>
          </p:cNvPr>
          <p:cNvSpPr txBox="1"/>
          <p:nvPr/>
        </p:nvSpPr>
        <p:spPr>
          <a:xfrm>
            <a:off x="3689326" y="2636515"/>
            <a:ext cx="152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What if?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48A1D1B-2333-4FBC-B80F-26639DC28A70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5210245" y="818942"/>
            <a:ext cx="500767" cy="2079183"/>
          </a:xfrm>
          <a:prstGeom prst="line">
            <a:avLst/>
          </a:prstGeom>
          <a:ln w="57150">
            <a:solidFill>
              <a:schemeClr val="bg1"/>
            </a:solidFill>
            <a:prstDash val="sysDash"/>
            <a:headEnd w="lg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14225F-8D6B-49B1-1C10-E3782187610E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5210245" y="2145095"/>
            <a:ext cx="500767" cy="753030"/>
          </a:xfrm>
          <a:prstGeom prst="line">
            <a:avLst/>
          </a:prstGeom>
          <a:ln w="57150">
            <a:solidFill>
              <a:schemeClr val="bg1"/>
            </a:solidFill>
            <a:prstDash val="sysDash"/>
            <a:headEnd w="lg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824A200-C6D2-1C42-413C-98A5027BC0E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210245" y="2898125"/>
            <a:ext cx="428555" cy="273989"/>
          </a:xfrm>
          <a:prstGeom prst="line">
            <a:avLst/>
          </a:prstGeom>
          <a:ln w="57150">
            <a:solidFill>
              <a:schemeClr val="bg1"/>
            </a:solidFill>
            <a:prstDash val="sysDash"/>
            <a:headEnd w="lg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FB1185-F501-0542-5E48-1AB10452D039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210245" y="2898125"/>
            <a:ext cx="500767" cy="1426433"/>
          </a:xfrm>
          <a:prstGeom prst="line">
            <a:avLst/>
          </a:prstGeom>
          <a:ln w="57150">
            <a:solidFill>
              <a:schemeClr val="bg1"/>
            </a:solidFill>
            <a:prstDash val="sysDash"/>
            <a:headEnd w="lg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33C26B-F9F0-0B08-9D69-A55F20A96CCC}"/>
              </a:ext>
            </a:extLst>
          </p:cNvPr>
          <p:cNvSpPr txBox="1"/>
          <p:nvPr/>
        </p:nvSpPr>
        <p:spPr>
          <a:xfrm>
            <a:off x="3873427" y="818942"/>
            <a:ext cx="144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Horned Grebe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19FA25F-5BD0-B57A-A28E-0A1A792CD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12127" r="8827" b="39500"/>
          <a:stretch/>
        </p:blipFill>
        <p:spPr bwMode="auto">
          <a:xfrm>
            <a:off x="3706341" y="1136907"/>
            <a:ext cx="1502946" cy="102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835733" y="942053"/>
            <a:ext cx="1106906" cy="369332"/>
            <a:chOff x="631658" y="314483"/>
            <a:chExt cx="490652" cy="369332"/>
          </a:xfrm>
        </p:grpSpPr>
        <p:sp>
          <p:nvSpPr>
            <p:cNvPr id="37" name="Rectangle 36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1658" y="314483"/>
              <a:ext cx="49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FF"/>
                  </a:solidFill>
                </a:rPr>
                <a:t>OECM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845500" y="3424633"/>
            <a:ext cx="1106906" cy="369332"/>
            <a:chOff x="631658" y="314483"/>
            <a:chExt cx="490652" cy="369332"/>
          </a:xfrm>
        </p:grpSpPr>
        <p:sp>
          <p:nvSpPr>
            <p:cNvPr id="47" name="Rectangle 46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1658" y="314483"/>
              <a:ext cx="49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FF"/>
                  </a:solidFill>
                </a:rPr>
                <a:t>OECM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89186" y="2165960"/>
            <a:ext cx="511342" cy="369332"/>
            <a:chOff x="631658" y="314483"/>
            <a:chExt cx="511342" cy="369332"/>
          </a:xfrm>
        </p:grpSpPr>
        <p:sp>
          <p:nvSpPr>
            <p:cNvPr id="60" name="Rectangle 59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383170" y="4728220"/>
            <a:ext cx="511342" cy="369332"/>
            <a:chOff x="631658" y="314483"/>
            <a:chExt cx="511342" cy="369332"/>
          </a:xfrm>
        </p:grpSpPr>
        <p:sp>
          <p:nvSpPr>
            <p:cNvPr id="69" name="Rectangle 68"/>
            <p:cNvSpPr/>
            <p:nvPr/>
          </p:nvSpPr>
          <p:spPr>
            <a:xfrm>
              <a:off x="721895" y="415090"/>
              <a:ext cx="318837" cy="180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1658" y="314483"/>
              <a:ext cx="511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63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2" y="49568"/>
            <a:ext cx="8229600" cy="5881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3" y="703847"/>
            <a:ext cx="7705370" cy="4307306"/>
          </a:xfrm>
        </p:spPr>
      </p:pic>
    </p:spTree>
    <p:extLst>
      <p:ext uri="{BB962C8B-B14F-4D97-AF65-F5344CB8AC3E}">
        <p14:creationId xmlns:p14="http://schemas.microsoft.com/office/powerpoint/2010/main" val="309207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9492</TotalTime>
  <Words>109</Words>
  <Application>Microsoft Office PowerPoint</Application>
  <PresentationFormat>On-screen Show (16:9)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1_Office Theme</vt:lpstr>
      <vt:lpstr>Alliance meeting (2023-05-02)</vt:lpstr>
      <vt:lpstr>European case study</vt:lpstr>
      <vt:lpstr>Threats to biodiversity</vt:lpstr>
      <vt:lpstr>Managing threats to biodiversity</vt:lpstr>
      <vt:lpstr>Mapping consequences</vt:lpstr>
      <vt:lpstr>Prioritization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Hanson</cp:lastModifiedBy>
  <cp:revision>1477</cp:revision>
  <dcterms:created xsi:type="dcterms:W3CDTF">2006-08-16T00:00:00Z</dcterms:created>
  <dcterms:modified xsi:type="dcterms:W3CDTF">2023-05-02T14:22:50Z</dcterms:modified>
</cp:coreProperties>
</file>