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540" r:id="rId4"/>
    <p:sldId id="530" r:id="rId5"/>
    <p:sldId id="517" r:id="rId6"/>
    <p:sldId id="541" r:id="rId7"/>
    <p:sldId id="542" r:id="rId8"/>
    <p:sldId id="546" r:id="rId9"/>
    <p:sldId id="543" r:id="rId10"/>
    <p:sldId id="544" r:id="rId11"/>
    <p:sldId id="54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e Stone" initials="ZS" lastIdx="2" clrIdx="0">
    <p:extLst>
      <p:ext uri="{19B8F6BF-5375-455C-9EA6-DF929625EA0E}">
        <p15:presenceInfo xmlns:p15="http://schemas.microsoft.com/office/powerpoint/2012/main" userId="ecd519e82100c7ee" providerId="Windows Live"/>
      </p:ext>
    </p:extLst>
  </p:cmAuthor>
  <p:cmAuthor id="2" name="Jeffrey Owen Hanson" initials="JOH" lastIdx="1" clrIdx="1">
    <p:extLst>
      <p:ext uri="{19B8F6BF-5375-455C-9EA6-DF929625EA0E}">
        <p15:presenceInfo xmlns:p15="http://schemas.microsoft.com/office/powerpoint/2012/main" userId="Jeffrey Owen Hanson" providerId="None"/>
      </p:ext>
    </p:extLst>
  </p:cmAuthor>
  <p:cmAuthor id="3" name="Richard Schuster" initials="RS" lastIdx="1" clrIdx="2">
    <p:extLst>
      <p:ext uri="{19B8F6BF-5375-455C-9EA6-DF929625EA0E}">
        <p15:presenceInfo xmlns:p15="http://schemas.microsoft.com/office/powerpoint/2012/main" userId="Richard Schu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1FF74"/>
    <a:srgbClr val="FFFFFF"/>
    <a:srgbClr val="000000"/>
    <a:srgbClr val="303030"/>
    <a:srgbClr val="434343"/>
    <a:srgbClr val="2D2A3A"/>
    <a:srgbClr val="1E1C26"/>
    <a:srgbClr val="0E0036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08D1666-8CA5-49D1-A8F6-7CDDBF498F8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443680" y="1200240"/>
            <a:ext cx="4255920" cy="339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443680" y="1200240"/>
            <a:ext cx="4255920" cy="339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4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2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03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0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1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2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73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2/24/21</a:t>
            </a:r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061743-D104-4342-92DB-595A49178A68}" type="slidenum"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180900" y="1225722"/>
            <a:ext cx="8902800" cy="116805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Alliance meeting</a:t>
            </a:r>
            <a:endParaRPr lang="en-US" sz="66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60300" y="3968936"/>
            <a:ext cx="9023400" cy="101422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Jeffrey </a:t>
            </a:r>
            <a:r>
              <a:rPr lang="en-US" sz="4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Hanson</a:t>
            </a:r>
            <a:endParaRPr lang="en-US" sz="4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3" name="AutoShape 4" descr="Nature Conservancy of Canada (NCC) â Annual Report 2019/20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" y="76439"/>
            <a:ext cx="8770620" cy="731281"/>
          </a:xfrm>
        </p:spPr>
        <p:txBody>
          <a:bodyPr>
            <a:noAutofit/>
          </a:bodyPr>
          <a:lstStyle/>
          <a:p>
            <a:r>
              <a:rPr lang="en-AU" sz="3200" dirty="0" smtClean="0"/>
              <a:t>Trade-offs between connectivity approaches</a:t>
            </a:r>
            <a:endParaRPr lang="en-AU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29" y="807720"/>
            <a:ext cx="6841531" cy="41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7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562" y="0"/>
            <a:ext cx="6290438" cy="857250"/>
          </a:xfrm>
        </p:spPr>
        <p:txBody>
          <a:bodyPr>
            <a:normAutofit/>
          </a:bodyPr>
          <a:lstStyle/>
          <a:p>
            <a:r>
              <a:rPr lang="en-AU" dirty="0"/>
              <a:t>Where to Work tool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01" y="930732"/>
            <a:ext cx="6041761" cy="31272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063481" cy="5143499"/>
          </a:xfrm>
        </p:spPr>
        <p:txBody>
          <a:bodyPr>
            <a:normAutofit/>
          </a:bodyPr>
          <a:lstStyle/>
          <a:p>
            <a:r>
              <a:rPr lang="en-AU" sz="3600" dirty="0"/>
              <a:t>Interactive  design</a:t>
            </a:r>
          </a:p>
          <a:p>
            <a:r>
              <a:rPr lang="en-AU" sz="3600" dirty="0"/>
              <a:t>Multiple modes</a:t>
            </a:r>
          </a:p>
          <a:p>
            <a:r>
              <a:rPr lang="en-AU" sz="3600" dirty="0"/>
              <a:t>Fast and accurate </a:t>
            </a:r>
          </a:p>
          <a:p>
            <a:r>
              <a:rPr lang="en-AU" sz="3600" dirty="0"/>
              <a:t>Explore uncertainty </a:t>
            </a:r>
          </a:p>
          <a:p>
            <a:endParaRPr lang="en-AU" sz="3600" dirty="0"/>
          </a:p>
        </p:txBody>
      </p:sp>
      <p:sp>
        <p:nvSpPr>
          <p:cNvPr id="7" name="Rectangle 6"/>
          <p:cNvSpPr/>
          <p:nvPr/>
        </p:nvSpPr>
        <p:spPr>
          <a:xfrm>
            <a:off x="3145197" y="4277561"/>
            <a:ext cx="5707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3600" dirty="0"/>
              <a:t>Solutions in near real-time</a:t>
            </a:r>
          </a:p>
        </p:txBody>
      </p:sp>
    </p:spTree>
    <p:extLst>
      <p:ext uri="{BB962C8B-B14F-4D97-AF65-F5344CB8AC3E}">
        <p14:creationId xmlns:p14="http://schemas.microsoft.com/office/powerpoint/2010/main" val="48112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013" y="1082073"/>
            <a:ext cx="2928937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u="sng" dirty="0" smtClean="0"/>
              <a:t>Bennett Lab, </a:t>
            </a:r>
            <a:endParaRPr lang="en-AU" sz="2400" u="sng" dirty="0" smtClean="0"/>
          </a:p>
          <a:p>
            <a:pPr marL="0" indent="0">
              <a:buNone/>
            </a:pPr>
            <a:r>
              <a:rPr lang="en-AU" sz="2400" u="sng" dirty="0" smtClean="0"/>
              <a:t>Carleton </a:t>
            </a:r>
            <a:r>
              <a:rPr lang="en-AU" sz="2400" u="sng" dirty="0" smtClean="0"/>
              <a:t>University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Jeffrey Hanson</a:t>
            </a:r>
          </a:p>
          <a:p>
            <a:r>
              <a:rPr lang="en-AU" sz="2400" dirty="0" smtClean="0"/>
              <a:t>Jaimie Vincent</a:t>
            </a:r>
          </a:p>
          <a:p>
            <a:r>
              <a:rPr lang="en-AU" sz="2400" dirty="0" smtClean="0"/>
              <a:t>Joe Bennett</a:t>
            </a:r>
          </a:p>
          <a:p>
            <a:pPr lvl="1"/>
            <a:endParaRPr lang="en-AU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158045"/>
            <a:ext cx="8229600" cy="857250"/>
          </a:xfrm>
        </p:spPr>
        <p:txBody>
          <a:bodyPr/>
          <a:lstStyle/>
          <a:p>
            <a:r>
              <a:rPr lang="en-AU" dirty="0" smtClean="0"/>
              <a:t>The team behind the tool</a:t>
            </a:r>
            <a:endParaRPr lang="en-AU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329555" y="1082073"/>
            <a:ext cx="2720633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u="sng" dirty="0"/>
              <a:t>Nature </a:t>
            </a:r>
            <a:r>
              <a:rPr lang="en-AU" sz="2400" u="sng" dirty="0" smtClean="0"/>
              <a:t>Conservancy</a:t>
            </a:r>
          </a:p>
          <a:p>
            <a:pPr marL="0" indent="0">
              <a:buNone/>
            </a:pPr>
            <a:r>
              <a:rPr lang="en-AU" sz="2400" u="sng" dirty="0" smtClean="0"/>
              <a:t>of Canada (NCC)</a:t>
            </a:r>
          </a:p>
          <a:p>
            <a:pPr marL="0" indent="0">
              <a:buNone/>
            </a:pPr>
            <a:r>
              <a:rPr lang="en-AU" sz="2400" dirty="0" smtClean="0"/>
              <a:t> </a:t>
            </a:r>
          </a:p>
          <a:p>
            <a:r>
              <a:rPr lang="en-AU" sz="2400" dirty="0" smtClean="0"/>
              <a:t>Richard Schuster</a:t>
            </a:r>
          </a:p>
          <a:p>
            <a:r>
              <a:rPr lang="en-AU" sz="2400" dirty="0"/>
              <a:t>JC Laurence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350792" y="1082073"/>
            <a:ext cx="269319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u="sng" dirty="0" smtClean="0"/>
              <a:t>Research </a:t>
            </a:r>
            <a:r>
              <a:rPr lang="en-AU" sz="2400" u="sng" dirty="0"/>
              <a:t>Software Development </a:t>
            </a:r>
            <a:r>
              <a:rPr lang="en-AU" sz="2400" u="sng" dirty="0" smtClean="0"/>
              <a:t>Team,          Carleton University</a:t>
            </a:r>
          </a:p>
          <a:p>
            <a:r>
              <a:rPr lang="fr-FR" sz="2400" dirty="0"/>
              <a:t>Kevin </a:t>
            </a:r>
            <a:r>
              <a:rPr lang="fr-FR" sz="2400" dirty="0" smtClean="0"/>
              <a:t>Zhou</a:t>
            </a:r>
          </a:p>
          <a:p>
            <a:r>
              <a:rPr lang="fr-FR" sz="2400" dirty="0" err="1" smtClean="0"/>
              <a:t>Tanvir</a:t>
            </a:r>
            <a:r>
              <a:rPr lang="fr-FR" sz="2400" dirty="0" smtClean="0"/>
              <a:t> Islam</a:t>
            </a:r>
          </a:p>
          <a:p>
            <a:r>
              <a:rPr lang="fr-FR" sz="2400" dirty="0" err="1" smtClean="0"/>
              <a:t>Jazmin</a:t>
            </a:r>
            <a:r>
              <a:rPr lang="fr-FR" sz="2400" dirty="0" smtClean="0"/>
              <a:t> </a:t>
            </a:r>
            <a:r>
              <a:rPr lang="fr-FR" sz="2400" dirty="0"/>
              <a:t>Romero</a:t>
            </a:r>
            <a:endParaRPr lang="en-AU" sz="2400" dirty="0" smtClean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30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 with Ontario 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3746"/>
            <a:ext cx="8229600" cy="1096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dirty="0"/>
              <a:t>https://ncc.carleton.ca/</a:t>
            </a:r>
          </a:p>
        </p:txBody>
      </p:sp>
    </p:spTree>
    <p:extLst>
      <p:ext uri="{BB962C8B-B14F-4D97-AF65-F5344CB8AC3E}">
        <p14:creationId xmlns:p14="http://schemas.microsoft.com/office/powerpoint/2010/main" val="233765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113110"/>
            <a:ext cx="8479631" cy="1851421"/>
          </a:xfrm>
        </p:spPr>
        <p:txBody>
          <a:bodyPr>
            <a:noAutofit/>
          </a:bodyPr>
          <a:lstStyle/>
          <a:p>
            <a:r>
              <a:rPr lang="en-AU" sz="4000" dirty="0" smtClean="0"/>
              <a:t>A </a:t>
            </a:r>
            <a:r>
              <a:rPr lang="en-AU" sz="4000" dirty="0"/>
              <a:t>comparison of approaches for including connectivity in systematic conservation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5" y="2364580"/>
            <a:ext cx="8415337" cy="22514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3600" dirty="0" smtClean="0"/>
              <a:t>Jeffrey </a:t>
            </a:r>
            <a:r>
              <a:rPr lang="en-AU" sz="3600" dirty="0"/>
              <a:t>O. </a:t>
            </a:r>
            <a:r>
              <a:rPr lang="en-AU" sz="3600" dirty="0" smtClean="0"/>
              <a:t>Hanson, </a:t>
            </a:r>
            <a:r>
              <a:rPr lang="en-AU" sz="3600" dirty="0"/>
              <a:t>Jaimie </a:t>
            </a:r>
            <a:r>
              <a:rPr lang="en-AU" sz="3600" dirty="0" smtClean="0"/>
              <a:t>Vincent, </a:t>
            </a:r>
            <a:r>
              <a:rPr lang="en-AU" sz="3600" dirty="0"/>
              <a:t>Richard </a:t>
            </a:r>
            <a:r>
              <a:rPr lang="en-AU" sz="3600" dirty="0" smtClean="0"/>
              <a:t>Schuster, </a:t>
            </a:r>
            <a:r>
              <a:rPr lang="en-AU" sz="3600" dirty="0"/>
              <a:t>Lenore </a:t>
            </a:r>
            <a:r>
              <a:rPr lang="en-AU" sz="3600" dirty="0" err="1" smtClean="0"/>
              <a:t>Fahrig</a:t>
            </a:r>
            <a:r>
              <a:rPr lang="en-AU" sz="3600" dirty="0" smtClean="0"/>
              <a:t>, Angela Brennan, </a:t>
            </a:r>
            <a:r>
              <a:rPr lang="en-AU" sz="3600" dirty="0"/>
              <a:t>Amanda E. </a:t>
            </a:r>
            <a:r>
              <a:rPr lang="en-AU" sz="3600" dirty="0" smtClean="0"/>
              <a:t>Martin, </a:t>
            </a:r>
            <a:r>
              <a:rPr lang="en-AU" sz="3600" dirty="0"/>
              <a:t>Josie S. </a:t>
            </a:r>
            <a:r>
              <a:rPr lang="en-AU" sz="3600" dirty="0" smtClean="0"/>
              <a:t>Hughes,     Richard </a:t>
            </a:r>
            <a:r>
              <a:rPr lang="en-AU" sz="3600" dirty="0" err="1" smtClean="0"/>
              <a:t>Pither</a:t>
            </a:r>
            <a:r>
              <a:rPr lang="en-AU" sz="3600" dirty="0" smtClean="0"/>
              <a:t>, </a:t>
            </a:r>
            <a:r>
              <a:rPr lang="en-AU" sz="3600" dirty="0"/>
              <a:t>Joseph R. </a:t>
            </a:r>
            <a:r>
              <a:rPr lang="en-AU" sz="3600" dirty="0" smtClean="0"/>
              <a:t>Bennett</a:t>
            </a:r>
            <a:endParaRPr lang="en-A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42708" y="4774168"/>
            <a:ext cx="34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 prep, authorship order not final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466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" y="81281"/>
            <a:ext cx="8920480" cy="650239"/>
          </a:xfrm>
        </p:spPr>
        <p:txBody>
          <a:bodyPr>
            <a:noAutofit/>
          </a:bodyPr>
          <a:lstStyle/>
          <a:p>
            <a:r>
              <a:rPr lang="en-AU" sz="3200" dirty="0" smtClean="0"/>
              <a:t>How we normally think about connectivity…</a:t>
            </a:r>
            <a:endParaRPr lang="en-AU" sz="3200" dirty="0"/>
          </a:p>
        </p:txBody>
      </p:sp>
      <p:sp>
        <p:nvSpPr>
          <p:cNvPr id="4" name="Rectangle 3"/>
          <p:cNvSpPr/>
          <p:nvPr/>
        </p:nvSpPr>
        <p:spPr>
          <a:xfrm>
            <a:off x="215900" y="1404527"/>
            <a:ext cx="2738120" cy="3119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6189980" y="1404527"/>
            <a:ext cx="2738120" cy="3119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3202940" y="1404527"/>
            <a:ext cx="2738120" cy="31191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229360" y="879501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BAD </a:t>
            </a:r>
            <a:endParaRPr lang="en-A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954520" y="879501"/>
            <a:ext cx="85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BEST</a:t>
            </a:r>
            <a:endParaRPr lang="en-A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7480" y="879501"/>
            <a:ext cx="120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BETTER</a:t>
            </a:r>
            <a:endParaRPr lang="en-AU" sz="2400" dirty="0"/>
          </a:p>
        </p:txBody>
      </p:sp>
      <p:sp>
        <p:nvSpPr>
          <p:cNvPr id="31" name="Hexagon 30"/>
          <p:cNvSpPr/>
          <p:nvPr/>
        </p:nvSpPr>
        <p:spPr>
          <a:xfrm>
            <a:off x="447040" y="1780447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Hexagon 31"/>
          <p:cNvSpPr/>
          <p:nvPr/>
        </p:nvSpPr>
        <p:spPr>
          <a:xfrm>
            <a:off x="1798320" y="1801660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Hexagon 32"/>
          <p:cNvSpPr/>
          <p:nvPr/>
        </p:nvSpPr>
        <p:spPr>
          <a:xfrm>
            <a:off x="1891385" y="3559340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Hexagon 33"/>
          <p:cNvSpPr/>
          <p:nvPr/>
        </p:nvSpPr>
        <p:spPr>
          <a:xfrm>
            <a:off x="1087679" y="2308767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Hexagon 34"/>
          <p:cNvSpPr/>
          <p:nvPr/>
        </p:nvSpPr>
        <p:spPr>
          <a:xfrm>
            <a:off x="447040" y="3734739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Hexagon 35"/>
          <p:cNvSpPr/>
          <p:nvPr/>
        </p:nvSpPr>
        <p:spPr>
          <a:xfrm>
            <a:off x="616509" y="2966151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Hexagon 36"/>
          <p:cNvSpPr/>
          <p:nvPr/>
        </p:nvSpPr>
        <p:spPr>
          <a:xfrm>
            <a:off x="3539082" y="1803783"/>
            <a:ext cx="612851" cy="504984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Hexagon 37"/>
          <p:cNvSpPr/>
          <p:nvPr/>
        </p:nvSpPr>
        <p:spPr>
          <a:xfrm>
            <a:off x="4014976" y="2057168"/>
            <a:ext cx="612851" cy="504984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Hexagon 38"/>
          <p:cNvSpPr/>
          <p:nvPr/>
        </p:nvSpPr>
        <p:spPr>
          <a:xfrm>
            <a:off x="4983427" y="3582676"/>
            <a:ext cx="612851" cy="504984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Hexagon 39"/>
          <p:cNvSpPr/>
          <p:nvPr/>
        </p:nvSpPr>
        <p:spPr>
          <a:xfrm>
            <a:off x="3539082" y="2318371"/>
            <a:ext cx="612851" cy="504984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Hexagon 40"/>
          <p:cNvSpPr/>
          <p:nvPr/>
        </p:nvSpPr>
        <p:spPr>
          <a:xfrm>
            <a:off x="4481775" y="3838601"/>
            <a:ext cx="612851" cy="504984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Hexagon 41"/>
          <p:cNvSpPr/>
          <p:nvPr/>
        </p:nvSpPr>
        <p:spPr>
          <a:xfrm>
            <a:off x="4481774" y="3330184"/>
            <a:ext cx="612851" cy="504984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Hexagon 42"/>
          <p:cNvSpPr/>
          <p:nvPr/>
        </p:nvSpPr>
        <p:spPr>
          <a:xfrm>
            <a:off x="6666785" y="2414833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Hexagon 43"/>
          <p:cNvSpPr/>
          <p:nvPr/>
        </p:nvSpPr>
        <p:spPr>
          <a:xfrm>
            <a:off x="7643257" y="2423792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Hexagon 44"/>
          <p:cNvSpPr/>
          <p:nvPr/>
        </p:nvSpPr>
        <p:spPr>
          <a:xfrm>
            <a:off x="7155734" y="3218812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Hexagon 45"/>
          <p:cNvSpPr/>
          <p:nvPr/>
        </p:nvSpPr>
        <p:spPr>
          <a:xfrm>
            <a:off x="7143592" y="2680778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Hexagon 46"/>
          <p:cNvSpPr/>
          <p:nvPr/>
        </p:nvSpPr>
        <p:spPr>
          <a:xfrm>
            <a:off x="6666786" y="3494471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Hexagon 47"/>
          <p:cNvSpPr/>
          <p:nvPr/>
        </p:nvSpPr>
        <p:spPr>
          <a:xfrm>
            <a:off x="6666786" y="2944938"/>
            <a:ext cx="612851" cy="528320"/>
          </a:xfrm>
          <a:prstGeom prst="hexagon">
            <a:avLst/>
          </a:prstGeom>
          <a:solidFill>
            <a:srgbClr val="00B050"/>
          </a:solidFill>
          <a:ln>
            <a:solidFill>
              <a:srgbClr val="01F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1752397" y="4716965"/>
            <a:ext cx="112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Reserves</a:t>
            </a:r>
            <a:endParaRPr lang="en-AU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110740" y="3924300"/>
            <a:ext cx="91440" cy="7926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1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" y="81282"/>
            <a:ext cx="8920480" cy="821544"/>
          </a:xfrm>
        </p:spPr>
        <p:txBody>
          <a:bodyPr>
            <a:noAutofit/>
          </a:bodyPr>
          <a:lstStyle/>
          <a:p>
            <a:r>
              <a:rPr lang="en-AU" dirty="0" smtClean="0"/>
              <a:t>But other approaches exist too!</a:t>
            </a:r>
            <a:endParaRPr lang="en-AU" dirty="0"/>
          </a:p>
        </p:txBody>
      </p:sp>
      <p:pic>
        <p:nvPicPr>
          <p:cNvPr id="2052" name="Picture 4" descr="How Visiting a Polluted City Is Bad for Your Health | CondÃ© Nast Traveler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22" y="1361570"/>
            <a:ext cx="2277023" cy="12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is Is the Real Difference Between Streets, Roads, and Avenues | Reader&amp;#39;s  Digest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55" y="1361570"/>
            <a:ext cx="1917025" cy="128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434" y="1007481"/>
            <a:ext cx="114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Total area</a:t>
            </a:r>
            <a:endParaRPr lang="en-AU" dirty="0"/>
          </a:p>
        </p:txBody>
      </p:sp>
      <p:sp>
        <p:nvSpPr>
          <p:cNvPr id="49" name="TextBox 48"/>
          <p:cNvSpPr txBox="1"/>
          <p:nvPr/>
        </p:nvSpPr>
        <p:spPr>
          <a:xfrm>
            <a:off x="3290487" y="1007481"/>
            <a:ext cx="230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Human modified areas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5959193" y="1007481"/>
            <a:ext cx="302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Areas that impede movement</a:t>
            </a:r>
            <a:endParaRPr lang="en-AU" dirty="0"/>
          </a:p>
        </p:txBody>
      </p:sp>
      <p:sp>
        <p:nvSpPr>
          <p:cNvPr id="7" name="AutoShape 8" descr="Natural Areas | THPRD"/>
          <p:cNvSpPr>
            <a:spLocks noChangeAspect="1" noChangeArrowheads="1"/>
          </p:cNvSpPr>
          <p:nvPr/>
        </p:nvSpPr>
        <p:spPr bwMode="auto">
          <a:xfrm>
            <a:off x="1744399" y="115917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58" name="Picture 10" descr="Natural Areas | THP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85" y="1361570"/>
            <a:ext cx="1906346" cy="128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57983" y="2914165"/>
            <a:ext cx="8236156" cy="1696868"/>
            <a:chOff x="457983" y="2914165"/>
            <a:chExt cx="8236156" cy="16968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49499" t="25296" r="13501" b="25394"/>
            <a:stretch/>
          </p:blipFill>
          <p:spPr>
            <a:xfrm>
              <a:off x="761850" y="3329433"/>
              <a:ext cx="1709616" cy="12816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7983" y="2914165"/>
              <a:ext cx="231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Spatial heterogeneity</a:t>
              </a:r>
              <a:endParaRPr lang="en-AU" dirty="0"/>
            </a:p>
          </p:txBody>
        </p:sp>
        <p:pic>
          <p:nvPicPr>
            <p:cNvPr id="2060" name="Picture 12" descr="International Day for Biological Diversity: Our Solutions are in Nature |  Defenders of Wildlife"/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291" y="3329433"/>
              <a:ext cx="1873684" cy="12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3255151" y="2914165"/>
              <a:ext cx="2375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Species representation</a:t>
              </a:r>
              <a:endParaRPr lang="en-AU" dirty="0"/>
            </a:p>
          </p:txBody>
        </p:sp>
        <p:pic>
          <p:nvPicPr>
            <p:cNvPr id="2062" name="Picture 14" descr="Study shows the Sahara swung between lush and desert conditions every  20,000 years, in sync with monsoon activity"/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368" y="3329433"/>
              <a:ext cx="1922399" cy="12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250996" y="2914165"/>
              <a:ext cx="244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Environmental similarity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9559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Case study in Washington, USA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29" y="1082040"/>
            <a:ext cx="4265271" cy="3394472"/>
          </a:xfrm>
        </p:spPr>
        <p:txBody>
          <a:bodyPr>
            <a:normAutofit fontScale="85000" lnSpcReduction="10000"/>
          </a:bodyPr>
          <a:lstStyle/>
          <a:p>
            <a:r>
              <a:rPr lang="en-AU" dirty="0" smtClean="0"/>
              <a:t>Data for 261 bird species</a:t>
            </a:r>
          </a:p>
          <a:p>
            <a:r>
              <a:rPr lang="en-AU" dirty="0" smtClean="0"/>
              <a:t>Land acquisition costs</a:t>
            </a:r>
          </a:p>
          <a:p>
            <a:r>
              <a:rPr lang="en-AU" dirty="0" smtClean="0"/>
              <a:t>Account for existing land management</a:t>
            </a:r>
          </a:p>
          <a:p>
            <a:r>
              <a:rPr lang="en-AU" dirty="0" smtClean="0"/>
              <a:t>Compare 8 different approaches for promoting for connectivity in conservation plans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r="10396" b="74963"/>
          <a:stretch/>
        </p:blipFill>
        <p:spPr>
          <a:xfrm>
            <a:off x="4840676" y="1082040"/>
            <a:ext cx="2013609" cy="1585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74963" r="10396"/>
          <a:stretch/>
        </p:blipFill>
        <p:spPr>
          <a:xfrm>
            <a:off x="6972490" y="2739390"/>
            <a:ext cx="2013609" cy="1585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49926" r="10396" b="25037"/>
          <a:stretch/>
        </p:blipFill>
        <p:spPr>
          <a:xfrm>
            <a:off x="4840676" y="2739390"/>
            <a:ext cx="2013609" cy="1585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9" t="25038" r="10396" b="49926"/>
          <a:stretch/>
        </p:blipFill>
        <p:spPr>
          <a:xfrm>
            <a:off x="6972490" y="1082040"/>
            <a:ext cx="2013609" cy="15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44780" y="205978"/>
            <a:ext cx="3307080" cy="4629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/>
              <a:t>Different  approaches made different plans</a:t>
            </a:r>
          </a:p>
          <a:p>
            <a:r>
              <a:rPr lang="en-AU" sz="2800" dirty="0" smtClean="0"/>
              <a:t>Some approaches made similar plans</a:t>
            </a:r>
          </a:p>
          <a:p>
            <a:r>
              <a:rPr lang="en-AU" sz="2800" dirty="0" smtClean="0"/>
              <a:t>Some places were selected under plans produced by all approaches</a:t>
            </a:r>
            <a:endParaRPr lang="en-AU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0" y="89574"/>
            <a:ext cx="5494020" cy="4859797"/>
          </a:xfrm>
        </p:spPr>
      </p:pic>
    </p:spTree>
    <p:extLst>
      <p:ext uri="{BB962C8B-B14F-4D97-AF65-F5344CB8AC3E}">
        <p14:creationId xmlns:p14="http://schemas.microsoft.com/office/powerpoint/2010/main" val="16833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Words>208</Words>
  <Application>Microsoft Office PowerPoint</Application>
  <PresentationFormat>On-screen Show (16:9)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1_Office Theme</vt:lpstr>
      <vt:lpstr>PowerPoint Presentation</vt:lpstr>
      <vt:lpstr>Where to Work tool</vt:lpstr>
      <vt:lpstr>The team behind the tool</vt:lpstr>
      <vt:lpstr>Demo with Ontario pilot</vt:lpstr>
      <vt:lpstr>A comparison of approaches for including connectivity in systematic conservation planning</vt:lpstr>
      <vt:lpstr>How we normally think about connectivity…</vt:lpstr>
      <vt:lpstr>But other approaches exist too!</vt:lpstr>
      <vt:lpstr>Case study in Washington, USA</vt:lpstr>
      <vt:lpstr>PowerPoint Presentation</vt:lpstr>
      <vt:lpstr>Trade-offs between connectivity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subject/>
  <dc:creator>Jeff Hanson Local Admin</dc:creator>
  <dc:description/>
  <cp:lastModifiedBy>Jeffrey Owen Hanson</cp:lastModifiedBy>
  <cp:revision>2365</cp:revision>
  <dcterms:created xsi:type="dcterms:W3CDTF">2006-08-16T00:00:00Z</dcterms:created>
  <dcterms:modified xsi:type="dcterms:W3CDTF">2021-10-15T03:32:35Z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68</vt:i4>
  </property>
</Properties>
</file>