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321" r:id="rId7"/>
    <p:sldId id="331" r:id="rId8"/>
    <p:sldId id="301" r:id="rId9"/>
    <p:sldId id="332" r:id="rId10"/>
    <p:sldId id="333" r:id="rId11"/>
    <p:sldId id="266" r:id="rId12"/>
    <p:sldId id="324" r:id="rId13"/>
    <p:sldId id="334" r:id="rId14"/>
    <p:sldId id="325" r:id="rId15"/>
    <p:sldId id="307" r:id="rId16"/>
    <p:sldId id="320" r:id="rId17"/>
    <p:sldId id="308" r:id="rId18"/>
    <p:sldId id="314" r:id="rId19"/>
    <p:sldId id="285" r:id="rId20"/>
    <p:sldId id="304"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707"/>
    <a:srgbClr val="540000"/>
    <a:srgbClr val="6F8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5604" autoAdjust="0"/>
  </p:normalViewPr>
  <p:slideViewPr>
    <p:cSldViewPr snapToGrid="0" snapToObjects="1">
      <p:cViewPr>
        <p:scale>
          <a:sx n="80" d="100"/>
          <a:sy n="80" d="100"/>
        </p:scale>
        <p:origin x="-121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4000E-16E5-4B7C-A14B-BAD755CB924A}" type="datetimeFigureOut">
              <a:rPr lang="en-AU" smtClean="0"/>
              <a:t>5/07/2016</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B35AC-EDC9-4126-A288-688121FD5938}" type="slidenum">
              <a:rPr lang="en-AU" smtClean="0"/>
              <a:t>‹#›</a:t>
            </a:fld>
            <a:endParaRPr lang="en-AU" dirty="0"/>
          </a:p>
        </p:txBody>
      </p:sp>
    </p:spTree>
    <p:extLst>
      <p:ext uri="{BB962C8B-B14F-4D97-AF65-F5344CB8AC3E}">
        <p14:creationId xmlns:p14="http://schemas.microsoft.com/office/powerpoint/2010/main" val="373597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3</a:t>
            </a:fld>
            <a:endParaRPr lang="en-AU"/>
          </a:p>
        </p:txBody>
      </p:sp>
    </p:spTree>
    <p:extLst>
      <p:ext uri="{BB962C8B-B14F-4D97-AF65-F5344CB8AC3E}">
        <p14:creationId xmlns:p14="http://schemas.microsoft.com/office/powerpoint/2010/main" val="8589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8</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9</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10</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DEB35AC-EDC9-4126-A288-688121FD5938}" type="slidenum">
              <a:rPr lang="en-AU" smtClean="0"/>
              <a:t>19</a:t>
            </a:fld>
            <a:endParaRPr lang="en-AU" dirty="0"/>
          </a:p>
        </p:txBody>
      </p:sp>
    </p:spTree>
    <p:extLst>
      <p:ext uri="{BB962C8B-B14F-4D97-AF65-F5344CB8AC3E}">
        <p14:creationId xmlns:p14="http://schemas.microsoft.com/office/powerpoint/2010/main" val="162581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chemeClr val="bg1"/>
                </a:solidFill>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8222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8369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05804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0383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solidFill>
                  <a:schemeClr val="bg1"/>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5996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32158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855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8849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0920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4134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4581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A6B29-FDB5-4646-AA25-F2698AE76127}" type="datetimeFigureOut">
              <a:rPr lang="en-AU" smtClean="0"/>
              <a:t>5/07/2016</a:t>
            </a:fld>
            <a:endParaRPr lang="en-AU"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59B7A-2C57-4E19-9B04-2432CB7FD27F}" type="slidenum">
              <a:rPr lang="en-AU" smtClean="0"/>
              <a:t>‹#›</a:t>
            </a:fld>
            <a:endParaRPr lang="en-AU" dirty="0"/>
          </a:p>
        </p:txBody>
      </p:sp>
    </p:spTree>
    <p:extLst>
      <p:ext uri="{BB962C8B-B14F-4D97-AF65-F5344CB8AC3E}">
        <p14:creationId xmlns:p14="http://schemas.microsoft.com/office/powerpoint/2010/main" val="274556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2187675"/>
          </a:xfrm>
        </p:spPr>
        <p:txBody>
          <a:bodyPr>
            <a:normAutofit/>
          </a:bodyPr>
          <a:lstStyle/>
          <a:p>
            <a:r>
              <a:rPr lang="en-AU" b="1" dirty="0" err="1" smtClean="0">
                <a:solidFill>
                  <a:srgbClr val="00B050"/>
                </a:solidFill>
              </a:rPr>
              <a:t>rapr</a:t>
            </a:r>
            <a:r>
              <a:rPr lang="en-AU" dirty="0" smtClean="0"/>
              <a:t>: representative and adequate prioritisations in </a:t>
            </a:r>
            <a:r>
              <a:rPr lang="en-AU" dirty="0">
                <a:solidFill>
                  <a:schemeClr val="tx1"/>
                </a:solidFill>
              </a:rPr>
              <a:t>R</a:t>
            </a:r>
          </a:p>
        </p:txBody>
      </p:sp>
      <p:sp>
        <p:nvSpPr>
          <p:cNvPr id="3" name="Subtitle 2"/>
          <p:cNvSpPr>
            <a:spLocks noGrp="1"/>
          </p:cNvSpPr>
          <p:nvPr>
            <p:ph type="subTitle" idx="1"/>
          </p:nvPr>
        </p:nvSpPr>
        <p:spPr>
          <a:xfrm>
            <a:off x="755577" y="3216068"/>
            <a:ext cx="7560840" cy="1752600"/>
          </a:xfrm>
        </p:spPr>
        <p:txBody>
          <a:bodyPr>
            <a:normAutofit/>
          </a:bodyPr>
          <a:lstStyle/>
          <a:p>
            <a:r>
              <a:rPr lang="en-AU" dirty="0" smtClean="0">
                <a:solidFill>
                  <a:schemeClr val="bg1">
                    <a:lumMod val="75000"/>
                  </a:schemeClr>
                </a:solidFill>
              </a:rPr>
              <a:t>Jeffrey Hanson, </a:t>
            </a:r>
            <a:r>
              <a:rPr lang="en-AU" sz="2800" dirty="0">
                <a:solidFill>
                  <a:schemeClr val="bg1">
                    <a:lumMod val="75000"/>
                  </a:schemeClr>
                </a:solidFill>
              </a:rPr>
              <a:t>Jonathon Rhodes</a:t>
            </a:r>
            <a:r>
              <a:rPr lang="en-AU" sz="2800" dirty="0" smtClean="0">
                <a:solidFill>
                  <a:schemeClr val="bg1">
                    <a:lumMod val="75000"/>
                  </a:schemeClr>
                </a:solidFill>
              </a:rPr>
              <a:t>,</a:t>
            </a:r>
          </a:p>
          <a:p>
            <a:r>
              <a:rPr lang="en-AU" sz="2800" dirty="0" smtClean="0">
                <a:solidFill>
                  <a:schemeClr val="bg1">
                    <a:lumMod val="75000"/>
                  </a:schemeClr>
                </a:solidFill>
              </a:rPr>
              <a:t>Hugh </a:t>
            </a:r>
            <a:r>
              <a:rPr lang="en-AU" sz="2800" dirty="0" err="1" smtClean="0">
                <a:solidFill>
                  <a:schemeClr val="bg1">
                    <a:lumMod val="75000"/>
                  </a:schemeClr>
                </a:solidFill>
              </a:rPr>
              <a:t>Possingham</a:t>
            </a:r>
            <a:r>
              <a:rPr lang="en-AU" sz="2800" dirty="0" smtClean="0">
                <a:solidFill>
                  <a:schemeClr val="bg1">
                    <a:lumMod val="75000"/>
                  </a:schemeClr>
                </a:solidFill>
              </a:rPr>
              <a:t> &amp; </a:t>
            </a:r>
            <a:r>
              <a:rPr lang="en-AU" sz="2800" dirty="0">
                <a:solidFill>
                  <a:schemeClr val="bg1">
                    <a:lumMod val="75000"/>
                  </a:schemeClr>
                </a:solidFill>
              </a:rPr>
              <a:t>Richard Fuller </a:t>
            </a:r>
            <a:endParaRPr lang="en-AU" sz="2800" dirty="0" smtClean="0">
              <a:solidFill>
                <a:schemeClr val="bg1">
                  <a:lumMod val="75000"/>
                </a:schemeClr>
              </a:solidFill>
            </a:endParaRPr>
          </a:p>
          <a:p>
            <a:endParaRPr lang="en-AU" dirty="0"/>
          </a:p>
          <a:p>
            <a:endParaRPr lang="en-AU" dirty="0"/>
          </a:p>
        </p:txBody>
      </p:sp>
      <p:pic>
        <p:nvPicPr>
          <p:cNvPr id="1026" name="Picture 2" descr="C:\Users\jhanson\Downloads\1467354618_f0e0.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5946600"/>
            <a:ext cx="496422" cy="5673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hanson\Downloads\1467354784_web.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5978240"/>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7584" y="5999437"/>
            <a:ext cx="4502323" cy="461665"/>
          </a:xfrm>
          <a:prstGeom prst="rect">
            <a:avLst/>
          </a:prstGeom>
          <a:noFill/>
        </p:spPr>
        <p:txBody>
          <a:bodyPr wrap="none" rtlCol="0">
            <a:spAutoFit/>
          </a:bodyPr>
          <a:lstStyle/>
          <a:p>
            <a:r>
              <a:rPr lang="en-AU" sz="2400" dirty="0">
                <a:solidFill>
                  <a:schemeClr val="bg1">
                    <a:lumMod val="50000"/>
                  </a:schemeClr>
                </a:solidFill>
              </a:rPr>
              <a:t>j</a:t>
            </a:r>
            <a:r>
              <a:rPr lang="en-AU" sz="2400" dirty="0" smtClean="0">
                <a:solidFill>
                  <a:schemeClr val="bg1">
                    <a:lumMod val="50000"/>
                  </a:schemeClr>
                </a:solidFill>
              </a:rPr>
              <a:t>effrey.hanson@uqconnect.edu.au</a:t>
            </a:r>
            <a:endParaRPr lang="en-AU" sz="2400" dirty="0">
              <a:solidFill>
                <a:schemeClr val="bg1">
                  <a:lumMod val="50000"/>
                </a:schemeClr>
              </a:solidFill>
            </a:endParaRPr>
          </a:p>
        </p:txBody>
      </p:sp>
      <p:sp>
        <p:nvSpPr>
          <p:cNvPr id="7" name="TextBox 6"/>
          <p:cNvSpPr txBox="1"/>
          <p:nvPr/>
        </p:nvSpPr>
        <p:spPr>
          <a:xfrm>
            <a:off x="6563858" y="5999437"/>
            <a:ext cx="2611805" cy="461665"/>
          </a:xfrm>
          <a:prstGeom prst="rect">
            <a:avLst/>
          </a:prstGeom>
          <a:noFill/>
        </p:spPr>
        <p:txBody>
          <a:bodyPr wrap="none" rtlCol="0">
            <a:spAutoFit/>
          </a:bodyPr>
          <a:lstStyle/>
          <a:p>
            <a:r>
              <a:rPr lang="en-AU" sz="2400" dirty="0" smtClean="0">
                <a:solidFill>
                  <a:schemeClr val="bg1">
                    <a:lumMod val="50000"/>
                  </a:schemeClr>
                </a:solidFill>
              </a:rPr>
              <a:t>jeffrey-hanson.com</a:t>
            </a:r>
            <a:endParaRPr lang="en-AU" dirty="0">
              <a:solidFill>
                <a:schemeClr val="bg1">
                  <a:lumMod val="50000"/>
                </a:schemeClr>
              </a:solidFill>
            </a:endParaRPr>
          </a:p>
        </p:txBody>
      </p:sp>
      <p:pic>
        <p:nvPicPr>
          <p:cNvPr id="4" name="Picture 2" descr="https://www.r-project.org/logo/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8138" y="1390864"/>
            <a:ext cx="930286" cy="81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12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64"/>
            <a:ext cx="8229600" cy="1143000"/>
          </a:xfrm>
        </p:spPr>
        <p:txBody>
          <a:bodyPr>
            <a:normAutofit/>
          </a:bodyPr>
          <a:lstStyle/>
          <a:p>
            <a:r>
              <a:rPr lang="en-AU" sz="3600" dirty="0"/>
              <a:t>Criteria: adequate &amp; representative sample</a:t>
            </a:r>
            <a:endParaRPr lang="en-AU" sz="3600" dirty="0"/>
          </a:p>
        </p:txBody>
      </p:sp>
      <p:grpSp>
        <p:nvGrpSpPr>
          <p:cNvPr id="9" name="Group 8"/>
          <p:cNvGrpSpPr/>
          <p:nvPr/>
        </p:nvGrpSpPr>
        <p:grpSpPr>
          <a:xfrm>
            <a:off x="716096" y="1285483"/>
            <a:ext cx="7711808" cy="4394651"/>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5794434"/>
            <a:ext cx="8065954" cy="882591"/>
            <a:chOff x="539023" y="5794434"/>
            <a:chExt cx="8065954" cy="882591"/>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210670" cy="584775"/>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82814" cy="584775"/>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098775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Aims</a:t>
            </a:r>
            <a:endParaRPr lang="en-AU" dirty="0"/>
          </a:p>
        </p:txBody>
      </p:sp>
      <p:sp>
        <p:nvSpPr>
          <p:cNvPr id="3" name="Content Placeholder 2"/>
          <p:cNvSpPr>
            <a:spLocks noGrp="1"/>
          </p:cNvSpPr>
          <p:nvPr>
            <p:ph idx="1"/>
          </p:nvPr>
        </p:nvSpPr>
        <p:spPr/>
        <p:txBody>
          <a:bodyPr>
            <a:normAutofit/>
          </a:bodyPr>
          <a:lstStyle/>
          <a:p>
            <a:pPr marL="742950" indent="-742950">
              <a:buFont typeface="+mj-lt"/>
              <a:buAutoNum type="arabicPeriod"/>
            </a:pPr>
            <a:r>
              <a:rPr lang="en-AU" sz="3600" dirty="0" smtClean="0"/>
              <a:t>Create a unified reserve </a:t>
            </a:r>
            <a:r>
              <a:rPr lang="en-AU" sz="3600" dirty="0" smtClean="0"/>
              <a:t>selection problem to identify </a:t>
            </a:r>
            <a:r>
              <a:rPr lang="en-AU" sz="3600" b="1" dirty="0" smtClean="0">
                <a:solidFill>
                  <a:srgbClr val="00B050"/>
                </a:solidFill>
              </a:rPr>
              <a:t>adequate</a:t>
            </a:r>
            <a:r>
              <a:rPr lang="en-AU" sz="3600" dirty="0" smtClean="0"/>
              <a:t> and </a:t>
            </a:r>
            <a:r>
              <a:rPr lang="en-AU" sz="3600" b="1" dirty="0" smtClean="0">
                <a:solidFill>
                  <a:srgbClr val="00B050"/>
                </a:solidFill>
              </a:rPr>
              <a:t>representative</a:t>
            </a:r>
            <a:r>
              <a:rPr lang="en-AU" sz="3600" dirty="0" smtClean="0"/>
              <a:t> </a:t>
            </a:r>
            <a:r>
              <a:rPr lang="en-AU" sz="3600" dirty="0" smtClean="0"/>
              <a:t>networks</a:t>
            </a:r>
          </a:p>
          <a:p>
            <a:pPr marL="742950" indent="-742950">
              <a:buFont typeface="+mj-lt"/>
              <a:buAutoNum type="arabicPeriod"/>
            </a:pPr>
            <a:endParaRPr lang="en-AU" sz="3600" dirty="0" smtClean="0"/>
          </a:p>
          <a:p>
            <a:pPr marL="742950" indent="-742950">
              <a:buFont typeface="+mj-lt"/>
              <a:buAutoNum type="arabicPeriod"/>
            </a:pPr>
            <a:r>
              <a:rPr lang="en-AU" sz="3600" b="1" dirty="0" smtClean="0">
                <a:solidFill>
                  <a:srgbClr val="00B050"/>
                </a:solidFill>
              </a:rPr>
              <a:t>Compare </a:t>
            </a:r>
            <a:r>
              <a:rPr lang="en-AU" sz="3600" dirty="0"/>
              <a:t>solutions generated using </a:t>
            </a:r>
            <a:r>
              <a:rPr lang="en-AU" sz="3600" b="1" dirty="0" err="1">
                <a:solidFill>
                  <a:srgbClr val="00B050"/>
                </a:solidFill>
              </a:rPr>
              <a:t>rapr</a:t>
            </a:r>
            <a:r>
              <a:rPr lang="en-AU" sz="3600" b="1" dirty="0">
                <a:solidFill>
                  <a:srgbClr val="00B050"/>
                </a:solidFill>
              </a:rPr>
              <a:t> </a:t>
            </a:r>
            <a:r>
              <a:rPr lang="en-AU" sz="3600" dirty="0"/>
              <a:t>to </a:t>
            </a:r>
            <a:r>
              <a:rPr lang="en-AU" sz="3600" b="1" dirty="0">
                <a:solidFill>
                  <a:srgbClr val="00B050"/>
                </a:solidFill>
              </a:rPr>
              <a:t>conventional </a:t>
            </a:r>
            <a:r>
              <a:rPr lang="en-AU" sz="3600" dirty="0"/>
              <a:t>reserve selection </a:t>
            </a:r>
            <a:r>
              <a:rPr lang="en-AU" sz="3600" b="1" dirty="0" smtClean="0">
                <a:solidFill>
                  <a:srgbClr val="00B050"/>
                </a:solidFill>
              </a:rPr>
              <a:t>methods</a:t>
            </a:r>
            <a:endParaRPr lang="en-AU" sz="3600" b="1" dirty="0">
              <a:solidFill>
                <a:srgbClr val="00B050"/>
              </a:solidFill>
            </a:endParaRPr>
          </a:p>
        </p:txBody>
      </p:sp>
    </p:spTree>
    <p:extLst>
      <p:ext uri="{BB962C8B-B14F-4D97-AF65-F5344CB8AC3E}">
        <p14:creationId xmlns:p14="http://schemas.microsoft.com/office/powerpoint/2010/main" val="4170804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9"/>
            <a:ext cx="8229600" cy="1143000"/>
          </a:xfrm>
        </p:spPr>
        <p:txBody>
          <a:bodyPr/>
          <a:lstStyle/>
          <a:p>
            <a:r>
              <a:rPr lang="en-AU" dirty="0" smtClean="0"/>
              <a:t>Normally distributed species</a:t>
            </a:r>
            <a:endParaRPr lang="en-AU" dirty="0"/>
          </a:p>
        </p:txBody>
      </p:sp>
      <p:sp>
        <p:nvSpPr>
          <p:cNvPr id="4" name="Rectangle 3"/>
          <p:cNvSpPr/>
          <p:nvPr/>
        </p:nvSpPr>
        <p:spPr>
          <a:xfrm>
            <a:off x="107504" y="4941168"/>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896396"/>
            <a:ext cx="5706034" cy="218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1060049"/>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3" y="2953441"/>
            <a:ext cx="2804159" cy="2167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761309"/>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6" y="1761309"/>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6" y="2021645"/>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2" name="Rectangle 11"/>
          <p:cNvSpPr/>
          <p:nvPr/>
        </p:nvSpPr>
        <p:spPr>
          <a:xfrm>
            <a:off x="3239882" y="1761309"/>
            <a:ext cx="8784976" cy="3692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25116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9"/>
            <a:ext cx="8229600" cy="1143000"/>
          </a:xfrm>
        </p:spPr>
        <p:txBody>
          <a:bodyPr/>
          <a:lstStyle/>
          <a:p>
            <a:r>
              <a:rPr lang="en-AU" dirty="0" smtClean="0"/>
              <a:t>Normally distributed species</a:t>
            </a:r>
            <a:endParaRPr lang="en-AU" dirty="0"/>
          </a:p>
        </p:txBody>
      </p:sp>
      <p:sp>
        <p:nvSpPr>
          <p:cNvPr id="4" name="Rectangle 3"/>
          <p:cNvSpPr/>
          <p:nvPr/>
        </p:nvSpPr>
        <p:spPr>
          <a:xfrm>
            <a:off x="107504" y="4941168"/>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896396"/>
            <a:ext cx="5706034" cy="218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1060049"/>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3" y="2953441"/>
            <a:ext cx="2804159" cy="2167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761309"/>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6" y="1761309"/>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6" y="2021645"/>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Tree>
    <p:extLst>
      <p:ext uri="{BB962C8B-B14F-4D97-AF65-F5344CB8AC3E}">
        <p14:creationId xmlns:p14="http://schemas.microsoft.com/office/powerpoint/2010/main" val="3161342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9"/>
            <a:ext cx="8229600" cy="1143000"/>
          </a:xfrm>
        </p:spPr>
        <p:txBody>
          <a:bodyPr/>
          <a:lstStyle/>
          <a:p>
            <a:r>
              <a:rPr lang="en-AU" dirty="0" err="1" smtClean="0"/>
              <a:t>Bimodally</a:t>
            </a:r>
            <a:r>
              <a:rPr lang="en-AU" dirty="0" smtClean="0"/>
              <a:t> distributed species</a:t>
            </a:r>
            <a:endParaRPr lang="en-AU" dirty="0"/>
          </a:p>
        </p:txBody>
      </p:sp>
      <p:sp>
        <p:nvSpPr>
          <p:cNvPr id="4" name="Rectangle 3"/>
          <p:cNvSpPr/>
          <p:nvPr/>
        </p:nvSpPr>
        <p:spPr>
          <a:xfrm>
            <a:off x="107504" y="4941168"/>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71248" r="13790" b="1220"/>
          <a:stretch/>
        </p:blipFill>
        <p:spPr bwMode="auto">
          <a:xfrm>
            <a:off x="3186446" y="2959610"/>
            <a:ext cx="5706034" cy="21259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53527" t="17773" r="22617"/>
          <a:stretch/>
        </p:blipFill>
        <p:spPr bwMode="auto">
          <a:xfrm>
            <a:off x="419537" y="2971802"/>
            <a:ext cx="2653725" cy="21679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1267" y="2229993"/>
            <a:ext cx="1910267" cy="523220"/>
          </a:xfrm>
          <a:prstGeom prst="rect">
            <a:avLst/>
          </a:prstGeom>
          <a:noFill/>
        </p:spPr>
        <p:txBody>
          <a:bodyPr wrap="none" rtlCol="0">
            <a:spAutoFit/>
          </a:bodyPr>
          <a:lstStyle/>
          <a:p>
            <a:r>
              <a:rPr lang="en-AU" sz="2800" dirty="0" smtClean="0">
                <a:solidFill>
                  <a:schemeClr val="bg1"/>
                </a:solidFill>
              </a:rPr>
              <a:t>Distribution</a:t>
            </a:r>
            <a:endParaRPr lang="en-AU" sz="2800" dirty="0">
              <a:solidFill>
                <a:schemeClr val="bg1"/>
              </a:solidFill>
            </a:endParaRPr>
          </a:p>
        </p:txBody>
      </p:sp>
      <p:sp>
        <p:nvSpPr>
          <p:cNvPr id="5" name="TextBox 4"/>
          <p:cNvSpPr txBox="1"/>
          <p:nvPr/>
        </p:nvSpPr>
        <p:spPr>
          <a:xfrm>
            <a:off x="3332480" y="2229993"/>
            <a:ext cx="2456250" cy="523220"/>
          </a:xfrm>
          <a:prstGeom prst="rect">
            <a:avLst/>
          </a:prstGeom>
          <a:noFill/>
        </p:spPr>
        <p:txBody>
          <a:bodyPr wrap="none" rtlCol="0">
            <a:spAutoFit/>
          </a:bodyPr>
          <a:lstStyle/>
          <a:p>
            <a:r>
              <a:rPr lang="en-AU" sz="2800" dirty="0" smtClean="0">
                <a:solidFill>
                  <a:schemeClr val="bg1"/>
                </a:solidFill>
              </a:rPr>
              <a:t>Amount targets</a:t>
            </a:r>
            <a:endParaRPr lang="en-AU" sz="2800" dirty="0">
              <a:solidFill>
                <a:schemeClr val="bg1"/>
              </a:solidFill>
            </a:endParaRPr>
          </a:p>
        </p:txBody>
      </p:sp>
      <p:sp>
        <p:nvSpPr>
          <p:cNvPr id="9" name="TextBox 8"/>
          <p:cNvSpPr txBox="1"/>
          <p:nvPr/>
        </p:nvSpPr>
        <p:spPr>
          <a:xfrm>
            <a:off x="6370320" y="2014551"/>
            <a:ext cx="2108526" cy="954107"/>
          </a:xfrm>
          <a:prstGeom prst="rect">
            <a:avLst/>
          </a:prstGeom>
          <a:noFill/>
        </p:spPr>
        <p:txBody>
          <a:bodyPr wrap="none" rtlCol="0">
            <a:spAutoFit/>
          </a:bodyPr>
          <a:lstStyle/>
          <a:p>
            <a:pPr algn="ctr"/>
            <a:r>
              <a:rPr lang="en-AU" sz="2800" dirty="0" smtClean="0">
                <a:solidFill>
                  <a:schemeClr val="bg1"/>
                </a:solidFill>
              </a:rPr>
              <a:t>Amount &amp;</a:t>
            </a:r>
          </a:p>
          <a:p>
            <a:pPr algn="ctr"/>
            <a:r>
              <a:rPr lang="en-AU" sz="2800" dirty="0" smtClean="0">
                <a:solidFill>
                  <a:schemeClr val="bg1"/>
                </a:solidFill>
              </a:rPr>
              <a:t>space targets</a:t>
            </a:r>
            <a:endParaRPr lang="en-AU" sz="2800" dirty="0">
              <a:solidFill>
                <a:schemeClr val="bg1"/>
              </a:solidFill>
            </a:endParaRPr>
          </a:p>
        </p:txBody>
      </p:sp>
      <p:sp>
        <p:nvSpPr>
          <p:cNvPr id="10" name="Rectangle 9"/>
          <p:cNvSpPr/>
          <p:nvPr/>
        </p:nvSpPr>
        <p:spPr>
          <a:xfrm>
            <a:off x="457200" y="1060049"/>
            <a:ext cx="9271390"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650785" y="1761309"/>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12" name="TextBox 11"/>
          <p:cNvSpPr txBox="1"/>
          <p:nvPr/>
        </p:nvSpPr>
        <p:spPr>
          <a:xfrm>
            <a:off x="6095856" y="1761309"/>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3" name="TextBox 12"/>
          <p:cNvSpPr txBox="1"/>
          <p:nvPr/>
        </p:nvSpPr>
        <p:spPr>
          <a:xfrm>
            <a:off x="591686" y="2021645"/>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Tree>
    <p:extLst>
      <p:ext uri="{BB962C8B-B14F-4D97-AF65-F5344CB8AC3E}">
        <p14:creationId xmlns:p14="http://schemas.microsoft.com/office/powerpoint/2010/main" val="3737235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6"/>
            <a:ext cx="8229600" cy="114300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636963" y="948822"/>
            <a:ext cx="7673660" cy="383683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671875" y="5010772"/>
            <a:ext cx="5800255" cy="1697139"/>
            <a:chOff x="1082233" y="5010772"/>
            <a:chExt cx="5800255" cy="1697138"/>
          </a:xfrm>
        </p:grpSpPr>
        <p:pic>
          <p:nvPicPr>
            <p:cNvPr id="4102" name="Picture 6" descr="http://www.actaplantarum.org/floraitaliae/download/file.php?id=999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233" y="5010772"/>
              <a:ext cx="2262851" cy="169713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destigianni.com/images/Varie/fiori/phyteumabetonicifolium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9286" y="5010772"/>
              <a:ext cx="2543588" cy="16971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upload.wikimedia.org/wikipedia/commons/0/01/Teufelskralle_blau_bl%C3%BChend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2873" y="5010772"/>
              <a:ext cx="1049615" cy="169713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p:cNvSpPr txBox="1"/>
          <p:nvPr/>
        </p:nvSpPr>
        <p:spPr>
          <a:xfrm>
            <a:off x="4897035" y="6364950"/>
            <a:ext cx="2643994" cy="400110"/>
          </a:xfrm>
          <a:prstGeom prst="rect">
            <a:avLst/>
          </a:prstGeom>
          <a:noFill/>
        </p:spPr>
        <p:txBody>
          <a:bodyPr wrap="none" rtlCol="0">
            <a:spAutoFit/>
          </a:bodyPr>
          <a:lstStyle/>
          <a:p>
            <a:r>
              <a:rPr lang="en-AU" sz="2000" b="1" dirty="0" smtClean="0">
                <a:solidFill>
                  <a:schemeClr val="bg1"/>
                </a:solidFill>
              </a:rPr>
              <a:t>betony leaved rampion</a:t>
            </a:r>
            <a:endParaRPr lang="en-AU" sz="2000" b="1" dirty="0">
              <a:solidFill>
                <a:schemeClr val="bg1"/>
              </a:solidFill>
            </a:endParaRPr>
          </a:p>
        </p:txBody>
      </p:sp>
    </p:spTree>
    <p:extLst>
      <p:ext uri="{BB962C8B-B14F-4D97-AF65-F5344CB8AC3E}">
        <p14:creationId xmlns:p14="http://schemas.microsoft.com/office/powerpoint/2010/main" val="2634711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36"/>
            <a:ext cx="8229600" cy="114300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175280" y="1509936"/>
            <a:ext cx="8826688" cy="441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62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43408"/>
            <a:ext cx="8229600" cy="114300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20680" cy="612068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83568" y="3753037"/>
            <a:ext cx="7776864" cy="31049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6629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43408"/>
            <a:ext cx="8229600" cy="114300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20680" cy="612068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flipV="1">
            <a:off x="3006436" y="1727112"/>
            <a:ext cx="3796146" cy="216323"/>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2534856" y="1539433"/>
            <a:ext cx="380960" cy="3356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6901800" y="1775601"/>
            <a:ext cx="380960" cy="3356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2534856" y="5010639"/>
            <a:ext cx="380960" cy="3356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045816" y="4842805"/>
            <a:ext cx="380960" cy="3356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p:nvPr/>
        </p:nvCxnSpPr>
        <p:spPr>
          <a:xfrm flipH="1">
            <a:off x="3006436" y="5010641"/>
            <a:ext cx="3955474" cy="167833"/>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54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Unified reserve selection problem</a:t>
            </a:r>
            <a:endParaRPr lang="en-AU" b="1" dirty="0"/>
          </a:p>
        </p:txBody>
      </p:sp>
      <p:sp>
        <p:nvSpPr>
          <p:cNvPr id="3" name="Content Placeholder 2"/>
          <p:cNvSpPr>
            <a:spLocks noGrp="1"/>
          </p:cNvSpPr>
          <p:nvPr>
            <p:ph idx="1"/>
          </p:nvPr>
        </p:nvSpPr>
        <p:spPr>
          <a:xfrm>
            <a:off x="457200" y="1600200"/>
            <a:ext cx="4618856" cy="4997152"/>
          </a:xfrm>
        </p:spPr>
        <p:txBody>
          <a:bodyPr>
            <a:normAutofit lnSpcReduction="10000"/>
          </a:bodyPr>
          <a:lstStyle/>
          <a:p>
            <a:r>
              <a:rPr lang="en-AU" dirty="0" smtClean="0"/>
              <a:t>new method to </a:t>
            </a:r>
            <a:r>
              <a:rPr lang="en-AU" b="1" dirty="0" smtClean="0">
                <a:solidFill>
                  <a:srgbClr val="00B050"/>
                </a:solidFill>
              </a:rPr>
              <a:t>secure </a:t>
            </a:r>
            <a:r>
              <a:rPr lang="en-AU" dirty="0"/>
              <a:t>biodiversity </a:t>
            </a:r>
            <a:r>
              <a:rPr lang="en-AU" dirty="0" smtClean="0"/>
              <a:t>patterns &amp; </a:t>
            </a:r>
            <a:r>
              <a:rPr lang="en-AU" b="1" dirty="0" smtClean="0">
                <a:solidFill>
                  <a:srgbClr val="00B050"/>
                </a:solidFill>
              </a:rPr>
              <a:t>processes</a:t>
            </a:r>
          </a:p>
          <a:p>
            <a:endParaRPr lang="en-AU" dirty="0" smtClean="0"/>
          </a:p>
          <a:p>
            <a:endParaRPr lang="en-AU" dirty="0"/>
          </a:p>
          <a:p>
            <a:r>
              <a:rPr lang="en-AU" dirty="0"/>
              <a:t>applied to any system</a:t>
            </a:r>
          </a:p>
          <a:p>
            <a:pPr marL="0" indent="0">
              <a:buNone/>
            </a:pPr>
            <a:endParaRPr lang="en-AU" b="1" dirty="0" smtClean="0"/>
          </a:p>
          <a:p>
            <a:pPr marL="0" indent="0">
              <a:buNone/>
            </a:pPr>
            <a:endParaRPr lang="en-AU" b="1" dirty="0"/>
          </a:p>
          <a:p>
            <a:r>
              <a:rPr lang="en-AU" dirty="0"/>
              <a:t>m</a:t>
            </a:r>
            <a:r>
              <a:rPr lang="en-AU" dirty="0" smtClean="0"/>
              <a:t>ore </a:t>
            </a:r>
            <a:r>
              <a:rPr lang="en-AU" b="1" dirty="0" smtClean="0">
                <a:solidFill>
                  <a:srgbClr val="00B050"/>
                </a:solidFill>
              </a:rPr>
              <a:t>effective </a:t>
            </a:r>
            <a:r>
              <a:rPr lang="en-AU" b="1" dirty="0" smtClean="0">
                <a:solidFill>
                  <a:srgbClr val="00B050"/>
                </a:solidFill>
              </a:rPr>
              <a:t>solutions</a:t>
            </a:r>
            <a:endParaRPr lang="en-AU" b="1" dirty="0">
              <a:solidFill>
                <a:srgbClr val="00B050"/>
              </a:solidFill>
            </a:endParaRPr>
          </a:p>
          <a:p>
            <a:endParaRPr lang="en-AU" dirty="0" smtClean="0"/>
          </a:p>
          <a:p>
            <a:endParaRPr lang="en-AU" dirty="0" smtClean="0"/>
          </a:p>
        </p:txBody>
      </p:sp>
      <p:pic>
        <p:nvPicPr>
          <p:cNvPr id="3074" name="Picture 2" descr="http://www.cohabitaire.com/wp-content/uploads/2010/05/Cohabitaire_Biodiversit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073" y="1597820"/>
            <a:ext cx="3937928" cy="24940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hgeharvard.org/sites/default/files/imagecache/hero_lrg_wide/hero-images/drag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6072" y="3855028"/>
            <a:ext cx="3937928" cy="13741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fauna-flora.org/wp-content/uploads/biodiversity-butterfl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4" y="5203701"/>
            <a:ext cx="3923927" cy="168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53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7"/>
            <a:ext cx="9144000" cy="1325563"/>
          </a:xfrm>
        </p:spPr>
        <p:txBody>
          <a:bodyPr>
            <a:normAutofit/>
          </a:bodyPr>
          <a:lstStyle/>
          <a:p>
            <a:r>
              <a:rPr lang="en-AU" b="1" dirty="0" smtClean="0">
                <a:latin typeface="+mn-lt"/>
              </a:rPr>
              <a:t>Global Biodiversity Crisis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4373441"/>
            <a:ext cx="3209707" cy="25119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469061"/>
            <a:ext cx="3085356" cy="24146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3" y="1078218"/>
            <a:ext cx="1966313" cy="153885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735233"/>
            <a:ext cx="2764276" cy="21633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09" y="4298778"/>
            <a:ext cx="3302941" cy="258491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ative to Round Island, a tiny island off the coast of Mauritius, the Round Island Burrowing Boa preferred to live on the topsoil layers of volcanic slopes. It was once found on several other islands around Mauritius, but its population had dwindled by the 1940s, and it could only be found on Round Island after 1949. It was last seen in 1975. &#10;Cause of extinction: The introduction of non-native species of rabbits and goats to the island destroyed vegetation and upset the boa's habitat.&#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5243" y="2529429"/>
            <a:ext cx="2666030" cy="2086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8136" y="1078218"/>
            <a:ext cx="2622376" cy="20522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6910" y="2816558"/>
            <a:ext cx="2273602" cy="17793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12" y="1078218"/>
            <a:ext cx="2544217" cy="199112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This Dutch butterfly — a subspecies of the Alcon Blue — was found mainly in the grasslands of The Netherlands. While closely related species (pictured here) still exist in parts of Europe and Asia, the last Dutch Alcon Blue was seen in the wild in 1979.&#10;Cause of extinction: Increases in farming and building had a negative impact on the Alcon Blue's habitat and caused it to lose its main food source.&#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2298" y="1078218"/>
            <a:ext cx="2148137" cy="16811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4580" y="2652025"/>
            <a:ext cx="2488246" cy="194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57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Acknowledgements</a:t>
            </a:r>
            <a:endParaRPr lang="en-AU" dirty="0"/>
          </a:p>
        </p:txBody>
      </p:sp>
      <p:sp>
        <p:nvSpPr>
          <p:cNvPr id="3" name="Content Placeholder 2"/>
          <p:cNvSpPr>
            <a:spLocks noGrp="1"/>
          </p:cNvSpPr>
          <p:nvPr>
            <p:ph idx="1"/>
          </p:nvPr>
        </p:nvSpPr>
        <p:spPr>
          <a:xfrm>
            <a:off x="457200" y="2143397"/>
            <a:ext cx="8229600" cy="4525963"/>
          </a:xfrm>
        </p:spPr>
        <p:txBody>
          <a:bodyPr>
            <a:normAutofit/>
          </a:bodyPr>
          <a:lstStyle/>
          <a:p>
            <a:pPr marL="0" indent="0" algn="ctr">
              <a:buNone/>
            </a:pPr>
            <a:r>
              <a:rPr lang="en-AU" dirty="0" smtClean="0"/>
              <a:t>Richard Fuller and the Fuller Lab</a:t>
            </a:r>
            <a:endParaRPr lang="en-AU" dirty="0"/>
          </a:p>
          <a:p>
            <a:pPr marL="0" indent="0" algn="ctr">
              <a:buNone/>
            </a:pPr>
            <a:endParaRPr lang="en-AU" dirty="0" smtClean="0"/>
          </a:p>
          <a:p>
            <a:pPr marL="0" indent="0" algn="ctr">
              <a:buNone/>
            </a:pPr>
            <a:r>
              <a:rPr lang="en-AU" dirty="0" smtClean="0"/>
              <a:t>Jonathan Rhodes and the </a:t>
            </a:r>
          </a:p>
          <a:p>
            <a:pPr marL="0" indent="0" algn="ctr">
              <a:buNone/>
            </a:pPr>
            <a:r>
              <a:rPr lang="en-AU" dirty="0" smtClean="0"/>
              <a:t>Landscape Ecology and Conservation Group</a:t>
            </a:r>
          </a:p>
          <a:p>
            <a:pPr algn="ctr"/>
            <a:endParaRPr lang="en-AU" dirty="0"/>
          </a:p>
          <a:p>
            <a:pPr marL="0" indent="0" algn="ctr">
              <a:buNone/>
            </a:pPr>
            <a:r>
              <a:rPr lang="en-AU" dirty="0" smtClean="0"/>
              <a:t>Centre of Excellence for Environmental Decisions</a:t>
            </a:r>
          </a:p>
        </p:txBody>
      </p:sp>
    </p:spTree>
    <p:extLst>
      <p:ext uri="{BB962C8B-B14F-4D97-AF65-F5344CB8AC3E}">
        <p14:creationId xmlns:p14="http://schemas.microsoft.com/office/powerpoint/2010/main" val="3331414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6512" y="-997363"/>
            <a:ext cx="10236982" cy="853081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17014" y="116633"/>
            <a:ext cx="6923225" cy="780090"/>
            <a:chOff x="217012" y="116632"/>
            <a:chExt cx="6923225" cy="780091"/>
          </a:xfrm>
        </p:grpSpPr>
        <p:pic>
          <p:nvPicPr>
            <p:cNvPr id="3" name="Picture 2" descr="C:\Users\jhanson\Downloads\1467354618_f0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6064481" cy="584776"/>
            </a:xfrm>
            <a:prstGeom prst="rect">
              <a:avLst/>
            </a:prstGeom>
            <a:noFill/>
          </p:spPr>
          <p:txBody>
            <a:bodyPr wrap="none" rtlCol="0">
              <a:spAutoFit/>
            </a:bodyPr>
            <a:lstStyle/>
            <a:p>
              <a:r>
                <a:rPr lang="en-AU" sz="3200" b="1" dirty="0"/>
                <a:t>j</a:t>
              </a:r>
              <a:r>
                <a:rPr lang="en-AU" sz="3200" b="1" dirty="0" smtClean="0"/>
                <a:t>effrey.hanson@uqconnect.edu.au</a:t>
              </a:r>
              <a:endParaRPr lang="en-AU" sz="3200" b="1" dirty="0"/>
            </a:p>
          </p:txBody>
        </p:sp>
      </p:grpSp>
      <p:grpSp>
        <p:nvGrpSpPr>
          <p:cNvPr id="2" name="Group 1"/>
          <p:cNvGrpSpPr/>
          <p:nvPr/>
        </p:nvGrpSpPr>
        <p:grpSpPr>
          <a:xfrm>
            <a:off x="217012" y="2163149"/>
            <a:ext cx="4358282" cy="693078"/>
            <a:chOff x="211764" y="1168251"/>
            <a:chExt cx="4358282" cy="693077"/>
          </a:xfrm>
        </p:grpSpPr>
        <p:pic>
          <p:nvPicPr>
            <p:cNvPr id="5" name="Picture 4" descr="C:\Users\jhanson\Downloads\1467354784_we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2"/>
              <a:ext cx="3494290" cy="584774"/>
            </a:xfrm>
            <a:prstGeom prst="rect">
              <a:avLst/>
            </a:prstGeom>
            <a:noFill/>
          </p:spPr>
          <p:txBody>
            <a:bodyPr wrap="none" rtlCol="0">
              <a:spAutoFit/>
            </a:bodyPr>
            <a:lstStyle/>
            <a:p>
              <a:r>
                <a:rPr lang="en-AU" sz="3200" b="1" dirty="0" smtClean="0"/>
                <a:t>jeffrey-hanson.com</a:t>
              </a:r>
              <a:endParaRPr lang="en-AU" sz="2400" b="1" dirty="0"/>
            </a:p>
          </p:txBody>
        </p:sp>
      </p:grpSp>
      <p:grpSp>
        <p:nvGrpSpPr>
          <p:cNvPr id="9" name="Group 8"/>
          <p:cNvGrpSpPr/>
          <p:nvPr/>
        </p:nvGrpSpPr>
        <p:grpSpPr>
          <a:xfrm>
            <a:off x="217012" y="1133891"/>
            <a:ext cx="5632482" cy="792088"/>
            <a:chOff x="162258" y="2132856"/>
            <a:chExt cx="5632482" cy="792088"/>
          </a:xfrm>
        </p:grpSpPr>
        <p:pic>
          <p:nvPicPr>
            <p:cNvPr id="4" name="Picture 3" descr="C:\Users\jhanson\Downloads\1467354717_githu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718984" cy="584775"/>
            </a:xfrm>
            <a:prstGeom prst="rect">
              <a:avLst/>
            </a:prstGeom>
            <a:noFill/>
          </p:spPr>
          <p:txBody>
            <a:bodyPr wrap="none" rtlCol="0">
              <a:spAutoFit/>
            </a:bodyPr>
            <a:lstStyle/>
            <a:p>
              <a:r>
                <a:rPr lang="en-AU" sz="3200" b="1" dirty="0" smtClean="0"/>
                <a:t>www.github/paleo13/rapr</a:t>
              </a:r>
              <a:endParaRPr lang="en-AU" sz="2400" b="1" dirty="0"/>
            </a:p>
          </p:txBody>
        </p:sp>
      </p:grpSp>
    </p:spTree>
    <p:extLst>
      <p:ext uri="{BB962C8B-B14F-4D97-AF65-F5344CB8AC3E}">
        <p14:creationId xmlns:p14="http://schemas.microsoft.com/office/powerpoint/2010/main" val="3141292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Reserve Selection</a:t>
            </a: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3" y="4034422"/>
            <a:ext cx="1627943" cy="1489793"/>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7" y="2267873"/>
            <a:ext cx="1657509" cy="1516851"/>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60" y="2358415"/>
            <a:ext cx="1657509" cy="1516851"/>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2383335"/>
            <a:ext cx="1651732" cy="1511563"/>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2649679"/>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2473876"/>
            <a:ext cx="1651732" cy="1511563"/>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2" y="4450431"/>
            <a:ext cx="1627815"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2533649"/>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Tree>
    <p:extLst>
      <p:ext uri="{BB962C8B-B14F-4D97-AF65-F5344CB8AC3E}">
        <p14:creationId xmlns:p14="http://schemas.microsoft.com/office/powerpoint/2010/main" val="30004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sp>
        <p:nvSpPr>
          <p:cNvPr id="5" name="Rectangle 4"/>
          <p:cNvSpPr/>
          <p:nvPr/>
        </p:nvSpPr>
        <p:spPr>
          <a:xfrm>
            <a:off x="716400" y="1930081"/>
            <a:ext cx="7711200" cy="4395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6" name="Oval 5"/>
          <p:cNvSpPr/>
          <p:nvPr/>
        </p:nvSpPr>
        <p:spPr>
          <a:xfrm>
            <a:off x="3747928" y="4050829"/>
            <a:ext cx="1627815" cy="1490115"/>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4450431"/>
            <a:ext cx="1627815"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2283897"/>
            <a:ext cx="1657378" cy="151717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2533649"/>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2374459"/>
            <a:ext cx="1657378" cy="1517179"/>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2399384"/>
            <a:ext cx="1651602" cy="1511891"/>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2665785"/>
            <a:ext cx="1651602" cy="1511891"/>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2489944"/>
            <a:ext cx="1651602" cy="1511891"/>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Tree>
    <p:extLst>
      <p:ext uri="{BB962C8B-B14F-4D97-AF65-F5344CB8AC3E}">
        <p14:creationId xmlns:p14="http://schemas.microsoft.com/office/powerpoint/2010/main" val="59295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grpSp>
        <p:nvGrpSpPr>
          <p:cNvPr id="4" name="Group 3"/>
          <p:cNvGrpSpPr/>
          <p:nvPr/>
        </p:nvGrpSpPr>
        <p:grpSpPr>
          <a:xfrm>
            <a:off x="716400" y="1930081"/>
            <a:ext cx="7711200" cy="4395600"/>
            <a:chOff x="6899307" y="526229"/>
            <a:chExt cx="4791075" cy="2514600"/>
          </a:xfrm>
        </p:grpSpPr>
        <p:sp>
          <p:nvSpPr>
            <p:cNvPr id="5" name="Rectangle 4"/>
            <p:cNvSpPr/>
            <p:nvPr/>
          </p:nvSpPr>
          <p:spPr>
            <a:xfrm>
              <a:off x="6899307" y="526229"/>
              <a:ext cx="4791075" cy="2514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8782836" y="1739449"/>
              <a:ext cx="1011384" cy="852453"/>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9005381" y="1968050"/>
              <a:ext cx="1011384" cy="852453"/>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7275016" y="728638"/>
              <a:ext cx="1029752" cy="867935"/>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7573761" y="871514"/>
              <a:ext cx="1029752" cy="867935"/>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7859510" y="780445"/>
              <a:ext cx="1029752" cy="867935"/>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10006933" y="794704"/>
              <a:ext cx="1026163" cy="864910"/>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10277410" y="947105"/>
              <a:ext cx="1026163" cy="864910"/>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10601259" y="846511"/>
              <a:ext cx="1026163" cy="864910"/>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718298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1059371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775143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831989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888834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945680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1002525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162170"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718298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10593713"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7751438"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831989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888834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945680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1002525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162170"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718298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1059371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775143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831989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888834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945680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1002525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162170"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718298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1059371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775143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831989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888834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945680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1002525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162170"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716624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1057697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773469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830315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887160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944006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1000851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11145428"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spTree>
    <p:extLst>
      <p:ext uri="{BB962C8B-B14F-4D97-AF65-F5344CB8AC3E}">
        <p14:creationId xmlns:p14="http://schemas.microsoft.com/office/powerpoint/2010/main" val="2466441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3178"/>
            <a:ext cx="4492303" cy="2869551"/>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33664" y="588097"/>
            <a:ext cx="4975664" cy="5643447"/>
            <a:chOff x="6667071" y="558986"/>
            <a:chExt cx="4975664" cy="5643447"/>
          </a:xfrm>
        </p:grpSpPr>
        <p:sp>
          <p:nvSpPr>
            <p:cNvPr id="171" name="TextBox 170"/>
            <p:cNvSpPr txBox="1"/>
            <p:nvPr/>
          </p:nvSpPr>
          <p:spPr>
            <a:xfrm>
              <a:off x="6667071" y="1188534"/>
              <a:ext cx="1891030" cy="461665"/>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accent6">
                      <a:lumMod val="20000"/>
                      <a:lumOff val="80000"/>
                    </a:schemeClr>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p:cNvCxnSpPr>
            <p:nvPr/>
          </p:nvCxnSpPr>
          <p:spPr>
            <a:xfrm>
              <a:off x="7612586" y="1650199"/>
              <a:ext cx="151700" cy="3179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461665"/>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550640"/>
              <a:ext cx="159846" cy="480556"/>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830997"/>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8389680" y="3588077"/>
              <a:ext cx="867557" cy="98073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accent6">
                      <a:lumMod val="20000"/>
                      <a:lumOff val="80000"/>
                    </a:schemeClr>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451295" y="558986"/>
              <a:ext cx="3372975" cy="461665"/>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a:off x="9137783" y="1020651"/>
              <a:ext cx="582817" cy="995415"/>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4038600" y="3286125"/>
            <a:ext cx="4953000" cy="34099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1701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3178"/>
            <a:ext cx="4492303" cy="2869551"/>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33664" y="588097"/>
            <a:ext cx="4975664" cy="5643447"/>
            <a:chOff x="6667071" y="558986"/>
            <a:chExt cx="4975664" cy="5643447"/>
          </a:xfrm>
        </p:grpSpPr>
        <p:sp>
          <p:nvSpPr>
            <p:cNvPr id="171" name="TextBox 170"/>
            <p:cNvSpPr txBox="1"/>
            <p:nvPr/>
          </p:nvSpPr>
          <p:spPr>
            <a:xfrm>
              <a:off x="6667071" y="1188534"/>
              <a:ext cx="1891030" cy="461665"/>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accent6">
                      <a:lumMod val="20000"/>
                      <a:lumOff val="80000"/>
                    </a:schemeClr>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p:cNvCxnSpPr>
            <p:nvPr/>
          </p:nvCxnSpPr>
          <p:spPr>
            <a:xfrm>
              <a:off x="7612586" y="1650199"/>
              <a:ext cx="151700" cy="3179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461665"/>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550640"/>
              <a:ext cx="159846" cy="480556"/>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830997"/>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8389680" y="3588077"/>
              <a:ext cx="867557" cy="98073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accent6">
                      <a:lumMod val="20000"/>
                      <a:lumOff val="80000"/>
                    </a:schemeClr>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451295" y="558986"/>
              <a:ext cx="3372975" cy="461665"/>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a:off x="9137783" y="1020651"/>
              <a:ext cx="582817" cy="995415"/>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itle 1"/>
          <p:cNvSpPr txBox="1">
            <a:spLocks/>
          </p:cNvSpPr>
          <p:nvPr/>
        </p:nvSpPr>
        <p:spPr>
          <a:xfrm>
            <a:off x="63856" y="3805802"/>
            <a:ext cx="4492303" cy="28695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dirty="0" smtClean="0">
                <a:latin typeface="+mn-lt"/>
              </a:rPr>
              <a:t>Obtain a </a:t>
            </a:r>
            <a:r>
              <a:rPr lang="en-AU" b="1" dirty="0" smtClean="0">
                <a:solidFill>
                  <a:srgbClr val="00B050"/>
                </a:solidFill>
                <a:latin typeface="+mn-lt"/>
              </a:rPr>
              <a:t>representative</a:t>
            </a:r>
            <a:r>
              <a:rPr lang="en-AU" dirty="0" smtClean="0">
                <a:solidFill>
                  <a:srgbClr val="00B050"/>
                </a:solidFill>
                <a:latin typeface="+mn-lt"/>
              </a:rPr>
              <a:t> </a:t>
            </a:r>
            <a:r>
              <a:rPr lang="en-AU" dirty="0" smtClean="0">
                <a:latin typeface="+mn-lt"/>
              </a:rPr>
              <a:t>sample </a:t>
            </a:r>
            <a:endParaRPr lang="en-AU" dirty="0">
              <a:latin typeface="+mn-lt"/>
            </a:endParaRPr>
          </a:p>
        </p:txBody>
      </p:sp>
    </p:spTree>
    <p:extLst>
      <p:ext uri="{BB962C8B-B14F-4D97-AF65-F5344CB8AC3E}">
        <p14:creationId xmlns:p14="http://schemas.microsoft.com/office/powerpoint/2010/main" val="2538707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64"/>
            <a:ext cx="8229600" cy="1143000"/>
          </a:xfrm>
        </p:spPr>
        <p:txBody>
          <a:bodyPr>
            <a:normAutofit/>
          </a:bodyPr>
          <a:lstStyle/>
          <a:p>
            <a:r>
              <a:rPr lang="en-AU" dirty="0" smtClean="0"/>
              <a:t>What to preserve?</a:t>
            </a:r>
            <a:endParaRPr lang="en-AU" dirty="0"/>
          </a:p>
        </p:txBody>
      </p:sp>
      <p:grpSp>
        <p:nvGrpSpPr>
          <p:cNvPr id="9" name="Group 8"/>
          <p:cNvGrpSpPr/>
          <p:nvPr/>
        </p:nvGrpSpPr>
        <p:grpSpPr>
          <a:xfrm>
            <a:off x="716096" y="1285483"/>
            <a:ext cx="7711808" cy="4394651"/>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5794434"/>
            <a:ext cx="8065954" cy="882591"/>
            <a:chOff x="539023" y="5794434"/>
            <a:chExt cx="8065954" cy="882591"/>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210670" cy="584775"/>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82814" cy="584775"/>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73731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64"/>
            <a:ext cx="8229600" cy="1143000"/>
          </a:xfrm>
        </p:spPr>
        <p:txBody>
          <a:bodyPr>
            <a:normAutofit/>
          </a:bodyPr>
          <a:lstStyle/>
          <a:p>
            <a:r>
              <a:rPr lang="en-AU" dirty="0"/>
              <a:t>Criteria: adequate </a:t>
            </a:r>
            <a:r>
              <a:rPr lang="en-AU" dirty="0" smtClean="0"/>
              <a:t>sample</a:t>
            </a:r>
            <a:endParaRPr lang="en-AU" dirty="0"/>
          </a:p>
        </p:txBody>
      </p:sp>
      <p:grpSp>
        <p:nvGrpSpPr>
          <p:cNvPr id="9" name="Group 8"/>
          <p:cNvGrpSpPr/>
          <p:nvPr/>
        </p:nvGrpSpPr>
        <p:grpSpPr>
          <a:xfrm>
            <a:off x="716096" y="1285483"/>
            <a:ext cx="7711808" cy="4394651"/>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5794434"/>
            <a:ext cx="8065954" cy="882591"/>
            <a:chOff x="539023" y="5794434"/>
            <a:chExt cx="8065954" cy="882591"/>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210670" cy="584775"/>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82814" cy="584775"/>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2950835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TotalTime>
  <Words>373</Words>
  <Application>Microsoft Office PowerPoint</Application>
  <PresentationFormat>On-screen Show (4:3)</PresentationFormat>
  <Paragraphs>105</Paragraphs>
  <Slides>21</Slides>
  <Notes>6</Notes>
  <HiddenSlides>3</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rapr: representative and adequate prioritisations in R</vt:lpstr>
      <vt:lpstr>Global Biodiversity Crisis</vt:lpstr>
      <vt:lpstr>Reserve Selection</vt:lpstr>
      <vt:lpstr>Reserve Selection</vt:lpstr>
      <vt:lpstr>Reserve Selection</vt:lpstr>
      <vt:lpstr>But what about biodiversity processes?</vt:lpstr>
      <vt:lpstr>But what about biodiversity processes?</vt:lpstr>
      <vt:lpstr>What to preserve?</vt:lpstr>
      <vt:lpstr>Criteria: adequate sample</vt:lpstr>
      <vt:lpstr>Criteria: adequate &amp; representative sample</vt:lpstr>
      <vt:lpstr>Aims</vt:lpstr>
      <vt:lpstr>Normally distributed species</vt:lpstr>
      <vt:lpstr>Normally distributed species</vt:lpstr>
      <vt:lpstr>Bimodally distributed species</vt:lpstr>
      <vt:lpstr>Case study</vt:lpstr>
      <vt:lpstr>Case study</vt:lpstr>
      <vt:lpstr>Case study</vt:lpstr>
      <vt:lpstr>Case study</vt:lpstr>
      <vt:lpstr>Unified reserve selection problem</vt:lpstr>
      <vt:lpstr>Acknowledgements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Hanson</dc:creator>
  <cp:lastModifiedBy>Jeffrey Hanson</cp:lastModifiedBy>
  <cp:revision>116</cp:revision>
  <dcterms:created xsi:type="dcterms:W3CDTF">2015-05-22T05:18:42Z</dcterms:created>
  <dcterms:modified xsi:type="dcterms:W3CDTF">2016-07-05T01:00:44Z</dcterms:modified>
</cp:coreProperties>
</file>