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83" r:id="rId4"/>
    <p:sldId id="274" r:id="rId5"/>
    <p:sldId id="275" r:id="rId6"/>
    <p:sldId id="260" r:id="rId7"/>
    <p:sldId id="271" r:id="rId8"/>
    <p:sldId id="261" r:id="rId9"/>
    <p:sldId id="286" r:id="rId10"/>
    <p:sldId id="270" r:id="rId11"/>
    <p:sldId id="288" r:id="rId12"/>
    <p:sldId id="280" r:id="rId13"/>
    <p:sldId id="281" r:id="rId14"/>
    <p:sldId id="282" r:id="rId15"/>
    <p:sldId id="266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7BB1"/>
    <a:srgbClr val="4DAF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>
        <p:scale>
          <a:sx n="55" d="100"/>
          <a:sy n="55" d="100"/>
        </p:scale>
        <p:origin x="1747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C424-4A50-4DC9-8E87-A17760EB22DE}" type="datetimeFigureOut">
              <a:rPr lang="en-AU" smtClean="0"/>
              <a:t>27/07/2019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383A1-7806-41FE-B5E9-989FECDCEB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0803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- not all remaining habitat can be preserved</a:t>
            </a:r>
          </a:p>
          <a:p>
            <a:r>
              <a:rPr lang="en-AU" dirty="0" smtClean="0"/>
              <a:t>- achieve conservation objectives for minimal cost</a:t>
            </a:r>
          </a:p>
          <a:p>
            <a:r>
              <a:rPr lang="en-AU" dirty="0" smtClean="0"/>
              <a:t>- modern systematic conservation planning primarily focusses on representing species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however, this ignores intra-specific biodiversity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435CA-C371-4DED-9C4C-6273828C0F3B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7343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E95D-E11A-4D61-AA35-B3ECB22C38A2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2595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7A66-C777-4C68-B666-3143FCBD3720}" type="datetimeFigureOut">
              <a:rPr lang="en-AU" smtClean="0"/>
              <a:t>27/07/2019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8930-237B-4C5D-978A-72902F78B1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1826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7A66-C777-4C68-B666-3143FCBD3720}" type="datetimeFigureOut">
              <a:rPr lang="en-AU" smtClean="0"/>
              <a:t>27/07/2019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8930-237B-4C5D-978A-72902F78B1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99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7A66-C777-4C68-B666-3143FCBD3720}" type="datetimeFigureOut">
              <a:rPr lang="en-AU" smtClean="0"/>
              <a:t>27/07/2019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8930-237B-4C5D-978A-72902F78B1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9191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61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79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93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49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37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29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0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98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7A66-C777-4C68-B666-3143FCBD3720}" type="datetimeFigureOut">
              <a:rPr lang="en-AU" smtClean="0"/>
              <a:t>27/07/2019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8930-237B-4C5D-978A-72902F78B1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5011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46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11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11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7A66-C777-4C68-B666-3143FCBD3720}" type="datetimeFigureOut">
              <a:rPr lang="en-AU" smtClean="0"/>
              <a:t>27/07/2019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8930-237B-4C5D-978A-72902F78B1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7802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7A66-C777-4C68-B666-3143FCBD3720}" type="datetimeFigureOut">
              <a:rPr lang="en-AU" smtClean="0"/>
              <a:t>27/07/2019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8930-237B-4C5D-978A-72902F78B1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3712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7A66-C777-4C68-B666-3143FCBD3720}" type="datetimeFigureOut">
              <a:rPr lang="en-AU" smtClean="0"/>
              <a:t>27/07/2019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8930-237B-4C5D-978A-72902F78B1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4742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7A66-C777-4C68-B666-3143FCBD3720}" type="datetimeFigureOut">
              <a:rPr lang="en-AU" smtClean="0"/>
              <a:t>27/07/2019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8930-237B-4C5D-978A-72902F78B1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691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7A66-C777-4C68-B666-3143FCBD3720}" type="datetimeFigureOut">
              <a:rPr lang="en-AU" smtClean="0"/>
              <a:t>27/07/2019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8930-237B-4C5D-978A-72902F78B1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5186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7A66-C777-4C68-B666-3143FCBD3720}" type="datetimeFigureOut">
              <a:rPr lang="en-AU" smtClean="0"/>
              <a:t>27/07/2019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8930-237B-4C5D-978A-72902F78B1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9863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7A66-C777-4C68-B666-3143FCBD3720}" type="datetimeFigureOut">
              <a:rPr lang="en-AU" smtClean="0"/>
              <a:t>27/07/2019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8930-237B-4C5D-978A-72902F78B1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8853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4FC7A66-C777-4C68-B666-3143FCBD3720}" type="datetimeFigureOut">
              <a:rPr lang="en-AU" smtClean="0"/>
              <a:pPr/>
              <a:t>27/07/2019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E988930-237B-4C5D-978A-72902F78B18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468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36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554" y="142875"/>
            <a:ext cx="11268892" cy="2571749"/>
          </a:xfrm>
        </p:spPr>
        <p:txBody>
          <a:bodyPr>
            <a:normAutofit/>
          </a:bodyPr>
          <a:lstStyle/>
          <a:p>
            <a:r>
              <a:rPr lang="en-AU" dirty="0" smtClean="0"/>
              <a:t>Conserving evolutionary processes for three amphibian species in the Iberian Peninsula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435" y="3428413"/>
            <a:ext cx="10182225" cy="1655762"/>
          </a:xfrm>
        </p:spPr>
        <p:txBody>
          <a:bodyPr>
            <a:noAutofit/>
          </a:bodyPr>
          <a:lstStyle/>
          <a:p>
            <a:r>
              <a:rPr lang="pt-BR" sz="3600" dirty="0" smtClean="0"/>
              <a:t>Jeffrey O. Hanson, Miguel Camacho-Sanchez, Adam Marques, Íñigo Martínez-Solano, Guillermo Velo-Antón, Ana Veríssimo, Silvia B. Carvalho</a:t>
            </a:r>
            <a:endParaRPr lang="en-AU" sz="3600" dirty="0"/>
          </a:p>
        </p:txBody>
      </p:sp>
      <p:grpSp>
        <p:nvGrpSpPr>
          <p:cNvPr id="4" name="Group 3"/>
          <p:cNvGrpSpPr/>
          <p:nvPr/>
        </p:nvGrpSpPr>
        <p:grpSpPr>
          <a:xfrm>
            <a:off x="967113" y="5793834"/>
            <a:ext cx="5694224" cy="523220"/>
            <a:chOff x="259155" y="4479765"/>
            <a:chExt cx="5694224" cy="523220"/>
          </a:xfrm>
        </p:grpSpPr>
        <p:pic>
          <p:nvPicPr>
            <p:cNvPr id="5" name="Picture 2" descr="C:\Users\jhanson\Downloads\1467354618_f0e0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155" y="4497845"/>
              <a:ext cx="426645" cy="425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2334" y="4479765"/>
              <a:ext cx="52210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>
                  <a:solidFill>
                    <a:schemeClr val="bg1"/>
                  </a:solidFill>
                </a:rPr>
                <a:t>j</a:t>
              </a:r>
              <a:r>
                <a:rPr lang="en-AU" sz="2800" dirty="0" smtClean="0">
                  <a:solidFill>
                    <a:schemeClr val="bg1"/>
                  </a:solidFill>
                </a:rPr>
                <a:t>effrey.hanson@uqconnect.edu.au</a:t>
              </a:r>
              <a:endParaRPr lang="en-AU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796713" y="5793834"/>
            <a:ext cx="3328486" cy="523220"/>
            <a:chOff x="6059800" y="5988839"/>
            <a:chExt cx="3328486" cy="697626"/>
          </a:xfrm>
        </p:grpSpPr>
        <p:pic>
          <p:nvPicPr>
            <p:cNvPr id="8" name="Picture 4" descr="C:\Users\jhanson\Downloads\1467354784_web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9800" y="6044594"/>
              <a:ext cx="398149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373358" y="5988839"/>
              <a:ext cx="3014928" cy="697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>
                  <a:solidFill>
                    <a:schemeClr val="bg1"/>
                  </a:solidFill>
                </a:rPr>
                <a:t>jeffrey-hanson.com</a:t>
              </a:r>
              <a:endParaRPr lang="en-AU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51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12191999" cy="727075"/>
          </a:xfrm>
        </p:spPr>
        <p:txBody>
          <a:bodyPr>
            <a:normAutofit/>
          </a:bodyPr>
          <a:lstStyle/>
          <a:p>
            <a:pPr algn="ctr"/>
            <a:r>
              <a:rPr lang="en-AU" sz="3600" dirty="0" smtClean="0">
                <a:latin typeface="+mn-lt"/>
              </a:rPr>
              <a:t>Protection of </a:t>
            </a:r>
            <a:r>
              <a:rPr lang="en-AU" sz="3600" dirty="0" smtClean="0">
                <a:latin typeface="+mn-lt"/>
              </a:rPr>
              <a:t>individual heterozygosity (“genetic fitness”)</a:t>
            </a:r>
            <a:endParaRPr lang="en-AU" sz="36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024" y="1746381"/>
            <a:ext cx="5690323" cy="3906494"/>
          </a:xfrm>
        </p:spPr>
      </p:pic>
      <p:sp>
        <p:nvSpPr>
          <p:cNvPr id="13" name="TextBox 12"/>
          <p:cNvSpPr txBox="1"/>
          <p:nvPr/>
        </p:nvSpPr>
        <p:spPr>
          <a:xfrm rot="16200000">
            <a:off x="-466535" y="1219726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 smtClean="0">
                <a:solidFill>
                  <a:schemeClr val="bg1"/>
                </a:solidFill>
              </a:rPr>
              <a:t>H. </a:t>
            </a:r>
            <a:r>
              <a:rPr lang="en-AU" sz="3200" i="1" dirty="0" err="1" smtClean="0">
                <a:solidFill>
                  <a:schemeClr val="bg1"/>
                </a:solidFill>
              </a:rPr>
              <a:t>molleri</a:t>
            </a:r>
            <a:endParaRPr lang="en-AU" sz="3200" i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-611107" y="3456324"/>
            <a:ext cx="2007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i="1" dirty="0" smtClean="0">
                <a:solidFill>
                  <a:schemeClr val="bg1"/>
                </a:solidFill>
              </a:rPr>
              <a:t>P. </a:t>
            </a:r>
            <a:r>
              <a:rPr lang="en-AU" sz="3200" i="1" dirty="0" err="1" smtClean="0">
                <a:solidFill>
                  <a:schemeClr val="bg1"/>
                </a:solidFill>
              </a:rPr>
              <a:t>cultripes</a:t>
            </a:r>
            <a:endParaRPr lang="en-AU" sz="3200" i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469851" y="5589057"/>
            <a:ext cx="1724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 smtClean="0">
                <a:solidFill>
                  <a:schemeClr val="bg1"/>
                </a:solidFill>
              </a:rPr>
              <a:t>R. </a:t>
            </a:r>
            <a:r>
              <a:rPr lang="en-AU" sz="3200" i="1" dirty="0" err="1" smtClean="0">
                <a:solidFill>
                  <a:schemeClr val="bg1"/>
                </a:solidFill>
              </a:rPr>
              <a:t>iberica</a:t>
            </a:r>
            <a:endParaRPr lang="en-AU" sz="3200" i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40217" y="606940"/>
            <a:ext cx="5299906" cy="6185376"/>
            <a:chOff x="840217" y="606940"/>
            <a:chExt cx="5299906" cy="6185376"/>
          </a:xfrm>
        </p:grpSpPr>
        <p:grpSp>
          <p:nvGrpSpPr>
            <p:cNvPr id="22" name="Group 21"/>
            <p:cNvGrpSpPr/>
            <p:nvPr/>
          </p:nvGrpSpPr>
          <p:grpSpPr>
            <a:xfrm>
              <a:off x="841225" y="606940"/>
              <a:ext cx="5298898" cy="1989027"/>
              <a:chOff x="841225" y="606940"/>
              <a:chExt cx="5298898" cy="1989027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1629" y="606940"/>
                <a:ext cx="2488494" cy="1989027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225" y="606940"/>
                <a:ext cx="2488494" cy="1989027"/>
              </a:xfrm>
              <a:prstGeom prst="rect">
                <a:avLst/>
              </a:prstGeom>
            </p:spPr>
          </p:pic>
        </p:grpSp>
        <p:grpSp>
          <p:nvGrpSpPr>
            <p:cNvPr id="21" name="Group 20"/>
            <p:cNvGrpSpPr/>
            <p:nvPr/>
          </p:nvGrpSpPr>
          <p:grpSpPr>
            <a:xfrm>
              <a:off x="840217" y="2704308"/>
              <a:ext cx="5293529" cy="1990639"/>
              <a:chOff x="840217" y="2758267"/>
              <a:chExt cx="5293529" cy="1990639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8006" y="2764170"/>
                <a:ext cx="2475740" cy="1978833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0217" y="2758267"/>
                <a:ext cx="2490511" cy="1990639"/>
              </a:xfrm>
              <a:prstGeom prst="rect">
                <a:avLst/>
              </a:prstGeom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841225" y="4803289"/>
              <a:ext cx="5265332" cy="1989027"/>
              <a:chOff x="841225" y="4803289"/>
              <a:chExt cx="5265332" cy="1989027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5195" y="4830118"/>
                <a:ext cx="2421362" cy="1935369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225" y="4803289"/>
                <a:ext cx="2488494" cy="198902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1588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"/>
            <a:ext cx="11353800" cy="615072"/>
          </a:xfrm>
        </p:spPr>
        <p:txBody>
          <a:bodyPr>
            <a:normAutofit/>
          </a:bodyPr>
          <a:lstStyle/>
          <a:p>
            <a:pPr algn="ctr"/>
            <a:r>
              <a:rPr lang="en-AU" sz="3600" dirty="0" smtClean="0">
                <a:latin typeface="+mn-lt"/>
              </a:rPr>
              <a:t>Protection of neutral genetic diversity</a:t>
            </a:r>
            <a:endParaRPr lang="en-AU" sz="36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688" y="1707147"/>
            <a:ext cx="5804623" cy="3984963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-466535" y="1219726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 smtClean="0">
                <a:solidFill>
                  <a:schemeClr val="bg1"/>
                </a:solidFill>
              </a:rPr>
              <a:t>H. </a:t>
            </a:r>
            <a:r>
              <a:rPr lang="en-AU" sz="3200" i="1" dirty="0" err="1" smtClean="0">
                <a:solidFill>
                  <a:schemeClr val="bg1"/>
                </a:solidFill>
              </a:rPr>
              <a:t>molleri</a:t>
            </a:r>
            <a:endParaRPr lang="en-AU" sz="3200" i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611107" y="3456324"/>
            <a:ext cx="2007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i="1" dirty="0" smtClean="0">
                <a:solidFill>
                  <a:schemeClr val="bg1"/>
                </a:solidFill>
              </a:rPr>
              <a:t>P. </a:t>
            </a:r>
            <a:r>
              <a:rPr lang="en-AU" sz="3200" i="1" dirty="0" err="1" smtClean="0">
                <a:solidFill>
                  <a:schemeClr val="bg1"/>
                </a:solidFill>
              </a:rPr>
              <a:t>cultripes</a:t>
            </a:r>
            <a:endParaRPr lang="en-AU" sz="3200" i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469851" y="5589057"/>
            <a:ext cx="1724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 smtClean="0">
                <a:solidFill>
                  <a:schemeClr val="bg1"/>
                </a:solidFill>
              </a:rPr>
              <a:t>R. </a:t>
            </a:r>
            <a:r>
              <a:rPr lang="en-AU" sz="3200" i="1" dirty="0" err="1" smtClean="0">
                <a:solidFill>
                  <a:schemeClr val="bg1"/>
                </a:solidFill>
              </a:rPr>
              <a:t>iberica</a:t>
            </a:r>
            <a:endParaRPr lang="en-AU" sz="3200" i="1" dirty="0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40217" y="606940"/>
            <a:ext cx="5299905" cy="6185376"/>
            <a:chOff x="840217" y="606940"/>
            <a:chExt cx="5299905" cy="618537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1629" y="606940"/>
              <a:ext cx="2488493" cy="198902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225" y="606940"/>
              <a:ext cx="2488493" cy="198902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8006" y="2710211"/>
              <a:ext cx="2475739" cy="197883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217" y="2704308"/>
              <a:ext cx="2490510" cy="199063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5195" y="4830118"/>
              <a:ext cx="2421361" cy="193536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225" y="4803289"/>
              <a:ext cx="2488493" cy="19890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547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00" y="1707147"/>
            <a:ext cx="5804623" cy="39849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466535" y="1219726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 smtClean="0">
                <a:solidFill>
                  <a:schemeClr val="bg1"/>
                </a:solidFill>
              </a:rPr>
              <a:t>H. </a:t>
            </a:r>
            <a:r>
              <a:rPr lang="en-AU" sz="3200" i="1" dirty="0" err="1" smtClean="0">
                <a:solidFill>
                  <a:schemeClr val="bg1"/>
                </a:solidFill>
              </a:rPr>
              <a:t>molleri</a:t>
            </a:r>
            <a:endParaRPr lang="en-AU" sz="3200" i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-611107" y="3456324"/>
            <a:ext cx="2007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i="1" dirty="0" smtClean="0">
                <a:solidFill>
                  <a:schemeClr val="bg1"/>
                </a:solidFill>
              </a:rPr>
              <a:t>P. </a:t>
            </a:r>
            <a:r>
              <a:rPr lang="en-AU" sz="3200" i="1" dirty="0" err="1" smtClean="0">
                <a:solidFill>
                  <a:schemeClr val="bg1"/>
                </a:solidFill>
              </a:rPr>
              <a:t>cultripes</a:t>
            </a:r>
            <a:endParaRPr lang="en-AU" sz="3200" i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469851" y="5589057"/>
            <a:ext cx="1724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 smtClean="0">
                <a:solidFill>
                  <a:schemeClr val="bg1"/>
                </a:solidFill>
              </a:rPr>
              <a:t>R. </a:t>
            </a:r>
            <a:r>
              <a:rPr lang="en-AU" sz="3200" i="1" dirty="0" err="1" smtClean="0">
                <a:solidFill>
                  <a:schemeClr val="bg1"/>
                </a:solidFill>
              </a:rPr>
              <a:t>iberica</a:t>
            </a:r>
            <a:endParaRPr lang="en-AU" sz="3200" i="1" dirty="0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40217" y="606940"/>
            <a:ext cx="5299905" cy="6185376"/>
            <a:chOff x="840217" y="606940"/>
            <a:chExt cx="5299905" cy="618537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1629" y="606940"/>
              <a:ext cx="2488493" cy="198902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225" y="606940"/>
              <a:ext cx="2488493" cy="198902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8006" y="2710211"/>
              <a:ext cx="2475739" cy="197883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217" y="2704308"/>
              <a:ext cx="2490510" cy="199063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5195" y="4830118"/>
              <a:ext cx="2421361" cy="193536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225" y="4803289"/>
              <a:ext cx="2488493" cy="1989027"/>
            </a:xfrm>
            <a:prstGeom prst="rect">
              <a:avLst/>
            </a:prstGeom>
          </p:spPr>
        </p:pic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19100" y="2"/>
            <a:ext cx="11353800" cy="615072"/>
          </a:xfrm>
        </p:spPr>
        <p:txBody>
          <a:bodyPr>
            <a:normAutofit/>
          </a:bodyPr>
          <a:lstStyle/>
          <a:p>
            <a:pPr algn="ctr"/>
            <a:r>
              <a:rPr lang="en-AU" sz="3600" dirty="0" smtClean="0">
                <a:latin typeface="+mn-lt"/>
              </a:rPr>
              <a:t>Protection of adaptive genetic diversity</a:t>
            </a:r>
            <a:endParaRPr lang="en-AU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010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299"/>
            <a:ext cx="10515600" cy="573774"/>
          </a:xfrm>
        </p:spPr>
        <p:txBody>
          <a:bodyPr>
            <a:noAutofit/>
          </a:bodyPr>
          <a:lstStyle/>
          <a:p>
            <a:pPr algn="ctr"/>
            <a:r>
              <a:rPr lang="en-AU" sz="3600" dirty="0" smtClean="0">
                <a:latin typeface="+mn-lt"/>
              </a:rPr>
              <a:t>Protection of</a:t>
            </a:r>
            <a:r>
              <a:rPr lang="en-AU" sz="3600" dirty="0">
                <a:latin typeface="+mn-lt"/>
              </a:rPr>
              <a:t> </a:t>
            </a:r>
            <a:r>
              <a:rPr lang="en-AU" sz="3600" dirty="0" smtClean="0">
                <a:latin typeface="+mn-lt"/>
              </a:rPr>
              <a:t>climate </a:t>
            </a:r>
            <a:r>
              <a:rPr lang="en-AU" sz="3600" dirty="0" err="1" smtClean="0">
                <a:latin typeface="+mn-lt"/>
              </a:rPr>
              <a:t>refugia</a:t>
            </a:r>
            <a:endParaRPr lang="en-AU" sz="36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877" y="1436519"/>
            <a:ext cx="5804623" cy="39849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629" y="606940"/>
            <a:ext cx="2488493" cy="1989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25" y="606940"/>
            <a:ext cx="2488493" cy="19890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-466535" y="1219726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 smtClean="0">
                <a:solidFill>
                  <a:schemeClr val="bg1"/>
                </a:solidFill>
              </a:rPr>
              <a:t>H. </a:t>
            </a:r>
            <a:r>
              <a:rPr lang="en-AU" sz="3200" i="1" dirty="0" err="1" smtClean="0">
                <a:solidFill>
                  <a:schemeClr val="bg1"/>
                </a:solidFill>
              </a:rPr>
              <a:t>molleri</a:t>
            </a:r>
            <a:endParaRPr lang="en-AU" sz="3200" i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611107" y="3456324"/>
            <a:ext cx="2007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i="1" dirty="0" smtClean="0">
                <a:solidFill>
                  <a:schemeClr val="bg1"/>
                </a:solidFill>
              </a:rPr>
              <a:t>P. </a:t>
            </a:r>
            <a:r>
              <a:rPr lang="en-AU" sz="3200" i="1" dirty="0" err="1" smtClean="0">
                <a:solidFill>
                  <a:schemeClr val="bg1"/>
                </a:solidFill>
              </a:rPr>
              <a:t>cultripes</a:t>
            </a:r>
            <a:endParaRPr lang="en-AU" sz="3200" i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-469851" y="5589057"/>
            <a:ext cx="1724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 smtClean="0">
                <a:solidFill>
                  <a:schemeClr val="bg1"/>
                </a:solidFill>
              </a:rPr>
              <a:t>R. </a:t>
            </a:r>
            <a:r>
              <a:rPr lang="en-AU" sz="3200" i="1" dirty="0" err="1" smtClean="0">
                <a:solidFill>
                  <a:schemeClr val="bg1"/>
                </a:solidFill>
              </a:rPr>
              <a:t>iberica</a:t>
            </a:r>
            <a:endParaRPr lang="en-AU" sz="3200" i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006" y="2710211"/>
            <a:ext cx="2475739" cy="19788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17" y="2704308"/>
            <a:ext cx="2490510" cy="19906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195" y="4830118"/>
            <a:ext cx="2421361" cy="19353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25" y="4803289"/>
            <a:ext cx="2488493" cy="198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2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-92075"/>
            <a:ext cx="11239500" cy="1325563"/>
          </a:xfrm>
        </p:spPr>
        <p:txBody>
          <a:bodyPr>
            <a:noAutofit/>
          </a:bodyPr>
          <a:lstStyle/>
          <a:p>
            <a:pPr algn="ctr"/>
            <a:r>
              <a:rPr lang="en-AU" sz="5400" dirty="0" smtClean="0">
                <a:latin typeface="+mn-lt"/>
              </a:rPr>
              <a:t>Priority areas for </a:t>
            </a:r>
            <a:r>
              <a:rPr lang="en-AU" sz="5400" dirty="0" smtClean="0">
                <a:latin typeface="+mn-lt"/>
              </a:rPr>
              <a:t>protected areas</a:t>
            </a:r>
            <a:endParaRPr lang="en-AU" sz="5400" dirty="0"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06714" y="1185088"/>
            <a:ext cx="5985046" cy="5379655"/>
            <a:chOff x="2878414" y="1224057"/>
            <a:chExt cx="5985046" cy="5379655"/>
          </a:xfrm>
        </p:grpSpPr>
        <p:sp>
          <p:nvSpPr>
            <p:cNvPr id="5" name="TextBox 4"/>
            <p:cNvSpPr txBox="1"/>
            <p:nvPr/>
          </p:nvSpPr>
          <p:spPr>
            <a:xfrm>
              <a:off x="3103871" y="6018937"/>
              <a:ext cx="23994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>
                  <a:solidFill>
                    <a:srgbClr val="387BB1"/>
                  </a:solidFill>
                </a:rPr>
                <a:t>Priority areas</a:t>
              </a:r>
              <a:endParaRPr lang="en-AU" sz="3200" dirty="0">
                <a:solidFill>
                  <a:srgbClr val="387BB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28766" y="6018937"/>
              <a:ext cx="28007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>
                  <a:solidFill>
                    <a:srgbClr val="4DAF4A"/>
                  </a:solidFill>
                </a:rPr>
                <a:t>Protected areas</a:t>
              </a:r>
              <a:endParaRPr lang="en-AU" sz="3200" dirty="0">
                <a:solidFill>
                  <a:srgbClr val="4DAF4A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414" y="1224057"/>
              <a:ext cx="5985046" cy="4794880"/>
            </a:xfrm>
            <a:prstGeom prst="rect">
              <a:avLst/>
            </a:prstGeom>
          </p:spPr>
        </p:pic>
      </p:grpSp>
      <p:pic>
        <p:nvPicPr>
          <p:cNvPr id="3074" name="Picture 2" descr="https://raw.githubusercontent.com/prioritizr/logo/master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351" y="4276496"/>
            <a:ext cx="1276350" cy="146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991990" y="4684279"/>
            <a:ext cx="21723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 err="1" smtClean="0">
                <a:solidFill>
                  <a:schemeClr val="bg1"/>
                </a:solidFill>
              </a:rPr>
              <a:t>prioritizr</a:t>
            </a:r>
            <a:endParaRPr lang="en-AU" sz="4400" dirty="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606351" y="5789073"/>
            <a:ext cx="3579452" cy="1068164"/>
            <a:chOff x="147484" y="2813255"/>
            <a:chExt cx="4188542" cy="1249926"/>
          </a:xfrm>
        </p:grpSpPr>
        <p:sp>
          <p:nvSpPr>
            <p:cNvPr id="17" name="Flowchart: Process 16"/>
            <p:cNvSpPr/>
            <p:nvPr/>
          </p:nvSpPr>
          <p:spPr>
            <a:xfrm>
              <a:off x="147484" y="2813255"/>
              <a:ext cx="4188542" cy="1249926"/>
            </a:xfrm>
            <a:prstGeom prst="flowChartProcess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8" name="Picture 2" descr="Image result for gurobi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84" y="2813255"/>
              <a:ext cx="4048125" cy="1190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206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34" y="-26760"/>
            <a:ext cx="11817531" cy="911249"/>
          </a:xfrm>
        </p:spPr>
        <p:txBody>
          <a:bodyPr>
            <a:noAutofit/>
          </a:bodyPr>
          <a:lstStyle/>
          <a:p>
            <a:pPr algn="ctr"/>
            <a:r>
              <a:rPr lang="en-AU" dirty="0" smtClean="0">
                <a:latin typeface="+mn-lt"/>
              </a:rPr>
              <a:t>Planning for </a:t>
            </a:r>
            <a:r>
              <a:rPr lang="en-AU" dirty="0" smtClean="0">
                <a:latin typeface="+mn-lt"/>
              </a:rPr>
              <a:t>long-term </a:t>
            </a:r>
            <a:r>
              <a:rPr lang="en-AU" dirty="0" smtClean="0">
                <a:latin typeface="+mn-lt"/>
              </a:rPr>
              <a:t>persistence </a:t>
            </a:r>
            <a:r>
              <a:rPr lang="en-AU" dirty="0" smtClean="0">
                <a:latin typeface="+mn-lt"/>
              </a:rPr>
              <a:t>of biodiversity</a:t>
            </a:r>
            <a:endParaRPr lang="en-AU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298803"/>
            <a:ext cx="5291015" cy="5337524"/>
          </a:xfrm>
        </p:spPr>
        <p:txBody>
          <a:bodyPr>
            <a:noAutofit/>
          </a:bodyPr>
          <a:lstStyle/>
          <a:p>
            <a:r>
              <a:rPr lang="en-AU" sz="4000" dirty="0" smtClean="0"/>
              <a:t>Protection of genetic intra-specific diversity is insufficient</a:t>
            </a:r>
          </a:p>
          <a:p>
            <a:pPr marL="0" indent="0">
              <a:buNone/>
            </a:pPr>
            <a:endParaRPr lang="en-AU" sz="4000" dirty="0"/>
          </a:p>
          <a:p>
            <a:r>
              <a:rPr lang="en-AU" sz="4000" dirty="0" smtClean="0"/>
              <a:t>Strategic placement of new protected areas could rapidly increase protection of evolutionary processes</a:t>
            </a:r>
            <a:endParaRPr lang="en-AU" sz="4000" dirty="0"/>
          </a:p>
        </p:txBody>
      </p:sp>
      <p:pic>
        <p:nvPicPr>
          <p:cNvPr id="4098" name="Picture 2" descr="Image result for rana iberic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45" b="19219"/>
          <a:stretch/>
        </p:blipFill>
        <p:spPr bwMode="auto">
          <a:xfrm>
            <a:off x="7251700" y="2730500"/>
            <a:ext cx="4940300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pelobates cultrip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62" b="11311"/>
          <a:stretch/>
        </p:blipFill>
        <p:spPr bwMode="auto">
          <a:xfrm>
            <a:off x="7251700" y="4800600"/>
            <a:ext cx="49403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hyla molleri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41" r="340" b="27107"/>
          <a:stretch/>
        </p:blipFill>
        <p:spPr bwMode="auto">
          <a:xfrm>
            <a:off x="7236778" y="884489"/>
            <a:ext cx="4955222" cy="184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24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ck And White Birds Silhouette Fresh HD Wallpap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48683" y="-997363"/>
            <a:ext cx="13649309" cy="853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289353" y="116632"/>
            <a:ext cx="8190511" cy="780089"/>
            <a:chOff x="217012" y="116632"/>
            <a:chExt cx="6142883" cy="780091"/>
          </a:xfrm>
        </p:grpSpPr>
        <p:pic>
          <p:nvPicPr>
            <p:cNvPr id="3" name="Picture 2" descr="C:\Users\jhanson\Downloads\1467354618_f0e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012" y="116632"/>
              <a:ext cx="682580" cy="780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075756" y="214289"/>
              <a:ext cx="5284139" cy="666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733" b="1" dirty="0"/>
                <a:t>jeffrey.hanson@uqconnect.edu.au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89349" y="2036151"/>
            <a:ext cx="5197072" cy="720938"/>
            <a:chOff x="211764" y="1168251"/>
            <a:chExt cx="3897804" cy="720936"/>
          </a:xfrm>
        </p:grpSpPr>
        <p:pic>
          <p:nvPicPr>
            <p:cNvPr id="5" name="Picture 4" descr="C:\Users\jhanson\Downloads\1467354784_web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764" y="1168251"/>
              <a:ext cx="693077" cy="693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075756" y="1222402"/>
              <a:ext cx="3033812" cy="666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733" b="1" dirty="0"/>
                <a:t>jeffrey-hanson.com</a:t>
              </a:r>
              <a:endParaRPr lang="en-AU" sz="2667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9350" y="1073392"/>
            <a:ext cx="6603189" cy="792088"/>
            <a:chOff x="162258" y="2132856"/>
            <a:chExt cx="4952392" cy="792088"/>
          </a:xfrm>
        </p:grpSpPr>
        <p:pic>
          <p:nvPicPr>
            <p:cNvPr id="4" name="Picture 3" descr="C:\Users\jhanson\Downloads\1467354717_github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258" y="213285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075756" y="2236512"/>
              <a:ext cx="4038894" cy="6667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733" b="1" dirty="0"/>
                <a:t>github.com/</a:t>
              </a:r>
              <a:r>
                <a:rPr lang="en-AU" sz="3733" b="1" dirty="0" err="1"/>
                <a:t>jeffreyhanson</a:t>
              </a:r>
              <a:endParaRPr lang="en-AU" sz="2667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3105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 smtClean="0"/>
              <a:t>Reserve selection</a:t>
            </a:r>
            <a:endParaRPr lang="en-AU" b="1" dirty="0"/>
          </a:p>
        </p:txBody>
      </p:sp>
      <p:sp>
        <p:nvSpPr>
          <p:cNvPr id="5" name="Rectangle 4"/>
          <p:cNvSpPr/>
          <p:nvPr/>
        </p:nvSpPr>
        <p:spPr>
          <a:xfrm>
            <a:off x="954795" y="1914133"/>
            <a:ext cx="10282411" cy="439465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4997153" y="4034424"/>
            <a:ext cx="2170591" cy="1489793"/>
          </a:xfrm>
          <a:prstGeom prst="ellipse">
            <a:avLst/>
          </a:prstGeom>
          <a:solidFill>
            <a:srgbClr val="0041C4">
              <a:alpha val="49804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61131" y="2267873"/>
            <a:ext cx="2210012" cy="1516851"/>
          </a:xfrm>
          <a:prstGeom prst="ellipse">
            <a:avLst/>
          </a:prstGeom>
          <a:solidFill>
            <a:srgbClr val="C0000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015549" y="2358416"/>
            <a:ext cx="2210012" cy="1516851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624256" y="2383336"/>
            <a:ext cx="2202309" cy="1511563"/>
          </a:xfrm>
          <a:prstGeom prst="ellipse">
            <a:avLst/>
          </a:prstGeom>
          <a:solidFill>
            <a:srgbClr val="92D05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204743" y="2649680"/>
            <a:ext cx="2202309" cy="1511563"/>
          </a:xfrm>
          <a:prstGeom prst="ellipse">
            <a:avLst/>
          </a:prstGeom>
          <a:solidFill>
            <a:srgbClr val="00B0F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899774" y="2473877"/>
            <a:ext cx="2202309" cy="1511563"/>
          </a:xfrm>
          <a:prstGeom prst="ellipse">
            <a:avLst/>
          </a:prstGeom>
          <a:solidFill>
            <a:srgbClr val="00B05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474817" y="4450432"/>
            <a:ext cx="2170420" cy="1490115"/>
          </a:xfrm>
          <a:prstGeom prst="ellipse">
            <a:avLst/>
          </a:prstGeom>
          <a:solidFill>
            <a:srgbClr val="7030A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402572" y="2533649"/>
            <a:ext cx="2209837" cy="1517179"/>
          </a:xfrm>
          <a:prstGeom prst="ellipse">
            <a:avLst/>
          </a:prstGeom>
          <a:solidFill>
            <a:srgbClr val="FFC00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660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/>
          <p:cNvSpPr/>
          <p:nvPr/>
        </p:nvSpPr>
        <p:spPr>
          <a:xfrm>
            <a:off x="4997153" y="4034424"/>
            <a:ext cx="2170591" cy="1489793"/>
          </a:xfrm>
          <a:prstGeom prst="ellipse">
            <a:avLst/>
          </a:prstGeom>
          <a:solidFill>
            <a:srgbClr val="0041C4">
              <a:alpha val="49804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5200" y="1930081"/>
            <a:ext cx="10281600" cy="4395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5474817" y="4450432"/>
            <a:ext cx="2170420" cy="1490115"/>
          </a:xfrm>
          <a:prstGeom prst="ellipse">
            <a:avLst/>
          </a:prstGeom>
          <a:solidFill>
            <a:srgbClr val="7030A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61468" y="2283897"/>
            <a:ext cx="2209837" cy="1517179"/>
          </a:xfrm>
          <a:prstGeom prst="ellipse">
            <a:avLst/>
          </a:prstGeom>
          <a:solidFill>
            <a:srgbClr val="C0000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Oval 8"/>
          <p:cNvSpPr/>
          <p:nvPr/>
        </p:nvSpPr>
        <p:spPr>
          <a:xfrm>
            <a:off x="2402572" y="2533649"/>
            <a:ext cx="2209837" cy="1517179"/>
          </a:xfrm>
          <a:prstGeom prst="ellipse">
            <a:avLst/>
          </a:prstGeom>
          <a:solidFill>
            <a:srgbClr val="FFC00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015787" y="2374460"/>
            <a:ext cx="2209837" cy="1517179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624135" y="2399385"/>
            <a:ext cx="2202136" cy="1511891"/>
          </a:xfrm>
          <a:prstGeom prst="ellipse">
            <a:avLst/>
          </a:prstGeom>
          <a:solidFill>
            <a:srgbClr val="92D05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204576" y="2665785"/>
            <a:ext cx="2202136" cy="1511891"/>
          </a:xfrm>
          <a:prstGeom prst="ellipse">
            <a:avLst/>
          </a:prstGeom>
          <a:solidFill>
            <a:srgbClr val="00B0F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899553" y="2489945"/>
            <a:ext cx="2202136" cy="1511891"/>
          </a:xfrm>
          <a:prstGeom prst="ellipse">
            <a:avLst/>
          </a:prstGeom>
          <a:solidFill>
            <a:srgbClr val="00B05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63965" y="2397351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883359" y="2397351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83865" y="2397351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03764" y="2397351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23663" y="2397351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43561" y="2397351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63460" y="2397351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103263" y="2397351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63965" y="3127235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883359" y="3127235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83865" y="3127235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03764" y="3127235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23663" y="3127235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43561" y="3127235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63460" y="3127235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103263" y="3127235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63965" y="4631398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883359" y="4631398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83865" y="4631398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003764" y="4631398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223663" y="4631398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43561" y="4631398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663460" y="4631398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103263" y="4631398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563965" y="5415507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883359" y="5415507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783865" y="5415507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003764" y="5415507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23663" y="5415507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443561" y="5415507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663460" y="5415507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103263" y="5415507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528037" y="3857118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847431" y="3857118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747936" y="3857118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967836" y="3857118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187735" y="3857118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407633" y="3857118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627532" y="3857118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067335" y="3857118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>
            <a:normAutofit/>
          </a:bodyPr>
          <a:lstStyle/>
          <a:p>
            <a:r>
              <a:rPr lang="en-AU" b="1" dirty="0" smtClean="0"/>
              <a:t>Reserve selection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72268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/>
          <p:cNvSpPr/>
          <p:nvPr/>
        </p:nvSpPr>
        <p:spPr>
          <a:xfrm>
            <a:off x="4997153" y="4034424"/>
            <a:ext cx="2170591" cy="1489793"/>
          </a:xfrm>
          <a:prstGeom prst="ellipse">
            <a:avLst/>
          </a:prstGeom>
          <a:solidFill>
            <a:srgbClr val="0041C4">
              <a:alpha val="49804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5200" y="1930081"/>
            <a:ext cx="10281600" cy="4395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5474815" y="4450429"/>
            <a:ext cx="2170420" cy="1490115"/>
          </a:xfrm>
          <a:prstGeom prst="ellipse">
            <a:avLst/>
          </a:prstGeom>
          <a:solidFill>
            <a:srgbClr val="7030A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61468" y="2283900"/>
            <a:ext cx="2209837" cy="1517177"/>
          </a:xfrm>
          <a:prstGeom prst="ellipse">
            <a:avLst/>
          </a:prstGeom>
          <a:solidFill>
            <a:srgbClr val="C0000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Oval 8"/>
          <p:cNvSpPr/>
          <p:nvPr/>
        </p:nvSpPr>
        <p:spPr>
          <a:xfrm>
            <a:off x="2402572" y="2533652"/>
            <a:ext cx="2209837" cy="1517177"/>
          </a:xfrm>
          <a:prstGeom prst="ellipse">
            <a:avLst/>
          </a:prstGeom>
          <a:solidFill>
            <a:srgbClr val="FFC00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015787" y="2374460"/>
            <a:ext cx="2209837" cy="1517177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624135" y="2399385"/>
            <a:ext cx="2202136" cy="1511889"/>
          </a:xfrm>
          <a:prstGeom prst="ellipse">
            <a:avLst/>
          </a:prstGeom>
          <a:solidFill>
            <a:srgbClr val="92D05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204576" y="2665786"/>
            <a:ext cx="2202136" cy="1511889"/>
          </a:xfrm>
          <a:prstGeom prst="ellipse">
            <a:avLst/>
          </a:prstGeom>
          <a:solidFill>
            <a:srgbClr val="00B0F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899553" y="2489945"/>
            <a:ext cx="2202136" cy="1511889"/>
          </a:xfrm>
          <a:prstGeom prst="ellipse">
            <a:avLst/>
          </a:prstGeom>
          <a:solidFill>
            <a:srgbClr val="00B05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63965" y="2397350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883359" y="2397350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83865" y="2397350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03764" y="2397350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23663" y="2397350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43561" y="2397350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63460" y="2397350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103263" y="2397350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63965" y="3127234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883359" y="3127234"/>
            <a:ext cx="806459" cy="52346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83865" y="3127234"/>
            <a:ext cx="806459" cy="52346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03764" y="3127234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23663" y="3127234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43561" y="3127234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63460" y="3127234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103263" y="3127234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63965" y="4631397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883359" y="4631397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83865" y="4631397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003764" y="4631397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223663" y="4631397"/>
            <a:ext cx="806459" cy="52346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43561" y="4631397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663460" y="4631397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103263" y="4631397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563965" y="5415506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883359" y="5415506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783865" y="5415506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003764" y="5415506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23663" y="5415506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443561" y="5415506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663460" y="5415506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103263" y="5415506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528037" y="3857117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847431" y="3857117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747936" y="3857117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967836" y="3857117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187735" y="3857117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407633" y="3857117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627532" y="3857117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067335" y="3857117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>
            <a:normAutofit/>
          </a:bodyPr>
          <a:lstStyle/>
          <a:p>
            <a:r>
              <a:rPr lang="en-AU" b="1" dirty="0" smtClean="0"/>
              <a:t>Reserve selection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62602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9923"/>
            <a:ext cx="10515600" cy="2482850"/>
          </a:xfrm>
        </p:spPr>
        <p:txBody>
          <a:bodyPr>
            <a:normAutofit/>
          </a:bodyPr>
          <a:lstStyle/>
          <a:p>
            <a:pPr algn="ctr"/>
            <a:r>
              <a:rPr lang="en-AU" sz="5400" dirty="0" smtClean="0"/>
              <a:t>(</a:t>
            </a:r>
            <a:r>
              <a:rPr lang="en-AU" sz="5400" dirty="0" err="1" smtClean="0"/>
              <a:t>i</a:t>
            </a:r>
            <a:r>
              <a:rPr lang="en-AU" sz="5400" dirty="0" smtClean="0"/>
              <a:t>) how </a:t>
            </a:r>
            <a:r>
              <a:rPr lang="en-AU" sz="5400" dirty="0" smtClean="0"/>
              <a:t>well are existing protected areas covering </a:t>
            </a:r>
            <a:r>
              <a:rPr lang="en-AU" sz="5400" dirty="0" smtClean="0"/>
              <a:t>important places for evolutionary </a:t>
            </a:r>
            <a:r>
              <a:rPr lang="en-AU" sz="5400" dirty="0" smtClean="0"/>
              <a:t>processes?</a:t>
            </a:r>
            <a:endParaRPr lang="en-AU" sz="5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987372"/>
            <a:ext cx="10515600" cy="200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5400" dirty="0" smtClean="0"/>
              <a:t>(ii) where </a:t>
            </a:r>
            <a:r>
              <a:rPr lang="en-AU" sz="5400" dirty="0" smtClean="0"/>
              <a:t>are priority areas for conserving </a:t>
            </a:r>
            <a:r>
              <a:rPr lang="en-AU" sz="5400" dirty="0" smtClean="0"/>
              <a:t>evolutionary </a:t>
            </a:r>
            <a:r>
              <a:rPr lang="en-AU" sz="5400" dirty="0" smtClean="0"/>
              <a:t>processes?</a:t>
            </a:r>
            <a:endParaRPr lang="en-AU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5289529" y="314067"/>
            <a:ext cx="1612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5400" b="1" dirty="0">
                <a:solidFill>
                  <a:schemeClr val="bg1"/>
                </a:solidFill>
              </a:rPr>
              <a:t>Aims</a:t>
            </a:r>
          </a:p>
        </p:txBody>
      </p:sp>
    </p:spTree>
    <p:extLst>
      <p:ext uri="{BB962C8B-B14F-4D97-AF65-F5344CB8AC3E}">
        <p14:creationId xmlns:p14="http://schemas.microsoft.com/office/powerpoint/2010/main" val="292166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26960" y="1914957"/>
            <a:ext cx="11304122" cy="2978705"/>
            <a:chOff x="526960" y="1914957"/>
            <a:chExt cx="11304122" cy="297870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960" y="1934245"/>
              <a:ext cx="3678427" cy="294012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21" y="1914957"/>
              <a:ext cx="3726691" cy="297870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3346" y="1934245"/>
              <a:ext cx="3667736" cy="293158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00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AU" sz="4800" dirty="0" smtClean="0">
                <a:latin typeface="+mn-lt"/>
              </a:rPr>
              <a:t>Case study</a:t>
            </a:r>
            <a:endParaRPr lang="en-AU" sz="4800" dirty="0">
              <a:latin typeface="+mn-lt"/>
            </a:endParaRPr>
          </a:p>
        </p:txBody>
      </p:sp>
      <p:pic>
        <p:nvPicPr>
          <p:cNvPr id="2050" name="Picture 2" descr="Rana-iberica-La-Vera-20071111 9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9" t="21390" r="7325" b="9549"/>
          <a:stretch/>
        </p:blipFill>
        <p:spPr bwMode="auto">
          <a:xfrm>
            <a:off x="5508001" y="4736456"/>
            <a:ext cx="2539711" cy="194949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iucn icon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42" y="5554662"/>
            <a:ext cx="1303338" cy="130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06334" y="914931"/>
            <a:ext cx="3023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i="1" dirty="0" smtClean="0">
                <a:solidFill>
                  <a:schemeClr val="bg1">
                    <a:lumMod val="95000"/>
                  </a:schemeClr>
                </a:solidFill>
              </a:rPr>
              <a:t>Rana </a:t>
            </a:r>
            <a:r>
              <a:rPr lang="en-AU" sz="4400" i="1" dirty="0" err="1" smtClean="0">
                <a:solidFill>
                  <a:schemeClr val="bg1">
                    <a:lumMod val="95000"/>
                  </a:schemeClr>
                </a:solidFill>
              </a:rPr>
              <a:t>iberica</a:t>
            </a:r>
            <a:endParaRPr lang="en-AU" sz="4400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6" name="Picture 8" descr="Pelobates cultripes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9" t="23373" b="7007"/>
          <a:stretch/>
        </p:blipFill>
        <p:spPr bwMode="auto">
          <a:xfrm>
            <a:off x="8809782" y="5084331"/>
            <a:ext cx="2460675" cy="160162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iucn icon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827" y="4804177"/>
            <a:ext cx="1080965" cy="108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43881" y="949918"/>
            <a:ext cx="44809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i="1" dirty="0" err="1" smtClean="0">
                <a:solidFill>
                  <a:schemeClr val="bg1">
                    <a:lumMod val="95000"/>
                  </a:schemeClr>
                </a:solidFill>
              </a:rPr>
              <a:t>Pelobates</a:t>
            </a:r>
            <a:r>
              <a:rPr lang="en-AU" sz="4400" i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AU" sz="4400" i="1" dirty="0" err="1" smtClean="0">
                <a:solidFill>
                  <a:schemeClr val="bg1">
                    <a:lumMod val="95000"/>
                  </a:schemeClr>
                </a:solidFill>
              </a:rPr>
              <a:t>cultripes</a:t>
            </a:r>
            <a:endParaRPr lang="en-AU" sz="4400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949917"/>
            <a:ext cx="29241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i="1" dirty="0" err="1" smtClean="0">
                <a:solidFill>
                  <a:schemeClr val="bg1">
                    <a:lumMod val="95000"/>
                  </a:schemeClr>
                </a:solidFill>
              </a:rPr>
              <a:t>Hyla</a:t>
            </a:r>
            <a:r>
              <a:rPr lang="en-AU" sz="4400" i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AU" sz="4400" i="1" dirty="0" err="1" smtClean="0">
                <a:solidFill>
                  <a:schemeClr val="bg1">
                    <a:lumMod val="95000"/>
                  </a:schemeClr>
                </a:solidFill>
              </a:rPr>
              <a:t>molleri</a:t>
            </a:r>
            <a:endParaRPr lang="en-AU" sz="4400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8" name="Picture 10" descr="Hyla arborea var. molleri (Hello folks)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8" t="10151" b="7951"/>
          <a:stretch/>
        </p:blipFill>
        <p:spPr bwMode="auto">
          <a:xfrm>
            <a:off x="341157" y="4566737"/>
            <a:ext cx="1396445" cy="202618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34925"/>
            <a:ext cx="11544300" cy="1325563"/>
          </a:xfrm>
        </p:spPr>
        <p:txBody>
          <a:bodyPr>
            <a:noAutofit/>
          </a:bodyPr>
          <a:lstStyle/>
          <a:p>
            <a:pPr algn="ctr"/>
            <a:r>
              <a:rPr lang="en-AU" dirty="0" smtClean="0">
                <a:latin typeface="+mn-lt"/>
              </a:rPr>
              <a:t>Mapping components of evolution: </a:t>
            </a:r>
            <a:br>
              <a:rPr lang="en-AU" dirty="0" smtClean="0">
                <a:latin typeface="+mn-lt"/>
              </a:rPr>
            </a:br>
            <a:r>
              <a:rPr lang="en-AU" dirty="0" smtClean="0">
                <a:latin typeface="+mn-lt"/>
              </a:rPr>
              <a:t>g</a:t>
            </a:r>
            <a:r>
              <a:rPr lang="en-AU" dirty="0" smtClean="0">
                <a:latin typeface="+mn-lt"/>
              </a:rPr>
              <a:t>enetic lineages</a:t>
            </a:r>
            <a:endParaRPr lang="en-AU" dirty="0">
              <a:latin typeface="+mn-l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8637519" y="2239982"/>
            <a:ext cx="3281431" cy="3339451"/>
            <a:chOff x="8472419" y="2239982"/>
            <a:chExt cx="3281431" cy="333945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2419" y="2956620"/>
              <a:ext cx="3281431" cy="262281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9243973" y="2239982"/>
              <a:ext cx="15440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600" dirty="0" smtClean="0">
                  <a:solidFill>
                    <a:schemeClr val="bg1"/>
                  </a:solidFill>
                </a:rPr>
                <a:t>PHYLIN</a:t>
              </a:r>
              <a:endParaRPr lang="en-AU" sz="3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369118" y="1639818"/>
            <a:ext cx="3560059" cy="4093031"/>
            <a:chOff x="3860798" y="1639818"/>
            <a:chExt cx="3560059" cy="4093031"/>
          </a:xfrm>
        </p:grpSpPr>
        <p:sp>
          <p:nvSpPr>
            <p:cNvPr id="18" name="TextBox 17"/>
            <p:cNvSpPr txBox="1"/>
            <p:nvPr/>
          </p:nvSpPr>
          <p:spPr>
            <a:xfrm>
              <a:off x="4174369" y="1639818"/>
              <a:ext cx="293291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3600" dirty="0" smtClean="0">
                  <a:solidFill>
                    <a:schemeClr val="bg1"/>
                  </a:solidFill>
                </a:rPr>
                <a:t>STRUCTURE &amp; </a:t>
              </a:r>
            </a:p>
            <a:p>
              <a:pPr algn="ctr"/>
              <a:r>
                <a:rPr lang="en-AU" sz="3600" dirty="0" smtClean="0">
                  <a:solidFill>
                    <a:schemeClr val="bg1"/>
                  </a:solidFill>
                </a:rPr>
                <a:t>CLUMPP</a:t>
              </a:r>
              <a:endParaRPr lang="en-AU" sz="3600" dirty="0">
                <a:solidFill>
                  <a:schemeClr val="bg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0798" y="2887331"/>
              <a:ext cx="3560059" cy="2845518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564961" y="2515383"/>
            <a:ext cx="2562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Genetic data</a:t>
            </a:r>
            <a:endParaRPr lang="en-AU" sz="3600" dirty="0">
              <a:solidFill>
                <a:schemeClr val="bg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3860800" y="3619500"/>
            <a:ext cx="393700" cy="990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ight Arrow 29"/>
          <p:cNvSpPr/>
          <p:nvPr/>
        </p:nvSpPr>
        <p:spPr>
          <a:xfrm>
            <a:off x="8078575" y="3619500"/>
            <a:ext cx="393700" cy="990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1" name="Picture 2" descr="Image result for genetic dat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3" r="13984"/>
          <a:stretch/>
        </p:blipFill>
        <p:spPr bwMode="auto">
          <a:xfrm>
            <a:off x="532079" y="3198322"/>
            <a:ext cx="3128697" cy="223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660776" y="5943600"/>
            <a:ext cx="5385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Data shown for </a:t>
            </a:r>
            <a:r>
              <a:rPr lang="en-AU" sz="3600" i="1" dirty="0" err="1" smtClean="0">
                <a:solidFill>
                  <a:schemeClr val="bg1"/>
                </a:solidFill>
              </a:rPr>
              <a:t>Hyla</a:t>
            </a:r>
            <a:r>
              <a:rPr lang="en-AU" sz="3600" i="1" dirty="0" smtClean="0">
                <a:solidFill>
                  <a:schemeClr val="bg1"/>
                </a:solidFill>
              </a:rPr>
              <a:t> </a:t>
            </a:r>
            <a:r>
              <a:rPr lang="en-AU" sz="3600" i="1" dirty="0" err="1" smtClean="0">
                <a:solidFill>
                  <a:schemeClr val="bg1"/>
                </a:solidFill>
              </a:rPr>
              <a:t>molleri</a:t>
            </a:r>
            <a:endParaRPr lang="en-AU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6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34925"/>
            <a:ext cx="11544300" cy="1325563"/>
          </a:xfrm>
        </p:spPr>
        <p:txBody>
          <a:bodyPr>
            <a:noAutofit/>
          </a:bodyPr>
          <a:lstStyle/>
          <a:p>
            <a:pPr algn="ctr"/>
            <a:r>
              <a:rPr lang="en-AU" dirty="0" smtClean="0">
                <a:latin typeface="+mn-lt"/>
              </a:rPr>
              <a:t>Mapping components of evolution: </a:t>
            </a:r>
            <a:br>
              <a:rPr lang="en-AU" dirty="0" smtClean="0">
                <a:latin typeface="+mn-lt"/>
              </a:rPr>
            </a:br>
            <a:r>
              <a:rPr lang="en-AU" dirty="0" smtClean="0">
                <a:latin typeface="+mn-lt"/>
              </a:rPr>
              <a:t>identifying natural selection</a:t>
            </a:r>
            <a:endParaRPr lang="en-AU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682" y="2515385"/>
            <a:ext cx="2315167" cy="583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Genetic data</a:t>
            </a:r>
            <a:endParaRPr lang="en-AU" sz="3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17287" y="2007551"/>
            <a:ext cx="2783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 smtClean="0">
                <a:solidFill>
                  <a:schemeClr val="bg1"/>
                </a:solidFill>
              </a:rPr>
              <a:t>BAYESCAN</a:t>
            </a:r>
            <a:endParaRPr lang="en-AU" sz="4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17287" y="3716262"/>
            <a:ext cx="25261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 smtClean="0">
                <a:solidFill>
                  <a:schemeClr val="bg1"/>
                </a:solidFill>
              </a:rPr>
              <a:t>PCADAPT</a:t>
            </a:r>
            <a:endParaRPr lang="en-AU" sz="48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62913" y="5221318"/>
            <a:ext cx="2580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 smtClean="0">
                <a:solidFill>
                  <a:schemeClr val="bg1"/>
                </a:solidFill>
              </a:rPr>
              <a:t>SELESTIM</a:t>
            </a:r>
            <a:endParaRPr lang="en-AU" sz="4800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449496" y="2434561"/>
            <a:ext cx="993543" cy="819486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5" idx="1"/>
          </p:cNvCxnSpPr>
          <p:nvPr/>
        </p:nvCxnSpPr>
        <p:spPr>
          <a:xfrm>
            <a:off x="3449496" y="4131760"/>
            <a:ext cx="967791" cy="1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6" idx="1"/>
          </p:cNvCxnSpPr>
          <p:nvPr/>
        </p:nvCxnSpPr>
        <p:spPr>
          <a:xfrm>
            <a:off x="3449496" y="5189893"/>
            <a:ext cx="913417" cy="446924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48800" y="411958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Loci </a:t>
            </a:r>
            <a:endParaRPr lang="en-AU" dirty="0"/>
          </a:p>
        </p:txBody>
      </p:sp>
      <p:sp>
        <p:nvSpPr>
          <p:cNvPr id="32" name="Right Arrow 31"/>
          <p:cNvSpPr/>
          <p:nvPr/>
        </p:nvSpPr>
        <p:spPr>
          <a:xfrm>
            <a:off x="7261125" y="2007551"/>
            <a:ext cx="1194328" cy="424842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TextBox 36"/>
          <p:cNvSpPr txBox="1"/>
          <p:nvPr/>
        </p:nvSpPr>
        <p:spPr>
          <a:xfrm>
            <a:off x="9612147" y="1157288"/>
            <a:ext cx="1585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Neutral</a:t>
            </a:r>
            <a:endParaRPr lang="en-AU" sz="36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12147" y="3920061"/>
            <a:ext cx="1848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Adaptive</a:t>
            </a:r>
            <a:endParaRPr lang="en-AU" sz="3600" dirty="0">
              <a:solidFill>
                <a:schemeClr val="bg1"/>
              </a:solidFill>
            </a:endParaRPr>
          </a:p>
        </p:txBody>
      </p:sp>
      <p:pic>
        <p:nvPicPr>
          <p:cNvPr id="52" name="Picture 2" descr="Image result for genetic dat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3" r="13984"/>
          <a:stretch/>
        </p:blipFill>
        <p:spPr bwMode="auto">
          <a:xfrm>
            <a:off x="341224" y="3188842"/>
            <a:ext cx="2787025" cy="199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Image result for genetic dat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3" r="13984"/>
          <a:stretch/>
        </p:blipFill>
        <p:spPr bwMode="auto">
          <a:xfrm>
            <a:off x="9011544" y="1859327"/>
            <a:ext cx="2787025" cy="199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Image result for genetic dat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3" r="13984"/>
          <a:stretch/>
        </p:blipFill>
        <p:spPr bwMode="auto">
          <a:xfrm>
            <a:off x="9011544" y="4519303"/>
            <a:ext cx="2787025" cy="199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9176655" y="4488920"/>
            <a:ext cx="1032469" cy="21658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Rectangle 57"/>
          <p:cNvSpPr/>
          <p:nvPr/>
        </p:nvSpPr>
        <p:spPr>
          <a:xfrm>
            <a:off x="10383745" y="4488921"/>
            <a:ext cx="1240204" cy="2165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Rectangle 58"/>
          <p:cNvSpPr/>
          <p:nvPr/>
        </p:nvSpPr>
        <p:spPr>
          <a:xfrm>
            <a:off x="8890946" y="1803618"/>
            <a:ext cx="285710" cy="21658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Rectangle 59"/>
          <p:cNvSpPr/>
          <p:nvPr/>
        </p:nvSpPr>
        <p:spPr>
          <a:xfrm>
            <a:off x="11753850" y="1772551"/>
            <a:ext cx="861300" cy="2165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Rectangle 60"/>
          <p:cNvSpPr/>
          <p:nvPr/>
        </p:nvSpPr>
        <p:spPr>
          <a:xfrm>
            <a:off x="10145402" y="1755609"/>
            <a:ext cx="238344" cy="2165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575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12191999" cy="727075"/>
          </a:xfrm>
        </p:spPr>
        <p:txBody>
          <a:bodyPr>
            <a:normAutofit/>
          </a:bodyPr>
          <a:lstStyle/>
          <a:p>
            <a:pPr algn="ctr"/>
            <a:r>
              <a:rPr lang="en-AU" sz="3600" dirty="0" smtClean="0">
                <a:latin typeface="+mn-lt"/>
              </a:rPr>
              <a:t>Protection of </a:t>
            </a:r>
            <a:r>
              <a:rPr lang="en-AU" sz="3600" dirty="0" smtClean="0">
                <a:latin typeface="+mn-lt"/>
              </a:rPr>
              <a:t>individual heterozygosity (“genetic fitness”)</a:t>
            </a:r>
            <a:endParaRPr lang="en-AU" sz="3600" dirty="0">
              <a:latin typeface="+mn-l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41225" y="606940"/>
            <a:ext cx="5298898" cy="1989027"/>
            <a:chOff x="841225" y="606940"/>
            <a:chExt cx="5298898" cy="198902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1629" y="606940"/>
              <a:ext cx="2488494" cy="198902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225" y="606940"/>
              <a:ext cx="2488494" cy="1989027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 rot="16200000">
            <a:off x="-466535" y="1219726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 smtClean="0">
                <a:solidFill>
                  <a:schemeClr val="bg1"/>
                </a:solidFill>
              </a:rPr>
              <a:t>H. </a:t>
            </a:r>
            <a:r>
              <a:rPr lang="en-AU" sz="3200" i="1" dirty="0" err="1" smtClean="0">
                <a:solidFill>
                  <a:schemeClr val="bg1"/>
                </a:solidFill>
              </a:rPr>
              <a:t>molleri</a:t>
            </a:r>
            <a:endParaRPr lang="en-AU" sz="3200" i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-611107" y="3456324"/>
            <a:ext cx="2007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i="1" dirty="0" smtClean="0">
                <a:solidFill>
                  <a:schemeClr val="bg1"/>
                </a:solidFill>
              </a:rPr>
              <a:t>P. </a:t>
            </a:r>
            <a:r>
              <a:rPr lang="en-AU" sz="3200" i="1" dirty="0" err="1" smtClean="0">
                <a:solidFill>
                  <a:schemeClr val="bg1"/>
                </a:solidFill>
              </a:rPr>
              <a:t>cultripes</a:t>
            </a:r>
            <a:endParaRPr lang="en-AU" sz="3200" i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469851" y="5589057"/>
            <a:ext cx="1724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 smtClean="0">
                <a:solidFill>
                  <a:schemeClr val="bg1"/>
                </a:solidFill>
              </a:rPr>
              <a:t>R. </a:t>
            </a:r>
            <a:r>
              <a:rPr lang="en-AU" sz="3200" i="1" dirty="0" err="1" smtClean="0">
                <a:solidFill>
                  <a:schemeClr val="bg1"/>
                </a:solidFill>
              </a:rPr>
              <a:t>iberica</a:t>
            </a:r>
            <a:endParaRPr lang="en-AU" sz="3200" i="1" dirty="0">
              <a:solidFill>
                <a:schemeClr val="bg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40217" y="2704308"/>
            <a:ext cx="5293529" cy="1990639"/>
            <a:chOff x="840217" y="2758267"/>
            <a:chExt cx="5293529" cy="199063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8006" y="2764170"/>
              <a:ext cx="2475740" cy="1978833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217" y="2758267"/>
              <a:ext cx="2490511" cy="1990639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841225" y="4803289"/>
            <a:ext cx="5265332" cy="1989027"/>
            <a:chOff x="841225" y="4803289"/>
            <a:chExt cx="5265332" cy="1989027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5195" y="4830118"/>
              <a:ext cx="2421362" cy="193536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225" y="4803289"/>
              <a:ext cx="2488494" cy="1989027"/>
            </a:xfrm>
            <a:prstGeom prst="rect">
              <a:avLst/>
            </a:prstGeom>
          </p:spPr>
        </p:pic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599" y="1626853"/>
            <a:ext cx="5417001" cy="432975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873846" y="5969000"/>
            <a:ext cx="4660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Existing protected areas</a:t>
            </a:r>
            <a:endParaRPr lang="en-A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3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260</Words>
  <Application>Microsoft Office PowerPoint</Application>
  <PresentationFormat>Widescreen</PresentationFormat>
  <Paragraphs>66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1_Office Theme</vt:lpstr>
      <vt:lpstr>Conserving evolutionary processes for three amphibian species in the Iberian Peninsula</vt:lpstr>
      <vt:lpstr>Reserve selection</vt:lpstr>
      <vt:lpstr>Reserve selection</vt:lpstr>
      <vt:lpstr>Reserve selection</vt:lpstr>
      <vt:lpstr>(i) how well are existing protected areas covering important places for evolutionary processes?</vt:lpstr>
      <vt:lpstr>Case study</vt:lpstr>
      <vt:lpstr>Mapping components of evolution:  genetic lineages</vt:lpstr>
      <vt:lpstr>Mapping components of evolution:  identifying natural selection</vt:lpstr>
      <vt:lpstr>Protection of individual heterozygosity (“genetic fitness”)</vt:lpstr>
      <vt:lpstr>Protection of individual heterozygosity (“genetic fitness”)</vt:lpstr>
      <vt:lpstr>Protection of neutral genetic diversity</vt:lpstr>
      <vt:lpstr>Protection of adaptive genetic diversity</vt:lpstr>
      <vt:lpstr>Protection of climate refugia</vt:lpstr>
      <vt:lpstr>Priority areas for protected areas</vt:lpstr>
      <vt:lpstr>Planning for long-term persistence of biodiversity</vt:lpstr>
      <vt:lpstr>PowerPoint Presentation</vt:lpstr>
    </vt:vector>
  </TitlesOfParts>
  <Company>The 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Conserving evolutionary processes for three amphibian species in the Iberian Peninsula</dc:title>
  <dc:creator>Jeffrey Owen Hanson</dc:creator>
  <cp:lastModifiedBy>Jeffrey Owen Hanson</cp:lastModifiedBy>
  <cp:revision>191</cp:revision>
  <dcterms:created xsi:type="dcterms:W3CDTF">2019-07-23T11:16:44Z</dcterms:created>
  <dcterms:modified xsi:type="dcterms:W3CDTF">2019-07-27T19:00:21Z</dcterms:modified>
</cp:coreProperties>
</file>