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58" r:id="rId4"/>
    <p:sldId id="274" r:id="rId5"/>
    <p:sldId id="275" r:id="rId6"/>
    <p:sldId id="260" r:id="rId7"/>
    <p:sldId id="271" r:id="rId8"/>
    <p:sldId id="261" r:id="rId9"/>
    <p:sldId id="270" r:id="rId10"/>
    <p:sldId id="266" r:id="rId11"/>
    <p:sldId id="273" r:id="rId12"/>
    <p:sldId id="272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90" d="100"/>
          <a:sy n="190" d="100"/>
        </p:scale>
        <p:origin x="-4166" y="-2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C424-4A50-4DC9-8E87-A17760EB22DE}" type="datetimeFigureOut">
              <a:rPr lang="en-AU" smtClean="0"/>
              <a:t>23/07/2019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383A1-7806-41FE-B5E9-989FECDCEB8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0803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4E95D-E11A-4D61-AA35-B3ECB22C38A2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2595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7A66-C777-4C68-B666-3143FCBD3720}" type="datetimeFigureOut">
              <a:rPr lang="en-AU" smtClean="0"/>
              <a:t>23/07/2019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8930-237B-4C5D-978A-72902F78B1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1826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7A66-C777-4C68-B666-3143FCBD3720}" type="datetimeFigureOut">
              <a:rPr lang="en-AU" smtClean="0"/>
              <a:t>23/07/2019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8930-237B-4C5D-978A-72902F78B1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9950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7A66-C777-4C68-B666-3143FCBD3720}" type="datetimeFigureOut">
              <a:rPr lang="en-AU" smtClean="0"/>
              <a:t>23/07/2019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8930-237B-4C5D-978A-72902F78B1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9191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61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79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93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49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37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29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0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98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7A66-C777-4C68-B666-3143FCBD3720}" type="datetimeFigureOut">
              <a:rPr lang="en-AU" smtClean="0"/>
              <a:t>23/07/2019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8930-237B-4C5D-978A-72902F78B1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5011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46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11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11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7A66-C777-4C68-B666-3143FCBD3720}" type="datetimeFigureOut">
              <a:rPr lang="en-AU" smtClean="0"/>
              <a:t>23/07/2019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8930-237B-4C5D-978A-72902F78B1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7802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7A66-C777-4C68-B666-3143FCBD3720}" type="datetimeFigureOut">
              <a:rPr lang="en-AU" smtClean="0"/>
              <a:t>23/07/2019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8930-237B-4C5D-978A-72902F78B1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3712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7A66-C777-4C68-B666-3143FCBD3720}" type="datetimeFigureOut">
              <a:rPr lang="en-AU" smtClean="0"/>
              <a:t>23/07/2019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8930-237B-4C5D-978A-72902F78B1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4742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7A66-C777-4C68-B666-3143FCBD3720}" type="datetimeFigureOut">
              <a:rPr lang="en-AU" smtClean="0"/>
              <a:t>23/07/2019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8930-237B-4C5D-978A-72902F78B1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691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7A66-C777-4C68-B666-3143FCBD3720}" type="datetimeFigureOut">
              <a:rPr lang="en-AU" smtClean="0"/>
              <a:t>23/07/2019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8930-237B-4C5D-978A-72902F78B1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5186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7A66-C777-4C68-B666-3143FCBD3720}" type="datetimeFigureOut">
              <a:rPr lang="en-AU" smtClean="0"/>
              <a:t>23/07/2019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8930-237B-4C5D-978A-72902F78B1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9863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C7A66-C777-4C68-B666-3143FCBD3720}" type="datetimeFigureOut">
              <a:rPr lang="en-AU" smtClean="0"/>
              <a:t>23/07/2019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8930-237B-4C5D-978A-72902F78B1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8853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4FC7A66-C777-4C68-B666-3143FCBD3720}" type="datetimeFigureOut">
              <a:rPr lang="en-AU" smtClean="0"/>
              <a:pPr/>
              <a:t>23/07/2019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E988930-237B-4C5D-978A-72902F78B181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468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36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554" y="142875"/>
            <a:ext cx="11268892" cy="2571749"/>
          </a:xfrm>
        </p:spPr>
        <p:txBody>
          <a:bodyPr>
            <a:normAutofit/>
          </a:bodyPr>
          <a:lstStyle/>
          <a:p>
            <a:r>
              <a:rPr lang="en-AU" dirty="0" smtClean="0"/>
              <a:t>Conserving evolutionary processes for three amphibian species in the Iberian Peninsula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799" y="3201988"/>
            <a:ext cx="10182225" cy="1655762"/>
          </a:xfrm>
        </p:spPr>
        <p:txBody>
          <a:bodyPr>
            <a:noAutofit/>
          </a:bodyPr>
          <a:lstStyle/>
          <a:p>
            <a:r>
              <a:rPr lang="pt-BR" sz="3600" dirty="0" smtClean="0"/>
              <a:t>Jeffrey O. Hanson, Miguel Camacho-Sanchez, Adam Marques, Íñigo Martínez-Solano, Guillermo Velo-Antón, Ana Veríssimo, Silvia B. Carvalho</a:t>
            </a:r>
            <a:endParaRPr lang="en-AU" sz="3600" dirty="0"/>
          </a:p>
        </p:txBody>
      </p:sp>
      <p:grpSp>
        <p:nvGrpSpPr>
          <p:cNvPr id="4" name="Group 3"/>
          <p:cNvGrpSpPr/>
          <p:nvPr/>
        </p:nvGrpSpPr>
        <p:grpSpPr>
          <a:xfrm>
            <a:off x="967113" y="5968008"/>
            <a:ext cx="5694224" cy="523220"/>
            <a:chOff x="259155" y="4479765"/>
            <a:chExt cx="5694224" cy="523220"/>
          </a:xfrm>
        </p:grpSpPr>
        <p:pic>
          <p:nvPicPr>
            <p:cNvPr id="5" name="Picture 2" descr="C:\Users\jhanson\Downloads\1467354618_f0e0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155" y="4497845"/>
              <a:ext cx="426645" cy="425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2334" y="4479765"/>
              <a:ext cx="52210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>
                  <a:solidFill>
                    <a:schemeClr val="bg1"/>
                  </a:solidFill>
                </a:rPr>
                <a:t>j</a:t>
              </a:r>
              <a:r>
                <a:rPr lang="en-AU" sz="2800" dirty="0" smtClean="0">
                  <a:solidFill>
                    <a:schemeClr val="bg1"/>
                  </a:solidFill>
                </a:rPr>
                <a:t>effrey.hanson@uqconnect.edu.au</a:t>
              </a:r>
              <a:endParaRPr lang="en-AU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796713" y="5968008"/>
            <a:ext cx="3328486" cy="523220"/>
            <a:chOff x="6059800" y="5988839"/>
            <a:chExt cx="3328486" cy="697626"/>
          </a:xfrm>
        </p:grpSpPr>
        <p:pic>
          <p:nvPicPr>
            <p:cNvPr id="8" name="Picture 4" descr="C:\Users\jhanson\Downloads\1467354784_web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9800" y="6044594"/>
              <a:ext cx="398149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6373358" y="5988839"/>
              <a:ext cx="3014928" cy="6976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 smtClean="0">
                  <a:solidFill>
                    <a:schemeClr val="bg1"/>
                  </a:solidFill>
                </a:rPr>
                <a:t>jeffrey-hanson.com</a:t>
              </a:r>
              <a:endParaRPr lang="en-AU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515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Planning for the long-term persistence of species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4941"/>
            <a:ext cx="10972800" cy="4237705"/>
          </a:xfrm>
        </p:spPr>
        <p:txBody>
          <a:bodyPr>
            <a:noAutofit/>
          </a:bodyPr>
          <a:lstStyle/>
          <a:p>
            <a:r>
              <a:rPr lang="en-AU" dirty="0" smtClean="0"/>
              <a:t>If you really want it: you need to plan for it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Surrogates may work for some applications of genetic data – no guarantees!</a:t>
            </a:r>
          </a:p>
        </p:txBody>
      </p:sp>
    </p:spTree>
    <p:extLst>
      <p:ext uri="{BB962C8B-B14F-4D97-AF65-F5344CB8AC3E}">
        <p14:creationId xmlns:p14="http://schemas.microsoft.com/office/powerpoint/2010/main" val="137324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ack And White Birds Silhouette Fresh HD Wallpap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48683" y="-997363"/>
            <a:ext cx="13649309" cy="853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289353" y="116632"/>
            <a:ext cx="8190511" cy="780089"/>
            <a:chOff x="217012" y="116632"/>
            <a:chExt cx="6142883" cy="780091"/>
          </a:xfrm>
        </p:grpSpPr>
        <p:pic>
          <p:nvPicPr>
            <p:cNvPr id="3" name="Picture 2" descr="C:\Users\jhanson\Downloads\1467354618_f0e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012" y="116632"/>
              <a:ext cx="682580" cy="780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075756" y="214289"/>
              <a:ext cx="5284139" cy="666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733" b="1" dirty="0"/>
                <a:t>j</a:t>
              </a:r>
              <a:r>
                <a:rPr lang="en-AU" sz="3733" b="1" dirty="0"/>
                <a:t>effrey.hanson@uqconnect.edu.au</a:t>
              </a:r>
              <a:endParaRPr lang="en-AU" sz="3733" b="1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89349" y="2036151"/>
            <a:ext cx="5197072" cy="720938"/>
            <a:chOff x="211764" y="1168251"/>
            <a:chExt cx="3897804" cy="720936"/>
          </a:xfrm>
        </p:grpSpPr>
        <p:pic>
          <p:nvPicPr>
            <p:cNvPr id="5" name="Picture 4" descr="C:\Users\jhanson\Downloads\1467354784_web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764" y="1168251"/>
              <a:ext cx="693077" cy="693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075756" y="1222402"/>
              <a:ext cx="3033812" cy="666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733" b="1" dirty="0"/>
                <a:t>jeffrey-hanson.com</a:t>
              </a:r>
              <a:endParaRPr lang="en-AU" sz="2667" b="1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89350" y="1073392"/>
            <a:ext cx="6603189" cy="792088"/>
            <a:chOff x="162258" y="2132856"/>
            <a:chExt cx="4952392" cy="792088"/>
          </a:xfrm>
        </p:grpSpPr>
        <p:pic>
          <p:nvPicPr>
            <p:cNvPr id="4" name="Picture 3" descr="C:\Users\jhanson\Downloads\1467354717_github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258" y="2132856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075756" y="2236512"/>
              <a:ext cx="4038894" cy="6667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733" b="1" dirty="0"/>
                <a:t>github.com/</a:t>
              </a:r>
              <a:r>
                <a:rPr lang="en-AU" sz="3733" b="1" dirty="0" err="1"/>
                <a:t>jeffreyhanson</a:t>
              </a:r>
              <a:endParaRPr lang="en-AU" sz="2667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3105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595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sz="5400" dirty="0" smtClean="0"/>
              <a:t>Goal 15: Life on Land</a:t>
            </a:r>
            <a:endParaRPr lang="en-AU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075" y="1690688"/>
            <a:ext cx="11039475" cy="4351338"/>
          </a:xfrm>
        </p:spPr>
        <p:txBody>
          <a:bodyPr>
            <a:noAutofit/>
          </a:bodyPr>
          <a:lstStyle/>
          <a:p>
            <a:r>
              <a:rPr lang="en-AU" sz="3600" dirty="0" smtClean="0"/>
              <a:t>“Take </a:t>
            </a:r>
            <a:r>
              <a:rPr lang="en-AU" sz="3600" dirty="0"/>
              <a:t>urgent and significant action to reduce the degradation of natural habitats, halt the loss of biodiversity and, by 2020, protect and prevent the extinction of threatened </a:t>
            </a:r>
            <a:r>
              <a:rPr lang="en-AU" sz="3600" dirty="0" smtClean="0"/>
              <a:t>species.”</a:t>
            </a:r>
          </a:p>
          <a:p>
            <a:endParaRPr lang="en-AU" sz="3600" dirty="0" smtClean="0"/>
          </a:p>
          <a:p>
            <a:r>
              <a:rPr lang="en-AU" sz="3600" dirty="0" smtClean="0"/>
              <a:t>“By </a:t>
            </a:r>
            <a:r>
              <a:rPr lang="en-AU" sz="3600" dirty="0"/>
              <a:t>2020, integrate ecosystem and biodiversity values into national and local planning, development processes, poverty reduction strategies and </a:t>
            </a:r>
            <a:r>
              <a:rPr lang="en-AU" sz="3600" dirty="0" smtClean="0"/>
              <a:t>accounts.”</a:t>
            </a:r>
            <a:r>
              <a:rPr lang="en-AU" sz="36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7373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/>
          <p:cNvSpPr/>
          <p:nvPr/>
        </p:nvSpPr>
        <p:spPr>
          <a:xfrm>
            <a:off x="4997153" y="4034424"/>
            <a:ext cx="2170591" cy="1489793"/>
          </a:xfrm>
          <a:prstGeom prst="ellipse">
            <a:avLst/>
          </a:prstGeom>
          <a:solidFill>
            <a:srgbClr val="0041C4">
              <a:alpha val="49804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AU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5200" y="1930081"/>
            <a:ext cx="10281600" cy="4395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5474817" y="4450432"/>
            <a:ext cx="2170420" cy="1490115"/>
          </a:xfrm>
          <a:prstGeom prst="ellipse">
            <a:avLst/>
          </a:prstGeom>
          <a:solidFill>
            <a:srgbClr val="7030A0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61468" y="2283897"/>
            <a:ext cx="2209837" cy="1517179"/>
          </a:xfrm>
          <a:prstGeom prst="ellipse">
            <a:avLst/>
          </a:prstGeom>
          <a:solidFill>
            <a:srgbClr val="C00000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Oval 8"/>
          <p:cNvSpPr/>
          <p:nvPr/>
        </p:nvSpPr>
        <p:spPr>
          <a:xfrm>
            <a:off x="2402572" y="2533649"/>
            <a:ext cx="2209837" cy="1517179"/>
          </a:xfrm>
          <a:prstGeom prst="ellipse">
            <a:avLst/>
          </a:prstGeom>
          <a:solidFill>
            <a:srgbClr val="FFC000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015787" y="2374460"/>
            <a:ext cx="2209837" cy="1517179"/>
          </a:xfrm>
          <a:prstGeom prst="ellipse">
            <a:avLst/>
          </a:prstGeom>
          <a:solidFill>
            <a:srgbClr val="FF0000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624135" y="2399385"/>
            <a:ext cx="2202136" cy="1511891"/>
          </a:xfrm>
          <a:prstGeom prst="ellipse">
            <a:avLst/>
          </a:prstGeom>
          <a:solidFill>
            <a:srgbClr val="92D050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204576" y="2665785"/>
            <a:ext cx="2202136" cy="1511891"/>
          </a:xfrm>
          <a:prstGeom prst="ellipse">
            <a:avLst/>
          </a:prstGeom>
          <a:solidFill>
            <a:srgbClr val="00B0F0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8899553" y="2489945"/>
            <a:ext cx="2202136" cy="1511891"/>
          </a:xfrm>
          <a:prstGeom prst="ellipse">
            <a:avLst/>
          </a:prstGeom>
          <a:solidFill>
            <a:srgbClr val="00B050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63965" y="2397351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883359" y="2397351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83865" y="2397351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03764" y="2397351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23663" y="2397351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43561" y="2397351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63460" y="2397351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103263" y="2397351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63965" y="3127235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883359" y="3127235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783865" y="3127235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003764" y="3127235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223663" y="3127235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443561" y="3127235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63460" y="3127235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103263" y="3127235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63965" y="4631398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883359" y="4631398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783865" y="4631398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003764" y="4631398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223663" y="4631398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443561" y="4631398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663460" y="4631398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103263" y="4631398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563965" y="5415507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883359" y="5415507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783865" y="5415507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003764" y="5415507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23663" y="5415507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443561" y="5415507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663460" y="5415507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103263" y="5415507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528037" y="3857118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847431" y="3857118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747936" y="3857118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967836" y="3857118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187735" y="3857118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407633" y="3857118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627532" y="3857118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0067335" y="3857118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>
            <a:normAutofit/>
          </a:bodyPr>
          <a:lstStyle/>
          <a:p>
            <a:r>
              <a:rPr lang="en-AU" b="1" dirty="0" smtClean="0"/>
              <a:t>Reserve selection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72268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/>
          <p:cNvSpPr/>
          <p:nvPr/>
        </p:nvSpPr>
        <p:spPr>
          <a:xfrm>
            <a:off x="4997153" y="4034424"/>
            <a:ext cx="2170591" cy="1489793"/>
          </a:xfrm>
          <a:prstGeom prst="ellipse">
            <a:avLst/>
          </a:prstGeom>
          <a:solidFill>
            <a:srgbClr val="0041C4">
              <a:alpha val="49804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AU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5200" y="1930081"/>
            <a:ext cx="10281600" cy="4395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5474815" y="4450429"/>
            <a:ext cx="2170420" cy="1490115"/>
          </a:xfrm>
          <a:prstGeom prst="ellipse">
            <a:avLst/>
          </a:prstGeom>
          <a:solidFill>
            <a:srgbClr val="7030A0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Oval 7"/>
          <p:cNvSpPr/>
          <p:nvPr/>
        </p:nvSpPr>
        <p:spPr>
          <a:xfrm>
            <a:off x="1761468" y="2283900"/>
            <a:ext cx="2209837" cy="1517177"/>
          </a:xfrm>
          <a:prstGeom prst="ellipse">
            <a:avLst/>
          </a:prstGeom>
          <a:solidFill>
            <a:srgbClr val="C00000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Oval 8"/>
          <p:cNvSpPr/>
          <p:nvPr/>
        </p:nvSpPr>
        <p:spPr>
          <a:xfrm>
            <a:off x="2402572" y="2533652"/>
            <a:ext cx="2209837" cy="1517177"/>
          </a:xfrm>
          <a:prstGeom prst="ellipse">
            <a:avLst/>
          </a:prstGeom>
          <a:solidFill>
            <a:srgbClr val="FFC000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015787" y="2374460"/>
            <a:ext cx="2209837" cy="1517177"/>
          </a:xfrm>
          <a:prstGeom prst="ellipse">
            <a:avLst/>
          </a:prstGeom>
          <a:solidFill>
            <a:srgbClr val="FF0000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624135" y="2399385"/>
            <a:ext cx="2202136" cy="1511889"/>
          </a:xfrm>
          <a:prstGeom prst="ellipse">
            <a:avLst/>
          </a:prstGeom>
          <a:solidFill>
            <a:srgbClr val="92D050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204576" y="2665786"/>
            <a:ext cx="2202136" cy="1511889"/>
          </a:xfrm>
          <a:prstGeom prst="ellipse">
            <a:avLst/>
          </a:prstGeom>
          <a:solidFill>
            <a:srgbClr val="00B0F0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8899553" y="2489945"/>
            <a:ext cx="2202136" cy="1511889"/>
          </a:xfrm>
          <a:prstGeom prst="ellipse">
            <a:avLst/>
          </a:prstGeom>
          <a:solidFill>
            <a:srgbClr val="00B050">
              <a:alpha val="5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63965" y="2397350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883359" y="2397350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83865" y="2397350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03764" y="2397350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23663" y="2397350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43561" y="2397350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63460" y="2397350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103263" y="2397350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63965" y="3127234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883359" y="3127234"/>
            <a:ext cx="806459" cy="52346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783865" y="3127234"/>
            <a:ext cx="806459" cy="52346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003764" y="3127234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223663" y="3127234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443561" y="3127234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63460" y="3127234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103263" y="3127234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63965" y="4631397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883359" y="4631397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783865" y="4631397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003764" y="4631397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223663" y="4631397"/>
            <a:ext cx="806459" cy="52346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443561" y="4631397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663460" y="4631397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103263" y="4631397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563965" y="5415506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883359" y="5415506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783865" y="5415506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003764" y="5415506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23663" y="5415506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443561" y="5415506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663460" y="5415506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0103263" y="5415506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528037" y="3857117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847431" y="3857117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747936" y="3857117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967836" y="3857117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187735" y="3857117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407633" y="3857117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627532" y="3857117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0067335" y="3857117"/>
            <a:ext cx="806459" cy="523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/>
            <a:endParaRPr lang="en-AU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>
            <a:normAutofit/>
          </a:bodyPr>
          <a:lstStyle/>
          <a:p>
            <a:r>
              <a:rPr lang="en-AU" b="1" dirty="0" smtClean="0"/>
              <a:t>Reserve selection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62602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7397"/>
            <a:ext cx="10515600" cy="2482850"/>
          </a:xfrm>
        </p:spPr>
        <p:txBody>
          <a:bodyPr>
            <a:normAutofit/>
          </a:bodyPr>
          <a:lstStyle/>
          <a:p>
            <a:pPr algn="ctr"/>
            <a:r>
              <a:rPr lang="en-AU" dirty="0" smtClean="0"/>
              <a:t>How well are existing protected areas covering important places for evolutionary processes?</a:t>
            </a:r>
            <a:endParaRPr lang="en-AU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4305299"/>
            <a:ext cx="10515600" cy="2009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 smtClean="0"/>
              <a:t>Where are priority areas for conserving of evolutionary processes?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5368878" y="365125"/>
            <a:ext cx="1454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4800" b="1" dirty="0">
                <a:solidFill>
                  <a:schemeClr val="bg1"/>
                </a:solidFill>
              </a:rPr>
              <a:t>Aims</a:t>
            </a:r>
            <a:endParaRPr lang="en-A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66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009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AU" sz="4800" dirty="0" smtClean="0">
                <a:latin typeface="+mn-lt"/>
              </a:rPr>
              <a:t>Study system</a:t>
            </a:r>
            <a:endParaRPr lang="en-AU" sz="4800" dirty="0">
              <a:latin typeface="+mn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983300" y="308071"/>
            <a:ext cx="3076017" cy="3308930"/>
            <a:chOff x="8814321" y="646827"/>
            <a:chExt cx="3076017" cy="3308930"/>
          </a:xfrm>
        </p:grpSpPr>
        <p:grpSp>
          <p:nvGrpSpPr>
            <p:cNvPr id="13" name="Group 12"/>
            <p:cNvGrpSpPr/>
            <p:nvPr/>
          </p:nvGrpSpPr>
          <p:grpSpPr>
            <a:xfrm>
              <a:off x="8869393" y="646827"/>
              <a:ext cx="3020945" cy="2434095"/>
              <a:chOff x="4185398" y="1031547"/>
              <a:chExt cx="3020945" cy="2434095"/>
            </a:xfrm>
          </p:grpSpPr>
          <p:pic>
            <p:nvPicPr>
              <p:cNvPr id="2050" name="Picture 2" descr="Rana-iberica-La-Vera-20071111 9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859" t="21390" r="7325" b="9549"/>
              <a:stretch/>
            </p:blipFill>
            <p:spPr bwMode="auto">
              <a:xfrm>
                <a:off x="4501243" y="1031547"/>
                <a:ext cx="2705100" cy="2076450"/>
              </a:xfrm>
              <a:prstGeom prst="ellipse">
                <a:avLst/>
              </a:prstGeom>
              <a:ln w="63500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2" name="Picture 4" descr="Image result for iucn icons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5398" y="2162304"/>
                <a:ext cx="1303338" cy="13033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" name="TextBox 3"/>
            <p:cNvSpPr txBox="1"/>
            <p:nvPr/>
          </p:nvSpPr>
          <p:spPr>
            <a:xfrm>
              <a:off x="8814321" y="3186316"/>
              <a:ext cx="229819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4400" i="1" dirty="0" smtClean="0">
                  <a:solidFill>
                    <a:schemeClr val="bg1">
                      <a:lumMod val="95000"/>
                    </a:schemeClr>
                  </a:solidFill>
                </a:rPr>
                <a:t>R. </a:t>
              </a:r>
              <a:r>
                <a:rPr lang="en-AU" sz="4400" i="1" dirty="0" err="1" smtClean="0">
                  <a:solidFill>
                    <a:schemeClr val="bg1">
                      <a:lumMod val="95000"/>
                    </a:schemeClr>
                  </a:solidFill>
                </a:rPr>
                <a:t>iberica</a:t>
              </a:r>
              <a:endParaRPr lang="en-AU" sz="4400" i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837555" y="3777965"/>
            <a:ext cx="2984588" cy="2934421"/>
            <a:chOff x="8688871" y="3432199"/>
            <a:chExt cx="2984588" cy="2934421"/>
          </a:xfrm>
        </p:grpSpPr>
        <p:pic>
          <p:nvPicPr>
            <p:cNvPr id="2056" name="Picture 8" descr="Pelobates cultripes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79" t="23373" b="7007"/>
            <a:stretch/>
          </p:blipFill>
          <p:spPr bwMode="auto">
            <a:xfrm>
              <a:off x="8688871" y="3949210"/>
              <a:ext cx="2647905" cy="1723488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Image result for iucn icon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0259" y="3432199"/>
              <a:ext cx="1303200" cy="130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8794494" y="5597179"/>
              <a:ext cx="262450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4400" i="1" dirty="0" smtClean="0">
                  <a:solidFill>
                    <a:schemeClr val="bg1">
                      <a:lumMod val="95000"/>
                    </a:schemeClr>
                  </a:solidFill>
                </a:rPr>
                <a:t>P. </a:t>
              </a:r>
              <a:r>
                <a:rPr lang="en-AU" sz="4400" i="1" dirty="0" err="1" smtClean="0">
                  <a:solidFill>
                    <a:schemeClr val="bg1">
                      <a:lumMod val="95000"/>
                    </a:schemeClr>
                  </a:solidFill>
                </a:rPr>
                <a:t>cultripes</a:t>
              </a:r>
              <a:endParaRPr lang="en-AU" sz="4400" i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45758" y="1346296"/>
            <a:ext cx="2539278" cy="4119590"/>
            <a:chOff x="5365370" y="783533"/>
            <a:chExt cx="2539278" cy="4119590"/>
          </a:xfrm>
        </p:grpSpPr>
        <p:sp>
          <p:nvSpPr>
            <p:cNvPr id="7" name="TextBox 6"/>
            <p:cNvSpPr txBox="1"/>
            <p:nvPr/>
          </p:nvSpPr>
          <p:spPr>
            <a:xfrm>
              <a:off x="5509441" y="4133682"/>
              <a:ext cx="239520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4400" i="1" dirty="0" smtClean="0">
                  <a:solidFill>
                    <a:schemeClr val="bg1">
                      <a:lumMod val="95000"/>
                    </a:schemeClr>
                  </a:solidFill>
                </a:rPr>
                <a:t>H. </a:t>
              </a:r>
              <a:r>
                <a:rPr lang="en-AU" sz="4400" i="1" dirty="0" err="1" smtClean="0">
                  <a:solidFill>
                    <a:schemeClr val="bg1">
                      <a:lumMod val="95000"/>
                    </a:schemeClr>
                  </a:solidFill>
                </a:rPr>
                <a:t>molleri</a:t>
              </a:r>
              <a:endParaRPr lang="en-AU" sz="4400" i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365370" y="783533"/>
              <a:ext cx="2294818" cy="3387001"/>
              <a:chOff x="-518019" y="774497"/>
              <a:chExt cx="3017611" cy="4453795"/>
            </a:xfrm>
          </p:grpSpPr>
          <p:pic>
            <p:nvPicPr>
              <p:cNvPr id="2058" name="Picture 10" descr="Hyla arborea var. molleri (Hello folks).jpg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708" t="10151" b="7951"/>
              <a:stretch/>
            </p:blipFill>
            <p:spPr bwMode="auto">
              <a:xfrm>
                <a:off x="-328570" y="774497"/>
                <a:ext cx="2828162" cy="4103548"/>
              </a:xfrm>
              <a:prstGeom prst="ellipse">
                <a:avLst/>
              </a:prstGeom>
              <a:ln w="63500" cap="rnd">
                <a:noFill/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Oval 10"/>
              <p:cNvSpPr/>
              <p:nvPr/>
            </p:nvSpPr>
            <p:spPr>
              <a:xfrm>
                <a:off x="-518019" y="3514627"/>
                <a:ext cx="1713666" cy="171366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7200" dirty="0" smtClean="0"/>
                  <a:t>?</a:t>
                </a:r>
                <a:endParaRPr lang="en-AU" sz="7200" dirty="0"/>
              </a:p>
            </p:txBody>
          </p:sp>
        </p:grpSp>
      </p:grp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6"/>
          <a:srcRect l="24485" t="33117" r="60084" b="30523"/>
          <a:stretch/>
        </p:blipFill>
        <p:spPr>
          <a:xfrm>
            <a:off x="3137731" y="1168918"/>
            <a:ext cx="5495049" cy="437040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133600" y="6121399"/>
            <a:ext cx="2425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 smtClean="0">
                <a:solidFill>
                  <a:schemeClr val="bg1"/>
                </a:solidFill>
              </a:rPr>
              <a:t>You are here</a:t>
            </a:r>
            <a:endParaRPr lang="en-AU" sz="3200" dirty="0">
              <a:solidFill>
                <a:schemeClr val="bg1"/>
              </a:solidFill>
            </a:endParaRPr>
          </a:p>
        </p:txBody>
      </p:sp>
      <p:pic>
        <p:nvPicPr>
          <p:cNvPr id="2060" name="Picture 12" descr="Image result for map marke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993" y="3603297"/>
            <a:ext cx="341313" cy="34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3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365125"/>
            <a:ext cx="11544300" cy="1325563"/>
          </a:xfrm>
        </p:spPr>
        <p:txBody>
          <a:bodyPr>
            <a:noAutofit/>
          </a:bodyPr>
          <a:lstStyle/>
          <a:p>
            <a:pPr algn="ctr"/>
            <a:r>
              <a:rPr lang="en-AU" sz="4800" dirty="0" smtClean="0"/>
              <a:t>Mapping spatial components of</a:t>
            </a:r>
            <a:r>
              <a:rPr lang="en-AU" sz="4800" dirty="0"/>
              <a:t> </a:t>
            </a:r>
            <a:r>
              <a:rPr lang="en-AU" sz="4800" dirty="0" smtClean="0"/>
              <a:t/>
            </a:r>
            <a:br>
              <a:rPr lang="en-AU" sz="4800" dirty="0" smtClean="0"/>
            </a:br>
            <a:r>
              <a:rPr lang="en-AU" sz="4800" dirty="0" smtClean="0"/>
              <a:t>evolutionary processes for these species</a:t>
            </a:r>
            <a:endParaRPr lang="en-AU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Atlas data</a:t>
            </a:r>
          </a:p>
          <a:p>
            <a:r>
              <a:rPr lang="en-AU" dirty="0" smtClean="0"/>
              <a:t>Genetic data</a:t>
            </a:r>
          </a:p>
          <a:p>
            <a:r>
              <a:rPr lang="en-AU" dirty="0" smtClean="0"/>
              <a:t>Structure</a:t>
            </a:r>
          </a:p>
          <a:p>
            <a:r>
              <a:rPr lang="en-AU" dirty="0" err="1" smtClean="0"/>
              <a:t>Bayescan</a:t>
            </a:r>
            <a:endParaRPr lang="en-AU" dirty="0" smtClean="0"/>
          </a:p>
          <a:p>
            <a:r>
              <a:rPr lang="en-AU" dirty="0" err="1" smtClean="0"/>
              <a:t>Selestim</a:t>
            </a:r>
            <a:endParaRPr lang="en-AU" dirty="0" smtClean="0"/>
          </a:p>
          <a:p>
            <a:r>
              <a:rPr lang="en-AU" dirty="0" err="1" smtClean="0"/>
              <a:t>Pcadapt</a:t>
            </a:r>
            <a:endParaRPr lang="en-AU" dirty="0" smtClean="0"/>
          </a:p>
          <a:p>
            <a:r>
              <a:rPr lang="en-AU" dirty="0" err="1" smtClean="0"/>
              <a:t>Phylin</a:t>
            </a:r>
            <a:endParaRPr lang="en-AU" dirty="0" smtClean="0"/>
          </a:p>
          <a:p>
            <a:r>
              <a:rPr lang="en-AU" dirty="0" smtClean="0"/>
              <a:t>Maps showing spatial distribution of different lineages, which we can then use as inputs for individual heterozygosity, neutral genetic types, adaptive genetic types, and climate </a:t>
            </a:r>
            <a:r>
              <a:rPr lang="en-AU" dirty="0" err="1" smtClean="0"/>
              <a:t>refugia</a:t>
            </a:r>
            <a:r>
              <a:rPr lang="en-AU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768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Performance of existing protected areas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331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 smtClean="0"/>
              <a:t>Priority areas for improving protection of evolutionary processes for these species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2061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238</Words>
  <Application>Microsoft Office PowerPoint</Application>
  <PresentationFormat>Widescreen</PresentationFormat>
  <Paragraphs>39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1_Office Theme</vt:lpstr>
      <vt:lpstr>Conserving evolutionary processes for three amphibian species in the Iberian Peninsula</vt:lpstr>
      <vt:lpstr>Goal 15: Life on Land</vt:lpstr>
      <vt:lpstr>Reserve selection</vt:lpstr>
      <vt:lpstr>Reserve selection</vt:lpstr>
      <vt:lpstr>How well are existing protected areas covering important places for evolutionary processes?</vt:lpstr>
      <vt:lpstr>Study system</vt:lpstr>
      <vt:lpstr>Mapping spatial components of  evolutionary processes for these species</vt:lpstr>
      <vt:lpstr>Performance of existing protected areas</vt:lpstr>
      <vt:lpstr>Priority areas for improving protection of evolutionary processes for these species</vt:lpstr>
      <vt:lpstr>Planning for the long-term persistence of species</vt:lpstr>
      <vt:lpstr>PowerPoint Presentation</vt:lpstr>
      <vt:lpstr>PowerPoint Presentation</vt:lpstr>
    </vt:vector>
  </TitlesOfParts>
  <Company>The 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Conserving evolutionary processes for three amphibian species in the Iberian Peninsula</dc:title>
  <dc:creator>Jeffrey Owen Hanson</dc:creator>
  <cp:lastModifiedBy>Jeffrey Owen Hanson</cp:lastModifiedBy>
  <cp:revision>64</cp:revision>
  <dcterms:created xsi:type="dcterms:W3CDTF">2019-07-23T11:16:44Z</dcterms:created>
  <dcterms:modified xsi:type="dcterms:W3CDTF">2019-07-23T16:25:21Z</dcterms:modified>
</cp:coreProperties>
</file>