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sldIdLst>
    <p:sldId id="348" r:id="rId2"/>
    <p:sldId id="358" r:id="rId3"/>
    <p:sldId id="352" r:id="rId4"/>
    <p:sldId id="353" r:id="rId5"/>
    <p:sldId id="355" r:id="rId6"/>
    <p:sldId id="359" r:id="rId7"/>
    <p:sldId id="354" r:id="rId8"/>
    <p:sldId id="356" r:id="rId9"/>
    <p:sldId id="357" r:id="rId10"/>
    <p:sldId id="360" r:id="rId11"/>
    <p:sldId id="350" r:id="rId12"/>
    <p:sldId id="347" r:id="rId13"/>
    <p:sldId id="3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9" autoAdjust="0"/>
  </p:normalViewPr>
  <p:slideViewPr>
    <p:cSldViewPr>
      <p:cViewPr>
        <p:scale>
          <a:sx n="90" d="100"/>
          <a:sy n="90" d="100"/>
        </p:scale>
        <p:origin x="-2040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3DBD1-60F0-4847-BCAF-E07D9905E1A6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8A7C9-DE1C-4831-A977-C76E67FFB87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0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6500" cy="5016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4343400" y="6146800"/>
            <a:ext cx="1901825" cy="454025"/>
          </a:xfrm>
        </p:spPr>
        <p:txBody>
          <a:bodyPr/>
          <a:lstStyle>
            <a:lvl1pPr>
              <a:defRPr/>
            </a:lvl1pPr>
          </a:lstStyle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1219200" y="6146800"/>
            <a:ext cx="2892425" cy="45402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6553200" y="6146800"/>
            <a:ext cx="1901825" cy="454025"/>
          </a:xfrm>
        </p:spPr>
        <p:txBody>
          <a:bodyPr/>
          <a:lstStyle>
            <a:lvl1pPr>
              <a:defRPr/>
            </a:lvl1pPr>
          </a:lstStyle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E4E1-6033-4758-AC70-2DCDF2BD83EF}" type="datetimeFigureOut">
              <a:rPr lang="en-US" smtClean="0"/>
              <a:pPr/>
              <a:t>3/10/2016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82C3-9D02-4750-9B89-DEBC73D170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4969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chemeClr val="bg1"/>
                </a:solidFill>
              </a:rPr>
              <a:t>Missing data</a:t>
            </a: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pPr algn="r"/>
            <a:r>
              <a:rPr lang="en-AU" sz="2000" i="1" dirty="0" smtClean="0">
                <a:solidFill>
                  <a:schemeClr val="bg1"/>
                </a:solidFill>
              </a:rPr>
              <a:t>Moreno Di Marco</a:t>
            </a:r>
          </a:p>
          <a:p>
            <a:pPr algn="r"/>
            <a:r>
              <a:rPr lang="en-AU" sz="2000" i="1" dirty="0" smtClean="0">
                <a:solidFill>
                  <a:schemeClr val="bg1"/>
                </a:solidFill>
              </a:rPr>
              <a:t>m.dimarco@uq.edu.au</a:t>
            </a:r>
            <a:endParaRPr lang="en-AU" sz="2000" i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1150" y="1989360"/>
            <a:ext cx="8753338" cy="4680000"/>
            <a:chOff x="211150" y="1989360"/>
            <a:chExt cx="8753338" cy="468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8" t="9380" r="1171"/>
            <a:stretch/>
          </p:blipFill>
          <p:spPr>
            <a:xfrm>
              <a:off x="211150" y="1989360"/>
              <a:ext cx="8753338" cy="4680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Oval 5"/>
            <p:cNvSpPr/>
            <p:nvPr/>
          </p:nvSpPr>
          <p:spPr>
            <a:xfrm>
              <a:off x="897981" y="3328117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6804248" y="5373216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3724672" y="5229200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611560" y="4902926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/>
            <p:cNvSpPr/>
            <p:nvPr/>
          </p:nvSpPr>
          <p:spPr>
            <a:xfrm>
              <a:off x="2987824" y="3573016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6516216" y="3310136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341431" y="1989360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5701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571472" y="1268760"/>
            <a:ext cx="7960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Penone</a:t>
            </a:r>
            <a:r>
              <a:rPr lang="en-US" sz="2000" dirty="0" smtClean="0">
                <a:solidFill>
                  <a:schemeClr val="bg1"/>
                </a:solidFill>
              </a:rPr>
              <a:t> et al. (2014) Meth </a:t>
            </a:r>
            <a:r>
              <a:rPr lang="en-US" sz="2000" dirty="0" err="1" smtClean="0">
                <a:solidFill>
                  <a:schemeClr val="bg1"/>
                </a:solidFill>
              </a:rPr>
              <a:t>Ecol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Evol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000" dirty="0" smtClean="0">
                <a:solidFill>
                  <a:schemeClr val="bg1"/>
                </a:solidFill>
              </a:rPr>
              <a:t>From a complete dataset, remove some of the data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solidFill>
                  <a:schemeClr val="bg1"/>
                </a:solidFill>
              </a:rPr>
              <a:t>Use different imputation techniques to fill the missing data</a:t>
            </a: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Compare the outcomes of these techniques in terms of: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- similarity between removed data and imputed data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- similarity between the actual (</a:t>
            </a:r>
            <a:r>
              <a:rPr lang="en-US" sz="2000" dirty="0">
                <a:solidFill>
                  <a:schemeClr val="bg1"/>
                </a:solidFill>
              </a:rPr>
              <a:t>c</a:t>
            </a:r>
            <a:r>
              <a:rPr lang="en-US" sz="2000" dirty="0" smtClean="0">
                <a:solidFill>
                  <a:schemeClr val="bg1"/>
                </a:solidFill>
              </a:rPr>
              <a:t>omplete data) and approximated (incomplete data) parameters of an </a:t>
            </a:r>
            <a:r>
              <a:rPr lang="en-US" sz="2000" dirty="0" err="1" smtClean="0">
                <a:solidFill>
                  <a:schemeClr val="bg1"/>
                </a:solidFill>
              </a:rPr>
              <a:t>allometric</a:t>
            </a:r>
            <a:r>
              <a:rPr lang="en-US" sz="2000" dirty="0" smtClean="0">
                <a:solidFill>
                  <a:schemeClr val="bg1"/>
                </a:solidFill>
              </a:rPr>
              <a:t> relationship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Estimating </a:t>
            </a: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dirty="0" err="1" smtClean="0">
                <a:solidFill>
                  <a:schemeClr val="bg1"/>
                </a:solidFill>
              </a:rPr>
              <a:t>allometric</a:t>
            </a:r>
            <a:r>
              <a:rPr lang="en-US" sz="2000" dirty="0" smtClean="0">
                <a:solidFill>
                  <a:schemeClr val="bg1"/>
                </a:solidFill>
              </a:rPr>
              <a:t> relationship, in mammalian carnivores 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	longevity  ~ body mass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what is the effect of missing data?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itolo 5"/>
          <p:cNvSpPr txBox="1">
            <a:spLocks/>
          </p:cNvSpPr>
          <p:nvPr/>
        </p:nvSpPr>
        <p:spPr>
          <a:xfrm>
            <a:off x="360000" y="180000"/>
            <a:ext cx="8643998" cy="501650"/>
          </a:xfrm>
          <a:prstGeom prst="rect">
            <a:avLst/>
          </a:prstGeom>
        </p:spPr>
        <p:txBody>
          <a:bodyPr/>
          <a:lstStyle/>
          <a:p>
            <a:r>
              <a:rPr lang="en-AU" sz="2800" b="1" dirty="0">
                <a:solidFill>
                  <a:schemeClr val="bg1"/>
                </a:solidFill>
              </a:rPr>
              <a:t>Imputation </a:t>
            </a:r>
            <a:r>
              <a:rPr lang="en-AU" sz="2800" b="1" dirty="0" smtClean="0">
                <a:solidFill>
                  <a:schemeClr val="bg1"/>
                </a:solidFill>
              </a:rPr>
              <a:t>of data, which method </a:t>
            </a:r>
            <a:r>
              <a:rPr lang="en-AU" sz="2800" b="1" dirty="0">
                <a:solidFill>
                  <a:schemeClr val="bg1"/>
                </a:solidFill>
              </a:rPr>
              <a:t>performs the best?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76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487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olo 5"/>
          <p:cNvSpPr txBox="1">
            <a:spLocks/>
          </p:cNvSpPr>
          <p:nvPr/>
        </p:nvSpPr>
        <p:spPr>
          <a:xfrm>
            <a:off x="360000" y="180000"/>
            <a:ext cx="8643998" cy="501650"/>
          </a:xfrm>
          <a:prstGeom prst="rect">
            <a:avLst/>
          </a:prstGeom>
        </p:spPr>
        <p:txBody>
          <a:bodyPr/>
          <a:lstStyle/>
          <a:p>
            <a:r>
              <a:rPr lang="en-AU" sz="2800" b="1" dirty="0" smtClean="0">
                <a:solidFill>
                  <a:schemeClr val="bg1"/>
                </a:solidFill>
              </a:rPr>
              <a:t>Methods for imputation of missing data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714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9556"/>
          <a:stretch/>
        </p:blipFill>
        <p:spPr bwMode="auto">
          <a:xfrm>
            <a:off x="1691680" y="1003236"/>
            <a:ext cx="5927182" cy="552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r="89622" b="79053"/>
          <a:stretch/>
        </p:blipFill>
        <p:spPr bwMode="auto">
          <a:xfrm>
            <a:off x="1691680" y="2891810"/>
            <a:ext cx="349483" cy="127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91680" y="1003236"/>
            <a:ext cx="349483" cy="520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itolo 5"/>
          <p:cNvSpPr txBox="1">
            <a:spLocks/>
          </p:cNvSpPr>
          <p:nvPr/>
        </p:nvSpPr>
        <p:spPr>
          <a:xfrm>
            <a:off x="360000" y="180000"/>
            <a:ext cx="8643998" cy="501650"/>
          </a:xfrm>
          <a:prstGeom prst="rect">
            <a:avLst/>
          </a:prstGeom>
        </p:spPr>
        <p:txBody>
          <a:bodyPr/>
          <a:lstStyle/>
          <a:p>
            <a:r>
              <a:rPr lang="en-AU" sz="2800" b="1" dirty="0">
                <a:solidFill>
                  <a:schemeClr val="bg1"/>
                </a:solidFill>
              </a:rPr>
              <a:t>Imputation </a:t>
            </a:r>
            <a:r>
              <a:rPr lang="en-AU" sz="2800" b="1" dirty="0" smtClean="0">
                <a:solidFill>
                  <a:schemeClr val="bg1"/>
                </a:solidFill>
              </a:rPr>
              <a:t>of data, which method </a:t>
            </a:r>
            <a:r>
              <a:rPr lang="en-AU" sz="2800" b="1" dirty="0">
                <a:solidFill>
                  <a:schemeClr val="bg1"/>
                </a:solidFill>
              </a:rPr>
              <a:t>performs the best?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fonzie.jpeg"/>
          <p:cNvPicPr>
            <a:picLocks noChangeAspect="1"/>
          </p:cNvPicPr>
          <p:nvPr/>
        </p:nvPicPr>
        <p:blipFill>
          <a:blip r:embed="rId2"/>
          <a:srcRect t="26250"/>
          <a:stretch>
            <a:fillRect/>
          </a:stretch>
        </p:blipFill>
        <p:spPr>
          <a:xfrm>
            <a:off x="603392" y="1843261"/>
            <a:ext cx="3059430" cy="2809875"/>
          </a:xfrm>
          <a:prstGeom prst="rect">
            <a:avLst/>
          </a:prstGeom>
        </p:spPr>
      </p:pic>
      <p:sp>
        <p:nvSpPr>
          <p:cNvPr id="8" name="Nuvola 7"/>
          <p:cNvSpPr/>
          <p:nvPr/>
        </p:nvSpPr>
        <p:spPr>
          <a:xfrm>
            <a:off x="2817970" y="1104354"/>
            <a:ext cx="5786478" cy="178595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20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Hey don’t trow away your missing data cases, impute them!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Triangolo isoscele 8"/>
          <p:cNvSpPr/>
          <p:nvPr/>
        </p:nvSpPr>
        <p:spPr>
          <a:xfrm rot="14979746">
            <a:off x="2732127" y="1940058"/>
            <a:ext cx="392335" cy="114300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/>
          <p:cNvSpPr txBox="1"/>
          <p:nvPr/>
        </p:nvSpPr>
        <p:spPr>
          <a:xfrm>
            <a:off x="180000" y="6300000"/>
            <a:ext cx="86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bg1"/>
                </a:solidFill>
              </a:rPr>
              <a:t>Arthur H. </a:t>
            </a:r>
            <a:r>
              <a:rPr lang="en-GB" sz="1400" i="1" dirty="0" err="1" smtClean="0">
                <a:solidFill>
                  <a:schemeClr val="bg1"/>
                </a:solidFill>
              </a:rPr>
              <a:t>Fonzarelli</a:t>
            </a:r>
            <a:r>
              <a:rPr lang="en-GB" sz="1400" i="1" dirty="0" smtClean="0">
                <a:solidFill>
                  <a:schemeClr val="bg1"/>
                </a:solidFill>
              </a:rPr>
              <a:t> "</a:t>
            </a:r>
            <a:r>
              <a:rPr lang="en-GB" sz="1400" i="1" dirty="0" err="1" smtClean="0">
                <a:solidFill>
                  <a:schemeClr val="bg1"/>
                </a:solidFill>
              </a:rPr>
              <a:t>Fonzie</a:t>
            </a:r>
            <a:r>
              <a:rPr lang="en-GB" sz="1400" i="1" dirty="0" smtClean="0">
                <a:solidFill>
                  <a:schemeClr val="bg1"/>
                </a:solidFill>
              </a:rPr>
              <a:t>" (2016) Pers. Comm.</a:t>
            </a:r>
            <a:endParaRPr lang="en-GB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89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196752"/>
            <a:ext cx="80648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 smtClean="0">
                <a:solidFill>
                  <a:schemeClr val="bg1"/>
                </a:solidFill>
              </a:rPr>
              <a:t>Missing data resources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P</a:t>
            </a:r>
            <a:r>
              <a:rPr lang="en-AU" sz="2000" dirty="0">
                <a:solidFill>
                  <a:schemeClr val="bg1"/>
                </a:solidFill>
              </a:rPr>
              <a:t>. E. McKnight, K. M. McKnight, S. </a:t>
            </a:r>
            <a:r>
              <a:rPr lang="en-AU" sz="2000" dirty="0" err="1">
                <a:solidFill>
                  <a:schemeClr val="bg1"/>
                </a:solidFill>
              </a:rPr>
              <a:t>Sidani</a:t>
            </a:r>
            <a:r>
              <a:rPr lang="en-AU" sz="2000" dirty="0">
                <a:solidFill>
                  <a:schemeClr val="bg1"/>
                </a:solidFill>
              </a:rPr>
              <a:t>, A. J. </a:t>
            </a:r>
            <a:r>
              <a:rPr lang="en-AU" sz="2000" dirty="0" err="1">
                <a:solidFill>
                  <a:schemeClr val="bg1"/>
                </a:solidFill>
              </a:rPr>
              <a:t>Figueredo</a:t>
            </a:r>
            <a:r>
              <a:rPr lang="en-AU" sz="2000" dirty="0">
                <a:solidFill>
                  <a:schemeClr val="bg1"/>
                </a:solidFill>
              </a:rPr>
              <a:t>, </a:t>
            </a:r>
            <a:r>
              <a:rPr lang="en-AU" sz="2000" i="1" dirty="0">
                <a:solidFill>
                  <a:schemeClr val="bg1"/>
                </a:solidFill>
              </a:rPr>
              <a:t>Missing Data: A Gentle Introduction (Methodology In The Social Sciences)</a:t>
            </a:r>
            <a:r>
              <a:rPr lang="en-AU" sz="2000" dirty="0">
                <a:solidFill>
                  <a:schemeClr val="bg1"/>
                </a:solidFill>
              </a:rPr>
              <a:t> (The Guilford Press, 2007</a:t>
            </a:r>
            <a:r>
              <a:rPr lang="en-AU" sz="2000" dirty="0" smtClean="0">
                <a:solidFill>
                  <a:schemeClr val="bg1"/>
                </a:solidFill>
              </a:rPr>
              <a:t>).</a:t>
            </a: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S. </a:t>
            </a:r>
            <a:r>
              <a:rPr lang="en-AU" sz="2000" dirty="0">
                <a:solidFill>
                  <a:schemeClr val="bg1"/>
                </a:solidFill>
              </a:rPr>
              <a:t>Nakagawa, R. P. </a:t>
            </a:r>
            <a:r>
              <a:rPr lang="en-AU" sz="2000" dirty="0" err="1">
                <a:solidFill>
                  <a:schemeClr val="bg1"/>
                </a:solidFill>
              </a:rPr>
              <a:t>Freckleton</a:t>
            </a:r>
            <a:r>
              <a:rPr lang="en-AU" sz="2000" dirty="0">
                <a:solidFill>
                  <a:schemeClr val="bg1"/>
                </a:solidFill>
              </a:rPr>
              <a:t>, Missing inaction: the dangers of ignoring missing data. </a:t>
            </a:r>
            <a:r>
              <a:rPr lang="en-AU" sz="2000" i="1" dirty="0">
                <a:solidFill>
                  <a:schemeClr val="bg1"/>
                </a:solidFill>
              </a:rPr>
              <a:t>Trends Ecol. </a:t>
            </a:r>
            <a:r>
              <a:rPr lang="en-AU" sz="2000" i="1" dirty="0" err="1">
                <a:solidFill>
                  <a:schemeClr val="bg1"/>
                </a:solidFill>
              </a:rPr>
              <a:t>Evol</a:t>
            </a:r>
            <a:r>
              <a:rPr lang="en-AU" sz="2000" i="1" dirty="0">
                <a:solidFill>
                  <a:schemeClr val="bg1"/>
                </a:solidFill>
              </a:rPr>
              <a:t>.</a:t>
            </a:r>
            <a:r>
              <a:rPr lang="en-AU" sz="2000" dirty="0">
                <a:solidFill>
                  <a:schemeClr val="bg1"/>
                </a:solidFill>
              </a:rPr>
              <a:t> </a:t>
            </a:r>
            <a:r>
              <a:rPr lang="en-AU" sz="2000" b="1" dirty="0">
                <a:solidFill>
                  <a:schemeClr val="bg1"/>
                </a:solidFill>
              </a:rPr>
              <a:t>23</a:t>
            </a:r>
            <a:r>
              <a:rPr lang="en-AU" sz="2000" dirty="0">
                <a:solidFill>
                  <a:schemeClr val="bg1"/>
                </a:solidFill>
              </a:rPr>
              <a:t>, 592–6 (2008</a:t>
            </a:r>
            <a:r>
              <a:rPr lang="en-AU" sz="2000" dirty="0" smtClean="0">
                <a:solidFill>
                  <a:schemeClr val="bg1"/>
                </a:solidFill>
              </a:rPr>
              <a:t>).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C</a:t>
            </a:r>
            <a:r>
              <a:rPr lang="en-AU" sz="2000" dirty="0">
                <a:solidFill>
                  <a:schemeClr val="bg1"/>
                </a:solidFill>
              </a:rPr>
              <a:t>. </a:t>
            </a:r>
            <a:r>
              <a:rPr lang="en-AU" sz="2000" dirty="0" err="1">
                <a:solidFill>
                  <a:schemeClr val="bg1"/>
                </a:solidFill>
              </a:rPr>
              <a:t>Penone</a:t>
            </a:r>
            <a:r>
              <a:rPr lang="en-AU" sz="2000" dirty="0">
                <a:solidFill>
                  <a:schemeClr val="bg1"/>
                </a:solidFill>
              </a:rPr>
              <a:t> </a:t>
            </a:r>
            <a:r>
              <a:rPr lang="en-AU" sz="2000" i="1" dirty="0">
                <a:solidFill>
                  <a:schemeClr val="bg1"/>
                </a:solidFill>
              </a:rPr>
              <a:t>et al.</a:t>
            </a:r>
            <a:r>
              <a:rPr lang="en-AU" sz="2000" dirty="0">
                <a:solidFill>
                  <a:schemeClr val="bg1"/>
                </a:solidFill>
              </a:rPr>
              <a:t>, Imputation of missing data in life-history traits datasets: which approach performs the best? </a:t>
            </a:r>
            <a:r>
              <a:rPr lang="en-AU" sz="2000" i="1" dirty="0">
                <a:solidFill>
                  <a:schemeClr val="bg1"/>
                </a:solidFill>
              </a:rPr>
              <a:t>Methods Ecol. </a:t>
            </a:r>
            <a:r>
              <a:rPr lang="en-AU" sz="2000" i="1" dirty="0" err="1">
                <a:solidFill>
                  <a:schemeClr val="bg1"/>
                </a:solidFill>
              </a:rPr>
              <a:t>Evol</a:t>
            </a:r>
            <a:r>
              <a:rPr lang="en-AU" sz="2000" i="1" dirty="0">
                <a:solidFill>
                  <a:schemeClr val="bg1"/>
                </a:solidFill>
              </a:rPr>
              <a:t>.</a:t>
            </a:r>
            <a:r>
              <a:rPr lang="en-AU" sz="2000" dirty="0">
                <a:solidFill>
                  <a:schemeClr val="bg1"/>
                </a:solidFill>
              </a:rPr>
              <a:t> </a:t>
            </a:r>
            <a:r>
              <a:rPr lang="en-AU" sz="2000" b="1" dirty="0">
                <a:solidFill>
                  <a:schemeClr val="bg1"/>
                </a:solidFill>
              </a:rPr>
              <a:t>5</a:t>
            </a:r>
            <a:r>
              <a:rPr lang="en-AU" sz="2000" dirty="0">
                <a:solidFill>
                  <a:schemeClr val="bg1"/>
                </a:solidFill>
              </a:rPr>
              <a:t>, 961–970 (2014).</a:t>
            </a:r>
          </a:p>
        </p:txBody>
      </p:sp>
    </p:spTree>
    <p:extLst>
      <p:ext uri="{BB962C8B-B14F-4D97-AF65-F5344CB8AC3E}">
        <p14:creationId xmlns:p14="http://schemas.microsoft.com/office/powerpoint/2010/main" val="22797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5"/>
          <p:cNvSpPr txBox="1">
            <a:spLocks/>
          </p:cNvSpPr>
          <p:nvPr/>
        </p:nvSpPr>
        <p:spPr>
          <a:xfrm>
            <a:off x="360000" y="180000"/>
            <a:ext cx="8643998" cy="512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it-IT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are missing data and why they are missing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asellaDiTesto 13"/>
          <p:cNvSpPr txBox="1"/>
          <p:nvPr/>
        </p:nvSpPr>
        <p:spPr>
          <a:xfrm>
            <a:off x="285720" y="2091620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</a:rPr>
              <a:t>Missing data occur when one or more information are missing from a dataset.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 smtClean="0">
                <a:solidFill>
                  <a:schemeClr val="bg1"/>
                </a:solidFill>
              </a:rPr>
              <a:t>Incomplete information, i.e. </a:t>
            </a:r>
            <a:r>
              <a:rPr lang="it-IT" sz="2000" dirty="0">
                <a:solidFill>
                  <a:schemeClr val="bg1"/>
                </a:solidFill>
              </a:rPr>
              <a:t>m</a:t>
            </a:r>
            <a:r>
              <a:rPr lang="it-IT" sz="2000" dirty="0" smtClean="0">
                <a:solidFill>
                  <a:schemeClr val="bg1"/>
                </a:solidFill>
              </a:rPr>
              <a:t>issing data, is a </a:t>
            </a:r>
            <a:r>
              <a:rPr lang="it-IT" sz="2000" dirty="0" smtClean="0">
                <a:solidFill>
                  <a:schemeClr val="bg1"/>
                </a:solidFill>
              </a:rPr>
              <a:t>common situation in </a:t>
            </a:r>
            <a:r>
              <a:rPr lang="it-IT" sz="2000" dirty="0" smtClean="0">
                <a:solidFill>
                  <a:schemeClr val="bg1"/>
                </a:solidFill>
              </a:rPr>
              <a:t>most conservation-relevant datasets. Data missingness can be associated to unequal sampling effort (e.g. charismatic vs non-vharismatic species), or issue with data collection  in particular situations (e.g. remote areas).</a:t>
            </a:r>
            <a:endParaRPr lang="it-IT" sz="2000" dirty="0" smtClean="0">
              <a:solidFill>
                <a:schemeClr val="bg1"/>
              </a:solidFill>
            </a:endParaRPr>
          </a:p>
          <a:p>
            <a:endParaRPr lang="it-IT" sz="2000" dirty="0" smtClean="0">
              <a:solidFill>
                <a:schemeClr val="bg1"/>
              </a:solidFill>
            </a:endParaRPr>
          </a:p>
          <a:p>
            <a:endParaRPr lang="it-IT" sz="2000" dirty="0" smtClean="0">
              <a:solidFill>
                <a:schemeClr val="bg1"/>
              </a:solidFill>
            </a:endParaRPr>
          </a:p>
          <a:p>
            <a:r>
              <a:rPr lang="it-IT" sz="2000" dirty="0" smtClean="0">
                <a:solidFill>
                  <a:schemeClr val="bg1"/>
                </a:solidFill>
              </a:rPr>
              <a:t>Examples of missing data include</a:t>
            </a:r>
            <a:r>
              <a:rPr lang="it-IT" sz="2000" dirty="0" smtClean="0">
                <a:solidFill>
                  <a:schemeClr val="bg1"/>
                </a:solidFill>
              </a:rPr>
              <a:t>:</a:t>
            </a:r>
          </a:p>
          <a:p>
            <a:r>
              <a:rPr lang="it-IT" sz="2000" dirty="0" smtClean="0">
                <a:solidFill>
                  <a:schemeClr val="bg1"/>
                </a:solidFill>
              </a:rPr>
              <a:t>- </a:t>
            </a:r>
            <a:r>
              <a:rPr lang="it-IT" sz="2000" dirty="0" smtClean="0">
                <a:solidFill>
                  <a:schemeClr val="bg1"/>
                </a:solidFill>
              </a:rPr>
              <a:t>Missing data for one or more life-history traits for one or more species </a:t>
            </a:r>
            <a:r>
              <a:rPr lang="it-IT" sz="2000" dirty="0" smtClean="0">
                <a:solidFill>
                  <a:schemeClr val="bg1"/>
                </a:solidFill>
              </a:rPr>
              <a:t>(e.g. </a:t>
            </a:r>
            <a:r>
              <a:rPr lang="it-IT" sz="2000" dirty="0" smtClean="0">
                <a:solidFill>
                  <a:schemeClr val="bg1"/>
                </a:solidFill>
              </a:rPr>
              <a:t>unknown </a:t>
            </a:r>
            <a:r>
              <a:rPr lang="it-IT" sz="2000" dirty="0" smtClean="0">
                <a:solidFill>
                  <a:schemeClr val="bg1"/>
                </a:solidFill>
              </a:rPr>
              <a:t>weaning </a:t>
            </a:r>
            <a:r>
              <a:rPr lang="it-IT" sz="2000" dirty="0" smtClean="0">
                <a:solidFill>
                  <a:schemeClr val="bg1"/>
                </a:solidFill>
              </a:rPr>
              <a:t>age of rodents)</a:t>
            </a:r>
            <a:endParaRPr lang="it-IT" sz="2000" dirty="0" smtClean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bg1"/>
                </a:solidFill>
              </a:rPr>
              <a:t>- Missing population data for data deficient species in the IUCN Red List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- Missing  Human Population density for small islands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- Missing boundary information </a:t>
            </a:r>
            <a:r>
              <a:rPr lang="en-GB" sz="2000" dirty="0" smtClean="0">
                <a:solidFill>
                  <a:schemeClr val="bg1"/>
                </a:solidFill>
              </a:rPr>
              <a:t>for protected areas in the WDPA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3590" y="982469"/>
            <a:ext cx="6180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2000" i="1" dirty="0">
                <a:solidFill>
                  <a:schemeClr val="bg1"/>
                </a:solidFill>
              </a:rPr>
              <a:t>The best solution to handle missing data is to </a:t>
            </a:r>
            <a:r>
              <a:rPr lang="en-AU" sz="2000" i="1" dirty="0" smtClean="0">
                <a:solidFill>
                  <a:schemeClr val="bg1"/>
                </a:solidFill>
              </a:rPr>
              <a:t>have none</a:t>
            </a:r>
            <a:r>
              <a:rPr lang="en-AU" sz="2000" i="1" dirty="0">
                <a:solidFill>
                  <a:schemeClr val="bg1"/>
                </a:solidFill>
              </a:rPr>
              <a:t>. </a:t>
            </a:r>
            <a:endParaRPr lang="en-AU" sz="2000" i="1" dirty="0" smtClean="0">
              <a:solidFill>
                <a:schemeClr val="bg1"/>
              </a:solidFill>
            </a:endParaRPr>
          </a:p>
          <a:p>
            <a:pPr algn="r"/>
            <a:r>
              <a:rPr lang="en-AU" sz="2000" dirty="0" smtClean="0">
                <a:solidFill>
                  <a:schemeClr val="bg1"/>
                </a:solidFill>
              </a:rPr>
              <a:t>R.A</a:t>
            </a:r>
            <a:r>
              <a:rPr lang="en-AU" sz="2000" dirty="0">
                <a:solidFill>
                  <a:schemeClr val="bg1"/>
                </a:solidFill>
              </a:rPr>
              <a:t>. Fisher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5"/>
          <p:cNvSpPr txBox="1">
            <a:spLocks/>
          </p:cNvSpPr>
          <p:nvPr/>
        </p:nvSpPr>
        <p:spPr>
          <a:xfrm>
            <a:off x="360000" y="180000"/>
            <a:ext cx="8643998" cy="512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it-IT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Handling missing data: data deletion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asellaDiTesto 13"/>
          <p:cNvSpPr txBox="1"/>
          <p:nvPr/>
        </p:nvSpPr>
        <p:spPr>
          <a:xfrm>
            <a:off x="285720" y="959237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Should I just omit non-complete cases from my analysis?</a:t>
            </a:r>
          </a:p>
          <a:p>
            <a:r>
              <a:rPr lang="en-AU" sz="2000" dirty="0" smtClean="0">
                <a:solidFill>
                  <a:schemeClr val="bg1"/>
                </a:solidFill>
              </a:rPr>
              <a:t>	e.g. remove species missing one or more life-history traits</a:t>
            </a: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You can do it, but in doing so you are: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bg1"/>
                </a:solidFill>
              </a:rPr>
              <a:t>Throwing away </a:t>
            </a:r>
            <a:r>
              <a:rPr lang="en-AU" sz="2000" dirty="0">
                <a:solidFill>
                  <a:schemeClr val="bg1"/>
                </a:solidFill>
              </a:rPr>
              <a:t>a large part of </a:t>
            </a:r>
            <a:r>
              <a:rPr lang="en-AU" sz="2000" dirty="0" smtClean="0">
                <a:solidFill>
                  <a:schemeClr val="bg1"/>
                </a:solidFill>
              </a:rPr>
              <a:t>the dataset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bg1"/>
                </a:solidFill>
              </a:rPr>
              <a:t>Reducing the power of your analysis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bg1"/>
                </a:solidFill>
              </a:rPr>
              <a:t>Assuming that the data you are missing are “missing completely </a:t>
            </a:r>
            <a:r>
              <a:rPr lang="en-AU" sz="2000" dirty="0">
                <a:solidFill>
                  <a:schemeClr val="bg1"/>
                </a:solidFill>
              </a:rPr>
              <a:t>at </a:t>
            </a:r>
            <a:r>
              <a:rPr lang="en-AU" sz="2000" dirty="0" smtClean="0">
                <a:solidFill>
                  <a:schemeClr val="bg1"/>
                </a:solidFill>
              </a:rPr>
              <a:t>random” </a:t>
            </a:r>
            <a:r>
              <a:rPr lang="en-AU" sz="2000" dirty="0">
                <a:solidFill>
                  <a:schemeClr val="bg1"/>
                </a:solidFill>
              </a:rPr>
              <a:t>(MCAR</a:t>
            </a:r>
            <a:r>
              <a:rPr lang="en-AU" sz="2000" dirty="0" smtClean="0">
                <a:solidFill>
                  <a:schemeClr val="bg1"/>
                </a:solidFill>
              </a:rPr>
              <a:t>), and if this is not the case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bg1"/>
                </a:solidFill>
              </a:rPr>
              <a:t>Probably introducing a bias in your analysis</a:t>
            </a:r>
            <a:endParaRPr lang="en-AU" sz="20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7504" y="4437112"/>
            <a:ext cx="4376669" cy="2340000"/>
            <a:chOff x="211150" y="1989360"/>
            <a:chExt cx="8753338" cy="4680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8" t="9380" r="1171"/>
            <a:stretch/>
          </p:blipFill>
          <p:spPr>
            <a:xfrm>
              <a:off x="211150" y="1989360"/>
              <a:ext cx="8753338" cy="4680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8" name="Oval 17"/>
            <p:cNvSpPr/>
            <p:nvPr/>
          </p:nvSpPr>
          <p:spPr>
            <a:xfrm>
              <a:off x="897981" y="3328117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/>
            <p:cNvSpPr/>
            <p:nvPr/>
          </p:nvSpPr>
          <p:spPr>
            <a:xfrm>
              <a:off x="6804248" y="5373216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3724672" y="5229200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611560" y="4902926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2987824" y="3573016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/>
            <p:cNvSpPr/>
            <p:nvPr/>
          </p:nvSpPr>
          <p:spPr>
            <a:xfrm>
              <a:off x="6516216" y="3310136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/>
            <p:cNvSpPr/>
            <p:nvPr/>
          </p:nvSpPr>
          <p:spPr>
            <a:xfrm>
              <a:off x="5341431" y="1989360"/>
              <a:ext cx="1224136" cy="6480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44008" y="4437112"/>
            <a:ext cx="4392488" cy="2340000"/>
            <a:chOff x="4644008" y="4437112"/>
            <a:chExt cx="4392488" cy="2340000"/>
          </a:xfrm>
        </p:grpSpPr>
        <p:grpSp>
          <p:nvGrpSpPr>
            <p:cNvPr id="25" name="Group 24"/>
            <p:cNvGrpSpPr/>
            <p:nvPr/>
          </p:nvGrpSpPr>
          <p:grpSpPr>
            <a:xfrm>
              <a:off x="4659827" y="4437112"/>
              <a:ext cx="4376669" cy="2340000"/>
              <a:chOff x="211150" y="1989360"/>
              <a:chExt cx="8753338" cy="46800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8" t="9380" r="1171"/>
              <a:stretch/>
            </p:blipFill>
            <p:spPr>
              <a:xfrm>
                <a:off x="211150" y="1989360"/>
                <a:ext cx="8753338" cy="4680000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7" name="Oval 26"/>
              <p:cNvSpPr/>
              <p:nvPr/>
            </p:nvSpPr>
            <p:spPr>
              <a:xfrm>
                <a:off x="897981" y="3328117"/>
                <a:ext cx="1224136" cy="6480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804248" y="5373216"/>
                <a:ext cx="1224136" cy="6480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724672" y="5229200"/>
                <a:ext cx="1224136" cy="6480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1560" y="4902926"/>
                <a:ext cx="1224136" cy="6480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87824" y="3573016"/>
                <a:ext cx="1224136" cy="6480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16216" y="3310136"/>
                <a:ext cx="1224136" cy="6480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341431" y="1989360"/>
                <a:ext cx="1224136" cy="64807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644008" y="4437112"/>
              <a:ext cx="43920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44008" y="5085184"/>
              <a:ext cx="43920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44008" y="5229200"/>
              <a:ext cx="43920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44008" y="5877272"/>
              <a:ext cx="43920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44008" y="6129336"/>
              <a:ext cx="43920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4139952" y="4617160"/>
            <a:ext cx="720000" cy="252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80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5"/>
          <p:cNvSpPr txBox="1">
            <a:spLocks/>
          </p:cNvSpPr>
          <p:nvPr/>
        </p:nvSpPr>
        <p:spPr>
          <a:xfrm>
            <a:off x="360000" y="180000"/>
            <a:ext cx="8643998" cy="512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it-IT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Are my data missing completely at random?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r="3922" b="7379"/>
          <a:stretch>
            <a:fillRect/>
          </a:stretch>
        </p:blipFill>
        <p:spPr bwMode="auto">
          <a:xfrm>
            <a:off x="215746" y="1364138"/>
            <a:ext cx="87487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15746" y="4442336"/>
            <a:ext cx="28440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Missing At Random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 smtClean="0">
                <a:solidFill>
                  <a:schemeClr val="bg1"/>
                </a:solidFill>
              </a:rPr>
              <a:t>Data </a:t>
            </a:r>
            <a:r>
              <a:rPr lang="en-AU" sz="2000" dirty="0" err="1" smtClean="0">
                <a:solidFill>
                  <a:schemeClr val="bg1"/>
                </a:solidFill>
              </a:rPr>
              <a:t>missingness</a:t>
            </a:r>
            <a:r>
              <a:rPr lang="en-AU" sz="2000" dirty="0" smtClean="0">
                <a:solidFill>
                  <a:schemeClr val="bg1"/>
                </a:solidFill>
              </a:rPr>
              <a:t> depend on the values of the x-variable, but not on the values of the y-variable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90872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C00000"/>
                </a:solidFill>
              </a:rPr>
              <a:t>●</a:t>
            </a:r>
            <a:r>
              <a:rPr lang="en-AU" sz="2000" dirty="0" smtClean="0">
                <a:solidFill>
                  <a:schemeClr val="bg1"/>
                </a:solidFill>
              </a:rPr>
              <a:t> Missing data for the y-variable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4437112"/>
            <a:ext cx="280831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Missing Non At Random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 smtClean="0">
                <a:solidFill>
                  <a:schemeClr val="bg1"/>
                </a:solidFill>
              </a:rPr>
              <a:t>Data </a:t>
            </a:r>
            <a:r>
              <a:rPr lang="en-AU" sz="2000" dirty="0" err="1" smtClean="0">
                <a:solidFill>
                  <a:schemeClr val="bg1"/>
                </a:solidFill>
              </a:rPr>
              <a:t>missingness</a:t>
            </a:r>
            <a:r>
              <a:rPr lang="en-AU" sz="2000" dirty="0" smtClean="0">
                <a:solidFill>
                  <a:schemeClr val="bg1"/>
                </a:solidFill>
              </a:rPr>
              <a:t> depend on the values of the y-variable itself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437112"/>
            <a:ext cx="270007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Missing Completely At Random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 smtClean="0">
                <a:solidFill>
                  <a:schemeClr val="bg1"/>
                </a:solidFill>
              </a:rPr>
              <a:t>Data </a:t>
            </a:r>
            <a:r>
              <a:rPr lang="en-AU" sz="2000" dirty="0" err="1" smtClean="0">
                <a:solidFill>
                  <a:schemeClr val="bg1"/>
                </a:solidFill>
              </a:rPr>
              <a:t>missingness</a:t>
            </a:r>
            <a:r>
              <a:rPr lang="en-AU" sz="2000" dirty="0" smtClean="0">
                <a:solidFill>
                  <a:schemeClr val="bg1"/>
                </a:solidFill>
              </a:rPr>
              <a:t> does not depend on the values of the x- or y-variables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5"/>
          <p:cNvSpPr txBox="1">
            <a:spLocks/>
          </p:cNvSpPr>
          <p:nvPr/>
        </p:nvSpPr>
        <p:spPr>
          <a:xfrm>
            <a:off x="360000" y="180000"/>
            <a:ext cx="8643998" cy="512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it-IT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happen if omitting non-complete cases?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r="3922" b="7379"/>
          <a:stretch>
            <a:fillRect/>
          </a:stretch>
        </p:blipFill>
        <p:spPr bwMode="auto">
          <a:xfrm>
            <a:off x="215746" y="1364138"/>
            <a:ext cx="87487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15746" y="4442336"/>
            <a:ext cx="28440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Missing At Random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 smtClean="0">
                <a:solidFill>
                  <a:schemeClr val="bg1"/>
                </a:solidFill>
              </a:rPr>
              <a:t>Reduced </a:t>
            </a:r>
            <a:r>
              <a:rPr lang="en-AU" sz="2000" dirty="0">
                <a:solidFill>
                  <a:schemeClr val="bg1"/>
                </a:solidFill>
              </a:rPr>
              <a:t>explanatory </a:t>
            </a:r>
            <a:r>
              <a:rPr lang="en-AU" sz="2000" dirty="0" smtClean="0">
                <a:solidFill>
                  <a:schemeClr val="bg1"/>
                </a:solidFill>
              </a:rPr>
              <a:t>power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bg1"/>
                </a:solidFill>
              </a:rPr>
              <a:t>Data Imputation techniques generally assume MAR.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90872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C00000"/>
                </a:solidFill>
              </a:rPr>
              <a:t>●</a:t>
            </a:r>
            <a:r>
              <a:rPr lang="en-AU" sz="2000" dirty="0" smtClean="0">
                <a:solidFill>
                  <a:schemeClr val="bg1"/>
                </a:solidFill>
              </a:rPr>
              <a:t> Missing data for the y-variable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4437112"/>
            <a:ext cx="280831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Missing Non At Random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 smtClean="0">
                <a:solidFill>
                  <a:schemeClr val="bg1"/>
                </a:solidFill>
              </a:rPr>
              <a:t>Reduced explanatory power + </a:t>
            </a:r>
            <a:r>
              <a:rPr lang="en-AU" sz="2000" u="sng" dirty="0" smtClean="0">
                <a:solidFill>
                  <a:schemeClr val="bg1"/>
                </a:solidFill>
              </a:rPr>
              <a:t>bias in parameter estimation</a:t>
            </a:r>
            <a:endParaRPr lang="en-AU" sz="2000" u="sng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437112"/>
            <a:ext cx="270007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Missing Completely At Random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 smtClean="0">
                <a:solidFill>
                  <a:schemeClr val="bg1"/>
                </a:solidFill>
              </a:rPr>
              <a:t>No significant bias in results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9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5"/>
          <p:cNvSpPr txBox="1">
            <a:spLocks/>
          </p:cNvSpPr>
          <p:nvPr/>
        </p:nvSpPr>
        <p:spPr>
          <a:xfrm>
            <a:off x="360000" y="180000"/>
            <a:ext cx="8643998" cy="512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it-IT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Handling missing data: single imputation techniques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2" r="22277" b="42632"/>
          <a:stretch/>
        </p:blipFill>
        <p:spPr bwMode="auto">
          <a:xfrm>
            <a:off x="2621523" y="1241075"/>
            <a:ext cx="3390637" cy="125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06896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Missing values are assigned a single values, based on a given function of other observations .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A typical example of single imputation is the “mean substitution”, in which missing life-history traits are filled using the mean trait values of phylogenetically related species.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Single imputation, and especially mean substitution, can lead to large underestimation of uncertainty in parameters (e.g. standard error). 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4" b="58589"/>
          <a:stretch/>
        </p:blipFill>
        <p:spPr bwMode="auto">
          <a:xfrm>
            <a:off x="2225774" y="1052736"/>
            <a:ext cx="4362450" cy="250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5"/>
          <p:cNvSpPr txBox="1">
            <a:spLocks/>
          </p:cNvSpPr>
          <p:nvPr/>
        </p:nvSpPr>
        <p:spPr>
          <a:xfrm>
            <a:off x="360000" y="180000"/>
            <a:ext cx="8643998" cy="512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it-IT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Handling missing data: multiple imputation techniques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73503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Multiple imputation is done in three steps: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bg1"/>
                </a:solidFill>
              </a:rPr>
              <a:t>Perform </a:t>
            </a:r>
            <a:r>
              <a:rPr lang="en-AU" sz="2000" i="1" dirty="0" smtClean="0">
                <a:solidFill>
                  <a:schemeClr val="bg1"/>
                </a:solidFill>
              </a:rPr>
              <a:t>m</a:t>
            </a:r>
            <a:r>
              <a:rPr lang="en-AU" sz="2000" dirty="0" smtClean="0">
                <a:solidFill>
                  <a:schemeClr val="bg1"/>
                </a:solidFill>
              </a:rPr>
              <a:t> independent single imputations, and generate </a:t>
            </a:r>
            <a:r>
              <a:rPr lang="en-AU" sz="2000" i="1" dirty="0" smtClean="0">
                <a:solidFill>
                  <a:schemeClr val="bg1"/>
                </a:solidFill>
              </a:rPr>
              <a:t>m </a:t>
            </a:r>
            <a:r>
              <a:rPr lang="en-AU" sz="2000" dirty="0" smtClean="0">
                <a:solidFill>
                  <a:schemeClr val="bg1"/>
                </a:solidFill>
              </a:rPr>
              <a:t>complete datasets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bg1"/>
                </a:solidFill>
              </a:rPr>
              <a:t>Analyse each </a:t>
            </a:r>
            <a:r>
              <a:rPr lang="en-AU" sz="2000" i="1" dirty="0" smtClean="0">
                <a:solidFill>
                  <a:schemeClr val="bg1"/>
                </a:solidFill>
              </a:rPr>
              <a:t>m</a:t>
            </a:r>
            <a:r>
              <a:rPr lang="en-AU" sz="2000" dirty="0" smtClean="0">
                <a:solidFill>
                  <a:schemeClr val="bg1"/>
                </a:solidFill>
              </a:rPr>
              <a:t> dataset independently, estimate </a:t>
            </a:r>
            <a:r>
              <a:rPr lang="en-AU" sz="2000" i="1" dirty="0" smtClean="0">
                <a:solidFill>
                  <a:schemeClr val="bg1"/>
                </a:solidFill>
              </a:rPr>
              <a:t>m</a:t>
            </a:r>
            <a:r>
              <a:rPr lang="en-AU" sz="2000" dirty="0" smtClean="0">
                <a:solidFill>
                  <a:schemeClr val="bg1"/>
                </a:solidFill>
              </a:rPr>
              <a:t> parameters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bg1"/>
                </a:solidFill>
              </a:rPr>
              <a:t>Pool together the </a:t>
            </a:r>
            <a:r>
              <a:rPr lang="en-AU" sz="2000" i="1" dirty="0" smtClean="0">
                <a:solidFill>
                  <a:schemeClr val="bg1"/>
                </a:solidFill>
              </a:rPr>
              <a:t>m </a:t>
            </a:r>
            <a:r>
              <a:rPr lang="en-AU" sz="2000" dirty="0" smtClean="0">
                <a:solidFill>
                  <a:schemeClr val="bg1"/>
                </a:solidFill>
              </a:rPr>
              <a:t>parameters to estimate the mean parameter value and its uncertainty  </a:t>
            </a:r>
            <a:endParaRPr lang="en-AU" sz="2000" dirty="0">
              <a:solidFill>
                <a:schemeClr val="bg1"/>
              </a:solidFill>
            </a:endParaRP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Multiple Imputation can provide </a:t>
            </a:r>
            <a:r>
              <a:rPr lang="en-AU" sz="2000" dirty="0">
                <a:solidFill>
                  <a:schemeClr val="bg1"/>
                </a:solidFill>
              </a:rPr>
              <a:t>information </a:t>
            </a:r>
            <a:r>
              <a:rPr lang="en-AU" sz="2000" dirty="0" smtClean="0">
                <a:solidFill>
                  <a:schemeClr val="bg1"/>
                </a:solidFill>
              </a:rPr>
              <a:t>regarding </a:t>
            </a:r>
            <a:r>
              <a:rPr lang="en-AU" sz="2000" dirty="0">
                <a:solidFill>
                  <a:schemeClr val="bg1"/>
                </a:solidFill>
              </a:rPr>
              <a:t>the impact of missing data </a:t>
            </a:r>
            <a:r>
              <a:rPr lang="en-AU" sz="2000" dirty="0" smtClean="0">
                <a:solidFill>
                  <a:schemeClr val="bg1"/>
                </a:solidFill>
              </a:rPr>
              <a:t>on parameter estimation (“Rate of Missing Information”)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2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4" b="3340"/>
          <a:stretch/>
        </p:blipFill>
        <p:spPr bwMode="auto">
          <a:xfrm>
            <a:off x="2153766" y="836712"/>
            <a:ext cx="4362450" cy="298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5"/>
          <p:cNvSpPr txBox="1">
            <a:spLocks/>
          </p:cNvSpPr>
          <p:nvPr/>
        </p:nvSpPr>
        <p:spPr>
          <a:xfrm>
            <a:off x="360000" y="180000"/>
            <a:ext cx="8643998" cy="5126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it-IT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Handling missing data: data augmentation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4005064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Data </a:t>
            </a:r>
            <a:r>
              <a:rPr lang="en-AU" dirty="0">
                <a:solidFill>
                  <a:schemeClr val="bg1"/>
                </a:solidFill>
              </a:rPr>
              <a:t>augmentation </a:t>
            </a:r>
            <a:r>
              <a:rPr lang="en-AU" dirty="0" smtClean="0">
                <a:solidFill>
                  <a:schemeClr val="bg1"/>
                </a:solidFill>
              </a:rPr>
              <a:t> is different from multiple imputation as it does </a:t>
            </a:r>
            <a:r>
              <a:rPr lang="en-AU" dirty="0">
                <a:solidFill>
                  <a:schemeClr val="bg1"/>
                </a:solidFill>
              </a:rPr>
              <a:t>not explicitly replace missing </a:t>
            </a:r>
            <a:r>
              <a:rPr lang="en-AU" dirty="0" smtClean="0">
                <a:solidFill>
                  <a:schemeClr val="bg1"/>
                </a:solidFill>
              </a:rPr>
              <a:t>values with </a:t>
            </a:r>
            <a:r>
              <a:rPr lang="en-AU" dirty="0">
                <a:solidFill>
                  <a:schemeClr val="bg1"/>
                </a:solidFill>
              </a:rPr>
              <a:t>values which </a:t>
            </a:r>
            <a:r>
              <a:rPr lang="en-AU" dirty="0" smtClean="0">
                <a:solidFill>
                  <a:schemeClr val="bg1"/>
                </a:solidFill>
              </a:rPr>
              <a:t>we can </a:t>
            </a:r>
            <a:r>
              <a:rPr lang="en-AU" dirty="0">
                <a:solidFill>
                  <a:schemeClr val="bg1"/>
                </a:solidFill>
              </a:rPr>
              <a:t>actually </a:t>
            </a:r>
            <a:r>
              <a:rPr lang="en-AU" dirty="0" smtClean="0">
                <a:solidFill>
                  <a:schemeClr val="bg1"/>
                </a:solidFill>
              </a:rPr>
              <a:t>see. 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 smtClean="0">
                <a:solidFill>
                  <a:schemeClr val="bg1"/>
                </a:solidFill>
              </a:rPr>
              <a:t>E.g. A maximum </a:t>
            </a:r>
            <a:r>
              <a:rPr lang="en-AU" dirty="0">
                <a:solidFill>
                  <a:schemeClr val="bg1"/>
                </a:solidFill>
              </a:rPr>
              <a:t>l</a:t>
            </a:r>
            <a:r>
              <a:rPr lang="en-AU" dirty="0" smtClean="0">
                <a:solidFill>
                  <a:schemeClr val="bg1"/>
                </a:solidFill>
              </a:rPr>
              <a:t>ikelihood data augmentation procedure choose </a:t>
            </a:r>
            <a:r>
              <a:rPr lang="en-AU" dirty="0">
                <a:solidFill>
                  <a:schemeClr val="bg1"/>
                </a:solidFill>
              </a:rPr>
              <a:t>estimates with values that </a:t>
            </a:r>
            <a:r>
              <a:rPr lang="en-AU" dirty="0" smtClean="0">
                <a:solidFill>
                  <a:schemeClr val="bg1"/>
                </a:solidFill>
              </a:rPr>
              <a:t>maximize the </a:t>
            </a:r>
            <a:r>
              <a:rPr lang="en-AU" dirty="0">
                <a:solidFill>
                  <a:schemeClr val="bg1"/>
                </a:solidFill>
              </a:rPr>
              <a:t>probability of obtaining the observed data. This is </a:t>
            </a:r>
            <a:r>
              <a:rPr lang="en-AU" dirty="0" smtClean="0">
                <a:solidFill>
                  <a:schemeClr val="bg1"/>
                </a:solidFill>
              </a:rPr>
              <a:t>accomplished by </a:t>
            </a:r>
            <a:r>
              <a:rPr lang="en-AU" dirty="0">
                <a:solidFill>
                  <a:schemeClr val="bg1"/>
                </a:solidFill>
              </a:rPr>
              <a:t>the use of a formula (the likelihood function) that estimates the </a:t>
            </a:r>
            <a:r>
              <a:rPr lang="en-AU" dirty="0" smtClean="0">
                <a:solidFill>
                  <a:schemeClr val="bg1"/>
                </a:solidFill>
              </a:rPr>
              <a:t>likelihood of </a:t>
            </a:r>
            <a:r>
              <a:rPr lang="en-AU" dirty="0">
                <a:solidFill>
                  <a:schemeClr val="bg1"/>
                </a:solidFill>
              </a:rPr>
              <a:t>the data as a function of both the data and </a:t>
            </a:r>
            <a:r>
              <a:rPr lang="en-AU" dirty="0" smtClean="0">
                <a:solidFill>
                  <a:schemeClr val="bg1"/>
                </a:solidFill>
              </a:rPr>
              <a:t>the unknown </a:t>
            </a:r>
            <a:r>
              <a:rPr lang="en-AU" dirty="0">
                <a:solidFill>
                  <a:schemeClr val="bg1"/>
                </a:solidFill>
              </a:rPr>
              <a:t>parameters. When data are </a:t>
            </a:r>
            <a:r>
              <a:rPr lang="en-AU" dirty="0" smtClean="0">
                <a:solidFill>
                  <a:schemeClr val="bg1"/>
                </a:solidFill>
              </a:rPr>
              <a:t>missing, </a:t>
            </a:r>
            <a:r>
              <a:rPr lang="en-AU" dirty="0">
                <a:solidFill>
                  <a:schemeClr val="bg1"/>
                </a:solidFill>
              </a:rPr>
              <a:t>the likelihood can be obtained by estimating probabilities </a:t>
            </a:r>
            <a:r>
              <a:rPr lang="en-AU" dirty="0" smtClean="0">
                <a:solidFill>
                  <a:schemeClr val="bg1"/>
                </a:solidFill>
              </a:rPr>
              <a:t>over </a:t>
            </a:r>
            <a:r>
              <a:rPr lang="en-AU" dirty="0">
                <a:solidFill>
                  <a:schemeClr val="bg1"/>
                </a:solidFill>
              </a:rPr>
              <a:t>all possible values of the missing data and summing </a:t>
            </a:r>
            <a:r>
              <a:rPr lang="en-AU" dirty="0" smtClean="0">
                <a:solidFill>
                  <a:schemeClr val="bg1"/>
                </a:solidFill>
              </a:rPr>
              <a:t>them.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Tema4</Template>
  <TotalTime>3527</TotalTime>
  <Words>705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sapienza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moreno</dc:creator>
  <cp:lastModifiedBy>Moreno Di Marco</cp:lastModifiedBy>
  <cp:revision>314</cp:revision>
  <dcterms:created xsi:type="dcterms:W3CDTF">2015-05-26T05:35:52Z</dcterms:created>
  <dcterms:modified xsi:type="dcterms:W3CDTF">2016-03-10T13:55:48Z</dcterms:modified>
</cp:coreProperties>
</file>