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3" r:id="rId4"/>
    <p:sldId id="259" r:id="rId5"/>
    <p:sldId id="258" r:id="rId6"/>
    <p:sldId id="264" r:id="rId7"/>
    <p:sldId id="266" r:id="rId8"/>
    <p:sldId id="262" r:id="rId9"/>
    <p:sldId id="260"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48" d="100"/>
          <a:sy n="48" d="100"/>
        </p:scale>
        <p:origin x="67" y="8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B193F6-3ED0-4CDE-9D92-A2A7863AC697}"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BC520-C46E-403E-9325-051149395AE0}" type="slidenum">
              <a:rPr lang="en-US" smtClean="0"/>
              <a:t>‹#›</a:t>
            </a:fld>
            <a:endParaRPr lang="en-US"/>
          </a:p>
        </p:txBody>
      </p:sp>
    </p:spTree>
    <p:extLst>
      <p:ext uri="{BB962C8B-B14F-4D97-AF65-F5344CB8AC3E}">
        <p14:creationId xmlns:p14="http://schemas.microsoft.com/office/powerpoint/2010/main" val="979255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B193F6-3ED0-4CDE-9D92-A2A7863AC697}"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ABC520-C46E-403E-9325-051149395AE0}" type="slidenum">
              <a:rPr lang="en-US" smtClean="0"/>
              <a:t>‹#›</a:t>
            </a:fld>
            <a:endParaRPr lang="en-US"/>
          </a:p>
        </p:txBody>
      </p:sp>
    </p:spTree>
    <p:extLst>
      <p:ext uri="{BB962C8B-B14F-4D97-AF65-F5344CB8AC3E}">
        <p14:creationId xmlns:p14="http://schemas.microsoft.com/office/powerpoint/2010/main" val="828146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8B193F6-3ED0-4CDE-9D92-A2A7863AC697}"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BC520-C46E-403E-9325-051149395AE0}" type="slidenum">
              <a:rPr lang="en-US" smtClean="0"/>
              <a:t>‹#›</a:t>
            </a:fld>
            <a:endParaRPr lang="en-US"/>
          </a:p>
        </p:txBody>
      </p:sp>
    </p:spTree>
    <p:extLst>
      <p:ext uri="{BB962C8B-B14F-4D97-AF65-F5344CB8AC3E}">
        <p14:creationId xmlns:p14="http://schemas.microsoft.com/office/powerpoint/2010/main" val="1249130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8B193F6-3ED0-4CDE-9D92-A2A7863AC697}"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BC520-C46E-403E-9325-051149395AE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7578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B193F6-3ED0-4CDE-9D92-A2A7863AC697}"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BC520-C46E-403E-9325-051149395AE0}" type="slidenum">
              <a:rPr lang="en-US" smtClean="0"/>
              <a:t>‹#›</a:t>
            </a:fld>
            <a:endParaRPr lang="en-US"/>
          </a:p>
        </p:txBody>
      </p:sp>
    </p:spTree>
    <p:extLst>
      <p:ext uri="{BB962C8B-B14F-4D97-AF65-F5344CB8AC3E}">
        <p14:creationId xmlns:p14="http://schemas.microsoft.com/office/powerpoint/2010/main" val="3279159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8B193F6-3ED0-4CDE-9D92-A2A7863AC697}" type="datetimeFigureOut">
              <a:rPr lang="en-US" smtClean="0"/>
              <a:t>11/2/2023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BC520-C46E-403E-9325-051149395AE0}" type="slidenum">
              <a:rPr lang="en-US" smtClean="0"/>
              <a:t>‹#›</a:t>
            </a:fld>
            <a:endParaRPr lang="en-US"/>
          </a:p>
        </p:txBody>
      </p:sp>
    </p:spTree>
    <p:extLst>
      <p:ext uri="{BB962C8B-B14F-4D97-AF65-F5344CB8AC3E}">
        <p14:creationId xmlns:p14="http://schemas.microsoft.com/office/powerpoint/2010/main" val="4235042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8B193F6-3ED0-4CDE-9D92-A2A7863AC697}" type="datetimeFigureOut">
              <a:rPr lang="en-US" smtClean="0"/>
              <a:t>11/2/2023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BC520-C46E-403E-9325-051149395AE0}" type="slidenum">
              <a:rPr lang="en-US" smtClean="0"/>
              <a:t>‹#›</a:t>
            </a:fld>
            <a:endParaRPr lang="en-US"/>
          </a:p>
        </p:txBody>
      </p:sp>
    </p:spTree>
    <p:extLst>
      <p:ext uri="{BB962C8B-B14F-4D97-AF65-F5344CB8AC3E}">
        <p14:creationId xmlns:p14="http://schemas.microsoft.com/office/powerpoint/2010/main" val="323813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B193F6-3ED0-4CDE-9D92-A2A7863AC697}"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BC520-C46E-403E-9325-051149395AE0}" type="slidenum">
              <a:rPr lang="en-US" smtClean="0"/>
              <a:t>‹#›</a:t>
            </a:fld>
            <a:endParaRPr lang="en-US"/>
          </a:p>
        </p:txBody>
      </p:sp>
    </p:spTree>
    <p:extLst>
      <p:ext uri="{BB962C8B-B14F-4D97-AF65-F5344CB8AC3E}">
        <p14:creationId xmlns:p14="http://schemas.microsoft.com/office/powerpoint/2010/main" val="2248217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B193F6-3ED0-4CDE-9D92-A2A7863AC697}"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BC520-C46E-403E-9325-051149395AE0}" type="slidenum">
              <a:rPr lang="en-US" smtClean="0"/>
              <a:t>‹#›</a:t>
            </a:fld>
            <a:endParaRPr lang="en-US"/>
          </a:p>
        </p:txBody>
      </p:sp>
    </p:spTree>
    <p:extLst>
      <p:ext uri="{BB962C8B-B14F-4D97-AF65-F5344CB8AC3E}">
        <p14:creationId xmlns:p14="http://schemas.microsoft.com/office/powerpoint/2010/main" val="3574082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8B193F6-3ED0-4CDE-9D92-A2A7863AC697}"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BC520-C46E-403E-9325-051149395AE0}" type="slidenum">
              <a:rPr lang="en-US" smtClean="0"/>
              <a:t>‹#›</a:t>
            </a:fld>
            <a:endParaRPr lang="en-US"/>
          </a:p>
        </p:txBody>
      </p:sp>
    </p:spTree>
    <p:extLst>
      <p:ext uri="{BB962C8B-B14F-4D97-AF65-F5344CB8AC3E}">
        <p14:creationId xmlns:p14="http://schemas.microsoft.com/office/powerpoint/2010/main" val="1157926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B193F6-3ED0-4CDE-9D92-A2A7863AC697}"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BC520-C46E-403E-9325-051149395AE0}" type="slidenum">
              <a:rPr lang="en-US" smtClean="0"/>
              <a:t>‹#›</a:t>
            </a:fld>
            <a:endParaRPr lang="en-US"/>
          </a:p>
        </p:txBody>
      </p:sp>
    </p:spTree>
    <p:extLst>
      <p:ext uri="{BB962C8B-B14F-4D97-AF65-F5344CB8AC3E}">
        <p14:creationId xmlns:p14="http://schemas.microsoft.com/office/powerpoint/2010/main" val="310551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B193F6-3ED0-4CDE-9D92-A2A7863AC697}"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ABC520-C46E-403E-9325-051149395AE0}" type="slidenum">
              <a:rPr lang="en-US" smtClean="0"/>
              <a:t>‹#›</a:t>
            </a:fld>
            <a:endParaRPr lang="en-US"/>
          </a:p>
        </p:txBody>
      </p:sp>
    </p:spTree>
    <p:extLst>
      <p:ext uri="{BB962C8B-B14F-4D97-AF65-F5344CB8AC3E}">
        <p14:creationId xmlns:p14="http://schemas.microsoft.com/office/powerpoint/2010/main" val="1716488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B193F6-3ED0-4CDE-9D92-A2A7863AC697}"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ABC520-C46E-403E-9325-051149395AE0}" type="slidenum">
              <a:rPr lang="en-US" smtClean="0"/>
              <a:t>‹#›</a:t>
            </a:fld>
            <a:endParaRPr lang="en-US"/>
          </a:p>
        </p:txBody>
      </p:sp>
    </p:spTree>
    <p:extLst>
      <p:ext uri="{BB962C8B-B14F-4D97-AF65-F5344CB8AC3E}">
        <p14:creationId xmlns:p14="http://schemas.microsoft.com/office/powerpoint/2010/main" val="3099307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8B193F6-3ED0-4CDE-9D92-A2A7863AC697}" type="datetimeFigureOut">
              <a:rPr lang="en-US" smtClean="0"/>
              <a:t>11/2/2023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9ABC520-C46E-403E-9325-051149395AE0}" type="slidenum">
              <a:rPr lang="en-US" smtClean="0"/>
              <a:t>‹#›</a:t>
            </a:fld>
            <a:endParaRPr lang="en-US"/>
          </a:p>
        </p:txBody>
      </p:sp>
    </p:spTree>
    <p:extLst>
      <p:ext uri="{BB962C8B-B14F-4D97-AF65-F5344CB8AC3E}">
        <p14:creationId xmlns:p14="http://schemas.microsoft.com/office/powerpoint/2010/main" val="2291268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8B193F6-3ED0-4CDE-9D92-A2A7863AC697}" type="datetimeFigureOut">
              <a:rPr lang="en-US" smtClean="0"/>
              <a:t>11/2/2023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9ABC520-C46E-403E-9325-051149395AE0}" type="slidenum">
              <a:rPr lang="en-US" smtClean="0"/>
              <a:t>‹#›</a:t>
            </a:fld>
            <a:endParaRPr lang="en-US"/>
          </a:p>
        </p:txBody>
      </p:sp>
    </p:spTree>
    <p:extLst>
      <p:ext uri="{BB962C8B-B14F-4D97-AF65-F5344CB8AC3E}">
        <p14:creationId xmlns:p14="http://schemas.microsoft.com/office/powerpoint/2010/main" val="339858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8B193F6-3ED0-4CDE-9D92-A2A7863AC697}" type="datetimeFigureOut">
              <a:rPr lang="en-US" smtClean="0"/>
              <a:t>11/2/2023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9ABC520-C46E-403E-9325-051149395AE0}" type="slidenum">
              <a:rPr lang="en-US" smtClean="0"/>
              <a:t>‹#›</a:t>
            </a:fld>
            <a:endParaRPr lang="en-US"/>
          </a:p>
        </p:txBody>
      </p:sp>
    </p:spTree>
    <p:extLst>
      <p:ext uri="{BB962C8B-B14F-4D97-AF65-F5344CB8AC3E}">
        <p14:creationId xmlns:p14="http://schemas.microsoft.com/office/powerpoint/2010/main" val="3477316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B193F6-3ED0-4CDE-9D92-A2A7863AC697}"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ABC520-C46E-403E-9325-051149395AE0}" type="slidenum">
              <a:rPr lang="en-US" smtClean="0"/>
              <a:t>‹#›</a:t>
            </a:fld>
            <a:endParaRPr lang="en-US"/>
          </a:p>
        </p:txBody>
      </p:sp>
    </p:spTree>
    <p:extLst>
      <p:ext uri="{BB962C8B-B14F-4D97-AF65-F5344CB8AC3E}">
        <p14:creationId xmlns:p14="http://schemas.microsoft.com/office/powerpoint/2010/main" val="3129027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8B193F6-3ED0-4CDE-9D92-A2A7863AC697}" type="datetimeFigureOut">
              <a:rPr lang="en-US" smtClean="0"/>
              <a:t>11/2/2023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9ABC520-C46E-403E-9325-051149395AE0}" type="slidenum">
              <a:rPr lang="en-US" smtClean="0"/>
              <a:t>‹#›</a:t>
            </a:fld>
            <a:endParaRPr lang="en-US"/>
          </a:p>
        </p:txBody>
      </p:sp>
    </p:spTree>
    <p:extLst>
      <p:ext uri="{BB962C8B-B14F-4D97-AF65-F5344CB8AC3E}">
        <p14:creationId xmlns:p14="http://schemas.microsoft.com/office/powerpoint/2010/main" val="2848275647"/>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A pink and purple dotted wave&#10;&#10;Description automatically generated with medium confidence">
            <a:extLst>
              <a:ext uri="{FF2B5EF4-FFF2-40B4-BE49-F238E27FC236}">
                <a16:creationId xmlns:a16="http://schemas.microsoft.com/office/drawing/2014/main" id="{F4F16E11-ACD5-FD11-3338-CFED77652229}"/>
              </a:ext>
            </a:extLst>
          </p:cNvPr>
          <p:cNvPicPr>
            <a:picLocks noChangeAspect="1"/>
          </p:cNvPicPr>
          <p:nvPr/>
        </p:nvPicPr>
        <p:blipFill rotWithShape="1">
          <a:blip r:embed="rId3">
            <a:duotone>
              <a:prstClr val="black"/>
              <a:schemeClr val="accent5">
                <a:tint val="45000"/>
                <a:satMod val="400000"/>
              </a:schemeClr>
            </a:duotone>
            <a:alphaModFix amt="25000"/>
          </a:blip>
          <a:srcRect t="18182" r="9091"/>
          <a:stretch/>
        </p:blipFill>
        <p:spPr>
          <a:xfrm>
            <a:off x="20" y="10"/>
            <a:ext cx="12191980" cy="6857990"/>
          </a:xfrm>
          <a:prstGeom prst="rect">
            <a:avLst/>
          </a:prstGeom>
        </p:spPr>
      </p:pic>
      <p:sp>
        <p:nvSpPr>
          <p:cNvPr id="2" name="Title 1">
            <a:extLst>
              <a:ext uri="{FF2B5EF4-FFF2-40B4-BE49-F238E27FC236}">
                <a16:creationId xmlns:a16="http://schemas.microsoft.com/office/drawing/2014/main" id="{F414B134-261F-E8C3-356A-835EF36855EC}"/>
              </a:ext>
            </a:extLst>
          </p:cNvPr>
          <p:cNvSpPr>
            <a:spLocks noGrp="1"/>
          </p:cNvSpPr>
          <p:nvPr>
            <p:ph type="ctrTitle"/>
          </p:nvPr>
        </p:nvSpPr>
        <p:spPr>
          <a:xfrm>
            <a:off x="1154955" y="1447800"/>
            <a:ext cx="8825658" cy="3329581"/>
          </a:xfrm>
        </p:spPr>
        <p:txBody>
          <a:bodyPr>
            <a:normAutofit/>
          </a:bodyPr>
          <a:lstStyle/>
          <a:p>
            <a:pPr>
              <a:lnSpc>
                <a:spcPct val="90000"/>
              </a:lnSpc>
            </a:pPr>
            <a:r>
              <a:rPr lang="en-US"/>
              <a:t>Machine Learning HTGR Project </a:t>
            </a:r>
            <a:br>
              <a:rPr lang="en-US"/>
            </a:br>
            <a:r>
              <a:rPr lang="en-US"/>
              <a:t>Meeting 2</a:t>
            </a:r>
          </a:p>
        </p:txBody>
      </p:sp>
      <p:sp>
        <p:nvSpPr>
          <p:cNvPr id="3" name="Subtitle 2">
            <a:extLst>
              <a:ext uri="{FF2B5EF4-FFF2-40B4-BE49-F238E27FC236}">
                <a16:creationId xmlns:a16="http://schemas.microsoft.com/office/drawing/2014/main" id="{BFE63C2C-51C9-44F7-911F-674BE4C01909}"/>
              </a:ext>
            </a:extLst>
          </p:cNvPr>
          <p:cNvSpPr>
            <a:spLocks noGrp="1"/>
          </p:cNvSpPr>
          <p:nvPr>
            <p:ph type="subTitle" idx="1"/>
          </p:nvPr>
        </p:nvSpPr>
        <p:spPr>
          <a:xfrm>
            <a:off x="1154955" y="4777380"/>
            <a:ext cx="8825658" cy="861420"/>
          </a:xfrm>
        </p:spPr>
        <p:txBody>
          <a:bodyPr>
            <a:normAutofit/>
          </a:bodyPr>
          <a:lstStyle/>
          <a:p>
            <a:r>
              <a:rPr lang="en-US"/>
              <a:t>11/02/2023</a:t>
            </a:r>
          </a:p>
          <a:p>
            <a:endParaRPr lang="en-US" dirty="0"/>
          </a:p>
        </p:txBody>
      </p:sp>
      <p:sp>
        <p:nvSpPr>
          <p:cNvPr id="14" name="Rectangle 13">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2990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0D17-7C0F-CE19-5B3B-11CF1F2D2F9B}"/>
              </a:ext>
            </a:extLst>
          </p:cNvPr>
          <p:cNvSpPr>
            <a:spLocks noGrp="1"/>
          </p:cNvSpPr>
          <p:nvPr>
            <p:ph type="title"/>
          </p:nvPr>
        </p:nvSpPr>
        <p:spPr/>
        <p:txBody>
          <a:bodyPr/>
          <a:lstStyle/>
          <a:p>
            <a:r>
              <a:rPr lang="en-US" dirty="0"/>
              <a:t>Tasks for the next 2 weeks</a:t>
            </a:r>
          </a:p>
        </p:txBody>
      </p:sp>
      <p:sp>
        <p:nvSpPr>
          <p:cNvPr id="3" name="Content Placeholder 2">
            <a:extLst>
              <a:ext uri="{FF2B5EF4-FFF2-40B4-BE49-F238E27FC236}">
                <a16:creationId xmlns:a16="http://schemas.microsoft.com/office/drawing/2014/main" id="{EBE5FFA7-31BC-50EC-573E-51D6A0B92C73}"/>
              </a:ext>
            </a:extLst>
          </p:cNvPr>
          <p:cNvSpPr>
            <a:spLocks noGrp="1"/>
          </p:cNvSpPr>
          <p:nvPr>
            <p:ph idx="1"/>
          </p:nvPr>
        </p:nvSpPr>
        <p:spPr>
          <a:xfrm>
            <a:off x="1439213" y="1331259"/>
            <a:ext cx="8946541" cy="4195481"/>
          </a:xfrm>
        </p:spPr>
        <p:txBody>
          <a:bodyPr>
            <a:normAutofit fontScale="85000" lnSpcReduction="10000"/>
          </a:bodyPr>
          <a:lstStyle/>
          <a:p>
            <a:r>
              <a:rPr lang="en-US" sz="2800" dirty="0"/>
              <a:t>Remodifying the data to include targets in the dataset and then splitting the data and scaling it. (I am going to be involved in this task since it needs to happen ASAP but the two people doing it with me will be joining the other teams after a week)(Michelle, Jeffrey, Akshat)</a:t>
            </a:r>
          </a:p>
          <a:p>
            <a:r>
              <a:rPr lang="en-US" sz="2800" dirty="0"/>
              <a:t>Implement and start training the LSTM Model(2/3)(Tony, Akshat, Elena)</a:t>
            </a:r>
          </a:p>
          <a:p>
            <a:r>
              <a:rPr lang="en-US" sz="2800" dirty="0"/>
              <a:t>Implement and start training the SVM Model(2/3)(</a:t>
            </a:r>
            <a:r>
              <a:rPr lang="en-US" sz="2800" dirty="0" err="1"/>
              <a:t>Yunseon</a:t>
            </a:r>
            <a:r>
              <a:rPr lang="en-US" sz="2800" dirty="0"/>
              <a:t>, Jeffrey, </a:t>
            </a:r>
            <a:r>
              <a:rPr lang="en-US" sz="2800" dirty="0" err="1"/>
              <a:t>Puribi</a:t>
            </a:r>
            <a:r>
              <a:rPr lang="en-US" sz="2800" dirty="0"/>
              <a:t>)</a:t>
            </a:r>
          </a:p>
          <a:p>
            <a:r>
              <a:rPr lang="en-US" sz="2800" dirty="0"/>
              <a:t>Implement and start training a Random Forest Model(2/3)(Arnav, Michelle, Henry)</a:t>
            </a:r>
          </a:p>
          <a:p>
            <a:endParaRPr lang="en-US" sz="2800" dirty="0"/>
          </a:p>
          <a:p>
            <a:endParaRPr lang="en-US" sz="2800" dirty="0"/>
          </a:p>
        </p:txBody>
      </p:sp>
    </p:spTree>
    <p:extLst>
      <p:ext uri="{BB962C8B-B14F-4D97-AF65-F5344CB8AC3E}">
        <p14:creationId xmlns:p14="http://schemas.microsoft.com/office/powerpoint/2010/main" val="2159001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C5351-DFE1-5459-3CC2-B9E33B1306C1}"/>
              </a:ext>
            </a:extLst>
          </p:cNvPr>
          <p:cNvSpPr>
            <a:spLocks noGrp="1"/>
          </p:cNvSpPr>
          <p:nvPr>
            <p:ph type="title"/>
          </p:nvPr>
        </p:nvSpPr>
        <p:spPr/>
        <p:txBody>
          <a:bodyPr/>
          <a:lstStyle/>
          <a:p>
            <a:r>
              <a:rPr lang="en-US" dirty="0"/>
              <a:t>What is Machine Learning?</a:t>
            </a:r>
          </a:p>
        </p:txBody>
      </p:sp>
      <p:sp>
        <p:nvSpPr>
          <p:cNvPr id="3" name="Content Placeholder 2">
            <a:extLst>
              <a:ext uri="{FF2B5EF4-FFF2-40B4-BE49-F238E27FC236}">
                <a16:creationId xmlns:a16="http://schemas.microsoft.com/office/drawing/2014/main" id="{601DF478-16FE-869C-011E-67651E316FD1}"/>
              </a:ext>
            </a:extLst>
          </p:cNvPr>
          <p:cNvSpPr>
            <a:spLocks noGrp="1"/>
          </p:cNvSpPr>
          <p:nvPr>
            <p:ph idx="1"/>
          </p:nvPr>
        </p:nvSpPr>
        <p:spPr/>
        <p:txBody>
          <a:bodyPr/>
          <a:lstStyle/>
          <a:p>
            <a:r>
              <a:rPr lang="en-US" dirty="0"/>
              <a:t>It is a sub domain of computer science that focuses on algorithm which helps a computer learn from the data without explicit programming.</a:t>
            </a:r>
          </a:p>
          <a:p>
            <a:r>
              <a:rPr lang="en-US" dirty="0"/>
              <a:t>It is basically a subset of artificial intelligence which helps solve specific problems by making predictions using data.</a:t>
            </a:r>
          </a:p>
          <a:p>
            <a:endParaRPr lang="en-US" dirty="0"/>
          </a:p>
        </p:txBody>
      </p:sp>
    </p:spTree>
    <p:extLst>
      <p:ext uri="{BB962C8B-B14F-4D97-AF65-F5344CB8AC3E}">
        <p14:creationId xmlns:p14="http://schemas.microsoft.com/office/powerpoint/2010/main" val="3096476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C1831-D996-D10A-965B-62878F6D8911}"/>
              </a:ext>
            </a:extLst>
          </p:cNvPr>
          <p:cNvSpPr>
            <a:spLocks noGrp="1"/>
          </p:cNvSpPr>
          <p:nvPr>
            <p:ph type="title"/>
          </p:nvPr>
        </p:nvSpPr>
        <p:spPr/>
        <p:txBody>
          <a:bodyPr/>
          <a:lstStyle/>
          <a:p>
            <a:r>
              <a:rPr lang="en-US" dirty="0"/>
              <a:t>Types of Machine Learning</a:t>
            </a:r>
          </a:p>
        </p:txBody>
      </p:sp>
      <p:sp>
        <p:nvSpPr>
          <p:cNvPr id="3" name="Text Placeholder 2">
            <a:extLst>
              <a:ext uri="{FF2B5EF4-FFF2-40B4-BE49-F238E27FC236}">
                <a16:creationId xmlns:a16="http://schemas.microsoft.com/office/drawing/2014/main" id="{E9E9EE78-68AC-D79F-2191-B8AF1A60E321}"/>
              </a:ext>
            </a:extLst>
          </p:cNvPr>
          <p:cNvSpPr>
            <a:spLocks noGrp="1"/>
          </p:cNvSpPr>
          <p:nvPr>
            <p:ph type="body" idx="1"/>
          </p:nvPr>
        </p:nvSpPr>
        <p:spPr>
          <a:xfrm>
            <a:off x="952134" y="1565117"/>
            <a:ext cx="4396338" cy="576262"/>
          </a:xfrm>
        </p:spPr>
        <p:txBody>
          <a:bodyPr/>
          <a:lstStyle/>
          <a:p>
            <a:r>
              <a:rPr lang="en-US" dirty="0"/>
              <a:t>Supervised machine learning</a:t>
            </a:r>
          </a:p>
        </p:txBody>
      </p:sp>
      <p:sp>
        <p:nvSpPr>
          <p:cNvPr id="4" name="Content Placeholder 3">
            <a:extLst>
              <a:ext uri="{FF2B5EF4-FFF2-40B4-BE49-F238E27FC236}">
                <a16:creationId xmlns:a16="http://schemas.microsoft.com/office/drawing/2014/main" id="{303BF537-D985-667B-1433-E6AE1949C8CA}"/>
              </a:ext>
            </a:extLst>
          </p:cNvPr>
          <p:cNvSpPr>
            <a:spLocks noGrp="1"/>
          </p:cNvSpPr>
          <p:nvPr>
            <p:ph sz="half" idx="2"/>
          </p:nvPr>
        </p:nvSpPr>
        <p:spPr>
          <a:xfrm>
            <a:off x="646111" y="2141379"/>
            <a:ext cx="5148199" cy="4222162"/>
          </a:xfrm>
        </p:spPr>
        <p:txBody>
          <a:bodyPr>
            <a:noAutofit/>
          </a:bodyPr>
          <a:lstStyle/>
          <a:p>
            <a:r>
              <a:rPr lang="en-US" dirty="0"/>
              <a:t>Uses labeled Inputs </a:t>
            </a:r>
          </a:p>
          <a:p>
            <a:r>
              <a:rPr lang="en-US" dirty="0"/>
              <a:t>Meaning we have an output label for all the input we get to train.</a:t>
            </a:r>
          </a:p>
          <a:p>
            <a:r>
              <a:rPr lang="en-US" dirty="0"/>
              <a:t>We basically tell the computer that this is what I am expecting with the help of an example.</a:t>
            </a:r>
          </a:p>
          <a:p>
            <a:r>
              <a:rPr lang="en-US" dirty="0"/>
              <a:t>Example: We are trying to figure out if the inputs are trees or apples but we already provide the program with images of a tree and call it a tree and an image of an apple and call it an apple so the computer knows what expectation it is trying to match up to. </a:t>
            </a:r>
          </a:p>
        </p:txBody>
      </p:sp>
      <p:sp>
        <p:nvSpPr>
          <p:cNvPr id="5" name="Text Placeholder 4">
            <a:extLst>
              <a:ext uri="{FF2B5EF4-FFF2-40B4-BE49-F238E27FC236}">
                <a16:creationId xmlns:a16="http://schemas.microsoft.com/office/drawing/2014/main" id="{8929F81A-624A-9E6E-6B80-EAD95C545CA2}"/>
              </a:ext>
            </a:extLst>
          </p:cNvPr>
          <p:cNvSpPr>
            <a:spLocks noGrp="1"/>
          </p:cNvSpPr>
          <p:nvPr>
            <p:ph type="body" sz="quarter" idx="3"/>
          </p:nvPr>
        </p:nvSpPr>
        <p:spPr>
          <a:xfrm>
            <a:off x="6061788" y="2141379"/>
            <a:ext cx="4396339" cy="576262"/>
          </a:xfrm>
        </p:spPr>
        <p:txBody>
          <a:bodyPr/>
          <a:lstStyle/>
          <a:p>
            <a:r>
              <a:rPr lang="en-US" dirty="0"/>
              <a:t>Unsupervised machine learning</a:t>
            </a:r>
          </a:p>
          <a:p>
            <a:endParaRPr lang="en-US" dirty="0"/>
          </a:p>
        </p:txBody>
      </p:sp>
      <p:sp>
        <p:nvSpPr>
          <p:cNvPr id="6" name="Content Placeholder 5">
            <a:extLst>
              <a:ext uri="{FF2B5EF4-FFF2-40B4-BE49-F238E27FC236}">
                <a16:creationId xmlns:a16="http://schemas.microsoft.com/office/drawing/2014/main" id="{A86A0135-0928-5B18-3507-2A47D747E6C7}"/>
              </a:ext>
            </a:extLst>
          </p:cNvPr>
          <p:cNvSpPr>
            <a:spLocks noGrp="1"/>
          </p:cNvSpPr>
          <p:nvPr>
            <p:ph sz="quarter" idx="4"/>
          </p:nvPr>
        </p:nvSpPr>
        <p:spPr>
          <a:xfrm>
            <a:off x="6096000" y="2141379"/>
            <a:ext cx="5449889" cy="3741738"/>
          </a:xfrm>
        </p:spPr>
        <p:txBody>
          <a:bodyPr>
            <a:noAutofit/>
          </a:bodyPr>
          <a:lstStyle/>
          <a:p>
            <a:r>
              <a:rPr lang="en-US" sz="1700" dirty="0"/>
              <a:t>Using unlabeled data to learn about patterns in the data.</a:t>
            </a:r>
          </a:p>
          <a:p>
            <a:r>
              <a:rPr lang="en-US" sz="1700" dirty="0"/>
              <a:t>The computer basically looks at a bunch of data and tries to find structures/similarities/patterns within that data.</a:t>
            </a:r>
          </a:p>
          <a:p>
            <a:r>
              <a:rPr lang="en-US" sz="1700" dirty="0"/>
              <a:t>We kind of do that by asking questions like what are these similarities you see and then use that to turn mine if that data(cluster) has a certain pattern.</a:t>
            </a:r>
          </a:p>
          <a:p>
            <a:r>
              <a:rPr lang="en-US" sz="1700" dirty="0"/>
              <a:t>Example: We feed a bunch of images of trees and say do you see a similarity in these images and so it realizes oh look they all have brown trunks and are green so maybe they are all some similarity/pattern.</a:t>
            </a:r>
          </a:p>
        </p:txBody>
      </p:sp>
    </p:spTree>
    <p:extLst>
      <p:ext uri="{BB962C8B-B14F-4D97-AF65-F5344CB8AC3E}">
        <p14:creationId xmlns:p14="http://schemas.microsoft.com/office/powerpoint/2010/main" val="3472541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8D24-92F7-4CFB-04D1-85AA0DCCE546}"/>
              </a:ext>
            </a:extLst>
          </p:cNvPr>
          <p:cNvSpPr>
            <a:spLocks noGrp="1"/>
          </p:cNvSpPr>
          <p:nvPr>
            <p:ph type="title"/>
          </p:nvPr>
        </p:nvSpPr>
        <p:spPr/>
        <p:txBody>
          <a:bodyPr/>
          <a:lstStyle/>
          <a:p>
            <a:r>
              <a:rPr lang="en-US" dirty="0"/>
              <a:t>What do we see in the data we have ?</a:t>
            </a:r>
          </a:p>
        </p:txBody>
      </p:sp>
      <p:sp>
        <p:nvSpPr>
          <p:cNvPr id="3" name="Content Placeholder 2">
            <a:extLst>
              <a:ext uri="{FF2B5EF4-FFF2-40B4-BE49-F238E27FC236}">
                <a16:creationId xmlns:a16="http://schemas.microsoft.com/office/drawing/2014/main" id="{ED8E34FE-20C6-2BBE-5757-4A8E59EA31D6}"/>
              </a:ext>
            </a:extLst>
          </p:cNvPr>
          <p:cNvSpPr>
            <a:spLocks noGrp="1"/>
          </p:cNvSpPr>
          <p:nvPr>
            <p:ph idx="1"/>
          </p:nvPr>
        </p:nvSpPr>
        <p:spPr/>
        <p:txBody>
          <a:bodyPr>
            <a:normAutofit/>
          </a:bodyPr>
          <a:lstStyle/>
          <a:p>
            <a:r>
              <a:rPr lang="en-US" sz="2800" dirty="0"/>
              <a:t>Do we have any labels provided on the data set?</a:t>
            </a:r>
          </a:p>
          <a:p>
            <a:r>
              <a:rPr lang="en-US" sz="2800" dirty="0"/>
              <a:t>If we do, what are those labels?</a:t>
            </a:r>
          </a:p>
          <a:p>
            <a:r>
              <a:rPr lang="en-US" sz="2800" dirty="0"/>
              <a:t>What do those labels represent?</a:t>
            </a:r>
          </a:p>
          <a:p>
            <a:r>
              <a:rPr lang="en-US" sz="2800" dirty="0"/>
              <a:t>What type of machine learning should we use?</a:t>
            </a:r>
          </a:p>
          <a:p>
            <a:endParaRPr lang="en-US" sz="2800" dirty="0"/>
          </a:p>
        </p:txBody>
      </p:sp>
    </p:spTree>
    <p:extLst>
      <p:ext uri="{BB962C8B-B14F-4D97-AF65-F5344CB8AC3E}">
        <p14:creationId xmlns:p14="http://schemas.microsoft.com/office/powerpoint/2010/main" val="4062270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F484-2163-83FC-3AAD-809964B3B4C4}"/>
              </a:ext>
            </a:extLst>
          </p:cNvPr>
          <p:cNvSpPr>
            <a:spLocks noGrp="1"/>
          </p:cNvSpPr>
          <p:nvPr>
            <p:ph type="title"/>
          </p:nvPr>
        </p:nvSpPr>
        <p:spPr/>
        <p:txBody>
          <a:bodyPr/>
          <a:lstStyle/>
          <a:p>
            <a:r>
              <a:rPr lang="en-US" dirty="0"/>
              <a:t>Supervised Learning</a:t>
            </a:r>
          </a:p>
        </p:txBody>
      </p:sp>
      <p:sp>
        <p:nvSpPr>
          <p:cNvPr id="7" name="Content Placeholder 6">
            <a:extLst>
              <a:ext uri="{FF2B5EF4-FFF2-40B4-BE49-F238E27FC236}">
                <a16:creationId xmlns:a16="http://schemas.microsoft.com/office/drawing/2014/main" id="{6E51D52D-6849-5BEA-D754-B70B76D12AE1}"/>
              </a:ext>
            </a:extLst>
          </p:cNvPr>
          <p:cNvSpPr>
            <a:spLocks noGrp="1"/>
          </p:cNvSpPr>
          <p:nvPr>
            <p:ph idx="1"/>
          </p:nvPr>
        </p:nvSpPr>
        <p:spPr>
          <a:xfrm>
            <a:off x="1104293" y="1511743"/>
            <a:ext cx="8946541" cy="4195481"/>
          </a:xfrm>
        </p:spPr>
        <p:txBody>
          <a:bodyPr>
            <a:normAutofit/>
          </a:bodyPr>
          <a:lstStyle/>
          <a:p>
            <a:r>
              <a:rPr lang="en-US" sz="2800" dirty="0"/>
              <a:t>Every machine learning model comprises of three parts: input(feature vectors) , model and output(predictions)</a:t>
            </a:r>
          </a:p>
          <a:p>
            <a:r>
              <a:rPr lang="en-US" sz="2800" dirty="0"/>
              <a:t>There are different types of features or input: Qualitative and Quantitative data.</a:t>
            </a:r>
          </a:p>
          <a:p>
            <a:r>
              <a:rPr lang="en-US" sz="2800" dirty="0"/>
              <a:t>There are also different types of outputs or predictions: Classification and Regression.</a:t>
            </a:r>
          </a:p>
        </p:txBody>
      </p:sp>
    </p:spTree>
    <p:extLst>
      <p:ext uri="{BB962C8B-B14F-4D97-AF65-F5344CB8AC3E}">
        <p14:creationId xmlns:p14="http://schemas.microsoft.com/office/powerpoint/2010/main" val="1346932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3B164-7541-E858-BA3D-684765087724}"/>
              </a:ext>
            </a:extLst>
          </p:cNvPr>
          <p:cNvSpPr>
            <a:spLocks noGrp="1"/>
          </p:cNvSpPr>
          <p:nvPr>
            <p:ph type="title"/>
          </p:nvPr>
        </p:nvSpPr>
        <p:spPr/>
        <p:txBody>
          <a:bodyPr/>
          <a:lstStyle/>
          <a:p>
            <a:r>
              <a:rPr lang="en-US" dirty="0"/>
              <a:t>Types of Features(Input)</a:t>
            </a:r>
          </a:p>
        </p:txBody>
      </p:sp>
      <p:sp>
        <p:nvSpPr>
          <p:cNvPr id="3" name="Text Placeholder 2">
            <a:extLst>
              <a:ext uri="{FF2B5EF4-FFF2-40B4-BE49-F238E27FC236}">
                <a16:creationId xmlns:a16="http://schemas.microsoft.com/office/drawing/2014/main" id="{A25C678B-4429-55B5-65FE-93CDB441A127}"/>
              </a:ext>
            </a:extLst>
          </p:cNvPr>
          <p:cNvSpPr>
            <a:spLocks noGrp="1"/>
          </p:cNvSpPr>
          <p:nvPr>
            <p:ph type="body" idx="1"/>
          </p:nvPr>
        </p:nvSpPr>
        <p:spPr>
          <a:xfrm>
            <a:off x="1103312" y="1429138"/>
            <a:ext cx="4396338" cy="576262"/>
          </a:xfrm>
        </p:spPr>
        <p:txBody>
          <a:bodyPr/>
          <a:lstStyle/>
          <a:p>
            <a:r>
              <a:rPr lang="en-US" dirty="0"/>
              <a:t>Qualitative data</a:t>
            </a:r>
          </a:p>
        </p:txBody>
      </p:sp>
      <p:sp>
        <p:nvSpPr>
          <p:cNvPr id="4" name="Content Placeholder 3">
            <a:extLst>
              <a:ext uri="{FF2B5EF4-FFF2-40B4-BE49-F238E27FC236}">
                <a16:creationId xmlns:a16="http://schemas.microsoft.com/office/drawing/2014/main" id="{5AA6A47D-E58B-C072-7F1F-64C2101B2C05}"/>
              </a:ext>
            </a:extLst>
          </p:cNvPr>
          <p:cNvSpPr>
            <a:spLocks noGrp="1"/>
          </p:cNvSpPr>
          <p:nvPr>
            <p:ph sz="half" idx="2"/>
          </p:nvPr>
        </p:nvSpPr>
        <p:spPr>
          <a:xfrm>
            <a:off x="1103312" y="2085392"/>
            <a:ext cx="4396339" cy="4319890"/>
          </a:xfrm>
        </p:spPr>
        <p:txBody>
          <a:bodyPr>
            <a:normAutofit/>
          </a:bodyPr>
          <a:lstStyle/>
          <a:p>
            <a:r>
              <a:rPr lang="en-US" sz="2000" dirty="0"/>
              <a:t>This is the data that has a finite number of categories or available groups.</a:t>
            </a:r>
          </a:p>
          <a:p>
            <a:r>
              <a:rPr lang="en-US" sz="2000" dirty="0"/>
              <a:t>Example: Gender or Nationalities</a:t>
            </a:r>
          </a:p>
          <a:p>
            <a:r>
              <a:rPr lang="en-US" sz="2000" dirty="0"/>
              <a:t>This is nominal data since there is no inheritance (they are all at the same level)</a:t>
            </a:r>
          </a:p>
          <a:p>
            <a:r>
              <a:rPr lang="en-US" sz="2000" dirty="0"/>
              <a:t>Because it can be divided into categories we can use one hot Encoding to mark the data.</a:t>
            </a:r>
          </a:p>
        </p:txBody>
      </p:sp>
      <p:sp>
        <p:nvSpPr>
          <p:cNvPr id="5" name="Text Placeholder 4">
            <a:extLst>
              <a:ext uri="{FF2B5EF4-FFF2-40B4-BE49-F238E27FC236}">
                <a16:creationId xmlns:a16="http://schemas.microsoft.com/office/drawing/2014/main" id="{37130653-12E7-4818-4C3B-6C95DF9B0D88}"/>
              </a:ext>
            </a:extLst>
          </p:cNvPr>
          <p:cNvSpPr>
            <a:spLocks noGrp="1"/>
          </p:cNvSpPr>
          <p:nvPr>
            <p:ph type="body" sz="quarter" idx="3"/>
          </p:nvPr>
        </p:nvSpPr>
        <p:spPr>
          <a:xfrm>
            <a:off x="6307638" y="1429138"/>
            <a:ext cx="4396339" cy="576262"/>
          </a:xfrm>
        </p:spPr>
        <p:txBody>
          <a:bodyPr/>
          <a:lstStyle/>
          <a:p>
            <a:r>
              <a:rPr lang="en-US" dirty="0"/>
              <a:t>One hot encoding</a:t>
            </a:r>
          </a:p>
        </p:txBody>
      </p:sp>
      <p:sp>
        <p:nvSpPr>
          <p:cNvPr id="6" name="Content Placeholder 5">
            <a:extLst>
              <a:ext uri="{FF2B5EF4-FFF2-40B4-BE49-F238E27FC236}">
                <a16:creationId xmlns:a16="http://schemas.microsoft.com/office/drawing/2014/main" id="{AF1F5FE2-209B-5D87-4207-EE728E40BA3D}"/>
              </a:ext>
            </a:extLst>
          </p:cNvPr>
          <p:cNvSpPr>
            <a:spLocks noGrp="1"/>
          </p:cNvSpPr>
          <p:nvPr>
            <p:ph sz="quarter" idx="4"/>
          </p:nvPr>
        </p:nvSpPr>
        <p:spPr>
          <a:xfrm>
            <a:off x="6307637" y="2085391"/>
            <a:ext cx="4396339" cy="4319889"/>
          </a:xfrm>
        </p:spPr>
        <p:txBody>
          <a:bodyPr>
            <a:normAutofit/>
          </a:bodyPr>
          <a:lstStyle/>
          <a:p>
            <a:r>
              <a:rPr lang="en-US" sz="2000" dirty="0"/>
              <a:t>If data items from the dataset matches a category make that a 1 or else make it a 0.</a:t>
            </a:r>
          </a:p>
          <a:p>
            <a:r>
              <a:rPr lang="en-US" sz="2000" dirty="0"/>
              <a:t>If(</a:t>
            </a:r>
            <a:r>
              <a:rPr lang="en-US" sz="2000" dirty="0" err="1"/>
              <a:t>dataITem</a:t>
            </a:r>
            <a:r>
              <a:rPr lang="en-US" sz="2000" dirty="0"/>
              <a:t> in Category):</a:t>
            </a:r>
          </a:p>
          <a:p>
            <a:pPr marL="457200" lvl="1" indent="0">
              <a:buNone/>
            </a:pPr>
            <a:r>
              <a:rPr lang="en-US" sz="1800" dirty="0"/>
              <a:t>     </a:t>
            </a:r>
            <a:r>
              <a:rPr lang="en-US" sz="1800" dirty="0" err="1"/>
              <a:t>dataItem</a:t>
            </a:r>
            <a:r>
              <a:rPr lang="en-US" sz="1800" dirty="0"/>
              <a:t> = 1</a:t>
            </a:r>
          </a:p>
          <a:p>
            <a:r>
              <a:rPr lang="en-US" sz="2000" dirty="0"/>
              <a:t>Else:</a:t>
            </a:r>
          </a:p>
          <a:p>
            <a:pPr marL="457200" lvl="1" indent="0">
              <a:buNone/>
            </a:pPr>
            <a:r>
              <a:rPr lang="en-US" sz="1800" dirty="0"/>
              <a:t>     </a:t>
            </a:r>
            <a:r>
              <a:rPr lang="en-US" sz="1800" dirty="0" err="1"/>
              <a:t>dataItem</a:t>
            </a:r>
            <a:r>
              <a:rPr lang="en-US" sz="1800" dirty="0"/>
              <a:t> = 0</a:t>
            </a:r>
          </a:p>
          <a:p>
            <a:r>
              <a:rPr lang="en-US" sz="2000" dirty="0"/>
              <a:t>Its Basically making everything you don’t need false.</a:t>
            </a:r>
          </a:p>
        </p:txBody>
      </p:sp>
    </p:spTree>
    <p:extLst>
      <p:ext uri="{BB962C8B-B14F-4D97-AF65-F5344CB8AC3E}">
        <p14:creationId xmlns:p14="http://schemas.microsoft.com/office/powerpoint/2010/main" val="663713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BFB68F-F385-9727-769E-E84F871A2C57}"/>
              </a:ext>
            </a:extLst>
          </p:cNvPr>
          <p:cNvSpPr>
            <a:spLocks noGrp="1"/>
          </p:cNvSpPr>
          <p:nvPr>
            <p:ph type="body" idx="1"/>
          </p:nvPr>
        </p:nvSpPr>
        <p:spPr>
          <a:xfrm>
            <a:off x="6571053" y="1579113"/>
            <a:ext cx="4396338" cy="576262"/>
          </a:xfrm>
        </p:spPr>
        <p:txBody>
          <a:bodyPr/>
          <a:lstStyle/>
          <a:p>
            <a:r>
              <a:rPr lang="en-US" sz="3200" dirty="0"/>
              <a:t>Quantitative data</a:t>
            </a:r>
          </a:p>
          <a:p>
            <a:endParaRPr lang="en-US" sz="3200" dirty="0"/>
          </a:p>
        </p:txBody>
      </p:sp>
      <p:sp>
        <p:nvSpPr>
          <p:cNvPr id="4" name="Content Placeholder 3">
            <a:extLst>
              <a:ext uri="{FF2B5EF4-FFF2-40B4-BE49-F238E27FC236}">
                <a16:creationId xmlns:a16="http://schemas.microsoft.com/office/drawing/2014/main" id="{19286793-25A5-3D26-28EB-6A6B141BAD07}"/>
              </a:ext>
            </a:extLst>
          </p:cNvPr>
          <p:cNvSpPr>
            <a:spLocks noGrp="1"/>
          </p:cNvSpPr>
          <p:nvPr>
            <p:ph sz="half" idx="2"/>
          </p:nvPr>
        </p:nvSpPr>
        <p:spPr>
          <a:xfrm>
            <a:off x="1224608" y="1884787"/>
            <a:ext cx="4396339" cy="3741738"/>
          </a:xfrm>
        </p:spPr>
        <p:txBody>
          <a:bodyPr>
            <a:normAutofit/>
          </a:bodyPr>
          <a:lstStyle/>
          <a:p>
            <a:r>
              <a:rPr lang="en-US" sz="2200" dirty="0"/>
              <a:t>Another type of qualitative data could be age or ratings.</a:t>
            </a:r>
          </a:p>
          <a:p>
            <a:r>
              <a:rPr lang="en-US" sz="2200" dirty="0"/>
              <a:t>These have an inherent order so they are called ordinal data.</a:t>
            </a:r>
          </a:p>
          <a:p>
            <a:r>
              <a:rPr lang="en-US" sz="2200" dirty="0"/>
              <a:t>Ordinal datasets can be marked from 1 to five or given a particular number.</a:t>
            </a:r>
          </a:p>
        </p:txBody>
      </p:sp>
      <p:sp>
        <p:nvSpPr>
          <p:cNvPr id="6" name="Content Placeholder 5">
            <a:extLst>
              <a:ext uri="{FF2B5EF4-FFF2-40B4-BE49-F238E27FC236}">
                <a16:creationId xmlns:a16="http://schemas.microsoft.com/office/drawing/2014/main" id="{100B3244-D4AF-CEFF-0B17-49D74179D397}"/>
              </a:ext>
            </a:extLst>
          </p:cNvPr>
          <p:cNvSpPr>
            <a:spLocks noGrp="1"/>
          </p:cNvSpPr>
          <p:nvPr>
            <p:ph sz="quarter" idx="4"/>
          </p:nvPr>
        </p:nvSpPr>
        <p:spPr>
          <a:xfrm>
            <a:off x="6571053" y="1867244"/>
            <a:ext cx="4396339" cy="3741738"/>
          </a:xfrm>
        </p:spPr>
        <p:txBody>
          <a:bodyPr>
            <a:normAutofit/>
          </a:bodyPr>
          <a:lstStyle/>
          <a:p>
            <a:r>
              <a:rPr lang="en-US" sz="2200" dirty="0"/>
              <a:t>This is the data that has a numerical value.</a:t>
            </a:r>
          </a:p>
          <a:p>
            <a:r>
              <a:rPr lang="en-US" sz="2200" dirty="0"/>
              <a:t>It can be discrete or continuous.</a:t>
            </a:r>
          </a:p>
          <a:p>
            <a:r>
              <a:rPr lang="en-US" sz="2200" dirty="0"/>
              <a:t>Example length or temperature of something(Continuous) or number  many fruits are in the basket (discrete)</a:t>
            </a:r>
          </a:p>
          <a:p>
            <a:endParaRPr lang="en-US" sz="2200" dirty="0"/>
          </a:p>
          <a:p>
            <a:endParaRPr lang="en-US" sz="2200" dirty="0"/>
          </a:p>
        </p:txBody>
      </p:sp>
      <p:sp>
        <p:nvSpPr>
          <p:cNvPr id="7" name="Text Placeholder 2">
            <a:extLst>
              <a:ext uri="{FF2B5EF4-FFF2-40B4-BE49-F238E27FC236}">
                <a16:creationId xmlns:a16="http://schemas.microsoft.com/office/drawing/2014/main" id="{CB5206A9-5846-0E9F-7470-3E2DE16AE549}"/>
              </a:ext>
            </a:extLst>
          </p:cNvPr>
          <p:cNvSpPr txBox="1">
            <a:spLocks/>
          </p:cNvSpPr>
          <p:nvPr/>
        </p:nvSpPr>
        <p:spPr>
          <a:xfrm>
            <a:off x="1224609" y="1581353"/>
            <a:ext cx="4396338" cy="57626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r>
              <a:rPr lang="en-US" sz="3200" dirty="0"/>
              <a:t>Qualitative data</a:t>
            </a:r>
          </a:p>
          <a:p>
            <a:endParaRPr lang="en-US" sz="3200" dirty="0"/>
          </a:p>
        </p:txBody>
      </p:sp>
    </p:spTree>
    <p:extLst>
      <p:ext uri="{BB962C8B-B14F-4D97-AF65-F5344CB8AC3E}">
        <p14:creationId xmlns:p14="http://schemas.microsoft.com/office/powerpoint/2010/main" val="3429444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7B90B-1EFE-9F6C-4AC8-F4F7B3F2AD4E}"/>
              </a:ext>
            </a:extLst>
          </p:cNvPr>
          <p:cNvSpPr>
            <a:spLocks noGrp="1"/>
          </p:cNvSpPr>
          <p:nvPr>
            <p:ph type="title"/>
          </p:nvPr>
        </p:nvSpPr>
        <p:spPr/>
        <p:txBody>
          <a:bodyPr/>
          <a:lstStyle/>
          <a:p>
            <a:r>
              <a:rPr lang="en-US" dirty="0"/>
              <a:t>Types of Predictions (Output)</a:t>
            </a:r>
          </a:p>
        </p:txBody>
      </p:sp>
      <p:sp>
        <p:nvSpPr>
          <p:cNvPr id="3" name="Content Placeholder 2">
            <a:extLst>
              <a:ext uri="{FF2B5EF4-FFF2-40B4-BE49-F238E27FC236}">
                <a16:creationId xmlns:a16="http://schemas.microsoft.com/office/drawing/2014/main" id="{096AE9A3-B121-AA35-49D6-BCE7FBCD8405}"/>
              </a:ext>
            </a:extLst>
          </p:cNvPr>
          <p:cNvSpPr>
            <a:spLocks noGrp="1"/>
          </p:cNvSpPr>
          <p:nvPr>
            <p:ph idx="1"/>
          </p:nvPr>
        </p:nvSpPr>
        <p:spPr>
          <a:xfrm>
            <a:off x="954022" y="1259816"/>
            <a:ext cx="9990786" cy="5057008"/>
          </a:xfrm>
        </p:spPr>
        <p:txBody>
          <a:bodyPr>
            <a:normAutofit/>
          </a:bodyPr>
          <a:lstStyle/>
          <a:p>
            <a:r>
              <a:rPr lang="en-US" dirty="0"/>
              <a:t>We have two types of predictions classification and regression.</a:t>
            </a:r>
          </a:p>
          <a:p>
            <a:r>
              <a:rPr lang="en-US" dirty="0"/>
              <a:t>Classification predicts discrete classes while regression predicts continuous values.</a:t>
            </a:r>
          </a:p>
          <a:p>
            <a:r>
              <a:rPr lang="en-US" dirty="0"/>
              <a:t> An example of Classification would be knowing the difference between a hot dog/a pizza/ice cream since there is a way to label them easily. </a:t>
            </a:r>
          </a:p>
          <a:p>
            <a:r>
              <a:rPr lang="en-US" dirty="0"/>
              <a:t>There are two types of classification binary classification(Positive/negative, </a:t>
            </a:r>
            <a:r>
              <a:rPr lang="en-US" dirty="0" err="1"/>
              <a:t>isApple</a:t>
            </a:r>
            <a:r>
              <a:rPr lang="en-US" dirty="0"/>
              <a:t>/</a:t>
            </a:r>
            <a:r>
              <a:rPr lang="en-US" dirty="0" err="1"/>
              <a:t>isNotApple</a:t>
            </a:r>
            <a:r>
              <a:rPr lang="en-US" dirty="0"/>
              <a:t>) and multi class classification(Orange/pear/apple).</a:t>
            </a:r>
          </a:p>
          <a:p>
            <a:r>
              <a:rPr lang="en-US" dirty="0"/>
              <a:t>An example of regression would be predicting the price of a stock tomorrow/predicting the price of a house/predicting the temperature of tomorrow.</a:t>
            </a:r>
          </a:p>
          <a:p>
            <a:r>
              <a:rPr lang="en-US" dirty="0"/>
              <a:t>In regression we basically try to predict a number that is as close to the true value as possible.</a:t>
            </a:r>
          </a:p>
        </p:txBody>
      </p:sp>
    </p:spTree>
    <p:extLst>
      <p:ext uri="{BB962C8B-B14F-4D97-AF65-F5344CB8AC3E}">
        <p14:creationId xmlns:p14="http://schemas.microsoft.com/office/powerpoint/2010/main" val="2738451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42C45-FC0E-1E91-A6E5-AD1E718C12E5}"/>
              </a:ext>
            </a:extLst>
          </p:cNvPr>
          <p:cNvSpPr>
            <a:spLocks noGrp="1"/>
          </p:cNvSpPr>
          <p:nvPr>
            <p:ph type="title"/>
          </p:nvPr>
        </p:nvSpPr>
        <p:spPr/>
        <p:txBody>
          <a:bodyPr/>
          <a:lstStyle/>
          <a:p>
            <a:r>
              <a:rPr lang="en-US" dirty="0"/>
              <a:t>How do we make our model learn?</a:t>
            </a:r>
          </a:p>
        </p:txBody>
      </p:sp>
      <p:sp>
        <p:nvSpPr>
          <p:cNvPr id="3" name="Content Placeholder 2">
            <a:extLst>
              <a:ext uri="{FF2B5EF4-FFF2-40B4-BE49-F238E27FC236}">
                <a16:creationId xmlns:a16="http://schemas.microsoft.com/office/drawing/2014/main" id="{CD763DAA-4F64-849D-3965-761F8D14E6DD}"/>
              </a:ext>
            </a:extLst>
          </p:cNvPr>
          <p:cNvSpPr>
            <a:spLocks noGrp="1"/>
          </p:cNvSpPr>
          <p:nvPr>
            <p:ph idx="1"/>
          </p:nvPr>
        </p:nvSpPr>
        <p:spPr/>
        <p:txBody>
          <a:bodyPr/>
          <a:lstStyle/>
          <a:p>
            <a:r>
              <a:rPr lang="en-US" dirty="0"/>
              <a:t>In a targeted/labeled data set since we have the expected outcome we can use that to compare the results.</a:t>
            </a:r>
          </a:p>
          <a:p>
            <a:r>
              <a:rPr lang="en-US" dirty="0"/>
              <a:t>There are two ways to measure the performance of the model on: Loss and Accuracy. </a:t>
            </a:r>
          </a:p>
          <a:p>
            <a:r>
              <a:rPr lang="en-US" dirty="0"/>
              <a:t>Loss: What’s the difference in some numerical quantity between the real data and our predicted data?</a:t>
            </a:r>
          </a:p>
          <a:p>
            <a:r>
              <a:rPr lang="en-US" dirty="0"/>
              <a:t>Accuracy: How many predictions actually match the labels on our real data?</a:t>
            </a:r>
          </a:p>
          <a:p>
            <a:r>
              <a:rPr lang="en-US" dirty="0"/>
              <a:t>Model with the most accuracy or with the least loss performs the best.</a:t>
            </a:r>
          </a:p>
        </p:txBody>
      </p:sp>
    </p:spTree>
    <p:extLst>
      <p:ext uri="{BB962C8B-B14F-4D97-AF65-F5344CB8AC3E}">
        <p14:creationId xmlns:p14="http://schemas.microsoft.com/office/powerpoint/2010/main" val="3268850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est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Circuit</Template>
  <TotalTime>1219</TotalTime>
  <Words>893</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Machine Learning HTGR Project  Meeting 2</vt:lpstr>
      <vt:lpstr>What is Machine Learning?</vt:lpstr>
      <vt:lpstr>Types of Machine Learning</vt:lpstr>
      <vt:lpstr>What do we see in the data we have ?</vt:lpstr>
      <vt:lpstr>Supervised Learning</vt:lpstr>
      <vt:lpstr>Types of Features(Input)</vt:lpstr>
      <vt:lpstr>PowerPoint Presentation</vt:lpstr>
      <vt:lpstr>Types of Predictions (Output)</vt:lpstr>
      <vt:lpstr>How do we make our model learn?</vt:lpstr>
      <vt:lpstr>Tasks for the next 2 weeks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HTGR Project  Meeting 2</dc:title>
  <dc:creator>Prerna Joshi Crystalle_77</dc:creator>
  <cp:lastModifiedBy>Prerna Joshi Crystalle_77</cp:lastModifiedBy>
  <cp:revision>4</cp:revision>
  <dcterms:created xsi:type="dcterms:W3CDTF">2023-11-01T20:33:22Z</dcterms:created>
  <dcterms:modified xsi:type="dcterms:W3CDTF">2023-11-02T22:13:59Z</dcterms:modified>
</cp:coreProperties>
</file>