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5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57"/>
    <p:restoredTop sz="94582"/>
  </p:normalViewPr>
  <p:slideViewPr>
    <p:cSldViewPr snapToGrid="0">
      <p:cViewPr varScale="1">
        <p:scale>
          <a:sx n="120" d="100"/>
          <a:sy n="120" d="100"/>
        </p:scale>
        <p:origin x="20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D408E-8A98-6B0D-6840-85C42006E9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9026C6-AA95-DACC-F4A4-5FFD4AA184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FB88F-0C37-01DC-36CF-00AFA3522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9CE1B-5926-B148-96E1-0A7CCE53DE7C}" type="datetimeFigureOut">
              <a:rPr lang="en-US" smtClean="0"/>
              <a:t>11/1/23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30F44D-B71B-C3A0-6A36-D491B9F95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E2009D-7A1C-3BA3-D75B-60D702FF4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5E1E0-0C2D-D942-B09B-AE72E0E3B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751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1590C-C9D3-708E-D708-44372E2E3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F08995-43F7-4131-C3FB-AC908AC55F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415D3D-678B-C20E-61F3-192397574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9CE1B-5926-B148-96E1-0A7CCE53DE7C}" type="datetimeFigureOut">
              <a:rPr lang="en-US" smtClean="0"/>
              <a:t>11/1/23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7DFD7-CB8E-7C7B-731B-448AE6AD4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FC7A43-8186-C8AF-CC33-469879E0B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5E1E0-0C2D-D942-B09B-AE72E0E3B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702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F0413B-E5BC-9AC9-9FBB-FD5B38AC25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178D5C-BDA6-461E-DCEC-65F7B41375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337827-739B-4814-1233-4142BD97F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9CE1B-5926-B148-96E1-0A7CCE53DE7C}" type="datetimeFigureOut">
              <a:rPr lang="en-US" smtClean="0"/>
              <a:t>11/1/23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715F79-091C-2365-3F69-0E5415E64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26D8B2-0E34-05D6-DFB1-1AD5BEDAF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5E1E0-0C2D-D942-B09B-AE72E0E3B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122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FA3E7-6067-29A5-37A8-F6CC7BF8C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1368B-30E7-41A3-13C1-79CD35DBE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62431A-50EB-2911-546A-C01E84E43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9CE1B-5926-B148-96E1-0A7CCE53DE7C}" type="datetimeFigureOut">
              <a:rPr lang="en-US" smtClean="0"/>
              <a:t>11/1/23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D3E938-DF91-58A2-DEDC-FEDD79986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2AAFF3-D23A-16A5-354D-BCFAC3564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5E1E0-0C2D-D942-B09B-AE72E0E3B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220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FC17F-E39F-E301-2110-6D0C0B443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A57422-88AF-B26A-DA03-D72AB253F6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E371EA-49C5-6A29-D613-6B348610D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9CE1B-5926-B148-96E1-0A7CCE53DE7C}" type="datetimeFigureOut">
              <a:rPr lang="en-US" smtClean="0"/>
              <a:t>11/1/23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0A0EF1-185D-56CD-3C76-6DA477E24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E6C8E8-4E1A-C9B8-5DF8-A44A4832C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5E1E0-0C2D-D942-B09B-AE72E0E3B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238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0BB99-9B53-D236-24CA-874AB891A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60AC9-3D7D-76E5-B04E-6E82F436DD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3C531D-EC82-FD5E-AD37-BB741833C0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3BE91-157A-C42E-23F8-7728821C3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9CE1B-5926-B148-96E1-0A7CCE53DE7C}" type="datetimeFigureOut">
              <a:rPr lang="en-US" smtClean="0"/>
              <a:t>11/1/23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A3C57D-9C24-F53D-C78B-6BF140D51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68D5F8-4407-383A-5B7D-E7865D338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5E1E0-0C2D-D942-B09B-AE72E0E3B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015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0DAAF-921F-348E-968A-A1FA3E419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67FA22-ABCE-F662-D0A5-44AB6C4DD4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857BFC-8A56-B652-C69B-FA10AC3F62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DA3FC9-D020-B7F6-836A-9B714C3BBD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50E7C4-6F8E-7D1E-A95C-2B0CC69BC3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F23569-F642-59B0-508A-BA2E08850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9CE1B-5926-B148-96E1-0A7CCE53DE7C}" type="datetimeFigureOut">
              <a:rPr lang="en-US" smtClean="0"/>
              <a:t>11/1/23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C7FECB-0E0E-FC45-963B-7C83E2F56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409EEC-999F-19D8-8732-8FC322BC5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5E1E0-0C2D-D942-B09B-AE72E0E3B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963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87209-709B-FC81-7028-D9CC16FA6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B0D008-3297-D13F-EFC3-BF902429E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9CE1B-5926-B148-96E1-0A7CCE53DE7C}" type="datetimeFigureOut">
              <a:rPr lang="en-US" smtClean="0"/>
              <a:t>11/1/23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0450FC-4B3B-BF4B-B0E6-1702BABDC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FA6B35-7632-AA44-8F5B-8F75881A5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5E1E0-0C2D-D942-B09B-AE72E0E3B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529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3BA59C-0DE4-FD6C-7367-C02C41CEA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9CE1B-5926-B148-96E1-0A7CCE53DE7C}" type="datetimeFigureOut">
              <a:rPr lang="en-US" smtClean="0"/>
              <a:t>11/1/23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723D60-51D0-5CB8-50B5-C9F16BDEC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DD40B4-46A4-4284-2383-AE40DB7FE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5E1E0-0C2D-D942-B09B-AE72E0E3B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054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E3CFF-5529-95DB-41DF-7E70BCA4F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D9E09-8D59-6E7C-07C4-552C7E6EEA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3DD3FA-825B-C96C-3B39-B42C01DE71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5976E7-CBAF-33FE-3B48-46E84D73D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9CE1B-5926-B148-96E1-0A7CCE53DE7C}" type="datetimeFigureOut">
              <a:rPr lang="en-US" smtClean="0"/>
              <a:t>11/1/23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710399-9543-7F51-99B0-5959C7DFC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361D60-A5CE-2A9A-CCF0-1CB7A3913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5E1E0-0C2D-D942-B09B-AE72E0E3B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244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D3D77-AD1E-99B1-FA2B-64D1A42FD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2AC87D-2023-A0FE-CE80-CD7484CE65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97B1EA-0C7F-858D-81FE-0E8C6A5276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687DB0-8311-8C3A-1A4C-2364FFCDF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9CE1B-5926-B148-96E1-0A7CCE53DE7C}" type="datetimeFigureOut">
              <a:rPr lang="en-US" smtClean="0"/>
              <a:t>11/1/23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45EE0E-BC2A-6A1D-723E-6AC62E34B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DC1385-4F31-5778-EEBC-436D81FCB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5E1E0-0C2D-D942-B09B-AE72E0E3B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334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AFAD3E-EBA5-6770-BF0F-7982A8988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3DF3B8-D8A9-1722-5AD7-B28BBE1E3E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90D8D7-52A6-3B72-A602-6C211BAC67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79CE1B-5926-B148-96E1-0A7CCE53DE7C}" type="datetimeFigureOut">
              <a:rPr lang="en-US" smtClean="0"/>
              <a:t>11/1/23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A0EC9E-B688-4809-ED57-A8E095A6B8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01FBE6-324F-CBDB-DA12-851DC2A5C9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D5E1E0-0C2D-D942-B09B-AE72E0E3B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340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0B61E-B85D-7A8B-99D0-74266BA24A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Support Vector Machines (SVM)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445EF3-5C2E-E298-3A24-125F3B95FB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Jeffrey Hoang, </a:t>
            </a:r>
            <a:r>
              <a:rPr lang="en-US" dirty="0" err="1"/>
              <a:t>Puribi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838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61C28-3DB0-62DE-94F1-DD2603CDB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 and Cons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817B8-3348-DDD8-B4E2-4F9ADA1FF9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Pros:</a:t>
            </a:r>
          </a:p>
          <a:p>
            <a:pPr lvl="1"/>
            <a:r>
              <a:rPr lang="en-US" dirty="0"/>
              <a:t>Works relatively well when there is a clear margin of separation between classes</a:t>
            </a:r>
          </a:p>
          <a:p>
            <a:pPr lvl="1"/>
            <a:r>
              <a:rPr lang="en-US" dirty="0"/>
              <a:t>Effective in high dimensional spaces due to its different kernel functions</a:t>
            </a:r>
          </a:p>
          <a:p>
            <a:pPr lvl="1"/>
            <a:r>
              <a:rPr lang="en-US" dirty="0"/>
              <a:t>Memory efficient, as it uses a subset of training points in the decision function called support vectors</a:t>
            </a:r>
          </a:p>
          <a:p>
            <a:r>
              <a:rPr lang="en-US" dirty="0"/>
              <a:t>Cons:</a:t>
            </a:r>
          </a:p>
          <a:p>
            <a:pPr lvl="1"/>
            <a:r>
              <a:rPr lang="en-US" dirty="0"/>
              <a:t>Not suitable for large data sets</a:t>
            </a:r>
          </a:p>
          <a:p>
            <a:pPr lvl="1"/>
            <a:r>
              <a:rPr lang="en-US" dirty="0"/>
              <a:t>Cannot perform well when classes are not distinct</a:t>
            </a:r>
          </a:p>
          <a:p>
            <a:pPr lvl="1"/>
            <a:r>
              <a:rPr lang="en-US" dirty="0"/>
              <a:t>We do not get probability estimates with SVM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751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7AC6B-3AD6-E621-7D4F-4E386E061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58E94-E8AE-DF9C-CE54-DFD9A22DD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Three Categories:</a:t>
            </a:r>
          </a:p>
          <a:p>
            <a:pPr lvl="1"/>
            <a:r>
              <a:rPr lang="en-US" b="1" dirty="0"/>
              <a:t>Supervised Learning</a:t>
            </a:r>
            <a:r>
              <a:rPr lang="en-US" dirty="0"/>
              <a:t>: when we have data and can train it</a:t>
            </a:r>
          </a:p>
          <a:p>
            <a:pPr lvl="1"/>
            <a:r>
              <a:rPr lang="en-US" b="1" dirty="0"/>
              <a:t>Unsupervised Learning</a:t>
            </a:r>
            <a:r>
              <a:rPr lang="en-US" dirty="0"/>
              <a:t>: when we are guessing of what we can make sense of the data</a:t>
            </a:r>
          </a:p>
          <a:p>
            <a:pPr lvl="1"/>
            <a:r>
              <a:rPr lang="en-US" b="1" dirty="0"/>
              <a:t>Reinforcement Learning</a:t>
            </a:r>
            <a:r>
              <a:rPr lang="en-US" dirty="0"/>
              <a:t>: where we reinforce a good or bad behavior</a:t>
            </a:r>
          </a:p>
          <a:p>
            <a:r>
              <a:rPr lang="en-US" dirty="0">
                <a:highlight>
                  <a:srgbClr val="FFFF00"/>
                </a:highlight>
              </a:rPr>
              <a:t>SVM falls under supervised learning</a:t>
            </a:r>
            <a:r>
              <a:rPr lang="en-US" dirty="0"/>
              <a:t>, where the machine learning model learns from past input data and makes future predictions as output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750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05E53-67C3-28D4-D051-800DCF659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AF0789-BD45-89E2-E953-D712CE58F7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objective of the support vector machine is to find a </a:t>
            </a:r>
            <a:r>
              <a:rPr lang="en-US" dirty="0">
                <a:highlight>
                  <a:srgbClr val="FFFF00"/>
                </a:highlight>
              </a:rPr>
              <a:t>hyperplane</a:t>
            </a:r>
            <a:r>
              <a:rPr lang="en-US" dirty="0"/>
              <a:t> in an N-dimensional space that distinctly classifies the data points into two classes</a:t>
            </a:r>
          </a:p>
          <a:p>
            <a:r>
              <a:rPr lang="en-US" dirty="0"/>
              <a:t>There are many hyperplanes that can be chosen to separate the two classes of data points, however the purpose of the SVM is to find a plane that has the maximum margin (</a:t>
            </a:r>
            <a:r>
              <a:rPr lang="en-US" dirty="0">
                <a:highlight>
                  <a:srgbClr val="FFFF00"/>
                </a:highlight>
              </a:rPr>
              <a:t>the distance between the support vector and the hyperplane should be as far as possible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288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7CE03-2840-732E-9835-0641638A7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Maximizing the Margin</a:t>
            </a:r>
            <a:endParaRPr lang="en-US" dirty="0"/>
          </a:p>
        </p:txBody>
      </p:sp>
      <p:pic>
        <p:nvPicPr>
          <p:cNvPr id="4" name="Picture 3" descr="A diagram of a graph&#10;&#10;Description automatically generated with medium confidence">
            <a:extLst>
              <a:ext uri="{FF2B5EF4-FFF2-40B4-BE49-F238E27FC236}">
                <a16:creationId xmlns:a16="http://schemas.microsoft.com/office/drawing/2014/main" id="{118C5BBA-C35E-C900-0CDA-3C09D71430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58263"/>
            <a:ext cx="9836091" cy="5134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048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FDBCB-F86E-F8FC-C372-3BE82F5A7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24958"/>
            <a:ext cx="10515600" cy="1325563"/>
          </a:xfrm>
        </p:spPr>
        <p:txBody>
          <a:bodyPr/>
          <a:lstStyle/>
          <a:p>
            <a:r>
              <a:rPr lang="en-US" dirty="0"/>
              <a:t>What are Hyperplanes?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BF1421-C446-11E6-1E37-1D1FF7CECC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650521"/>
            <a:ext cx="11430000" cy="4882520"/>
          </a:xfrm>
        </p:spPr>
        <p:txBody>
          <a:bodyPr>
            <a:normAutofit/>
          </a:bodyPr>
          <a:lstStyle/>
          <a:p>
            <a:r>
              <a:rPr lang="en-US" dirty="0"/>
              <a:t>Hyperplanes are decision boundaries that help classify the data points. Data points following on separate sides of the hyperplane are considered to be in different classes.</a:t>
            </a:r>
          </a:p>
          <a:p>
            <a:r>
              <a:rPr lang="en-US" dirty="0"/>
              <a:t>The  dimension of the hyperplanes depend on the number of features:</a:t>
            </a:r>
          </a:p>
        </p:txBody>
      </p:sp>
      <p:pic>
        <p:nvPicPr>
          <p:cNvPr id="7" name="Picture 6" descr="A graph of a line and a hyperplane&#10;&#10;Description automatically generated">
            <a:extLst>
              <a:ext uri="{FF2B5EF4-FFF2-40B4-BE49-F238E27FC236}">
                <a16:creationId xmlns:a16="http://schemas.microsoft.com/office/drawing/2014/main" id="{BDC515CE-DDFE-0DA6-29DC-0A2E76F979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9962" y="3607726"/>
            <a:ext cx="6797675" cy="3199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342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0964C-74B5-8E01-0BD5-943FC7177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Support 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7C101-92BA-B7E3-1D73-0AB8FF2A67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683" y="1690688"/>
            <a:ext cx="3889917" cy="4865107"/>
          </a:xfrm>
        </p:spPr>
        <p:txBody>
          <a:bodyPr/>
          <a:lstStyle/>
          <a:p>
            <a:r>
              <a:rPr lang="en-US" dirty="0"/>
              <a:t>Support vectors are are data points that are closer to the hyperplane and influence its position and orientation.</a:t>
            </a:r>
          </a:p>
          <a:p>
            <a:r>
              <a:rPr lang="en-US" dirty="0"/>
              <a:t>Support vectors are what helps build our SVM because using them maximizes the margin of the classifier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EC294E-80AF-7A5C-BE41-43E20544C1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600" y="1690688"/>
            <a:ext cx="7772400" cy="4273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1084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83366-30BB-A379-C369-DE0807CEF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SVM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166328-49F5-2E31-C581-23D3F0A1A4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8269"/>
            <a:ext cx="10515600" cy="4351338"/>
          </a:xfrm>
        </p:spPr>
        <p:txBody>
          <a:bodyPr/>
          <a:lstStyle/>
          <a:p>
            <a:r>
              <a:rPr lang="en-US" dirty="0"/>
              <a:t>Linear SVMs use a linear decision boundary to separate data points in different classes. </a:t>
            </a:r>
          </a:p>
          <a:p>
            <a:r>
              <a:rPr lang="en-US" dirty="0"/>
              <a:t>Effective when data can be precisely linearly separated</a:t>
            </a:r>
          </a:p>
        </p:txBody>
      </p:sp>
      <p:pic>
        <p:nvPicPr>
          <p:cNvPr id="1026" name="Picture 2" descr="Introduction to Support Vector Machines (SVM) - GeeksforGeeks">
            <a:extLst>
              <a:ext uri="{FF2B5EF4-FFF2-40B4-BE49-F238E27FC236}">
                <a16:creationId xmlns:a16="http://schemas.microsoft.com/office/drawing/2014/main" id="{7554EF9C-3C2F-3A79-C536-AE4359D6C5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7362" y="3053949"/>
            <a:ext cx="8677275" cy="3548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63743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diagram of a graph&#10;&#10;Description automatically generated">
            <a:extLst>
              <a:ext uri="{FF2B5EF4-FFF2-40B4-BE49-F238E27FC236}">
                <a16:creationId xmlns:a16="http://schemas.microsoft.com/office/drawing/2014/main" id="{4F934C92-F769-879E-7CBD-3F988D255E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386" y="1325526"/>
            <a:ext cx="11620113" cy="498686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D5FF587-E71A-2C7B-6A1C-807F79C60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Non-Linear SVM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1819CF-9327-353B-F777-80D1E12A67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3917" y="1966368"/>
            <a:ext cx="4680597" cy="1947069"/>
          </a:xfrm>
        </p:spPr>
        <p:txBody>
          <a:bodyPr>
            <a:normAutofit fontScale="92500"/>
          </a:bodyPr>
          <a:lstStyle/>
          <a:p>
            <a:r>
              <a:rPr lang="en-US" dirty="0"/>
              <a:t>Non-linear SVMs can be used to classify data when it cannot be separated into two classes with a linear line. It does this by using </a:t>
            </a:r>
            <a:r>
              <a:rPr lang="en-US" dirty="0">
                <a:highlight>
                  <a:srgbClr val="FFFF00"/>
                </a:highlight>
              </a:rPr>
              <a:t>kernel functions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49267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44E7-6E10-DF8A-B477-6A5B47212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Kernel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6A8173-EB7C-9720-56E6-78569CC265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86423" cy="4351338"/>
          </a:xfrm>
        </p:spPr>
        <p:txBody>
          <a:bodyPr/>
          <a:lstStyle/>
          <a:p>
            <a:r>
              <a:rPr lang="en-US" dirty="0"/>
              <a:t>Kernel is the mathematical function, which is used in SVM to map the original input data points into high-dimensional feature spaces, so that the hyperplane can be easily found out even if the data points are not linearly separable in the original input space</a:t>
            </a:r>
          </a:p>
          <a:p>
            <a:endParaRPr lang="en-US" dirty="0"/>
          </a:p>
        </p:txBody>
      </p:sp>
      <p:pic>
        <p:nvPicPr>
          <p:cNvPr id="5" name="Picture 4" descr="A diagram of a graph&#10;&#10;Description automatically generated">
            <a:extLst>
              <a:ext uri="{FF2B5EF4-FFF2-40B4-BE49-F238E27FC236}">
                <a16:creationId xmlns:a16="http://schemas.microsoft.com/office/drawing/2014/main" id="{E83C92F7-756A-59CD-427A-E1808C8202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56412"/>
            <a:ext cx="6032500" cy="4165600"/>
          </a:xfrm>
          <a:prstGeom prst="rect">
            <a:avLst/>
          </a:prstGeom>
        </p:spPr>
      </p:pic>
      <p:pic>
        <p:nvPicPr>
          <p:cNvPr id="6" name="Picture 5" descr="A math equations with black text&#10;&#10;Description automatically generated with medium confidence">
            <a:extLst>
              <a:ext uri="{FF2B5EF4-FFF2-40B4-BE49-F238E27FC236}">
                <a16:creationId xmlns:a16="http://schemas.microsoft.com/office/drawing/2014/main" id="{CF1FA92B-7343-C3AE-CE9E-1873BD5D013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29" r="858"/>
          <a:stretch/>
        </p:blipFill>
        <p:spPr>
          <a:xfrm>
            <a:off x="6292703" y="4720856"/>
            <a:ext cx="5061097" cy="1546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3745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983</TotalTime>
  <Words>417</Words>
  <Application>Microsoft Macintosh PowerPoint</Application>
  <PresentationFormat>Widescreen</PresentationFormat>
  <Paragraphs>34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Support Vector Machines (SVM)</vt:lpstr>
      <vt:lpstr>What is Machine Learning</vt:lpstr>
      <vt:lpstr>What is it?</vt:lpstr>
      <vt:lpstr>Maximizing the Margin</vt:lpstr>
      <vt:lpstr>What are Hyperplanes?</vt:lpstr>
      <vt:lpstr>What are Support Vectors</vt:lpstr>
      <vt:lpstr>Linear SVM</vt:lpstr>
      <vt:lpstr>Non-Linear SVM</vt:lpstr>
      <vt:lpstr>Kernel</vt:lpstr>
      <vt:lpstr>Pros and Cons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SVM</dc:title>
  <dc:creator>Jeffrey Hoang</dc:creator>
  <cp:lastModifiedBy>Jeffrey Hoang</cp:lastModifiedBy>
  <cp:revision>5</cp:revision>
  <dcterms:created xsi:type="dcterms:W3CDTF">2023-10-27T05:38:59Z</dcterms:created>
  <dcterms:modified xsi:type="dcterms:W3CDTF">2023-11-02T19:58:56Z</dcterms:modified>
</cp:coreProperties>
</file>