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a6f558b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a6f558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44e8efb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44e8efb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e2626bb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e2626bb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2b83fbf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2b83fbf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c9ea9bb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c9ea9bb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66bced8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66bced8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c9ea9bb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c9ea9bb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c9ea9bb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c9ea9bb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25dedc3c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25dedc3c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youtu.be/aircAruvnKk?si=SQI96oQUlqiJWnKP" TargetMode="External"/><Relationship Id="rId4" Type="http://schemas.openxmlformats.org/officeDocument/2006/relationships/hyperlink" Target="https://youtu.be/IHZwWFHWa-w?si=BoNyJBZ6M7ccBDFX" TargetMode="External"/><Relationship Id="rId5" Type="http://schemas.openxmlformats.org/officeDocument/2006/relationships/hyperlink" Target="https://youtu.be/Ilg3gGewQ5U?si=Fcjjd30BDgxpWVHT" TargetMode="External"/><Relationship Id="rId6" Type="http://schemas.openxmlformats.org/officeDocument/2006/relationships/hyperlink" Target="https://youtu.be/LHXXI4-IEns?si=7_d5h2SWgQ71Wbbb" TargetMode="External"/><Relationship Id="rId7" Type="http://schemas.openxmlformats.org/officeDocument/2006/relationships/hyperlink" Target="https://youtu.be/8HyCNIVRbSU?si=8kP4dcG85fGxDjV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hiksha.com/online-courses/articles/rnn-vs-gru-vs-lstm/#" TargetMode="External"/><Relationship Id="rId4" Type="http://schemas.openxmlformats.org/officeDocument/2006/relationships/hyperlink" Target="https://towardsdatascience.com/illustrated-guide-to-lstms-and-gru-s-a-step-by-step-explanation-44e9eb85bf21" TargetMode="External"/><Relationship Id="rId5" Type="http://schemas.openxmlformats.org/officeDocument/2006/relationships/hyperlink" Target="https://medium.com/@anishnama20/understanding-lstm-architecture-pros-and-cons-and-implementation-3e0cca194094" TargetMode="External"/><Relationship Id="rId6" Type="http://schemas.openxmlformats.org/officeDocument/2006/relationships/hyperlink" Target="https://medium.com/@anishnama20/understanding-gated-recurrent-unit-gru-in-deep-learning-2e54923f3e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64550" y="2007600"/>
            <a:ext cx="54111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LSTMs &amp; GRUs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808550"/>
            <a:ext cx="69258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Overview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https://youtu.be/aircAruvnKk?si=SQI96oQUlqiJWnKP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Gradient </a:t>
            </a:r>
            <a:r>
              <a:rPr lang="en"/>
              <a:t>Descent</a:t>
            </a:r>
            <a:r>
              <a:rPr lang="en"/>
              <a:t>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https://youtu.be/IHZwWFHWa-w?si=BoNyJBZ6M7ccBDFX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r>
              <a:rPr lang="en"/>
              <a:t>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https://youtu.be/Ilg3gGewQ5U?si=Fcjjd30BDgxpWVHT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RNN Overview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https://youtu.be/LHXXI4-IEns?si=7_d5h2SWgQ71Wbbb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LSTM &amp; GRU Overview 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https://youtu.be/8HyCNIVRbSU?si=8kP4dcG85fGxDjVi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305125" y="233450"/>
            <a:ext cx="73182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What Are Neural Networks?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(Feed-Forward Neural Networks)</a:t>
            </a:r>
            <a:endParaRPr sz="1500"/>
          </a:p>
        </p:txBody>
      </p:sp>
      <p:sp>
        <p:nvSpPr>
          <p:cNvPr id="140" name="Google Shape;140;p14"/>
          <p:cNvSpPr txBox="1"/>
          <p:nvPr>
            <p:ph idx="2" type="body"/>
          </p:nvPr>
        </p:nvSpPr>
        <p:spPr>
          <a:xfrm>
            <a:off x="4933225" y="1076025"/>
            <a:ext cx="4125000" cy="3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Neuron</a:t>
            </a:r>
            <a:r>
              <a:rPr lang="en"/>
              <a:t>: Receives input from other neurons or the external world and computes a weighted sum of inputs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Connections</a:t>
            </a:r>
            <a:r>
              <a:rPr lang="en"/>
              <a:t>: Adjustable parameters determining connection strength (weight and bias)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Input Layer</a:t>
            </a:r>
            <a:r>
              <a:rPr lang="en"/>
              <a:t>: Receives external data as the initial input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Hidden Layers</a:t>
            </a:r>
            <a:r>
              <a:rPr lang="en"/>
              <a:t>: Multiple layers that process and extract data features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Output Layer</a:t>
            </a:r>
            <a:r>
              <a:rPr lang="en"/>
              <a:t>: Provides final predictions or outcomes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/>
              <a:t>Optimization Algorithm</a:t>
            </a:r>
            <a:r>
              <a:rPr lang="en"/>
              <a:t>: Updates weights and biases to minimize errors (Function cost/Loss Function &amp; Backpropagation)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628423" cy="2782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1465250" y="4560400"/>
            <a:ext cx="1427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 Layer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2724400" y="1076025"/>
            <a:ext cx="1602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Hidden Layers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3808875" y="4478750"/>
            <a:ext cx="1343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 Layer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426975" y="1076025"/>
            <a:ext cx="9540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Neuron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14"/>
          <p:cNvCxnSpPr/>
          <p:nvPr/>
        </p:nvCxnSpPr>
        <p:spPr>
          <a:xfrm flipH="1" rot="10800000">
            <a:off x="1972750" y="4189500"/>
            <a:ext cx="148800" cy="4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4"/>
          <p:cNvCxnSpPr>
            <a:stCxn id="144" idx="0"/>
          </p:cNvCxnSpPr>
          <p:nvPr/>
        </p:nvCxnSpPr>
        <p:spPr>
          <a:xfrm flipH="1" rot="10800000">
            <a:off x="4480425" y="3632450"/>
            <a:ext cx="60300" cy="8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4"/>
          <p:cNvCxnSpPr/>
          <p:nvPr/>
        </p:nvCxnSpPr>
        <p:spPr>
          <a:xfrm flipH="1">
            <a:off x="3029500" y="1449950"/>
            <a:ext cx="2367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4"/>
          <p:cNvCxnSpPr/>
          <p:nvPr/>
        </p:nvCxnSpPr>
        <p:spPr>
          <a:xfrm>
            <a:off x="3533325" y="1428500"/>
            <a:ext cx="18300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4"/>
          <p:cNvCxnSpPr/>
          <p:nvPr/>
        </p:nvCxnSpPr>
        <p:spPr>
          <a:xfrm>
            <a:off x="1848700" y="1428500"/>
            <a:ext cx="24240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4"/>
          <p:cNvSpPr txBox="1"/>
          <p:nvPr/>
        </p:nvSpPr>
        <p:spPr>
          <a:xfrm>
            <a:off x="2618250" y="4395300"/>
            <a:ext cx="1282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Connections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" name="Google Shape;152;p14"/>
          <p:cNvCxnSpPr>
            <a:stCxn id="151" idx="0"/>
          </p:cNvCxnSpPr>
          <p:nvPr/>
        </p:nvCxnSpPr>
        <p:spPr>
          <a:xfrm flipH="1" rot="10800000">
            <a:off x="3259350" y="3724200"/>
            <a:ext cx="91500" cy="6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 txBox="1"/>
          <p:nvPr>
            <p:ph idx="2" type="body"/>
          </p:nvPr>
        </p:nvSpPr>
        <p:spPr>
          <a:xfrm>
            <a:off x="3747875" y="937100"/>
            <a:ext cx="4842000" cy="4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for modeling sequence data for </a:t>
            </a:r>
            <a:r>
              <a:rPr lang="en"/>
              <a:t>predictions</a:t>
            </a:r>
            <a:r>
              <a:rPr lang="en"/>
              <a:t> by </a:t>
            </a:r>
            <a:r>
              <a:rPr lang="en"/>
              <a:t>utilizing</a:t>
            </a:r>
            <a:r>
              <a:rPr lang="en"/>
              <a:t> “</a:t>
            </a:r>
            <a:r>
              <a:rPr lang="en"/>
              <a:t>sequential</a:t>
            </a:r>
            <a:r>
              <a:rPr lang="en"/>
              <a:t> memory”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a data highway that allows information (inputs) to flow from one step to the next (outputs)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Suffers from short-term memory caused by the vanishing gradient problem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VGP is </a:t>
            </a:r>
            <a:r>
              <a:rPr lang="en"/>
              <a:t>caused</a:t>
            </a:r>
            <a:r>
              <a:rPr lang="en"/>
              <a:t> by the nature of </a:t>
            </a:r>
            <a:r>
              <a:rPr lang="en"/>
              <a:t>backpropagation</a:t>
            </a:r>
            <a:r>
              <a:rPr lang="en"/>
              <a:t>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Gradients are used in the optimization algorithm to </a:t>
            </a:r>
            <a:r>
              <a:rPr lang="en"/>
              <a:t>adjust</a:t>
            </a:r>
            <a:r>
              <a:rPr lang="en"/>
              <a:t> the network’s weights allowing them to learn and is reduced from layer to layer</a:t>
            </a:r>
            <a:endParaRPr/>
          </a:p>
        </p:txBody>
      </p:sp>
      <p:pic>
        <p:nvPicPr>
          <p:cNvPr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648" y="1125225"/>
            <a:ext cx="2052001" cy="22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50" y="3515201"/>
            <a:ext cx="3167852" cy="13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97500" y="798175"/>
            <a:ext cx="63738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LSTMs and GRUs?</a:t>
            </a:r>
            <a:endParaRPr/>
          </a:p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922350" y="1790950"/>
            <a:ext cx="7299300" cy="23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LSTMs (long short-term memory networks) and GRUs (gated recurrent units) are different types of RNNs</a:t>
            </a:r>
            <a:endParaRPr sz="1500"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RNNs (recurrent </a:t>
            </a:r>
            <a:r>
              <a:rPr lang="en" sz="1300"/>
              <a:t>neural</a:t>
            </a:r>
            <a:r>
              <a:rPr lang="en" sz="1300"/>
              <a:t> networks) process sequential data</a:t>
            </a:r>
            <a:endParaRPr sz="1300"/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Both are designed to address the “vanishing gradient” problem in RNNs</a:t>
            </a:r>
            <a:endParaRPr sz="1500"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When gradients of weights in network become very small and the network has difficulty learning</a:t>
            </a:r>
            <a:endParaRPr sz="1300"/>
          </a:p>
          <a:p>
            <a:pPr indent="-304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00"/>
              <a:t>Gradients are values used to update a neural network’s weights</a:t>
            </a:r>
            <a:endParaRPr sz="1300"/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They were basically created to address the issue of short-term memory in RNNs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253175" y="529800"/>
            <a:ext cx="7091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exactly do they work?</a:t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514075" y="1493425"/>
            <a:ext cx="3680100" cy="3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  <a:p>
            <a:pPr indent="-3048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Uses a special type of memory cell to </a:t>
            </a:r>
            <a:r>
              <a:rPr lang="en" sz="1200"/>
              <a:t>store</a:t>
            </a:r>
            <a:r>
              <a:rPr lang="en" sz="1200"/>
              <a:t> and output information</a:t>
            </a:r>
            <a:endParaRPr sz="1200"/>
          </a:p>
          <a:p>
            <a:pPr indent="-292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The memory cells are made to remember information for long periods of time</a:t>
            </a:r>
            <a:endParaRPr sz="1000"/>
          </a:p>
          <a:p>
            <a:pPr indent="-292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They do this by using “gates” to control the information that goes in and out of the cell</a:t>
            </a:r>
            <a:endParaRPr sz="1000"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GRU</a:t>
            </a:r>
            <a:endParaRPr sz="1200"/>
          </a:p>
          <a:p>
            <a:pPr indent="-3048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Uses a single “update gate” to control the flow of information into a memory cell</a:t>
            </a:r>
            <a:endParaRPr sz="1200"/>
          </a:p>
          <a:p>
            <a:pPr indent="-292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It is basically a simplified version of LSTMs</a:t>
            </a:r>
            <a:endParaRPr sz="1000"/>
          </a:p>
          <a:p>
            <a:pPr indent="-292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Instead of the three  gates in LSTMs, a GRU has one “update gate”</a:t>
            </a:r>
            <a:endParaRPr sz="1000"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0" y="1837175"/>
            <a:ext cx="4368942" cy="277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79575" y="608800"/>
            <a:ext cx="70182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exactly do they work?</a:t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61300" y="1800550"/>
            <a:ext cx="42654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operations within the networks are used to help them keep or forget info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help regulate the values that move through the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LSTM: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Forget gate: decides what’s relevant to keep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Input gate: decides what’s relevant to add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 gate: decides what next hidden state should be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GRUs: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 gate: decides what info to throw away &amp; what new info to add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Reset gate: decides how much past info to forget </a:t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685" y="1904050"/>
            <a:ext cx="4368942" cy="277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5700" y="777425"/>
            <a:ext cx="65526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Short-Term Memory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501500" y="1567550"/>
            <a:ext cx="4199100" cy="3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PROS:</a:t>
            </a:r>
            <a:endParaRPr sz="1302"/>
          </a:p>
          <a:p>
            <a:pPr indent="-311308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Modeling long-term dependencies since it can </a:t>
            </a:r>
            <a:r>
              <a:rPr lang="en" sz="1302"/>
              <a:t>selectively</a:t>
            </a:r>
            <a:r>
              <a:rPr lang="en" sz="1302"/>
              <a:t> remember or forget </a:t>
            </a:r>
            <a:r>
              <a:rPr lang="en" sz="1302"/>
              <a:t>information over time. </a:t>
            </a:r>
            <a:endParaRPr sz="1302"/>
          </a:p>
          <a:p>
            <a:pPr indent="-311308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Useful for tasks such as speech recognition, machine translation, and text generation.</a:t>
            </a:r>
            <a:endParaRPr sz="1302"/>
          </a:p>
          <a:p>
            <a:pPr indent="-311308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Better against noisy/missing data as it can selectively filter data at the forget gate.</a:t>
            </a:r>
            <a:endParaRPr sz="1302"/>
          </a:p>
          <a:p>
            <a:pPr indent="-311308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More flexible and interpretable since it can hold the network’s memory at each time step. </a:t>
            </a:r>
            <a:endParaRPr sz="1302"/>
          </a:p>
        </p:txBody>
      </p:sp>
      <p:sp>
        <p:nvSpPr>
          <p:cNvPr id="187" name="Google Shape;187;p19"/>
          <p:cNvSpPr txBox="1"/>
          <p:nvPr>
            <p:ph idx="2" type="body"/>
          </p:nvPr>
        </p:nvSpPr>
        <p:spPr>
          <a:xfrm>
            <a:off x="4920375" y="1567550"/>
            <a:ext cx="3412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Expensive</a:t>
            </a:r>
            <a:r>
              <a:rPr lang="en"/>
              <a:t> to train and evaluate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Prone to overfitting (giving accurate </a:t>
            </a:r>
            <a:r>
              <a:rPr lang="en"/>
              <a:t>prediction</a:t>
            </a:r>
            <a:r>
              <a:rPr lang="en"/>
              <a:t> for training data but not new data) on smaller data sets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amount of training data required to learn complex patterns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851750"/>
            <a:ext cx="70389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Gated Recurrent Unit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597925" y="1567550"/>
            <a:ext cx="410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Easier to train and faster to run than LSTM models. (Fewer Parameters)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handle somewhat long term dependencies by selectively remembering/forgetting previous inputs.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well on tasks such as natural language processing, speech </a:t>
            </a:r>
            <a:r>
              <a:rPr lang="en"/>
              <a:t>recognition</a:t>
            </a:r>
            <a:r>
              <a:rPr lang="en"/>
              <a:t>, and </a:t>
            </a:r>
            <a:r>
              <a:rPr lang="en"/>
              <a:t>music</a:t>
            </a:r>
            <a:r>
              <a:rPr lang="en"/>
              <a:t> generation. </a:t>
            </a:r>
            <a:endParaRPr/>
          </a:p>
        </p:txBody>
      </p:sp>
      <p:sp>
        <p:nvSpPr>
          <p:cNvPr id="194" name="Google Shape;194;p20"/>
          <p:cNvSpPr txBox="1"/>
          <p:nvPr>
            <p:ph idx="2" type="body"/>
          </p:nvPr>
        </p:nvSpPr>
        <p:spPr>
          <a:xfrm>
            <a:off x="4933225" y="1567550"/>
            <a:ext cx="375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not be as effective at storing and accessing very long-term dependencies or complex sequential patterns.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prone to overfitting than LSTMs.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not be as interpretable since the gating mechanics make it difficult to understand how </a:t>
            </a:r>
            <a:r>
              <a:rPr lang="en"/>
              <a:t>exactly</a:t>
            </a:r>
            <a:r>
              <a:rPr lang="en"/>
              <a:t> predictions are </a:t>
            </a:r>
            <a:r>
              <a:rPr lang="en"/>
              <a:t>being</a:t>
            </a:r>
            <a:r>
              <a:rPr lang="en"/>
              <a:t> made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297500" y="808550"/>
            <a:ext cx="69258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LSTM &amp; GRU - 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https://www.shiksha.com/online-courses/articles/rnn-vs-gru-vs-lstm/#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LSTM’s and GRU’s Work -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https://towardsdatascience.com/illustrated-guide-to-lstms-and-gru-s-a-step-by-step-explanation-44e9eb85bf21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Understanding LSTM: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https://medium.com/@anishnama20/understanding-lstm-architecture-pros-and-cons-and-implementation-3e0cca194094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Understanding GRU: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https://medium.com/@anishnama20/understanding-gated-recurrent-unit-gru-in-deep-learning-2e54923f3e2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