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1" r:id="rId6"/>
    <p:sldId id="260" r:id="rId7"/>
    <p:sldId id="259" r:id="rId8"/>
    <p:sldId id="263" r:id="rId9"/>
    <p:sldId id="265" r:id="rId10"/>
    <p:sldId id="262"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2381"/>
    <a:srgbClr val="3E047E"/>
    <a:srgbClr val="6D6C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716" autoAdjust="0"/>
  </p:normalViewPr>
  <p:slideViewPr>
    <p:cSldViewPr snapToGrid="0">
      <p:cViewPr varScale="1">
        <p:scale>
          <a:sx n="92" d="100"/>
          <a:sy n="92" d="100"/>
        </p:scale>
        <p:origin x="28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4A924B-793A-41B8-842F-BAB4EE390D8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6B2E2923-9938-47E8-8D39-00B1068C73C2}">
      <dgm:prSet phldrT="[Text]" custT="1"/>
      <dgm:spPr/>
      <dgm:t>
        <a:bodyPr/>
        <a:lstStyle/>
        <a:p>
          <a:r>
            <a:rPr lang="en-US" sz="2000" dirty="0">
              <a:latin typeface="Sitka Display" pitchFamily="2" charset="0"/>
            </a:rPr>
            <a:t>First Sprint </a:t>
          </a:r>
        </a:p>
      </dgm:t>
    </dgm:pt>
    <dgm:pt modelId="{2405BC6D-F0BF-4130-8BAB-04E83D45AC3A}" type="parTrans" cxnId="{34A872A8-DEB7-4621-9986-568AE73FFC54}">
      <dgm:prSet/>
      <dgm:spPr/>
      <dgm:t>
        <a:bodyPr/>
        <a:lstStyle/>
        <a:p>
          <a:endParaRPr lang="en-US">
            <a:latin typeface="Sitka Display" pitchFamily="2" charset="0"/>
          </a:endParaRPr>
        </a:p>
      </dgm:t>
    </dgm:pt>
    <dgm:pt modelId="{F604AEC8-9880-433E-888C-29FBFE42816D}" type="sibTrans" cxnId="{34A872A8-DEB7-4621-9986-568AE73FFC54}">
      <dgm:prSet/>
      <dgm:spPr/>
      <dgm:t>
        <a:bodyPr/>
        <a:lstStyle/>
        <a:p>
          <a:endParaRPr lang="en-US">
            <a:latin typeface="Sitka Display" pitchFamily="2" charset="0"/>
          </a:endParaRPr>
        </a:p>
      </dgm:t>
    </dgm:pt>
    <dgm:pt modelId="{20F0E264-2622-4B81-950B-5679D2D27AD0}">
      <dgm:prSet phldrT="[Text]"/>
      <dgm:spPr/>
      <dgm:t>
        <a:bodyPr/>
        <a:lstStyle/>
        <a:p>
          <a:r>
            <a:rPr lang="en-US" dirty="0">
              <a:latin typeface="Sitka Display" pitchFamily="2" charset="0"/>
            </a:rPr>
            <a:t>Cleaning up the data (Using </a:t>
          </a:r>
          <a:r>
            <a:rPr lang="en-US" dirty="0" err="1">
              <a:latin typeface="Sitka Display" pitchFamily="2" charset="0"/>
            </a:rPr>
            <a:t>numpy</a:t>
          </a:r>
          <a:r>
            <a:rPr lang="en-US" dirty="0">
              <a:latin typeface="Sitka Display" pitchFamily="2" charset="0"/>
            </a:rPr>
            <a:t> and Pandas)</a:t>
          </a:r>
        </a:p>
      </dgm:t>
    </dgm:pt>
    <dgm:pt modelId="{0B93C144-478D-4814-BBA8-8211E1BF82A5}" type="parTrans" cxnId="{302D0CFF-F213-4F7F-9C4F-821C92AE60EE}">
      <dgm:prSet/>
      <dgm:spPr/>
      <dgm:t>
        <a:bodyPr/>
        <a:lstStyle/>
        <a:p>
          <a:endParaRPr lang="en-US">
            <a:latin typeface="Sitka Display" pitchFamily="2" charset="0"/>
          </a:endParaRPr>
        </a:p>
      </dgm:t>
    </dgm:pt>
    <dgm:pt modelId="{A572DCD8-D4EF-4CCC-A513-F0211F4A2D10}" type="sibTrans" cxnId="{302D0CFF-F213-4F7F-9C4F-821C92AE60EE}">
      <dgm:prSet/>
      <dgm:spPr/>
      <dgm:t>
        <a:bodyPr/>
        <a:lstStyle/>
        <a:p>
          <a:endParaRPr lang="en-US">
            <a:latin typeface="Sitka Display" pitchFamily="2" charset="0"/>
          </a:endParaRPr>
        </a:p>
      </dgm:t>
    </dgm:pt>
    <dgm:pt modelId="{DA0DAC08-C096-4067-A30F-13E096F1BE5B}">
      <dgm:prSet phldrT="[Text]" custT="1"/>
      <dgm:spPr/>
      <dgm:t>
        <a:bodyPr/>
        <a:lstStyle/>
        <a:p>
          <a:r>
            <a:rPr lang="en-US" sz="2000" dirty="0">
              <a:latin typeface="Sitka Display" pitchFamily="2" charset="0"/>
            </a:rPr>
            <a:t>Second Sprint</a:t>
          </a:r>
        </a:p>
      </dgm:t>
    </dgm:pt>
    <dgm:pt modelId="{FBDF4CAA-B0AB-4781-846B-0E877AB01163}" type="parTrans" cxnId="{483B7E2C-A082-4A21-B4EE-6EC6FC6F2256}">
      <dgm:prSet/>
      <dgm:spPr/>
      <dgm:t>
        <a:bodyPr/>
        <a:lstStyle/>
        <a:p>
          <a:endParaRPr lang="en-US">
            <a:latin typeface="Sitka Display" pitchFamily="2" charset="0"/>
          </a:endParaRPr>
        </a:p>
      </dgm:t>
    </dgm:pt>
    <dgm:pt modelId="{EDF3C128-4B5F-4116-B23A-D7E0E93E03BD}" type="sibTrans" cxnId="{483B7E2C-A082-4A21-B4EE-6EC6FC6F2256}">
      <dgm:prSet/>
      <dgm:spPr/>
      <dgm:t>
        <a:bodyPr/>
        <a:lstStyle/>
        <a:p>
          <a:endParaRPr lang="en-US">
            <a:latin typeface="Sitka Display" pitchFamily="2" charset="0"/>
          </a:endParaRPr>
        </a:p>
      </dgm:t>
    </dgm:pt>
    <dgm:pt modelId="{EAD61E4D-9885-40DC-952E-A5518D818B74}">
      <dgm:prSet phldrT="[Text]"/>
      <dgm:spPr/>
      <dgm:t>
        <a:bodyPr/>
        <a:lstStyle/>
        <a:p>
          <a:r>
            <a:rPr lang="en-US" dirty="0">
              <a:latin typeface="Sitka Display" pitchFamily="2" charset="0"/>
            </a:rPr>
            <a:t>Splitting the data</a:t>
          </a:r>
        </a:p>
      </dgm:t>
    </dgm:pt>
    <dgm:pt modelId="{9EFF2C14-B11D-4F5E-9334-CF8C0AB74E74}" type="parTrans" cxnId="{9BEBA1F8-33E6-40FF-94A7-CD1F494A0760}">
      <dgm:prSet/>
      <dgm:spPr/>
      <dgm:t>
        <a:bodyPr/>
        <a:lstStyle/>
        <a:p>
          <a:endParaRPr lang="en-US">
            <a:latin typeface="Sitka Display" pitchFamily="2" charset="0"/>
          </a:endParaRPr>
        </a:p>
      </dgm:t>
    </dgm:pt>
    <dgm:pt modelId="{7436440D-7D59-46A6-82C6-71B2E9350EE7}" type="sibTrans" cxnId="{9BEBA1F8-33E6-40FF-94A7-CD1F494A0760}">
      <dgm:prSet/>
      <dgm:spPr/>
      <dgm:t>
        <a:bodyPr/>
        <a:lstStyle/>
        <a:p>
          <a:endParaRPr lang="en-US">
            <a:latin typeface="Sitka Display" pitchFamily="2" charset="0"/>
          </a:endParaRPr>
        </a:p>
      </dgm:t>
    </dgm:pt>
    <dgm:pt modelId="{202F142F-213F-418B-BC28-D08626F2426F}">
      <dgm:prSet phldrT="[Text]"/>
      <dgm:spPr/>
      <dgm:t>
        <a:bodyPr/>
        <a:lstStyle/>
        <a:p>
          <a:r>
            <a:rPr lang="en-US" dirty="0">
              <a:latin typeface="Sitka Display" pitchFamily="2" charset="0"/>
            </a:rPr>
            <a:t>Implementing and starting training the LSTM,SVM and Random Forest Models</a:t>
          </a:r>
        </a:p>
      </dgm:t>
    </dgm:pt>
    <dgm:pt modelId="{4FE8A9C7-CDEB-4A19-AD3C-DAADFC9F38E5}" type="parTrans" cxnId="{68A38738-BD5B-4C89-9AEE-BF18B96C9249}">
      <dgm:prSet/>
      <dgm:spPr/>
      <dgm:t>
        <a:bodyPr/>
        <a:lstStyle/>
        <a:p>
          <a:endParaRPr lang="en-US">
            <a:latin typeface="Sitka Display" pitchFamily="2" charset="0"/>
          </a:endParaRPr>
        </a:p>
      </dgm:t>
    </dgm:pt>
    <dgm:pt modelId="{1937A9E6-BA42-43F9-9A3B-43A9E3AA9A52}" type="sibTrans" cxnId="{68A38738-BD5B-4C89-9AEE-BF18B96C9249}">
      <dgm:prSet/>
      <dgm:spPr/>
      <dgm:t>
        <a:bodyPr/>
        <a:lstStyle/>
        <a:p>
          <a:endParaRPr lang="en-US">
            <a:latin typeface="Sitka Display" pitchFamily="2" charset="0"/>
          </a:endParaRPr>
        </a:p>
      </dgm:t>
    </dgm:pt>
    <dgm:pt modelId="{018ECCF4-F4A4-4117-8E79-090DD98801AB}">
      <dgm:prSet phldrT="[Text]" custT="1"/>
      <dgm:spPr/>
      <dgm:t>
        <a:bodyPr/>
        <a:lstStyle/>
        <a:p>
          <a:pPr>
            <a:lnSpc>
              <a:spcPct val="100000"/>
            </a:lnSpc>
          </a:pPr>
          <a:r>
            <a:rPr lang="en-US" sz="2000" dirty="0">
              <a:latin typeface="Sitka Display" pitchFamily="2" charset="0"/>
            </a:rPr>
            <a:t>Third Sprint </a:t>
          </a:r>
        </a:p>
      </dgm:t>
    </dgm:pt>
    <dgm:pt modelId="{651470A4-4E9F-48F3-B705-B7F9C639E274}" type="parTrans" cxnId="{C0647830-403F-458F-8778-8587AB86D006}">
      <dgm:prSet/>
      <dgm:spPr/>
      <dgm:t>
        <a:bodyPr/>
        <a:lstStyle/>
        <a:p>
          <a:endParaRPr lang="en-US">
            <a:latin typeface="Sitka Display" pitchFamily="2" charset="0"/>
          </a:endParaRPr>
        </a:p>
      </dgm:t>
    </dgm:pt>
    <dgm:pt modelId="{01A44708-9278-46AE-BC5B-829CBE7D2E07}" type="sibTrans" cxnId="{C0647830-403F-458F-8778-8587AB86D006}">
      <dgm:prSet/>
      <dgm:spPr/>
      <dgm:t>
        <a:bodyPr/>
        <a:lstStyle/>
        <a:p>
          <a:endParaRPr lang="en-US">
            <a:latin typeface="Sitka Display" pitchFamily="2" charset="0"/>
          </a:endParaRPr>
        </a:p>
      </dgm:t>
    </dgm:pt>
    <dgm:pt modelId="{1B4D0C64-6682-45EB-895A-70910DB920B1}">
      <dgm:prSet phldrT="[Text]"/>
      <dgm:spPr/>
      <dgm:t>
        <a:bodyPr/>
        <a:lstStyle/>
        <a:p>
          <a:r>
            <a:rPr lang="en-US" dirty="0">
              <a:latin typeface="Sitka Display" pitchFamily="2" charset="0"/>
            </a:rPr>
            <a:t>Training, validating and testing the dataset further on all 3 Models.</a:t>
          </a:r>
        </a:p>
      </dgm:t>
    </dgm:pt>
    <dgm:pt modelId="{7ADA6594-5907-4B85-AE8C-F91AB01775F1}" type="parTrans" cxnId="{0F9A5D24-BF64-4D18-8E33-3BC0B6C188F7}">
      <dgm:prSet/>
      <dgm:spPr/>
      <dgm:t>
        <a:bodyPr/>
        <a:lstStyle/>
        <a:p>
          <a:endParaRPr lang="en-US">
            <a:latin typeface="Sitka Display" pitchFamily="2" charset="0"/>
          </a:endParaRPr>
        </a:p>
      </dgm:t>
    </dgm:pt>
    <dgm:pt modelId="{815A7E94-3156-44C3-9640-1362715EB1C7}" type="sibTrans" cxnId="{0F9A5D24-BF64-4D18-8E33-3BC0B6C188F7}">
      <dgm:prSet/>
      <dgm:spPr/>
      <dgm:t>
        <a:bodyPr/>
        <a:lstStyle/>
        <a:p>
          <a:endParaRPr lang="en-US">
            <a:latin typeface="Sitka Display" pitchFamily="2" charset="0"/>
          </a:endParaRPr>
        </a:p>
      </dgm:t>
    </dgm:pt>
    <dgm:pt modelId="{45F2E018-13AA-42D7-BD34-70586F94C331}">
      <dgm:prSet phldrT="[Text]"/>
      <dgm:spPr/>
      <dgm:t>
        <a:bodyPr/>
        <a:lstStyle/>
        <a:p>
          <a:r>
            <a:rPr lang="en-US" dirty="0">
              <a:latin typeface="Sitka Display" pitchFamily="2" charset="0"/>
            </a:rPr>
            <a:t>Documenting the accuracy and noting the differences between each run.</a:t>
          </a:r>
        </a:p>
      </dgm:t>
    </dgm:pt>
    <dgm:pt modelId="{3469EBB7-16B1-4F78-8D45-4062DF147992}" type="parTrans" cxnId="{38F6D8FB-4E9A-4B6E-9295-5151F5A2140D}">
      <dgm:prSet/>
      <dgm:spPr/>
      <dgm:t>
        <a:bodyPr/>
        <a:lstStyle/>
        <a:p>
          <a:endParaRPr lang="en-US">
            <a:latin typeface="Sitka Display" pitchFamily="2" charset="0"/>
          </a:endParaRPr>
        </a:p>
      </dgm:t>
    </dgm:pt>
    <dgm:pt modelId="{246FE26C-E83F-4E80-BA26-8EFB26269D1F}" type="sibTrans" cxnId="{38F6D8FB-4E9A-4B6E-9295-5151F5A2140D}">
      <dgm:prSet/>
      <dgm:spPr/>
      <dgm:t>
        <a:bodyPr/>
        <a:lstStyle/>
        <a:p>
          <a:endParaRPr lang="en-US">
            <a:latin typeface="Sitka Display" pitchFamily="2" charset="0"/>
          </a:endParaRPr>
        </a:p>
      </dgm:t>
    </dgm:pt>
    <dgm:pt modelId="{8BDA6CEA-ACAA-4775-99F6-A7BF0DF3B42E}">
      <dgm:prSet custT="1"/>
      <dgm:spPr/>
      <dgm:t>
        <a:bodyPr/>
        <a:lstStyle/>
        <a:p>
          <a:r>
            <a:rPr lang="en-US" sz="2000" dirty="0">
              <a:latin typeface="Sitka Display" pitchFamily="2" charset="0"/>
            </a:rPr>
            <a:t>Final Sprint</a:t>
          </a:r>
        </a:p>
      </dgm:t>
    </dgm:pt>
    <dgm:pt modelId="{101C19C2-D78C-4909-B6A2-E2DFCA047B48}" type="parTrans" cxnId="{645BDE5F-E1C9-45EB-926C-DA026C4ABEC7}">
      <dgm:prSet/>
      <dgm:spPr/>
      <dgm:t>
        <a:bodyPr/>
        <a:lstStyle/>
        <a:p>
          <a:endParaRPr lang="en-US">
            <a:latin typeface="Sitka Display" pitchFamily="2" charset="0"/>
          </a:endParaRPr>
        </a:p>
      </dgm:t>
    </dgm:pt>
    <dgm:pt modelId="{CDF29065-01EF-469C-87DE-2A9FE2F49C12}" type="sibTrans" cxnId="{645BDE5F-E1C9-45EB-926C-DA026C4ABEC7}">
      <dgm:prSet/>
      <dgm:spPr/>
      <dgm:t>
        <a:bodyPr/>
        <a:lstStyle/>
        <a:p>
          <a:endParaRPr lang="en-US">
            <a:latin typeface="Sitka Display" pitchFamily="2" charset="0"/>
          </a:endParaRPr>
        </a:p>
      </dgm:t>
    </dgm:pt>
    <dgm:pt modelId="{F1F5A6DD-8807-4CF2-A275-11FD0198A008}">
      <dgm:prSet phldrT="[Text]"/>
      <dgm:spPr/>
      <dgm:t>
        <a:bodyPr/>
        <a:lstStyle/>
        <a:p>
          <a:r>
            <a:rPr lang="en-US" dirty="0">
              <a:latin typeface="Sitka Display" pitchFamily="2" charset="0"/>
            </a:rPr>
            <a:t>Researching on LSTM,GRU,SVM And Random Forest </a:t>
          </a:r>
        </a:p>
      </dgm:t>
    </dgm:pt>
    <dgm:pt modelId="{B1480D5C-92AE-4403-8557-39E414F6B052}" type="parTrans" cxnId="{CA89DC33-2250-49DC-BEA9-B23848C5B194}">
      <dgm:prSet/>
      <dgm:spPr/>
      <dgm:t>
        <a:bodyPr/>
        <a:lstStyle/>
        <a:p>
          <a:endParaRPr lang="en-US">
            <a:latin typeface="Sitka Display" pitchFamily="2" charset="0"/>
          </a:endParaRPr>
        </a:p>
      </dgm:t>
    </dgm:pt>
    <dgm:pt modelId="{F386D57D-0CFB-4CD7-9D9D-991A276DD8BD}" type="sibTrans" cxnId="{CA89DC33-2250-49DC-BEA9-B23848C5B194}">
      <dgm:prSet/>
      <dgm:spPr/>
      <dgm:t>
        <a:bodyPr/>
        <a:lstStyle/>
        <a:p>
          <a:endParaRPr lang="en-US">
            <a:latin typeface="Sitka Display" pitchFamily="2" charset="0"/>
          </a:endParaRPr>
        </a:p>
      </dgm:t>
    </dgm:pt>
    <dgm:pt modelId="{E81A5D43-F7E6-4C48-B037-707C5F7A06AB}">
      <dgm:prSet/>
      <dgm:spPr/>
      <dgm:t>
        <a:bodyPr/>
        <a:lstStyle/>
        <a:p>
          <a:r>
            <a:rPr lang="en-US" dirty="0">
              <a:latin typeface="Sitka Display" pitchFamily="2" charset="0"/>
            </a:rPr>
            <a:t>Comparing the 3 models and wrapping up the project.</a:t>
          </a:r>
        </a:p>
      </dgm:t>
    </dgm:pt>
    <dgm:pt modelId="{2E22B8F4-969A-41B9-BFD1-A9C7B18DEE1A}" type="parTrans" cxnId="{C017DA08-E963-49B5-A3EB-E0B0BEB4D0A5}">
      <dgm:prSet/>
      <dgm:spPr/>
      <dgm:t>
        <a:bodyPr/>
        <a:lstStyle/>
        <a:p>
          <a:endParaRPr lang="en-US">
            <a:latin typeface="Sitka Display" pitchFamily="2" charset="0"/>
          </a:endParaRPr>
        </a:p>
      </dgm:t>
    </dgm:pt>
    <dgm:pt modelId="{7C49AABC-18AD-4E87-922A-AF315D1CCD42}" type="sibTrans" cxnId="{C017DA08-E963-49B5-A3EB-E0B0BEB4D0A5}">
      <dgm:prSet/>
      <dgm:spPr/>
      <dgm:t>
        <a:bodyPr/>
        <a:lstStyle/>
        <a:p>
          <a:endParaRPr lang="en-US">
            <a:latin typeface="Sitka Display" pitchFamily="2" charset="0"/>
          </a:endParaRPr>
        </a:p>
      </dgm:t>
    </dgm:pt>
    <dgm:pt modelId="{BF231D62-BA8A-4FED-9872-2DCAC099A7BC}" type="pres">
      <dgm:prSet presAssocID="{CD4A924B-793A-41B8-842F-BAB4EE390D88}" presName="linearFlow" presStyleCnt="0">
        <dgm:presLayoutVars>
          <dgm:dir/>
          <dgm:animLvl val="lvl"/>
          <dgm:resizeHandles val="exact"/>
        </dgm:presLayoutVars>
      </dgm:prSet>
      <dgm:spPr/>
    </dgm:pt>
    <dgm:pt modelId="{0ED1856E-9E25-495D-9AE5-5BC155515B96}" type="pres">
      <dgm:prSet presAssocID="{6B2E2923-9938-47E8-8D39-00B1068C73C2}" presName="composite" presStyleCnt="0"/>
      <dgm:spPr/>
    </dgm:pt>
    <dgm:pt modelId="{E289E7F2-0FEE-4CB0-9790-073CBDFB6A29}" type="pres">
      <dgm:prSet presAssocID="{6B2E2923-9938-47E8-8D39-00B1068C73C2}" presName="parentText" presStyleLbl="alignNode1" presStyleIdx="0" presStyleCnt="4">
        <dgm:presLayoutVars>
          <dgm:chMax val="1"/>
          <dgm:bulletEnabled val="1"/>
        </dgm:presLayoutVars>
      </dgm:prSet>
      <dgm:spPr/>
    </dgm:pt>
    <dgm:pt modelId="{8FEAF62F-8773-4BD6-A045-3C40BA6B0EC3}" type="pres">
      <dgm:prSet presAssocID="{6B2E2923-9938-47E8-8D39-00B1068C73C2}" presName="descendantText" presStyleLbl="alignAcc1" presStyleIdx="0" presStyleCnt="4">
        <dgm:presLayoutVars>
          <dgm:bulletEnabled val="1"/>
        </dgm:presLayoutVars>
      </dgm:prSet>
      <dgm:spPr/>
    </dgm:pt>
    <dgm:pt modelId="{B7C0D7E4-5D28-4319-BC38-EBE224EF5F79}" type="pres">
      <dgm:prSet presAssocID="{F604AEC8-9880-433E-888C-29FBFE42816D}" presName="sp" presStyleCnt="0"/>
      <dgm:spPr/>
    </dgm:pt>
    <dgm:pt modelId="{AB1A7D39-C723-4BB3-914A-EF72BD43FDFD}" type="pres">
      <dgm:prSet presAssocID="{DA0DAC08-C096-4067-A30F-13E096F1BE5B}" presName="composite" presStyleCnt="0"/>
      <dgm:spPr/>
    </dgm:pt>
    <dgm:pt modelId="{A2197D50-4D57-45C3-A719-9489C0527C7D}" type="pres">
      <dgm:prSet presAssocID="{DA0DAC08-C096-4067-A30F-13E096F1BE5B}" presName="parentText" presStyleLbl="alignNode1" presStyleIdx="1" presStyleCnt="4">
        <dgm:presLayoutVars>
          <dgm:chMax val="1"/>
          <dgm:bulletEnabled val="1"/>
        </dgm:presLayoutVars>
      </dgm:prSet>
      <dgm:spPr/>
    </dgm:pt>
    <dgm:pt modelId="{EC8EA632-99CB-48D0-AB32-2EB741942530}" type="pres">
      <dgm:prSet presAssocID="{DA0DAC08-C096-4067-A30F-13E096F1BE5B}" presName="descendantText" presStyleLbl="alignAcc1" presStyleIdx="1" presStyleCnt="4">
        <dgm:presLayoutVars>
          <dgm:bulletEnabled val="1"/>
        </dgm:presLayoutVars>
      </dgm:prSet>
      <dgm:spPr/>
    </dgm:pt>
    <dgm:pt modelId="{64C7F621-5955-49E6-9800-A6DF87E78847}" type="pres">
      <dgm:prSet presAssocID="{EDF3C128-4B5F-4116-B23A-D7E0E93E03BD}" presName="sp" presStyleCnt="0"/>
      <dgm:spPr/>
    </dgm:pt>
    <dgm:pt modelId="{5FC87739-7440-4641-8FC3-6F14C35EDF4E}" type="pres">
      <dgm:prSet presAssocID="{018ECCF4-F4A4-4117-8E79-090DD98801AB}" presName="composite" presStyleCnt="0"/>
      <dgm:spPr/>
    </dgm:pt>
    <dgm:pt modelId="{6D3AC6D6-C0D7-4498-B689-A734ACFE14A1}" type="pres">
      <dgm:prSet presAssocID="{018ECCF4-F4A4-4117-8E79-090DD98801AB}" presName="parentText" presStyleLbl="alignNode1" presStyleIdx="2" presStyleCnt="4">
        <dgm:presLayoutVars>
          <dgm:chMax val="1"/>
          <dgm:bulletEnabled val="1"/>
        </dgm:presLayoutVars>
      </dgm:prSet>
      <dgm:spPr/>
    </dgm:pt>
    <dgm:pt modelId="{C86F72A7-2CF3-4091-8BAA-C6F161C35499}" type="pres">
      <dgm:prSet presAssocID="{018ECCF4-F4A4-4117-8E79-090DD98801AB}" presName="descendantText" presStyleLbl="alignAcc1" presStyleIdx="2" presStyleCnt="4">
        <dgm:presLayoutVars>
          <dgm:bulletEnabled val="1"/>
        </dgm:presLayoutVars>
      </dgm:prSet>
      <dgm:spPr/>
    </dgm:pt>
    <dgm:pt modelId="{17845F0C-FFF6-4062-A8CE-B3C5925DFBAE}" type="pres">
      <dgm:prSet presAssocID="{01A44708-9278-46AE-BC5B-829CBE7D2E07}" presName="sp" presStyleCnt="0"/>
      <dgm:spPr/>
    </dgm:pt>
    <dgm:pt modelId="{5045D712-9B71-409C-8136-AE42F06F49C2}" type="pres">
      <dgm:prSet presAssocID="{8BDA6CEA-ACAA-4775-99F6-A7BF0DF3B42E}" presName="composite" presStyleCnt="0"/>
      <dgm:spPr/>
    </dgm:pt>
    <dgm:pt modelId="{5353C98C-E4C4-4E34-BBF1-2681FFD7A233}" type="pres">
      <dgm:prSet presAssocID="{8BDA6CEA-ACAA-4775-99F6-A7BF0DF3B42E}" presName="parentText" presStyleLbl="alignNode1" presStyleIdx="3" presStyleCnt="4">
        <dgm:presLayoutVars>
          <dgm:chMax val="1"/>
          <dgm:bulletEnabled val="1"/>
        </dgm:presLayoutVars>
      </dgm:prSet>
      <dgm:spPr/>
    </dgm:pt>
    <dgm:pt modelId="{F1DC8AB1-010E-4DDD-AFAF-C4C0511B55DB}" type="pres">
      <dgm:prSet presAssocID="{8BDA6CEA-ACAA-4775-99F6-A7BF0DF3B42E}" presName="descendantText" presStyleLbl="alignAcc1" presStyleIdx="3" presStyleCnt="4">
        <dgm:presLayoutVars>
          <dgm:bulletEnabled val="1"/>
        </dgm:presLayoutVars>
      </dgm:prSet>
      <dgm:spPr/>
    </dgm:pt>
  </dgm:ptLst>
  <dgm:cxnLst>
    <dgm:cxn modelId="{C017DA08-E963-49B5-A3EB-E0B0BEB4D0A5}" srcId="{8BDA6CEA-ACAA-4775-99F6-A7BF0DF3B42E}" destId="{E81A5D43-F7E6-4C48-B037-707C5F7A06AB}" srcOrd="0" destOrd="0" parTransId="{2E22B8F4-969A-41B9-BFD1-A9C7B18DEE1A}" sibTransId="{7C49AABC-18AD-4E87-922A-AF315D1CCD42}"/>
    <dgm:cxn modelId="{159C2E19-3580-4ED3-A9E6-81197AE213BE}" type="presOf" srcId="{F1F5A6DD-8807-4CF2-A275-11FD0198A008}" destId="{8FEAF62F-8773-4BD6-A045-3C40BA6B0EC3}" srcOrd="0" destOrd="1" presId="urn:microsoft.com/office/officeart/2005/8/layout/chevron2"/>
    <dgm:cxn modelId="{0F9A5D24-BF64-4D18-8E33-3BC0B6C188F7}" srcId="{018ECCF4-F4A4-4117-8E79-090DD98801AB}" destId="{1B4D0C64-6682-45EB-895A-70910DB920B1}" srcOrd="0" destOrd="0" parTransId="{7ADA6594-5907-4B85-AE8C-F91AB01775F1}" sibTransId="{815A7E94-3156-44C3-9640-1362715EB1C7}"/>
    <dgm:cxn modelId="{483B7E2C-A082-4A21-B4EE-6EC6FC6F2256}" srcId="{CD4A924B-793A-41B8-842F-BAB4EE390D88}" destId="{DA0DAC08-C096-4067-A30F-13E096F1BE5B}" srcOrd="1" destOrd="0" parTransId="{FBDF4CAA-B0AB-4781-846B-0E877AB01163}" sibTransId="{EDF3C128-4B5F-4116-B23A-D7E0E93E03BD}"/>
    <dgm:cxn modelId="{C0647830-403F-458F-8778-8587AB86D006}" srcId="{CD4A924B-793A-41B8-842F-BAB4EE390D88}" destId="{018ECCF4-F4A4-4117-8E79-090DD98801AB}" srcOrd="2" destOrd="0" parTransId="{651470A4-4E9F-48F3-B705-B7F9C639E274}" sibTransId="{01A44708-9278-46AE-BC5B-829CBE7D2E07}"/>
    <dgm:cxn modelId="{6EE2AC33-1925-4476-A1DE-72A4F1B2524B}" type="presOf" srcId="{202F142F-213F-418B-BC28-D08626F2426F}" destId="{EC8EA632-99CB-48D0-AB32-2EB741942530}" srcOrd="0" destOrd="1" presId="urn:microsoft.com/office/officeart/2005/8/layout/chevron2"/>
    <dgm:cxn modelId="{CA89DC33-2250-49DC-BEA9-B23848C5B194}" srcId="{6B2E2923-9938-47E8-8D39-00B1068C73C2}" destId="{F1F5A6DD-8807-4CF2-A275-11FD0198A008}" srcOrd="1" destOrd="0" parTransId="{B1480D5C-92AE-4403-8557-39E414F6B052}" sibTransId="{F386D57D-0CFB-4CD7-9D9D-991A276DD8BD}"/>
    <dgm:cxn modelId="{68A38738-BD5B-4C89-9AEE-BF18B96C9249}" srcId="{DA0DAC08-C096-4067-A30F-13E096F1BE5B}" destId="{202F142F-213F-418B-BC28-D08626F2426F}" srcOrd="1" destOrd="0" parTransId="{4FE8A9C7-CDEB-4A19-AD3C-DAADFC9F38E5}" sibTransId="{1937A9E6-BA42-43F9-9A3B-43A9E3AA9A52}"/>
    <dgm:cxn modelId="{6BF7753E-5374-4940-9FE2-28085EAC99B8}" type="presOf" srcId="{6B2E2923-9938-47E8-8D39-00B1068C73C2}" destId="{E289E7F2-0FEE-4CB0-9790-073CBDFB6A29}" srcOrd="0" destOrd="0" presId="urn:microsoft.com/office/officeart/2005/8/layout/chevron2"/>
    <dgm:cxn modelId="{DC68AC5B-DD69-4331-8FD6-E5A506CF36E3}" type="presOf" srcId="{EAD61E4D-9885-40DC-952E-A5518D818B74}" destId="{EC8EA632-99CB-48D0-AB32-2EB741942530}" srcOrd="0" destOrd="0" presId="urn:microsoft.com/office/officeart/2005/8/layout/chevron2"/>
    <dgm:cxn modelId="{645BDE5F-E1C9-45EB-926C-DA026C4ABEC7}" srcId="{CD4A924B-793A-41B8-842F-BAB4EE390D88}" destId="{8BDA6CEA-ACAA-4775-99F6-A7BF0DF3B42E}" srcOrd="3" destOrd="0" parTransId="{101C19C2-D78C-4909-B6A2-E2DFCA047B48}" sibTransId="{CDF29065-01EF-469C-87DE-2A9FE2F49C12}"/>
    <dgm:cxn modelId="{5D637441-70EF-4763-9198-84113A8B964E}" type="presOf" srcId="{DA0DAC08-C096-4067-A30F-13E096F1BE5B}" destId="{A2197D50-4D57-45C3-A719-9489C0527C7D}" srcOrd="0" destOrd="0" presId="urn:microsoft.com/office/officeart/2005/8/layout/chevron2"/>
    <dgm:cxn modelId="{E1E98169-3B23-41CD-A5E5-5B8156B68484}" type="presOf" srcId="{1B4D0C64-6682-45EB-895A-70910DB920B1}" destId="{C86F72A7-2CF3-4091-8BAA-C6F161C35499}" srcOrd="0" destOrd="0" presId="urn:microsoft.com/office/officeart/2005/8/layout/chevron2"/>
    <dgm:cxn modelId="{7FF37053-082E-4A6E-8BA0-E97BED0F2BFD}" type="presOf" srcId="{20F0E264-2622-4B81-950B-5679D2D27AD0}" destId="{8FEAF62F-8773-4BD6-A045-3C40BA6B0EC3}" srcOrd="0" destOrd="0" presId="urn:microsoft.com/office/officeart/2005/8/layout/chevron2"/>
    <dgm:cxn modelId="{3D1FBF8E-743B-4856-AC0F-E90C6F3984CE}" type="presOf" srcId="{E81A5D43-F7E6-4C48-B037-707C5F7A06AB}" destId="{F1DC8AB1-010E-4DDD-AFAF-C4C0511B55DB}" srcOrd="0" destOrd="0" presId="urn:microsoft.com/office/officeart/2005/8/layout/chevron2"/>
    <dgm:cxn modelId="{34A872A8-DEB7-4621-9986-568AE73FFC54}" srcId="{CD4A924B-793A-41B8-842F-BAB4EE390D88}" destId="{6B2E2923-9938-47E8-8D39-00B1068C73C2}" srcOrd="0" destOrd="0" parTransId="{2405BC6D-F0BF-4130-8BAB-04E83D45AC3A}" sibTransId="{F604AEC8-9880-433E-888C-29FBFE42816D}"/>
    <dgm:cxn modelId="{F89E8CD2-6C8F-4D70-9711-CB12F7451165}" type="presOf" srcId="{018ECCF4-F4A4-4117-8E79-090DD98801AB}" destId="{6D3AC6D6-C0D7-4498-B689-A734ACFE14A1}" srcOrd="0" destOrd="0" presId="urn:microsoft.com/office/officeart/2005/8/layout/chevron2"/>
    <dgm:cxn modelId="{4ACFBDE7-4B0D-4F80-BCEC-E982C43130D8}" type="presOf" srcId="{CD4A924B-793A-41B8-842F-BAB4EE390D88}" destId="{BF231D62-BA8A-4FED-9872-2DCAC099A7BC}" srcOrd="0" destOrd="0" presId="urn:microsoft.com/office/officeart/2005/8/layout/chevron2"/>
    <dgm:cxn modelId="{275FEEE9-11AA-467E-81C3-46AA2023976E}" type="presOf" srcId="{45F2E018-13AA-42D7-BD34-70586F94C331}" destId="{C86F72A7-2CF3-4091-8BAA-C6F161C35499}" srcOrd="0" destOrd="1" presId="urn:microsoft.com/office/officeart/2005/8/layout/chevron2"/>
    <dgm:cxn modelId="{9BEBA1F8-33E6-40FF-94A7-CD1F494A0760}" srcId="{DA0DAC08-C096-4067-A30F-13E096F1BE5B}" destId="{EAD61E4D-9885-40DC-952E-A5518D818B74}" srcOrd="0" destOrd="0" parTransId="{9EFF2C14-B11D-4F5E-9334-CF8C0AB74E74}" sibTransId="{7436440D-7D59-46A6-82C6-71B2E9350EE7}"/>
    <dgm:cxn modelId="{38F6D8FB-4E9A-4B6E-9295-5151F5A2140D}" srcId="{018ECCF4-F4A4-4117-8E79-090DD98801AB}" destId="{45F2E018-13AA-42D7-BD34-70586F94C331}" srcOrd="1" destOrd="0" parTransId="{3469EBB7-16B1-4F78-8D45-4062DF147992}" sibTransId="{246FE26C-E83F-4E80-BA26-8EFB26269D1F}"/>
    <dgm:cxn modelId="{920548FE-4D13-4FB2-95E7-12A31870CB10}" type="presOf" srcId="{8BDA6CEA-ACAA-4775-99F6-A7BF0DF3B42E}" destId="{5353C98C-E4C4-4E34-BBF1-2681FFD7A233}" srcOrd="0" destOrd="0" presId="urn:microsoft.com/office/officeart/2005/8/layout/chevron2"/>
    <dgm:cxn modelId="{302D0CFF-F213-4F7F-9C4F-821C92AE60EE}" srcId="{6B2E2923-9938-47E8-8D39-00B1068C73C2}" destId="{20F0E264-2622-4B81-950B-5679D2D27AD0}" srcOrd="0" destOrd="0" parTransId="{0B93C144-478D-4814-BBA8-8211E1BF82A5}" sibTransId="{A572DCD8-D4EF-4CCC-A513-F0211F4A2D10}"/>
    <dgm:cxn modelId="{66BF6C7B-585A-435C-B1B6-6DA247D2BCBA}" type="presParOf" srcId="{BF231D62-BA8A-4FED-9872-2DCAC099A7BC}" destId="{0ED1856E-9E25-495D-9AE5-5BC155515B96}" srcOrd="0" destOrd="0" presId="urn:microsoft.com/office/officeart/2005/8/layout/chevron2"/>
    <dgm:cxn modelId="{D964077E-B517-4BC7-BB79-E769714A8902}" type="presParOf" srcId="{0ED1856E-9E25-495D-9AE5-5BC155515B96}" destId="{E289E7F2-0FEE-4CB0-9790-073CBDFB6A29}" srcOrd="0" destOrd="0" presId="urn:microsoft.com/office/officeart/2005/8/layout/chevron2"/>
    <dgm:cxn modelId="{67767E86-F445-4C34-A521-59C5A6F19693}" type="presParOf" srcId="{0ED1856E-9E25-495D-9AE5-5BC155515B96}" destId="{8FEAF62F-8773-4BD6-A045-3C40BA6B0EC3}" srcOrd="1" destOrd="0" presId="urn:microsoft.com/office/officeart/2005/8/layout/chevron2"/>
    <dgm:cxn modelId="{23DB2BF5-B0A5-470F-9851-AFECCD99060D}" type="presParOf" srcId="{BF231D62-BA8A-4FED-9872-2DCAC099A7BC}" destId="{B7C0D7E4-5D28-4319-BC38-EBE224EF5F79}" srcOrd="1" destOrd="0" presId="urn:microsoft.com/office/officeart/2005/8/layout/chevron2"/>
    <dgm:cxn modelId="{E7221901-D362-42A6-92F6-76DB40B03C9E}" type="presParOf" srcId="{BF231D62-BA8A-4FED-9872-2DCAC099A7BC}" destId="{AB1A7D39-C723-4BB3-914A-EF72BD43FDFD}" srcOrd="2" destOrd="0" presId="urn:microsoft.com/office/officeart/2005/8/layout/chevron2"/>
    <dgm:cxn modelId="{9A86D5F8-47B2-489E-838B-7C66D3309C81}" type="presParOf" srcId="{AB1A7D39-C723-4BB3-914A-EF72BD43FDFD}" destId="{A2197D50-4D57-45C3-A719-9489C0527C7D}" srcOrd="0" destOrd="0" presId="urn:microsoft.com/office/officeart/2005/8/layout/chevron2"/>
    <dgm:cxn modelId="{79BA8F6E-3288-48DC-AC23-0A410DA45F87}" type="presParOf" srcId="{AB1A7D39-C723-4BB3-914A-EF72BD43FDFD}" destId="{EC8EA632-99CB-48D0-AB32-2EB741942530}" srcOrd="1" destOrd="0" presId="urn:microsoft.com/office/officeart/2005/8/layout/chevron2"/>
    <dgm:cxn modelId="{CE9B710B-5C09-4F9A-A7D2-75E17F8D212C}" type="presParOf" srcId="{BF231D62-BA8A-4FED-9872-2DCAC099A7BC}" destId="{64C7F621-5955-49E6-9800-A6DF87E78847}" srcOrd="3" destOrd="0" presId="urn:microsoft.com/office/officeart/2005/8/layout/chevron2"/>
    <dgm:cxn modelId="{CF075434-E690-4FF8-BFE1-633868CB475B}" type="presParOf" srcId="{BF231D62-BA8A-4FED-9872-2DCAC099A7BC}" destId="{5FC87739-7440-4641-8FC3-6F14C35EDF4E}" srcOrd="4" destOrd="0" presId="urn:microsoft.com/office/officeart/2005/8/layout/chevron2"/>
    <dgm:cxn modelId="{741D7EAB-EB10-4B9E-B844-25B6751C4BD9}" type="presParOf" srcId="{5FC87739-7440-4641-8FC3-6F14C35EDF4E}" destId="{6D3AC6D6-C0D7-4498-B689-A734ACFE14A1}" srcOrd="0" destOrd="0" presId="urn:microsoft.com/office/officeart/2005/8/layout/chevron2"/>
    <dgm:cxn modelId="{FE6D6B6A-76B9-4130-9071-477E9C0C9776}" type="presParOf" srcId="{5FC87739-7440-4641-8FC3-6F14C35EDF4E}" destId="{C86F72A7-2CF3-4091-8BAA-C6F161C35499}" srcOrd="1" destOrd="0" presId="urn:microsoft.com/office/officeart/2005/8/layout/chevron2"/>
    <dgm:cxn modelId="{34CDE24F-4F3F-4F69-80C4-E62500EEF694}" type="presParOf" srcId="{BF231D62-BA8A-4FED-9872-2DCAC099A7BC}" destId="{17845F0C-FFF6-4062-A8CE-B3C5925DFBAE}" srcOrd="5" destOrd="0" presId="urn:microsoft.com/office/officeart/2005/8/layout/chevron2"/>
    <dgm:cxn modelId="{16254D2F-DB31-40B4-92F6-D1AAE0CAF387}" type="presParOf" srcId="{BF231D62-BA8A-4FED-9872-2DCAC099A7BC}" destId="{5045D712-9B71-409C-8136-AE42F06F49C2}" srcOrd="6" destOrd="0" presId="urn:microsoft.com/office/officeart/2005/8/layout/chevron2"/>
    <dgm:cxn modelId="{B760179F-B80F-44E6-B45D-E9BFF99EAEF3}" type="presParOf" srcId="{5045D712-9B71-409C-8136-AE42F06F49C2}" destId="{5353C98C-E4C4-4E34-BBF1-2681FFD7A233}" srcOrd="0" destOrd="0" presId="urn:microsoft.com/office/officeart/2005/8/layout/chevron2"/>
    <dgm:cxn modelId="{8F5B6FC8-652C-4082-AF8F-A8B17C1464AF}" type="presParOf" srcId="{5045D712-9B71-409C-8136-AE42F06F49C2}" destId="{F1DC8AB1-010E-4DDD-AFAF-C4C0511B55D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89E7F2-0FEE-4CB0-9790-073CBDFB6A29}">
      <dsp:nvSpPr>
        <dsp:cNvPr id="0" name=""/>
        <dsp:cNvSpPr/>
      </dsp:nvSpPr>
      <dsp:spPr>
        <a:xfrm rot="5400000">
          <a:off x="-214775" y="221805"/>
          <a:ext cx="1431839" cy="1002287"/>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itka Display" pitchFamily="2" charset="0"/>
            </a:rPr>
            <a:t>First Sprint </a:t>
          </a:r>
        </a:p>
      </dsp:txBody>
      <dsp:txXfrm rot="-5400000">
        <a:off x="2" y="508173"/>
        <a:ext cx="1002287" cy="429552"/>
      </dsp:txXfrm>
    </dsp:sp>
    <dsp:sp modelId="{8FEAF62F-8773-4BD6-A045-3C40BA6B0EC3}">
      <dsp:nvSpPr>
        <dsp:cNvPr id="0" name=""/>
        <dsp:cNvSpPr/>
      </dsp:nvSpPr>
      <dsp:spPr>
        <a:xfrm rot="5400000">
          <a:off x="4085337" y="-3076020"/>
          <a:ext cx="931184" cy="7097285"/>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Sitka Display" pitchFamily="2" charset="0"/>
            </a:rPr>
            <a:t>Cleaning up the data (Using </a:t>
          </a:r>
          <a:r>
            <a:rPr lang="en-US" sz="1800" kern="1200" dirty="0" err="1">
              <a:latin typeface="Sitka Display" pitchFamily="2" charset="0"/>
            </a:rPr>
            <a:t>numpy</a:t>
          </a:r>
          <a:r>
            <a:rPr lang="en-US" sz="1800" kern="1200" dirty="0">
              <a:latin typeface="Sitka Display" pitchFamily="2" charset="0"/>
            </a:rPr>
            <a:t> and Pandas)</a:t>
          </a:r>
        </a:p>
        <a:p>
          <a:pPr marL="171450" lvl="1" indent="-171450" algn="l" defTabSz="800100">
            <a:lnSpc>
              <a:spcPct val="90000"/>
            </a:lnSpc>
            <a:spcBef>
              <a:spcPct val="0"/>
            </a:spcBef>
            <a:spcAft>
              <a:spcPct val="15000"/>
            </a:spcAft>
            <a:buChar char="•"/>
          </a:pPr>
          <a:r>
            <a:rPr lang="en-US" sz="1800" kern="1200" dirty="0">
              <a:latin typeface="Sitka Display" pitchFamily="2" charset="0"/>
            </a:rPr>
            <a:t>Researching on LSTM,GRU,SVM And Random Forest </a:t>
          </a:r>
        </a:p>
      </dsp:txBody>
      <dsp:txXfrm rot="-5400000">
        <a:off x="1002287" y="52487"/>
        <a:ext cx="7051828" cy="840270"/>
      </dsp:txXfrm>
    </dsp:sp>
    <dsp:sp modelId="{A2197D50-4D57-45C3-A719-9489C0527C7D}">
      <dsp:nvSpPr>
        <dsp:cNvPr id="0" name=""/>
        <dsp:cNvSpPr/>
      </dsp:nvSpPr>
      <dsp:spPr>
        <a:xfrm rot="5400000">
          <a:off x="-214775" y="1509142"/>
          <a:ext cx="1431839" cy="1002287"/>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itka Display" pitchFamily="2" charset="0"/>
            </a:rPr>
            <a:t>Second Sprint</a:t>
          </a:r>
        </a:p>
      </dsp:txBody>
      <dsp:txXfrm rot="-5400000">
        <a:off x="2" y="1795510"/>
        <a:ext cx="1002287" cy="429552"/>
      </dsp:txXfrm>
    </dsp:sp>
    <dsp:sp modelId="{EC8EA632-99CB-48D0-AB32-2EB741942530}">
      <dsp:nvSpPr>
        <dsp:cNvPr id="0" name=""/>
        <dsp:cNvSpPr/>
      </dsp:nvSpPr>
      <dsp:spPr>
        <a:xfrm rot="5400000">
          <a:off x="4085582" y="-1788928"/>
          <a:ext cx="930695" cy="7097285"/>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Sitka Display" pitchFamily="2" charset="0"/>
            </a:rPr>
            <a:t>Splitting the data</a:t>
          </a:r>
        </a:p>
        <a:p>
          <a:pPr marL="171450" lvl="1" indent="-171450" algn="l" defTabSz="800100">
            <a:lnSpc>
              <a:spcPct val="90000"/>
            </a:lnSpc>
            <a:spcBef>
              <a:spcPct val="0"/>
            </a:spcBef>
            <a:spcAft>
              <a:spcPct val="15000"/>
            </a:spcAft>
            <a:buChar char="•"/>
          </a:pPr>
          <a:r>
            <a:rPr lang="en-US" sz="1800" kern="1200" dirty="0">
              <a:latin typeface="Sitka Display" pitchFamily="2" charset="0"/>
            </a:rPr>
            <a:t>Implementing and starting training the LSTM,SVM and Random Forest Models</a:t>
          </a:r>
        </a:p>
      </dsp:txBody>
      <dsp:txXfrm rot="-5400000">
        <a:off x="1002288" y="1339799"/>
        <a:ext cx="7051852" cy="839829"/>
      </dsp:txXfrm>
    </dsp:sp>
    <dsp:sp modelId="{6D3AC6D6-C0D7-4498-B689-A734ACFE14A1}">
      <dsp:nvSpPr>
        <dsp:cNvPr id="0" name=""/>
        <dsp:cNvSpPr/>
      </dsp:nvSpPr>
      <dsp:spPr>
        <a:xfrm rot="5400000">
          <a:off x="-214775" y="2796478"/>
          <a:ext cx="1431839" cy="1002287"/>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ct val="35000"/>
            </a:spcAft>
            <a:buNone/>
          </a:pPr>
          <a:r>
            <a:rPr lang="en-US" sz="2000" kern="1200" dirty="0">
              <a:latin typeface="Sitka Display" pitchFamily="2" charset="0"/>
            </a:rPr>
            <a:t>Third Sprint </a:t>
          </a:r>
        </a:p>
      </dsp:txBody>
      <dsp:txXfrm rot="-5400000">
        <a:off x="2" y="3082846"/>
        <a:ext cx="1002287" cy="429552"/>
      </dsp:txXfrm>
    </dsp:sp>
    <dsp:sp modelId="{C86F72A7-2CF3-4091-8BAA-C6F161C35499}">
      <dsp:nvSpPr>
        <dsp:cNvPr id="0" name=""/>
        <dsp:cNvSpPr/>
      </dsp:nvSpPr>
      <dsp:spPr>
        <a:xfrm rot="5400000">
          <a:off x="4085582" y="-501592"/>
          <a:ext cx="930695" cy="7097285"/>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Sitka Display" pitchFamily="2" charset="0"/>
            </a:rPr>
            <a:t>Training, validating and testing the dataset further on all 3 Models.</a:t>
          </a:r>
        </a:p>
        <a:p>
          <a:pPr marL="171450" lvl="1" indent="-171450" algn="l" defTabSz="800100">
            <a:lnSpc>
              <a:spcPct val="90000"/>
            </a:lnSpc>
            <a:spcBef>
              <a:spcPct val="0"/>
            </a:spcBef>
            <a:spcAft>
              <a:spcPct val="15000"/>
            </a:spcAft>
            <a:buChar char="•"/>
          </a:pPr>
          <a:r>
            <a:rPr lang="en-US" sz="1800" kern="1200" dirty="0">
              <a:latin typeface="Sitka Display" pitchFamily="2" charset="0"/>
            </a:rPr>
            <a:t>Documenting the accuracy and noting the differences between each run.</a:t>
          </a:r>
        </a:p>
      </dsp:txBody>
      <dsp:txXfrm rot="-5400000">
        <a:off x="1002288" y="2627135"/>
        <a:ext cx="7051852" cy="839829"/>
      </dsp:txXfrm>
    </dsp:sp>
    <dsp:sp modelId="{5353C98C-E4C4-4E34-BBF1-2681FFD7A233}">
      <dsp:nvSpPr>
        <dsp:cNvPr id="0" name=""/>
        <dsp:cNvSpPr/>
      </dsp:nvSpPr>
      <dsp:spPr>
        <a:xfrm rot="5400000">
          <a:off x="-214775" y="4083814"/>
          <a:ext cx="1431839" cy="1002287"/>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itka Display" pitchFamily="2" charset="0"/>
            </a:rPr>
            <a:t>Final Sprint</a:t>
          </a:r>
        </a:p>
      </dsp:txBody>
      <dsp:txXfrm rot="-5400000">
        <a:off x="2" y="4370182"/>
        <a:ext cx="1002287" cy="429552"/>
      </dsp:txXfrm>
    </dsp:sp>
    <dsp:sp modelId="{F1DC8AB1-010E-4DDD-AFAF-C4C0511B55DB}">
      <dsp:nvSpPr>
        <dsp:cNvPr id="0" name=""/>
        <dsp:cNvSpPr/>
      </dsp:nvSpPr>
      <dsp:spPr>
        <a:xfrm rot="5400000">
          <a:off x="4085582" y="785743"/>
          <a:ext cx="930695" cy="7097285"/>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Sitka Display" pitchFamily="2" charset="0"/>
            </a:rPr>
            <a:t>Comparing the 3 models and wrapping up the project.</a:t>
          </a:r>
        </a:p>
      </dsp:txBody>
      <dsp:txXfrm rot="-5400000">
        <a:off x="1002288" y="3914471"/>
        <a:ext cx="7051852" cy="83982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93FAB26-E031-48F0-85CD-20BF75EFF3B5}" type="datetimeFigureOut">
              <a:rPr lang="en-US" smtClean="0"/>
              <a:t>11/28/2023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03FD251-4CC3-48FF-AA5E-3F539C54206D}" type="slidenum">
              <a:rPr lang="en-US" smtClean="0"/>
              <a:t>‹#›</a:t>
            </a:fld>
            <a:endParaRPr lang="en-US"/>
          </a:p>
        </p:txBody>
      </p:sp>
    </p:spTree>
    <p:extLst>
      <p:ext uri="{BB962C8B-B14F-4D97-AF65-F5344CB8AC3E}">
        <p14:creationId xmlns:p14="http://schemas.microsoft.com/office/powerpoint/2010/main" val="1252171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FAB26-E031-48F0-85CD-20BF75EFF3B5}"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FD251-4CC3-48FF-AA5E-3F539C54206D}" type="slidenum">
              <a:rPr lang="en-US" smtClean="0"/>
              <a:t>‹#›</a:t>
            </a:fld>
            <a:endParaRPr lang="en-US"/>
          </a:p>
        </p:txBody>
      </p:sp>
    </p:spTree>
    <p:extLst>
      <p:ext uri="{BB962C8B-B14F-4D97-AF65-F5344CB8AC3E}">
        <p14:creationId xmlns:p14="http://schemas.microsoft.com/office/powerpoint/2010/main" val="2012062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FAB26-E031-48F0-85CD-20BF75EFF3B5}"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FD251-4CC3-48FF-AA5E-3F539C54206D}" type="slidenum">
              <a:rPr lang="en-US" smtClean="0"/>
              <a:t>‹#›</a:t>
            </a:fld>
            <a:endParaRPr lang="en-US"/>
          </a:p>
        </p:txBody>
      </p:sp>
    </p:spTree>
    <p:extLst>
      <p:ext uri="{BB962C8B-B14F-4D97-AF65-F5344CB8AC3E}">
        <p14:creationId xmlns:p14="http://schemas.microsoft.com/office/powerpoint/2010/main" val="4019470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FAB26-E031-48F0-85CD-20BF75EFF3B5}"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FD251-4CC3-48FF-AA5E-3F539C54206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46142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FAB26-E031-48F0-85CD-20BF75EFF3B5}"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FD251-4CC3-48FF-AA5E-3F539C54206D}" type="slidenum">
              <a:rPr lang="en-US" smtClean="0"/>
              <a:t>‹#›</a:t>
            </a:fld>
            <a:endParaRPr lang="en-US"/>
          </a:p>
        </p:txBody>
      </p:sp>
    </p:spTree>
    <p:extLst>
      <p:ext uri="{BB962C8B-B14F-4D97-AF65-F5344CB8AC3E}">
        <p14:creationId xmlns:p14="http://schemas.microsoft.com/office/powerpoint/2010/main" val="50481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3FAB26-E031-48F0-85CD-20BF75EFF3B5}"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3FD251-4CC3-48FF-AA5E-3F539C54206D}" type="slidenum">
              <a:rPr lang="en-US" smtClean="0"/>
              <a:t>‹#›</a:t>
            </a:fld>
            <a:endParaRPr lang="en-US"/>
          </a:p>
        </p:txBody>
      </p:sp>
    </p:spTree>
    <p:extLst>
      <p:ext uri="{BB962C8B-B14F-4D97-AF65-F5344CB8AC3E}">
        <p14:creationId xmlns:p14="http://schemas.microsoft.com/office/powerpoint/2010/main" val="4251739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3FAB26-E031-48F0-85CD-20BF75EFF3B5}"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3FD251-4CC3-48FF-AA5E-3F539C54206D}" type="slidenum">
              <a:rPr lang="en-US" smtClean="0"/>
              <a:t>‹#›</a:t>
            </a:fld>
            <a:endParaRPr lang="en-US"/>
          </a:p>
        </p:txBody>
      </p:sp>
    </p:spTree>
    <p:extLst>
      <p:ext uri="{BB962C8B-B14F-4D97-AF65-F5344CB8AC3E}">
        <p14:creationId xmlns:p14="http://schemas.microsoft.com/office/powerpoint/2010/main" val="318268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AB26-E031-48F0-85CD-20BF75EFF3B5}"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FD251-4CC3-48FF-AA5E-3F539C54206D}" type="slidenum">
              <a:rPr lang="en-US" smtClean="0"/>
              <a:t>‹#›</a:t>
            </a:fld>
            <a:endParaRPr lang="en-US"/>
          </a:p>
        </p:txBody>
      </p:sp>
    </p:spTree>
    <p:extLst>
      <p:ext uri="{BB962C8B-B14F-4D97-AF65-F5344CB8AC3E}">
        <p14:creationId xmlns:p14="http://schemas.microsoft.com/office/powerpoint/2010/main" val="2448711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AB26-E031-48F0-85CD-20BF75EFF3B5}"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FD251-4CC3-48FF-AA5E-3F539C54206D}" type="slidenum">
              <a:rPr lang="en-US" smtClean="0"/>
              <a:t>‹#›</a:t>
            </a:fld>
            <a:endParaRPr lang="en-US"/>
          </a:p>
        </p:txBody>
      </p:sp>
    </p:spTree>
    <p:extLst>
      <p:ext uri="{BB962C8B-B14F-4D97-AF65-F5344CB8AC3E}">
        <p14:creationId xmlns:p14="http://schemas.microsoft.com/office/powerpoint/2010/main" val="1524325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AB26-E031-48F0-85CD-20BF75EFF3B5}"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FD251-4CC3-48FF-AA5E-3F539C54206D}" type="slidenum">
              <a:rPr lang="en-US" smtClean="0"/>
              <a:t>‹#›</a:t>
            </a:fld>
            <a:endParaRPr lang="en-US"/>
          </a:p>
        </p:txBody>
      </p:sp>
    </p:spTree>
    <p:extLst>
      <p:ext uri="{BB962C8B-B14F-4D97-AF65-F5344CB8AC3E}">
        <p14:creationId xmlns:p14="http://schemas.microsoft.com/office/powerpoint/2010/main" val="2260907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3FAB26-E031-48F0-85CD-20BF75EFF3B5}"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FD251-4CC3-48FF-AA5E-3F539C54206D}" type="slidenum">
              <a:rPr lang="en-US" smtClean="0"/>
              <a:t>‹#›</a:t>
            </a:fld>
            <a:endParaRPr lang="en-US"/>
          </a:p>
        </p:txBody>
      </p:sp>
    </p:spTree>
    <p:extLst>
      <p:ext uri="{BB962C8B-B14F-4D97-AF65-F5344CB8AC3E}">
        <p14:creationId xmlns:p14="http://schemas.microsoft.com/office/powerpoint/2010/main" val="3247240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3FAB26-E031-48F0-85CD-20BF75EFF3B5}"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FD251-4CC3-48FF-AA5E-3F539C54206D}" type="slidenum">
              <a:rPr lang="en-US" smtClean="0"/>
              <a:t>‹#›</a:t>
            </a:fld>
            <a:endParaRPr lang="en-US"/>
          </a:p>
        </p:txBody>
      </p:sp>
    </p:spTree>
    <p:extLst>
      <p:ext uri="{BB962C8B-B14F-4D97-AF65-F5344CB8AC3E}">
        <p14:creationId xmlns:p14="http://schemas.microsoft.com/office/powerpoint/2010/main" val="381566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3FAB26-E031-48F0-85CD-20BF75EFF3B5}"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3FD251-4CC3-48FF-AA5E-3F539C54206D}" type="slidenum">
              <a:rPr lang="en-US" smtClean="0"/>
              <a:t>‹#›</a:t>
            </a:fld>
            <a:endParaRPr lang="en-US"/>
          </a:p>
        </p:txBody>
      </p:sp>
    </p:spTree>
    <p:extLst>
      <p:ext uri="{BB962C8B-B14F-4D97-AF65-F5344CB8AC3E}">
        <p14:creationId xmlns:p14="http://schemas.microsoft.com/office/powerpoint/2010/main" val="293726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3FAB26-E031-48F0-85CD-20BF75EFF3B5}"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3FD251-4CC3-48FF-AA5E-3F539C54206D}" type="slidenum">
              <a:rPr lang="en-US" smtClean="0"/>
              <a:t>‹#›</a:t>
            </a:fld>
            <a:endParaRPr lang="en-US"/>
          </a:p>
        </p:txBody>
      </p:sp>
    </p:spTree>
    <p:extLst>
      <p:ext uri="{BB962C8B-B14F-4D97-AF65-F5344CB8AC3E}">
        <p14:creationId xmlns:p14="http://schemas.microsoft.com/office/powerpoint/2010/main" val="1572538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3FAB26-E031-48F0-85CD-20BF75EFF3B5}" type="datetimeFigureOut">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3FD251-4CC3-48FF-AA5E-3F539C54206D}" type="slidenum">
              <a:rPr lang="en-US" smtClean="0"/>
              <a:t>‹#›</a:t>
            </a:fld>
            <a:endParaRPr lang="en-US"/>
          </a:p>
        </p:txBody>
      </p:sp>
    </p:spTree>
    <p:extLst>
      <p:ext uri="{BB962C8B-B14F-4D97-AF65-F5344CB8AC3E}">
        <p14:creationId xmlns:p14="http://schemas.microsoft.com/office/powerpoint/2010/main" val="2399752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FAB26-E031-48F0-85CD-20BF75EFF3B5}"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FD251-4CC3-48FF-AA5E-3F539C54206D}" type="slidenum">
              <a:rPr lang="en-US" smtClean="0"/>
              <a:t>‹#›</a:t>
            </a:fld>
            <a:endParaRPr lang="en-US"/>
          </a:p>
        </p:txBody>
      </p:sp>
    </p:spTree>
    <p:extLst>
      <p:ext uri="{BB962C8B-B14F-4D97-AF65-F5344CB8AC3E}">
        <p14:creationId xmlns:p14="http://schemas.microsoft.com/office/powerpoint/2010/main" val="472488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FAB26-E031-48F0-85CD-20BF75EFF3B5}"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FD251-4CC3-48FF-AA5E-3F539C54206D}" type="slidenum">
              <a:rPr lang="en-US" smtClean="0"/>
              <a:t>‹#›</a:t>
            </a:fld>
            <a:endParaRPr lang="en-US"/>
          </a:p>
        </p:txBody>
      </p:sp>
    </p:spTree>
    <p:extLst>
      <p:ext uri="{BB962C8B-B14F-4D97-AF65-F5344CB8AC3E}">
        <p14:creationId xmlns:p14="http://schemas.microsoft.com/office/powerpoint/2010/main" val="1057605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3FAB26-E031-48F0-85CD-20BF75EFF3B5}" type="datetimeFigureOut">
              <a:rPr lang="en-US" smtClean="0"/>
              <a:t>11/28/2023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03FD251-4CC3-48FF-AA5E-3F539C54206D}" type="slidenum">
              <a:rPr lang="en-US" smtClean="0"/>
              <a:t>‹#›</a:t>
            </a:fld>
            <a:endParaRPr lang="en-US"/>
          </a:p>
        </p:txBody>
      </p:sp>
    </p:spTree>
    <p:extLst>
      <p:ext uri="{BB962C8B-B14F-4D97-AF65-F5344CB8AC3E}">
        <p14:creationId xmlns:p14="http://schemas.microsoft.com/office/powerpoint/2010/main" val="41298390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FFD6-5C29-AB2A-3606-2220528222CA}"/>
              </a:ext>
            </a:extLst>
          </p:cNvPr>
          <p:cNvSpPr>
            <a:spLocks noGrp="1"/>
          </p:cNvSpPr>
          <p:nvPr>
            <p:ph type="ctrTitle"/>
          </p:nvPr>
        </p:nvSpPr>
        <p:spPr>
          <a:xfrm>
            <a:off x="1700212" y="1773238"/>
            <a:ext cx="8791575" cy="1655762"/>
          </a:xfrm>
        </p:spPr>
        <p:txBody>
          <a:bodyPr>
            <a:normAutofit/>
          </a:bodyPr>
          <a:lstStyle/>
          <a:p>
            <a:pPr algn="ctr"/>
            <a:r>
              <a:rPr lang="en-US" sz="6600" b="1" u="sng" dirty="0">
                <a:latin typeface="Sitka Heading Semibold" pitchFamily="2" charset="0"/>
              </a:rPr>
              <a:t>ML HTGR</a:t>
            </a:r>
          </a:p>
        </p:txBody>
      </p:sp>
      <p:sp>
        <p:nvSpPr>
          <p:cNvPr id="3" name="Subtitle 2">
            <a:extLst>
              <a:ext uri="{FF2B5EF4-FFF2-40B4-BE49-F238E27FC236}">
                <a16:creationId xmlns:a16="http://schemas.microsoft.com/office/drawing/2014/main" id="{4E74BC23-EB58-3069-2B54-4B6F4DB397D3}"/>
              </a:ext>
            </a:extLst>
          </p:cNvPr>
          <p:cNvSpPr>
            <a:spLocks noGrp="1"/>
          </p:cNvSpPr>
          <p:nvPr>
            <p:ph type="subTitle" idx="1"/>
          </p:nvPr>
        </p:nvSpPr>
        <p:spPr>
          <a:xfrm>
            <a:off x="1700211" y="3541983"/>
            <a:ext cx="8791575" cy="599091"/>
          </a:xfrm>
        </p:spPr>
        <p:txBody>
          <a:bodyPr>
            <a:normAutofit/>
          </a:bodyPr>
          <a:lstStyle/>
          <a:p>
            <a:pPr algn="ctr"/>
            <a:r>
              <a:rPr lang="en-US" sz="2800" u="sng" dirty="0">
                <a:latin typeface="Sitka Display" pitchFamily="2" charset="0"/>
              </a:rPr>
              <a:t>Prerna Joshi</a:t>
            </a:r>
          </a:p>
        </p:txBody>
      </p:sp>
    </p:spTree>
    <p:extLst>
      <p:ext uri="{BB962C8B-B14F-4D97-AF65-F5344CB8AC3E}">
        <p14:creationId xmlns:p14="http://schemas.microsoft.com/office/powerpoint/2010/main" val="2532034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6DD4-7510-78B4-6477-A6DA37E43F88}"/>
              </a:ext>
            </a:extLst>
          </p:cNvPr>
          <p:cNvSpPr>
            <a:spLocks noGrp="1"/>
          </p:cNvSpPr>
          <p:nvPr>
            <p:ph type="title"/>
          </p:nvPr>
        </p:nvSpPr>
        <p:spPr>
          <a:xfrm>
            <a:off x="1141413" y="138458"/>
            <a:ext cx="9905998" cy="1478570"/>
          </a:xfrm>
        </p:spPr>
        <p:txBody>
          <a:bodyPr/>
          <a:lstStyle/>
          <a:p>
            <a:r>
              <a:rPr lang="en-US" u="sng" dirty="0">
                <a:latin typeface="Sitka Display Semibold" pitchFamily="2" charset="0"/>
              </a:rPr>
              <a:t>Final Plans</a:t>
            </a:r>
          </a:p>
        </p:txBody>
      </p:sp>
      <p:sp>
        <p:nvSpPr>
          <p:cNvPr id="3" name="Content Placeholder 2">
            <a:extLst>
              <a:ext uri="{FF2B5EF4-FFF2-40B4-BE49-F238E27FC236}">
                <a16:creationId xmlns:a16="http://schemas.microsoft.com/office/drawing/2014/main" id="{E3B0A926-7B76-B23F-44FD-A5138DD707AD}"/>
              </a:ext>
            </a:extLst>
          </p:cNvPr>
          <p:cNvSpPr>
            <a:spLocks noGrp="1"/>
          </p:cNvSpPr>
          <p:nvPr>
            <p:ph idx="1"/>
          </p:nvPr>
        </p:nvSpPr>
        <p:spPr>
          <a:xfrm>
            <a:off x="1141412" y="1703070"/>
            <a:ext cx="9905999" cy="4088131"/>
          </a:xfrm>
        </p:spPr>
        <p:txBody>
          <a:bodyPr>
            <a:normAutofit/>
          </a:bodyPr>
          <a:lstStyle/>
          <a:p>
            <a:r>
              <a:rPr lang="en-US" dirty="0">
                <a:latin typeface="Sitka Display" pitchFamily="2" charset="0"/>
              </a:rPr>
              <a:t>Keep track of the team’s progress through the next week.</a:t>
            </a:r>
          </a:p>
          <a:p>
            <a:r>
              <a:rPr lang="en-US" dirty="0">
                <a:latin typeface="Sitka Display" pitchFamily="2" charset="0"/>
              </a:rPr>
              <a:t>Organize the GitHub repository better.</a:t>
            </a:r>
          </a:p>
          <a:p>
            <a:r>
              <a:rPr lang="en-US" dirty="0">
                <a:latin typeface="Sitka Display" pitchFamily="2" charset="0"/>
              </a:rPr>
              <a:t>Upload the documentation of the accuracy of various runs on all 3 models on GitHub.</a:t>
            </a:r>
          </a:p>
          <a:p>
            <a:r>
              <a:rPr lang="en-US" dirty="0">
                <a:latin typeface="Sitka Display" pitchFamily="2" charset="0"/>
              </a:rPr>
              <a:t>Officially wrap up the project.</a:t>
            </a:r>
          </a:p>
          <a:p>
            <a:endParaRPr lang="en-US" dirty="0">
              <a:latin typeface="Sitka Display" pitchFamily="2" charset="0"/>
            </a:endParaRPr>
          </a:p>
        </p:txBody>
      </p:sp>
    </p:spTree>
    <p:extLst>
      <p:ext uri="{BB962C8B-B14F-4D97-AF65-F5344CB8AC3E}">
        <p14:creationId xmlns:p14="http://schemas.microsoft.com/office/powerpoint/2010/main" val="1781828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17FB82-705E-E3B8-18AF-834B199F0B59}"/>
              </a:ext>
            </a:extLst>
          </p:cNvPr>
          <p:cNvSpPr/>
          <p:nvPr/>
        </p:nvSpPr>
        <p:spPr>
          <a:xfrm>
            <a:off x="2973621" y="2087224"/>
            <a:ext cx="6244757" cy="1200329"/>
          </a:xfrm>
          <a:prstGeom prst="rect">
            <a:avLst/>
          </a:prstGeom>
          <a:noFill/>
        </p:spPr>
        <p:txBody>
          <a:bodyPr wrap="square" lIns="91440" tIns="45720" rIns="91440" bIns="45720">
            <a:spAutoFit/>
          </a:bodyPr>
          <a:lstStyle/>
          <a:p>
            <a:pPr algn="ctr"/>
            <a:r>
              <a:rPr lang="en-US" sz="7200" u="sng" cap="none" spc="50" dirty="0">
                <a:ln w="0"/>
                <a:solidFill>
                  <a:schemeClr val="tx1">
                    <a:lumMod val="95000"/>
                  </a:schemeClr>
                </a:solidFill>
                <a:effectLst>
                  <a:innerShdw blurRad="63500" dist="50800" dir="13500000">
                    <a:srgbClr val="000000">
                      <a:alpha val="50000"/>
                    </a:srgbClr>
                  </a:innerShdw>
                </a:effectLst>
                <a:latin typeface="Sitka Display Semibold" pitchFamily="2" charset="0"/>
              </a:rPr>
              <a:t>Thank You</a:t>
            </a:r>
          </a:p>
        </p:txBody>
      </p:sp>
    </p:spTree>
    <p:extLst>
      <p:ext uri="{BB962C8B-B14F-4D97-AF65-F5344CB8AC3E}">
        <p14:creationId xmlns:p14="http://schemas.microsoft.com/office/powerpoint/2010/main" val="4290163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EF9A8-A3B2-F2A9-2475-147A6FB9952D}"/>
              </a:ext>
            </a:extLst>
          </p:cNvPr>
          <p:cNvSpPr>
            <a:spLocks noGrp="1"/>
          </p:cNvSpPr>
          <p:nvPr>
            <p:ph type="title"/>
          </p:nvPr>
        </p:nvSpPr>
        <p:spPr>
          <a:xfrm>
            <a:off x="1141412" y="244807"/>
            <a:ext cx="9905998" cy="1478570"/>
          </a:xfrm>
        </p:spPr>
        <p:txBody>
          <a:bodyPr/>
          <a:lstStyle/>
          <a:p>
            <a:r>
              <a:rPr lang="en-US" u="sng" dirty="0">
                <a:latin typeface="Sitka Banner Semibold" pitchFamily="2" charset="0"/>
              </a:rPr>
              <a:t>About the Project</a:t>
            </a:r>
          </a:p>
        </p:txBody>
      </p:sp>
      <p:sp>
        <p:nvSpPr>
          <p:cNvPr id="3" name="Content Placeholder 2">
            <a:extLst>
              <a:ext uri="{FF2B5EF4-FFF2-40B4-BE49-F238E27FC236}">
                <a16:creationId xmlns:a16="http://schemas.microsoft.com/office/drawing/2014/main" id="{A7118CF7-55EB-42EB-32B1-6AB142BA4209}"/>
              </a:ext>
            </a:extLst>
          </p:cNvPr>
          <p:cNvSpPr>
            <a:spLocks noGrp="1"/>
          </p:cNvSpPr>
          <p:nvPr>
            <p:ph idx="1"/>
          </p:nvPr>
        </p:nvSpPr>
        <p:spPr>
          <a:xfrm>
            <a:off x="1141412" y="1851922"/>
            <a:ext cx="9905999" cy="4111556"/>
          </a:xfrm>
        </p:spPr>
        <p:txBody>
          <a:bodyPr/>
          <a:lstStyle/>
          <a:p>
            <a:r>
              <a:rPr lang="en-US" dirty="0">
                <a:latin typeface="Sitka Display" pitchFamily="2" charset="0"/>
              </a:rPr>
              <a:t>This project is designed to teach Machine Learning to beginners.</a:t>
            </a:r>
          </a:p>
          <a:p>
            <a:r>
              <a:rPr lang="en-US" dirty="0">
                <a:latin typeface="Sitka Display" pitchFamily="2" charset="0"/>
              </a:rPr>
              <a:t>We deviated from the project’s original plans and ended up doing a total of 3 Machine learning Models instead of 1.</a:t>
            </a:r>
          </a:p>
          <a:p>
            <a:r>
              <a:rPr lang="en-US" dirty="0">
                <a:latin typeface="Sitka Display" pitchFamily="2" charset="0"/>
              </a:rPr>
              <a:t>My team implemented the Random Forest, SVM, And LSTM models.</a:t>
            </a:r>
          </a:p>
          <a:p>
            <a:r>
              <a:rPr lang="en-US" dirty="0">
                <a:latin typeface="Sitka Display" pitchFamily="2" charset="0"/>
              </a:rPr>
              <a:t>GitHub Repo:  https://github.com/cppsea/ML_HTGR</a:t>
            </a:r>
          </a:p>
          <a:p>
            <a:endParaRPr lang="en-US" dirty="0">
              <a:latin typeface="Sitka Display" pitchFamily="2" charset="0"/>
            </a:endParaRPr>
          </a:p>
          <a:p>
            <a:endParaRPr lang="en-US" dirty="0">
              <a:latin typeface="Sitka Display" pitchFamily="2" charset="0"/>
            </a:endParaRPr>
          </a:p>
        </p:txBody>
      </p:sp>
    </p:spTree>
    <p:extLst>
      <p:ext uri="{BB962C8B-B14F-4D97-AF65-F5344CB8AC3E}">
        <p14:creationId xmlns:p14="http://schemas.microsoft.com/office/powerpoint/2010/main" val="3681981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CC3F-6961-146E-8304-5631228B7098}"/>
              </a:ext>
            </a:extLst>
          </p:cNvPr>
          <p:cNvSpPr>
            <a:spLocks noGrp="1"/>
          </p:cNvSpPr>
          <p:nvPr>
            <p:ph type="title"/>
          </p:nvPr>
        </p:nvSpPr>
        <p:spPr>
          <a:xfrm>
            <a:off x="2101950" y="238540"/>
            <a:ext cx="9226563" cy="524786"/>
          </a:xfrm>
        </p:spPr>
        <p:txBody>
          <a:bodyPr>
            <a:normAutofit fontScale="90000"/>
          </a:bodyPr>
          <a:lstStyle/>
          <a:p>
            <a:r>
              <a:rPr lang="en-US" u="sng" dirty="0">
                <a:latin typeface="Sitka Banner Semibold" pitchFamily="2" charset="0"/>
              </a:rPr>
              <a:t>Project Progress and Timeline</a:t>
            </a:r>
          </a:p>
        </p:txBody>
      </p:sp>
      <p:graphicFrame>
        <p:nvGraphicFramePr>
          <p:cNvPr id="10" name="Diagram 9">
            <a:extLst>
              <a:ext uri="{FF2B5EF4-FFF2-40B4-BE49-F238E27FC236}">
                <a16:creationId xmlns:a16="http://schemas.microsoft.com/office/drawing/2014/main" id="{2737914F-ED58-D95A-EE8E-D83E34888D9A}"/>
              </a:ext>
            </a:extLst>
          </p:cNvPr>
          <p:cNvGraphicFramePr/>
          <p:nvPr>
            <p:extLst>
              <p:ext uri="{D42A27DB-BD31-4B8C-83A1-F6EECF244321}">
                <p14:modId xmlns:p14="http://schemas.microsoft.com/office/powerpoint/2010/main" val="597660121"/>
              </p:ext>
            </p:extLst>
          </p:nvPr>
        </p:nvGraphicFramePr>
        <p:xfrm>
          <a:off x="2101950" y="929890"/>
          <a:ext cx="8099573" cy="5307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113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ACACE-B952-D6B2-4440-76A0C88CBE5A}"/>
              </a:ext>
            </a:extLst>
          </p:cNvPr>
          <p:cNvSpPr>
            <a:spLocks noGrp="1"/>
          </p:cNvSpPr>
          <p:nvPr>
            <p:ph type="title"/>
          </p:nvPr>
        </p:nvSpPr>
        <p:spPr/>
        <p:txBody>
          <a:bodyPr/>
          <a:lstStyle/>
          <a:p>
            <a:r>
              <a:rPr lang="en-US" u="sng" dirty="0">
                <a:latin typeface="Sitka Banner Semibold" pitchFamily="2" charset="0"/>
              </a:rPr>
              <a:t>General Process TO manage the project</a:t>
            </a:r>
          </a:p>
        </p:txBody>
      </p:sp>
      <p:sp>
        <p:nvSpPr>
          <p:cNvPr id="3" name="Content Placeholder 2">
            <a:extLst>
              <a:ext uri="{FF2B5EF4-FFF2-40B4-BE49-F238E27FC236}">
                <a16:creationId xmlns:a16="http://schemas.microsoft.com/office/drawing/2014/main" id="{A6D63D0E-D376-2F14-6703-ACC483ED631B}"/>
              </a:ext>
            </a:extLst>
          </p:cNvPr>
          <p:cNvSpPr>
            <a:spLocks noGrp="1"/>
          </p:cNvSpPr>
          <p:nvPr>
            <p:ph idx="1"/>
          </p:nvPr>
        </p:nvSpPr>
        <p:spPr/>
        <p:txBody>
          <a:bodyPr/>
          <a:lstStyle/>
          <a:p>
            <a:r>
              <a:rPr lang="en-US" dirty="0">
                <a:latin typeface="Sitka Display" pitchFamily="2" charset="0"/>
              </a:rPr>
              <a:t>I divided my team of 9 into teams of 3 each for mostly all tasks.</a:t>
            </a:r>
          </a:p>
          <a:p>
            <a:r>
              <a:rPr lang="en-US" dirty="0">
                <a:latin typeface="Sitka Display" pitchFamily="2" charset="0"/>
              </a:rPr>
              <a:t>Made presentations for each meeting I conducted so that they were all documented.</a:t>
            </a:r>
          </a:p>
          <a:p>
            <a:r>
              <a:rPr lang="en-US" dirty="0">
                <a:latin typeface="Sitka Display" pitchFamily="2" charset="0"/>
              </a:rPr>
              <a:t>Managed the project using the discord server to communicate.</a:t>
            </a:r>
          </a:p>
          <a:p>
            <a:r>
              <a:rPr lang="en-US" dirty="0">
                <a:latin typeface="Sitka Display" pitchFamily="2" charset="0"/>
              </a:rPr>
              <a:t>Checked on my team weekly and got involved in their team meetings if needed me.</a:t>
            </a:r>
          </a:p>
        </p:txBody>
      </p:sp>
    </p:spTree>
    <p:extLst>
      <p:ext uri="{BB962C8B-B14F-4D97-AF65-F5344CB8AC3E}">
        <p14:creationId xmlns:p14="http://schemas.microsoft.com/office/powerpoint/2010/main" val="1885844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F6F7-0345-0590-E3F4-69719536F65C}"/>
              </a:ext>
            </a:extLst>
          </p:cNvPr>
          <p:cNvSpPr>
            <a:spLocks noGrp="1"/>
          </p:cNvSpPr>
          <p:nvPr>
            <p:ph type="title"/>
          </p:nvPr>
        </p:nvSpPr>
        <p:spPr>
          <a:xfrm>
            <a:off x="1143000" y="38140"/>
            <a:ext cx="9905998" cy="1478570"/>
          </a:xfrm>
        </p:spPr>
        <p:txBody>
          <a:bodyPr/>
          <a:lstStyle/>
          <a:p>
            <a:r>
              <a:rPr lang="en-US" u="sng" dirty="0">
                <a:latin typeface="Sitka Banner Semibold" pitchFamily="2" charset="0"/>
              </a:rPr>
              <a:t>Random Forests</a:t>
            </a:r>
          </a:p>
        </p:txBody>
      </p:sp>
      <p:sp>
        <p:nvSpPr>
          <p:cNvPr id="3" name="Content Placeholder 2">
            <a:extLst>
              <a:ext uri="{FF2B5EF4-FFF2-40B4-BE49-F238E27FC236}">
                <a16:creationId xmlns:a16="http://schemas.microsoft.com/office/drawing/2014/main" id="{5808BE43-8F2E-C3F3-1A4C-F1DA962F0B8B}"/>
              </a:ext>
            </a:extLst>
          </p:cNvPr>
          <p:cNvSpPr>
            <a:spLocks noGrp="1"/>
          </p:cNvSpPr>
          <p:nvPr>
            <p:ph idx="1"/>
          </p:nvPr>
        </p:nvSpPr>
        <p:spPr>
          <a:xfrm>
            <a:off x="1143001" y="1061511"/>
            <a:ext cx="9905999" cy="5019064"/>
          </a:xfrm>
        </p:spPr>
        <p:txBody>
          <a:bodyPr>
            <a:noAutofit/>
          </a:bodyPr>
          <a:lstStyle/>
          <a:p>
            <a:r>
              <a:rPr lang="en-US" sz="2000" b="0" i="0" dirty="0">
                <a:effectLst/>
                <a:latin typeface="Sitka Display" pitchFamily="2" charset="0"/>
              </a:rPr>
              <a:t>Random Forest models employ bootstrapping to choose random subsets of data (labels) and random feature sets (columns or means and medians). </a:t>
            </a:r>
          </a:p>
          <a:p>
            <a:r>
              <a:rPr lang="en-US" sz="2000" b="0" i="0" dirty="0">
                <a:effectLst/>
                <a:latin typeface="Sitka Display" pitchFamily="2" charset="0"/>
              </a:rPr>
              <a:t>This leads to the creation of multiple decision trees, forming a "random" forest.</a:t>
            </a:r>
          </a:p>
          <a:p>
            <a:pPr algn="l"/>
            <a:r>
              <a:rPr lang="en-US" sz="2000" b="0" i="0" dirty="0">
                <a:effectLst/>
                <a:latin typeface="Sitka Display" pitchFamily="2" charset="0"/>
              </a:rPr>
              <a:t>Each tree within the Random Forest is a decision tree. These split data as they traverse down the tree through specific conditions. In our case, these conditions might involve comparing data set values, like mean acceleration, to certain thresholds.</a:t>
            </a:r>
          </a:p>
          <a:p>
            <a:pPr algn="l"/>
            <a:r>
              <a:rPr lang="en-US" sz="2000" b="0" i="0" dirty="0">
                <a:effectLst/>
                <a:latin typeface="Sitka Display" pitchFamily="2" charset="0"/>
              </a:rPr>
              <a:t>Decision trees </a:t>
            </a:r>
            <a:r>
              <a:rPr lang="en-US" sz="2000" dirty="0">
                <a:latin typeface="Sitka Display" pitchFamily="2" charset="0"/>
              </a:rPr>
              <a:t>split the </a:t>
            </a:r>
            <a:r>
              <a:rPr lang="en-US" sz="2000" b="0" i="0" dirty="0">
                <a:effectLst/>
                <a:latin typeface="Sitka Display" pitchFamily="2" charset="0"/>
              </a:rPr>
              <a:t>data effectively for accurate classification using concepts like entropy and information gain. Conditions in the decision tree, such as whether a data point's mean acceleration is greater or less than a certain value, contribute to the overall learning process.</a:t>
            </a:r>
          </a:p>
          <a:p>
            <a:pPr algn="l"/>
            <a:r>
              <a:rPr lang="en-US" sz="2000" b="0" i="0" dirty="0">
                <a:effectLst/>
                <a:latin typeface="Sitka Display" pitchFamily="2" charset="0"/>
              </a:rPr>
              <a:t>While Random Forest is relatively easy to implement, it is a sophisticated model due to its ensemble of decision trees. The randomness introduced in both data and feature selection, along with the collective decision-making of multiple trees, enhances the model's complexity and predictive power.</a:t>
            </a:r>
          </a:p>
          <a:p>
            <a:pPr marL="0" indent="0">
              <a:buNone/>
            </a:pPr>
            <a:endParaRPr lang="en-US" sz="2000" dirty="0">
              <a:latin typeface="Sitka Display" pitchFamily="2" charset="0"/>
            </a:endParaRPr>
          </a:p>
        </p:txBody>
      </p:sp>
    </p:spTree>
    <p:extLst>
      <p:ext uri="{BB962C8B-B14F-4D97-AF65-F5344CB8AC3E}">
        <p14:creationId xmlns:p14="http://schemas.microsoft.com/office/powerpoint/2010/main" val="1833292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FF8B-8140-97DF-9940-79035A38EAD9}"/>
              </a:ext>
            </a:extLst>
          </p:cNvPr>
          <p:cNvSpPr>
            <a:spLocks noGrp="1"/>
          </p:cNvSpPr>
          <p:nvPr>
            <p:ph type="title"/>
          </p:nvPr>
        </p:nvSpPr>
        <p:spPr>
          <a:xfrm>
            <a:off x="1350962" y="18441"/>
            <a:ext cx="9905998" cy="1478570"/>
          </a:xfrm>
        </p:spPr>
        <p:txBody>
          <a:bodyPr/>
          <a:lstStyle/>
          <a:p>
            <a:r>
              <a:rPr lang="en-US" u="sng" dirty="0">
                <a:latin typeface="Sitka Banner Semibold" pitchFamily="2" charset="0"/>
              </a:rPr>
              <a:t>SVM</a:t>
            </a:r>
          </a:p>
        </p:txBody>
      </p:sp>
      <p:sp>
        <p:nvSpPr>
          <p:cNvPr id="3" name="Content Placeholder 2">
            <a:extLst>
              <a:ext uri="{FF2B5EF4-FFF2-40B4-BE49-F238E27FC236}">
                <a16:creationId xmlns:a16="http://schemas.microsoft.com/office/drawing/2014/main" id="{52A0FC58-6FD8-5D57-239D-C62DA2EB06E1}"/>
              </a:ext>
            </a:extLst>
          </p:cNvPr>
          <p:cNvSpPr>
            <a:spLocks noGrp="1"/>
          </p:cNvSpPr>
          <p:nvPr>
            <p:ph idx="1"/>
          </p:nvPr>
        </p:nvSpPr>
        <p:spPr>
          <a:xfrm>
            <a:off x="1350961" y="1210468"/>
            <a:ext cx="9905999" cy="4437063"/>
          </a:xfrm>
        </p:spPr>
        <p:txBody>
          <a:bodyPr>
            <a:normAutofit fontScale="92500" lnSpcReduction="10000"/>
          </a:bodyPr>
          <a:lstStyle/>
          <a:p>
            <a:r>
              <a:rPr lang="en-US" b="0" i="0" dirty="0">
                <a:solidFill>
                  <a:srgbClr val="ECECF1"/>
                </a:solidFill>
                <a:effectLst/>
                <a:latin typeface="Sitka Display" pitchFamily="2" charset="0"/>
              </a:rPr>
              <a:t>SVM </a:t>
            </a:r>
            <a:r>
              <a:rPr lang="en-US" dirty="0">
                <a:latin typeface="Sitka Display" pitchFamily="2" charset="0"/>
              </a:rPr>
              <a:t>uses a one vs. all approach where you train a binary SVM for each class label.</a:t>
            </a:r>
          </a:p>
          <a:p>
            <a:r>
              <a:rPr lang="en-US" b="0" i="0" dirty="0">
                <a:solidFill>
                  <a:srgbClr val="ECECF1"/>
                </a:solidFill>
                <a:effectLst/>
                <a:latin typeface="Sitka Display" pitchFamily="2" charset="0"/>
              </a:rPr>
              <a:t>The SVM algorithm decides the position and orientation of the hyperplane based on the training data and the objective of maximizing the margin between different classes. </a:t>
            </a:r>
          </a:p>
          <a:p>
            <a:r>
              <a:rPr lang="en-US" b="0" i="0" dirty="0">
                <a:solidFill>
                  <a:srgbClr val="ECECF1"/>
                </a:solidFill>
                <a:effectLst/>
                <a:latin typeface="Sitka Display" pitchFamily="2" charset="0"/>
              </a:rPr>
              <a:t>The distance of a data point from the hyperplane is used as a measure of confidence which then </a:t>
            </a:r>
            <a:r>
              <a:rPr lang="en-US" dirty="0">
                <a:solidFill>
                  <a:srgbClr val="ECECF1"/>
                </a:solidFill>
                <a:latin typeface="Sitka Display" pitchFamily="2" charset="0"/>
              </a:rPr>
              <a:t>makes predictions in a binary classification scenario.</a:t>
            </a:r>
          </a:p>
          <a:p>
            <a:r>
              <a:rPr lang="en-US" b="0" i="0" dirty="0">
                <a:solidFill>
                  <a:srgbClr val="ECECF1"/>
                </a:solidFill>
                <a:effectLst/>
                <a:latin typeface="Sitka Display" pitchFamily="2" charset="0"/>
              </a:rPr>
              <a:t>Then the class with the highest confidence is the final predicted class for each instance</a:t>
            </a:r>
            <a:r>
              <a:rPr lang="en-US" dirty="0">
                <a:solidFill>
                  <a:srgbClr val="ECECF1"/>
                </a:solidFill>
                <a:latin typeface="Sitka Display" pitchFamily="2" charset="0"/>
              </a:rPr>
              <a:t>.</a:t>
            </a:r>
          </a:p>
          <a:p>
            <a:r>
              <a:rPr lang="en-US" b="0" i="0" dirty="0">
                <a:solidFill>
                  <a:srgbClr val="ECECF1"/>
                </a:solidFill>
                <a:effectLst/>
                <a:latin typeface="Sitka Display" pitchFamily="2" charset="0"/>
              </a:rPr>
              <a:t>If a data point is far from the hyperplane and on the correct side (correctly classified), it is considered more confident in its prediction.</a:t>
            </a:r>
          </a:p>
          <a:p>
            <a:endParaRPr lang="en-US" dirty="0">
              <a:latin typeface="Sitka Display" pitchFamily="2" charset="0"/>
            </a:endParaRPr>
          </a:p>
          <a:p>
            <a:endParaRPr lang="en-US" dirty="0">
              <a:latin typeface="Sitka Display" pitchFamily="2" charset="0"/>
            </a:endParaRPr>
          </a:p>
        </p:txBody>
      </p:sp>
    </p:spTree>
    <p:extLst>
      <p:ext uri="{BB962C8B-B14F-4D97-AF65-F5344CB8AC3E}">
        <p14:creationId xmlns:p14="http://schemas.microsoft.com/office/powerpoint/2010/main" val="53486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3B88-E142-2130-1BA8-B0CA02CB7195}"/>
              </a:ext>
            </a:extLst>
          </p:cNvPr>
          <p:cNvSpPr>
            <a:spLocks noGrp="1"/>
          </p:cNvSpPr>
          <p:nvPr>
            <p:ph type="title"/>
          </p:nvPr>
        </p:nvSpPr>
        <p:spPr>
          <a:xfrm>
            <a:off x="1141413" y="76980"/>
            <a:ext cx="9905998" cy="1478570"/>
          </a:xfrm>
        </p:spPr>
        <p:txBody>
          <a:bodyPr/>
          <a:lstStyle/>
          <a:p>
            <a:r>
              <a:rPr lang="en-US" u="sng" dirty="0">
                <a:latin typeface="Sitka Display Semibold" pitchFamily="2" charset="0"/>
              </a:rPr>
              <a:t>LSTM</a:t>
            </a:r>
          </a:p>
        </p:txBody>
      </p:sp>
      <p:sp>
        <p:nvSpPr>
          <p:cNvPr id="3" name="Content Placeholder 2">
            <a:extLst>
              <a:ext uri="{FF2B5EF4-FFF2-40B4-BE49-F238E27FC236}">
                <a16:creationId xmlns:a16="http://schemas.microsoft.com/office/drawing/2014/main" id="{816F7386-AA33-A31D-7A9E-265BEA334DD5}"/>
              </a:ext>
            </a:extLst>
          </p:cNvPr>
          <p:cNvSpPr>
            <a:spLocks noGrp="1"/>
          </p:cNvSpPr>
          <p:nvPr>
            <p:ph idx="1"/>
          </p:nvPr>
        </p:nvSpPr>
        <p:spPr>
          <a:xfrm>
            <a:off x="1141413" y="1118586"/>
            <a:ext cx="9905999" cy="5388745"/>
          </a:xfrm>
        </p:spPr>
        <p:txBody>
          <a:bodyPr>
            <a:normAutofit fontScale="92500" lnSpcReduction="20000"/>
          </a:bodyPr>
          <a:lstStyle/>
          <a:p>
            <a:r>
              <a:rPr lang="en-US" sz="2000" b="0" i="0" dirty="0">
                <a:solidFill>
                  <a:srgbClr val="ECECF1"/>
                </a:solidFill>
                <a:effectLst/>
                <a:latin typeface="Sitka Display" pitchFamily="2" charset="0"/>
              </a:rPr>
              <a:t>LSTMs are designed to process sequential data. Each instance in the sequence is typically associated with a time step.</a:t>
            </a:r>
          </a:p>
          <a:p>
            <a:r>
              <a:rPr lang="en-US" sz="2000" b="0" i="0" dirty="0">
                <a:solidFill>
                  <a:srgbClr val="ECECF1"/>
                </a:solidFill>
                <a:effectLst/>
                <a:latin typeface="Sitka Display" pitchFamily="2" charset="0"/>
              </a:rPr>
              <a:t>In an LSTM, information is passed from one-time step to the next through memory cells. Each memory cell in an LSTM has three gates: input, forget, and output gates.</a:t>
            </a:r>
            <a:endParaRPr lang="en-US" sz="2000" dirty="0">
              <a:latin typeface="Sitka Display" pitchFamily="2" charset="0"/>
            </a:endParaRPr>
          </a:p>
          <a:p>
            <a:r>
              <a:rPr lang="en-US" sz="2000" dirty="0">
                <a:latin typeface="Sitka Display" pitchFamily="2" charset="0"/>
              </a:rPr>
              <a:t>In our case LSTM uses the first 5 instances of data to predict what the next row should be.</a:t>
            </a:r>
          </a:p>
          <a:p>
            <a:r>
              <a:rPr lang="en-US" sz="2000" b="0" i="0" dirty="0">
                <a:solidFill>
                  <a:srgbClr val="ECECF1"/>
                </a:solidFill>
                <a:effectLst/>
                <a:latin typeface="Sitka Display" pitchFamily="2" charset="0"/>
              </a:rPr>
              <a:t>At each subsequent time step, the LSTM decides what information to forget from the previous memory cell and what new information to update it with, based on the current instance in the sequence and the output from the previous memory cell. </a:t>
            </a:r>
            <a:r>
              <a:rPr lang="en-US" sz="2000" dirty="0">
                <a:latin typeface="Sitka Display" pitchFamily="2" charset="0"/>
              </a:rPr>
              <a:t>Our model uses instances 2-6 to predict what instance 7 should be. And then it keeps repeating.</a:t>
            </a:r>
          </a:p>
          <a:p>
            <a:r>
              <a:rPr lang="en-US" sz="2000" b="0" i="0" dirty="0">
                <a:solidFill>
                  <a:srgbClr val="ECECF1"/>
                </a:solidFill>
                <a:effectLst/>
                <a:latin typeface="Sitka Display" pitchFamily="2" charset="0"/>
              </a:rPr>
              <a:t>LSTM then uses the updated memory cell to make a prediction for the current time step.</a:t>
            </a:r>
          </a:p>
          <a:p>
            <a:r>
              <a:rPr lang="en-US" sz="2000" b="0" i="0" dirty="0">
                <a:solidFill>
                  <a:srgbClr val="ECECF1"/>
                </a:solidFill>
                <a:effectLst/>
                <a:latin typeface="Sitka Display" pitchFamily="2" charset="0"/>
              </a:rPr>
              <a:t>The LSTM's ability to capture long-term dependencies allows it to learn patterns and make predictions based on the context of the entire sequence.</a:t>
            </a:r>
            <a:endParaRPr lang="en-US" sz="2000" dirty="0">
              <a:solidFill>
                <a:srgbClr val="ECECF1"/>
              </a:solidFill>
              <a:latin typeface="Sitka Display" pitchFamily="2" charset="0"/>
            </a:endParaRPr>
          </a:p>
          <a:p>
            <a:r>
              <a:rPr lang="en-US" sz="2000" b="0" i="0" dirty="0">
                <a:solidFill>
                  <a:srgbClr val="ECECF1"/>
                </a:solidFill>
                <a:effectLst/>
                <a:latin typeface="Sitka Display" pitchFamily="2" charset="0"/>
              </a:rPr>
              <a:t>LSTMs don't strictly use a fixed number of instances for prediction. Instead, they operate on a sliding window of input instances, considering a range of past instances to make predictions for the next instance.</a:t>
            </a:r>
            <a:endParaRPr lang="en-US" sz="2000" dirty="0">
              <a:latin typeface="Sitka Display" pitchFamily="2" charset="0"/>
            </a:endParaRPr>
          </a:p>
        </p:txBody>
      </p:sp>
    </p:spTree>
    <p:extLst>
      <p:ext uri="{BB962C8B-B14F-4D97-AF65-F5344CB8AC3E}">
        <p14:creationId xmlns:p14="http://schemas.microsoft.com/office/powerpoint/2010/main" val="416090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C51E-6442-D9CD-1EC4-380875A1EDA0}"/>
              </a:ext>
            </a:extLst>
          </p:cNvPr>
          <p:cNvSpPr>
            <a:spLocks noGrp="1"/>
          </p:cNvSpPr>
          <p:nvPr>
            <p:ph type="title"/>
          </p:nvPr>
        </p:nvSpPr>
        <p:spPr>
          <a:xfrm>
            <a:off x="1143001" y="124903"/>
            <a:ext cx="9905998" cy="1389752"/>
          </a:xfrm>
        </p:spPr>
        <p:txBody>
          <a:bodyPr/>
          <a:lstStyle/>
          <a:p>
            <a:r>
              <a:rPr lang="en-US" u="sng" dirty="0">
                <a:latin typeface="Sitka Banner Semibold" pitchFamily="2" charset="0"/>
              </a:rPr>
              <a:t>Comparison of ALL Models</a:t>
            </a:r>
          </a:p>
        </p:txBody>
      </p:sp>
      <p:sp>
        <p:nvSpPr>
          <p:cNvPr id="3" name="Text Placeholder 2">
            <a:extLst>
              <a:ext uri="{FF2B5EF4-FFF2-40B4-BE49-F238E27FC236}">
                <a16:creationId xmlns:a16="http://schemas.microsoft.com/office/drawing/2014/main" id="{A7E9FB01-ADBD-28D3-9A3B-9968AF67371B}"/>
              </a:ext>
            </a:extLst>
          </p:cNvPr>
          <p:cNvSpPr>
            <a:spLocks noGrp="1"/>
          </p:cNvSpPr>
          <p:nvPr>
            <p:ph type="body" idx="1"/>
          </p:nvPr>
        </p:nvSpPr>
        <p:spPr>
          <a:xfrm>
            <a:off x="1143001" y="1639349"/>
            <a:ext cx="3196899" cy="685800"/>
          </a:xfrm>
        </p:spPr>
        <p:txBody>
          <a:bodyPr/>
          <a:lstStyle/>
          <a:p>
            <a:pPr algn="ctr"/>
            <a:r>
              <a:rPr lang="en-US" dirty="0">
                <a:latin typeface="Sitka Banner Semibold" pitchFamily="2" charset="0"/>
              </a:rPr>
              <a:t>Random Forest</a:t>
            </a:r>
          </a:p>
        </p:txBody>
      </p:sp>
      <p:sp>
        <p:nvSpPr>
          <p:cNvPr id="5" name="Text Placeholder 4">
            <a:extLst>
              <a:ext uri="{FF2B5EF4-FFF2-40B4-BE49-F238E27FC236}">
                <a16:creationId xmlns:a16="http://schemas.microsoft.com/office/drawing/2014/main" id="{B7EEA8A9-4A15-0677-3ECA-014398211E6B}"/>
              </a:ext>
            </a:extLst>
          </p:cNvPr>
          <p:cNvSpPr>
            <a:spLocks noGrp="1"/>
          </p:cNvSpPr>
          <p:nvPr>
            <p:ph type="body" sz="quarter" idx="3"/>
          </p:nvPr>
        </p:nvSpPr>
        <p:spPr>
          <a:xfrm>
            <a:off x="4456280" y="1639349"/>
            <a:ext cx="3184385" cy="685800"/>
          </a:xfrm>
        </p:spPr>
        <p:txBody>
          <a:bodyPr/>
          <a:lstStyle/>
          <a:p>
            <a:pPr algn="ctr"/>
            <a:r>
              <a:rPr lang="en-US" dirty="0">
                <a:latin typeface="Sitka Banner Semibold" pitchFamily="2" charset="0"/>
              </a:rPr>
              <a:t>SVM</a:t>
            </a:r>
          </a:p>
        </p:txBody>
      </p:sp>
      <p:sp>
        <p:nvSpPr>
          <p:cNvPr id="7" name="Text Placeholder 6">
            <a:extLst>
              <a:ext uri="{FF2B5EF4-FFF2-40B4-BE49-F238E27FC236}">
                <a16:creationId xmlns:a16="http://schemas.microsoft.com/office/drawing/2014/main" id="{F92C9F18-5DA8-A03C-F7EE-44129E0C4C52}"/>
              </a:ext>
            </a:extLst>
          </p:cNvPr>
          <p:cNvSpPr>
            <a:spLocks noGrp="1"/>
          </p:cNvSpPr>
          <p:nvPr>
            <p:ph type="body" sz="quarter" idx="13"/>
          </p:nvPr>
        </p:nvSpPr>
        <p:spPr>
          <a:xfrm>
            <a:off x="7873424" y="1587057"/>
            <a:ext cx="3194968" cy="685800"/>
          </a:xfrm>
        </p:spPr>
        <p:txBody>
          <a:bodyPr/>
          <a:lstStyle/>
          <a:p>
            <a:pPr algn="ctr"/>
            <a:r>
              <a:rPr lang="en-US" dirty="0">
                <a:latin typeface="Sitka Banner Semibold" pitchFamily="2" charset="0"/>
              </a:rPr>
              <a:t>LSTM</a:t>
            </a:r>
          </a:p>
        </p:txBody>
      </p:sp>
      <p:pic>
        <p:nvPicPr>
          <p:cNvPr id="10" name="Picture 9">
            <a:extLst>
              <a:ext uri="{FF2B5EF4-FFF2-40B4-BE49-F238E27FC236}">
                <a16:creationId xmlns:a16="http://schemas.microsoft.com/office/drawing/2014/main" id="{336D8C47-8E22-E670-2EC0-A53348525842}"/>
              </a:ext>
            </a:extLst>
          </p:cNvPr>
          <p:cNvPicPr>
            <a:picLocks noChangeAspect="1"/>
          </p:cNvPicPr>
          <p:nvPr/>
        </p:nvPicPr>
        <p:blipFill rotWithShape="1">
          <a:blip r:embed="rId2"/>
          <a:srcRect l="4012"/>
          <a:stretch/>
        </p:blipFill>
        <p:spPr>
          <a:xfrm>
            <a:off x="7873423" y="2519364"/>
            <a:ext cx="3194969" cy="2430936"/>
          </a:xfrm>
          <a:prstGeom prst="rect">
            <a:avLst/>
          </a:prstGeom>
        </p:spPr>
      </p:pic>
      <p:pic>
        <p:nvPicPr>
          <p:cNvPr id="11" name="Picture 10">
            <a:extLst>
              <a:ext uri="{FF2B5EF4-FFF2-40B4-BE49-F238E27FC236}">
                <a16:creationId xmlns:a16="http://schemas.microsoft.com/office/drawing/2014/main" id="{9E3EDC50-7D64-9B75-21BB-DE84999F2D91}"/>
              </a:ext>
            </a:extLst>
          </p:cNvPr>
          <p:cNvPicPr>
            <a:picLocks noChangeAspect="1"/>
          </p:cNvPicPr>
          <p:nvPr/>
        </p:nvPicPr>
        <p:blipFill>
          <a:blip r:embed="rId3"/>
          <a:stretch>
            <a:fillRect/>
          </a:stretch>
        </p:blipFill>
        <p:spPr>
          <a:xfrm>
            <a:off x="1259916" y="2644066"/>
            <a:ext cx="2963609" cy="2499588"/>
          </a:xfrm>
          <a:prstGeom prst="rect">
            <a:avLst/>
          </a:prstGeom>
        </p:spPr>
      </p:pic>
      <p:pic>
        <p:nvPicPr>
          <p:cNvPr id="13" name="Picture 12">
            <a:extLst>
              <a:ext uri="{FF2B5EF4-FFF2-40B4-BE49-F238E27FC236}">
                <a16:creationId xmlns:a16="http://schemas.microsoft.com/office/drawing/2014/main" id="{F1EB139A-A1F4-27A0-308D-77840C88B57E}"/>
              </a:ext>
            </a:extLst>
          </p:cNvPr>
          <p:cNvPicPr>
            <a:picLocks noChangeAspect="1"/>
          </p:cNvPicPr>
          <p:nvPr/>
        </p:nvPicPr>
        <p:blipFill>
          <a:blip r:embed="rId4"/>
          <a:stretch>
            <a:fillRect/>
          </a:stretch>
        </p:blipFill>
        <p:spPr>
          <a:xfrm>
            <a:off x="4497064" y="2472990"/>
            <a:ext cx="3102819" cy="2942560"/>
          </a:xfrm>
          <a:prstGeom prst="rect">
            <a:avLst/>
          </a:prstGeom>
        </p:spPr>
      </p:pic>
    </p:spTree>
    <p:extLst>
      <p:ext uri="{BB962C8B-B14F-4D97-AF65-F5344CB8AC3E}">
        <p14:creationId xmlns:p14="http://schemas.microsoft.com/office/powerpoint/2010/main" val="3650782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A21D-DE3B-D37D-B91E-DE9B18BC3E4E}"/>
              </a:ext>
            </a:extLst>
          </p:cNvPr>
          <p:cNvSpPr>
            <a:spLocks noGrp="1"/>
          </p:cNvSpPr>
          <p:nvPr>
            <p:ph type="title"/>
          </p:nvPr>
        </p:nvSpPr>
        <p:spPr>
          <a:xfrm>
            <a:off x="1143001" y="189147"/>
            <a:ext cx="9905998" cy="1478570"/>
          </a:xfrm>
        </p:spPr>
        <p:txBody>
          <a:bodyPr>
            <a:normAutofit/>
          </a:bodyPr>
          <a:lstStyle/>
          <a:p>
            <a:r>
              <a:rPr lang="en-US" sz="4000" u="sng" dirty="0">
                <a:latin typeface="Sitka Banner Semibold" pitchFamily="2" charset="0"/>
              </a:rPr>
              <a:t>High Accuracy</a:t>
            </a:r>
          </a:p>
        </p:txBody>
      </p:sp>
      <p:sp>
        <p:nvSpPr>
          <p:cNvPr id="3" name="Content Placeholder 2">
            <a:extLst>
              <a:ext uri="{FF2B5EF4-FFF2-40B4-BE49-F238E27FC236}">
                <a16:creationId xmlns:a16="http://schemas.microsoft.com/office/drawing/2014/main" id="{8AF5594D-8B0D-C58D-7AD8-4ADF62C3DD81}"/>
              </a:ext>
            </a:extLst>
          </p:cNvPr>
          <p:cNvSpPr>
            <a:spLocks noGrp="1"/>
          </p:cNvSpPr>
          <p:nvPr>
            <p:ph idx="1"/>
          </p:nvPr>
        </p:nvSpPr>
        <p:spPr>
          <a:xfrm>
            <a:off x="1143002" y="1658143"/>
            <a:ext cx="4717472" cy="4458878"/>
          </a:xfrm>
        </p:spPr>
        <p:txBody>
          <a:bodyPr/>
          <a:lstStyle/>
          <a:p>
            <a:r>
              <a:rPr lang="en-US" dirty="0">
                <a:latin typeface="Sitka Display" pitchFamily="2" charset="0"/>
              </a:rPr>
              <a:t>The reason for the high accuracy in our results was because of how we ended up splitting our data.</a:t>
            </a:r>
          </a:p>
          <a:p>
            <a:r>
              <a:rPr lang="en-US" dirty="0">
                <a:latin typeface="Sitka Display" pitchFamily="2" charset="0"/>
              </a:rPr>
              <a:t>We made sure that the datasets were split such that each dataset had enough values from each label even though they were randomly assigned.</a:t>
            </a:r>
          </a:p>
          <a:p>
            <a:endParaRPr lang="en-US" dirty="0">
              <a:latin typeface="Sitka Display" pitchFamily="2" charset="0"/>
            </a:endParaRPr>
          </a:p>
        </p:txBody>
      </p:sp>
      <p:pic>
        <p:nvPicPr>
          <p:cNvPr id="5" name="Picture 4">
            <a:extLst>
              <a:ext uri="{FF2B5EF4-FFF2-40B4-BE49-F238E27FC236}">
                <a16:creationId xmlns:a16="http://schemas.microsoft.com/office/drawing/2014/main" id="{1773F98B-41AF-CDD8-11E9-78099011BADF}"/>
              </a:ext>
            </a:extLst>
          </p:cNvPr>
          <p:cNvPicPr>
            <a:picLocks noChangeAspect="1"/>
          </p:cNvPicPr>
          <p:nvPr/>
        </p:nvPicPr>
        <p:blipFill>
          <a:blip r:embed="rId2"/>
          <a:stretch>
            <a:fillRect/>
          </a:stretch>
        </p:blipFill>
        <p:spPr>
          <a:xfrm>
            <a:off x="5953606" y="1667717"/>
            <a:ext cx="4987894" cy="1919165"/>
          </a:xfrm>
          <a:prstGeom prst="rect">
            <a:avLst/>
          </a:prstGeom>
          <a:solidFill>
            <a:srgbClr val="6D6C77"/>
          </a:solidFill>
        </p:spPr>
      </p:pic>
      <p:pic>
        <p:nvPicPr>
          <p:cNvPr id="7" name="Picture 6">
            <a:extLst>
              <a:ext uri="{FF2B5EF4-FFF2-40B4-BE49-F238E27FC236}">
                <a16:creationId xmlns:a16="http://schemas.microsoft.com/office/drawing/2014/main" id="{9EA7F1C2-3FFF-A322-2D44-95A8404A1851}"/>
              </a:ext>
            </a:extLst>
          </p:cNvPr>
          <p:cNvPicPr>
            <a:picLocks noChangeAspect="1"/>
          </p:cNvPicPr>
          <p:nvPr/>
        </p:nvPicPr>
        <p:blipFill>
          <a:blip r:embed="rId3"/>
          <a:stretch>
            <a:fillRect/>
          </a:stretch>
        </p:blipFill>
        <p:spPr>
          <a:xfrm>
            <a:off x="5939240" y="3746932"/>
            <a:ext cx="5002260" cy="1147461"/>
          </a:xfrm>
          <a:prstGeom prst="rect">
            <a:avLst/>
          </a:prstGeom>
          <a:solidFill>
            <a:srgbClr val="6D6C77"/>
          </a:solidFill>
        </p:spPr>
      </p:pic>
    </p:spTree>
    <p:extLst>
      <p:ext uri="{BB962C8B-B14F-4D97-AF65-F5344CB8AC3E}">
        <p14:creationId xmlns:p14="http://schemas.microsoft.com/office/powerpoint/2010/main" val="37490517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10">
      <a:dk1>
        <a:sysClr val="windowText" lastClr="000000"/>
      </a:dk1>
      <a:lt1>
        <a:sysClr val="window" lastClr="FFFFFF"/>
      </a:lt1>
      <a:dk2>
        <a:srgbClr val="373545"/>
      </a:dk2>
      <a:lt2>
        <a:srgbClr val="FFFFFF"/>
      </a:lt2>
      <a:accent1>
        <a:srgbClr val="A09BBB"/>
      </a:accent1>
      <a:accent2>
        <a:srgbClr val="724E82"/>
      </a:accent2>
      <a:accent3>
        <a:srgbClr val="5D739A"/>
      </a:accent3>
      <a:accent4>
        <a:srgbClr val="6997AF"/>
      </a:accent4>
      <a:accent5>
        <a:srgbClr val="84ACB6"/>
      </a:accent5>
      <a:accent6>
        <a:srgbClr val="381750"/>
      </a:accent6>
      <a:hlink>
        <a:srgbClr val="69A020"/>
      </a:hlink>
      <a:folHlink>
        <a:srgbClr val="7030A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1055</TotalTime>
  <Words>828</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Sitka Banner Semibold</vt:lpstr>
      <vt:lpstr>Sitka Display</vt:lpstr>
      <vt:lpstr>Sitka Display Semibold</vt:lpstr>
      <vt:lpstr>Sitka Heading Semibold</vt:lpstr>
      <vt:lpstr>Tw Cen MT</vt:lpstr>
      <vt:lpstr>Circuit</vt:lpstr>
      <vt:lpstr>ML HTGR</vt:lpstr>
      <vt:lpstr>About the Project</vt:lpstr>
      <vt:lpstr>Project Progress and Timeline</vt:lpstr>
      <vt:lpstr>General Process TO manage the project</vt:lpstr>
      <vt:lpstr>Random Forests</vt:lpstr>
      <vt:lpstr>SVM</vt:lpstr>
      <vt:lpstr>LSTM</vt:lpstr>
      <vt:lpstr>Comparison of ALL Models</vt:lpstr>
      <vt:lpstr>High Accuracy</vt:lpstr>
      <vt:lpstr>Final Plans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HTGR</dc:title>
  <dc:creator>Prerna Joshi Crystalle_77</dc:creator>
  <cp:lastModifiedBy>Prerna Joshi Crystalle_77</cp:lastModifiedBy>
  <cp:revision>5</cp:revision>
  <dcterms:created xsi:type="dcterms:W3CDTF">2023-11-27T10:57:28Z</dcterms:created>
  <dcterms:modified xsi:type="dcterms:W3CDTF">2023-11-28T19:25:54Z</dcterms:modified>
</cp:coreProperties>
</file>