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4"/>
  </p:sldMasterIdLst>
  <p:notesMasterIdLst>
    <p:notesMasterId r:id="rId16"/>
  </p:notesMasterIdLst>
  <p:sldIdLst>
    <p:sldId id="288" r:id="rId5"/>
    <p:sldId id="296" r:id="rId6"/>
    <p:sldId id="297" r:id="rId7"/>
    <p:sldId id="298" r:id="rId8"/>
    <p:sldId id="299" r:id="rId9"/>
    <p:sldId id="300" r:id="rId10"/>
    <p:sldId id="304" r:id="rId11"/>
    <p:sldId id="301" r:id="rId12"/>
    <p:sldId id="303" r:id="rId13"/>
    <p:sldId id="302" r:id="rId14"/>
    <p:sldId id="305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ゴシック" pitchFamily="-9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4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88632" autoAdjust="0"/>
  </p:normalViewPr>
  <p:slideViewPr>
    <p:cSldViewPr>
      <p:cViewPr>
        <p:scale>
          <a:sx n="80" d="100"/>
          <a:sy n="80" d="100"/>
        </p:scale>
        <p:origin x="-3896" y="-1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2B85EE-698E-4A4F-833F-288304BA0B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15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Introducing project AIR: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Our believe: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By removing the engineering and process road blocks,  by adding technology, we can reduce the release workflow from 7+ weeks to under 1 week.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to enable you (the PMs) to focus on customer experience instead of worry about the release work 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EFA7-54CA-4ACF-8A1D-422D7BA471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reeform 2"/>
          <p:cNvSpPr>
            <a:spLocks/>
          </p:cNvSpPr>
          <p:nvPr/>
        </p:nvSpPr>
        <p:spPr bwMode="auto">
          <a:xfrm>
            <a:off x="-9525" y="-9525"/>
            <a:ext cx="9153525" cy="4937125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5765" y="0"/>
              </a:cxn>
              <a:cxn ang="0">
                <a:pos x="5765" y="3024"/>
              </a:cxn>
              <a:cxn ang="0">
                <a:pos x="4325" y="3104"/>
              </a:cxn>
              <a:cxn ang="0">
                <a:pos x="2405" y="3019"/>
              </a:cxn>
              <a:cxn ang="0">
                <a:pos x="1242" y="2987"/>
              </a:cxn>
              <a:cxn ang="0">
                <a:pos x="0" y="3051"/>
              </a:cxn>
              <a:cxn ang="0">
                <a:pos x="5" y="0"/>
              </a:cxn>
            </a:cxnLst>
            <a:rect l="0" t="0" r="r" b="b"/>
            <a:pathLst>
              <a:path w="5765" h="3104">
                <a:moveTo>
                  <a:pt x="5" y="0"/>
                </a:moveTo>
                <a:lnTo>
                  <a:pt x="5765" y="0"/>
                </a:lnTo>
                <a:lnTo>
                  <a:pt x="5765" y="3024"/>
                </a:lnTo>
                <a:lnTo>
                  <a:pt x="4325" y="3104"/>
                </a:lnTo>
                <a:lnTo>
                  <a:pt x="2405" y="3019"/>
                </a:lnTo>
                <a:lnTo>
                  <a:pt x="1242" y="2987"/>
                </a:lnTo>
                <a:lnTo>
                  <a:pt x="0" y="3051"/>
                </a:lnTo>
                <a:lnTo>
                  <a:pt x="5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600200"/>
            <a:ext cx="77724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133600"/>
            <a:ext cx="7772400" cy="533400"/>
          </a:xfrm>
        </p:spPr>
        <p:txBody>
          <a:bodyPr/>
          <a:lstStyle>
            <a:lvl1pPr marL="0" indent="0">
              <a:buFont typeface="Times" pitchFamily="-88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5365" name="Picture 5" descr="Wave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89475"/>
            <a:ext cx="9144000" cy="304800"/>
          </a:xfrm>
          <a:prstGeom prst="rect">
            <a:avLst/>
          </a:prstGeom>
          <a:noFill/>
        </p:spPr>
      </p:pic>
      <p:pic>
        <p:nvPicPr>
          <p:cNvPr id="15366" name="Picture 6" descr="RGB_eBay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562600"/>
            <a:ext cx="1905000" cy="79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86BD4D-7384-4961-B57E-5308E2A3D4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14300"/>
            <a:ext cx="2028825" cy="5940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14300"/>
            <a:ext cx="5934075" cy="5940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C8457F-C5FF-482D-A8FD-1ECA8B795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AFA2A5-F02D-4F27-ADE7-1A3365E132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2FA71B-A73F-4A93-B75B-EEC5385F8B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371600"/>
            <a:ext cx="398145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371600"/>
            <a:ext cx="398145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9DCA45-1AF1-4EC7-87B2-53FE0EE446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E90B0B-AB89-4ADB-BE98-C80095BABF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4D89C6-A71F-4CC9-BAFB-E5ECB7A58C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36F19B-78C6-4B10-95FB-6D0C885707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ECCB64-B8BF-4B82-B994-D60011780D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43C94F-E8AD-4040-AC89-2793431F8F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alpha val="25000"/>
              </a:schemeClr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2"/>
          <p:cNvSpPr>
            <a:spLocks/>
          </p:cNvSpPr>
          <p:nvPr/>
        </p:nvSpPr>
        <p:spPr bwMode="auto">
          <a:xfrm>
            <a:off x="-6350" y="0"/>
            <a:ext cx="9159875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70" y="0"/>
              </a:cxn>
              <a:cxn ang="0">
                <a:pos x="5770" y="652"/>
              </a:cxn>
              <a:cxn ang="0">
                <a:pos x="4432" y="720"/>
              </a:cxn>
              <a:cxn ang="0">
                <a:pos x="2186" y="634"/>
              </a:cxn>
              <a:cxn ang="0">
                <a:pos x="1079" y="608"/>
              </a:cxn>
              <a:cxn ang="0">
                <a:pos x="468" y="648"/>
              </a:cxn>
              <a:cxn ang="0">
                <a:pos x="4" y="668"/>
              </a:cxn>
              <a:cxn ang="0">
                <a:pos x="0" y="0"/>
              </a:cxn>
            </a:cxnLst>
            <a:rect l="0" t="0" r="r" b="b"/>
            <a:pathLst>
              <a:path w="5770" h="720">
                <a:moveTo>
                  <a:pt x="0" y="0"/>
                </a:moveTo>
                <a:lnTo>
                  <a:pt x="5770" y="0"/>
                </a:lnTo>
                <a:lnTo>
                  <a:pt x="5770" y="652"/>
                </a:lnTo>
                <a:lnTo>
                  <a:pt x="4432" y="720"/>
                </a:lnTo>
                <a:lnTo>
                  <a:pt x="2186" y="634"/>
                </a:lnTo>
                <a:lnTo>
                  <a:pt x="1079" y="608"/>
                </a:lnTo>
                <a:lnTo>
                  <a:pt x="468" y="648"/>
                </a:lnTo>
                <a:lnTo>
                  <a:pt x="4" y="668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14300"/>
            <a:ext cx="81153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371600"/>
            <a:ext cx="8115300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6575" y="6400800"/>
            <a:ext cx="32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ea typeface="+mn-ea"/>
              </a:defRPr>
            </a:lvl1pPr>
          </a:lstStyle>
          <a:p>
            <a:fld id="{3A945400-9792-49F3-BB65-AF7B94F9F1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819150" y="6413500"/>
            <a:ext cx="10858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/>
              <a:t>eBay Inc. confidential</a:t>
            </a:r>
          </a:p>
        </p:txBody>
      </p:sp>
      <p:pic>
        <p:nvPicPr>
          <p:cNvPr id="14343" name="Picture 7" descr="Wave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33450"/>
            <a:ext cx="9144000" cy="304800"/>
          </a:xfrm>
          <a:prstGeom prst="rect">
            <a:avLst/>
          </a:prstGeom>
          <a:noFill/>
        </p:spPr>
      </p:pic>
      <p:pic>
        <p:nvPicPr>
          <p:cNvPr id="14344" name="Picture 8" descr="RGB_eBay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23238" y="6362700"/>
            <a:ext cx="639762" cy="2667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eaLnBrk="1" fontAlgn="base" hangingPunct="1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Osaka" pitchFamily="-88" charset="-128"/>
        </a:defRPr>
      </a:lvl2pPr>
      <a:lvl3pPr algn="l" rtl="0" eaLnBrk="1" fontAlgn="base" hangingPunct="1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Osaka" pitchFamily="-88" charset="-128"/>
        </a:defRPr>
      </a:lvl3pPr>
      <a:lvl4pPr algn="l" rtl="0" eaLnBrk="1" fontAlgn="base" hangingPunct="1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Osaka" pitchFamily="-88" charset="-128"/>
        </a:defRPr>
      </a:lvl4pPr>
      <a:lvl5pPr algn="l" rtl="0" eaLnBrk="1" fontAlgn="base" hangingPunct="1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Osaka" pitchFamily="-88" charset="-128"/>
        </a:defRPr>
      </a:lvl5pPr>
      <a:lvl6pPr marL="457200" algn="l" rtl="0" eaLnBrk="1" fontAlgn="base" hangingPunct="1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Osaka" pitchFamily="-88" charset="-128"/>
        </a:defRPr>
      </a:lvl6pPr>
      <a:lvl7pPr marL="914400" algn="l" rtl="0" eaLnBrk="1" fontAlgn="base" hangingPunct="1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Osaka" pitchFamily="-88" charset="-128"/>
        </a:defRPr>
      </a:lvl7pPr>
      <a:lvl8pPr marL="1371600" algn="l" rtl="0" eaLnBrk="1" fontAlgn="base" hangingPunct="1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Osaka" pitchFamily="-88" charset="-128"/>
        </a:defRPr>
      </a:lvl8pPr>
      <a:lvl9pPr marL="1828800" algn="l" rtl="0" eaLnBrk="1" fontAlgn="base" hangingPunct="1">
        <a:lnSpc>
          <a:spcPct val="107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Osaka" pitchFamily="-88" charset="-128"/>
        </a:defRPr>
      </a:lvl9pPr>
    </p:titleStyle>
    <p:bodyStyle>
      <a:lvl1pPr marL="230188" indent="-230188" algn="l" rtl="0" eaLnBrk="1" fontAlgn="base" hangingPunct="1">
        <a:lnSpc>
          <a:spcPct val="105000"/>
        </a:lnSpc>
        <a:spcBef>
          <a:spcPct val="45000"/>
        </a:spcBef>
        <a:spcAft>
          <a:spcPct val="10000"/>
        </a:spcAft>
        <a:buClr>
          <a:srgbClr val="A80C35"/>
        </a:buClr>
        <a:buFont typeface="Times" pitchFamily="-88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lnSpc>
          <a:spcPct val="105000"/>
        </a:lnSpc>
        <a:spcBef>
          <a:spcPct val="10000"/>
        </a:spcBef>
        <a:spcAft>
          <a:spcPct val="10000"/>
        </a:spcAft>
        <a:buClr>
          <a:srgbClr val="A80C35"/>
        </a:buClr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914400" indent="-228600" algn="l" rtl="0" eaLnBrk="1" fontAlgn="base" hangingPunct="1">
        <a:lnSpc>
          <a:spcPct val="105000"/>
        </a:lnSpc>
        <a:spcBef>
          <a:spcPct val="25000"/>
        </a:spcBef>
        <a:spcAft>
          <a:spcPct val="10000"/>
        </a:spcAft>
        <a:buClr>
          <a:srgbClr val="A80C35"/>
        </a:buClr>
        <a:buFont typeface="Times" pitchFamily="-88" charset="0"/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144588" indent="-3175" algn="l" rtl="0" eaLnBrk="1" fontAlgn="base" hangingPunct="1">
        <a:lnSpc>
          <a:spcPct val="105000"/>
        </a:lnSpc>
        <a:spcBef>
          <a:spcPct val="35000"/>
        </a:spcBef>
        <a:spcAft>
          <a:spcPct val="10000"/>
        </a:spcAft>
        <a:buClr>
          <a:schemeClr val="bg2"/>
        </a:buClr>
        <a:defRPr sz="1200">
          <a:solidFill>
            <a:schemeClr val="tx1"/>
          </a:solidFill>
          <a:latin typeface="+mn-lt"/>
          <a:ea typeface="+mn-ea"/>
        </a:defRPr>
      </a:lvl4pPr>
      <a:lvl5pPr marL="1374775" indent="3175" algn="l" rtl="0" eaLnBrk="1" fontAlgn="base" hangingPunct="1">
        <a:lnSpc>
          <a:spcPct val="105000"/>
        </a:lnSpc>
        <a:spcBef>
          <a:spcPct val="65000"/>
        </a:spcBef>
        <a:spcAft>
          <a:spcPct val="10000"/>
        </a:spcAft>
        <a:buClr>
          <a:schemeClr val="bg2"/>
        </a:buClr>
        <a:defRPr sz="1000">
          <a:solidFill>
            <a:schemeClr val="tx1"/>
          </a:solidFill>
          <a:latin typeface="+mn-lt"/>
          <a:ea typeface="+mn-ea"/>
        </a:defRPr>
      </a:lvl5pPr>
      <a:lvl6pPr marL="1831975" indent="3175" algn="l" rtl="0" eaLnBrk="1" fontAlgn="base" hangingPunct="1">
        <a:lnSpc>
          <a:spcPct val="105000"/>
        </a:lnSpc>
        <a:spcBef>
          <a:spcPct val="65000"/>
        </a:spcBef>
        <a:spcAft>
          <a:spcPct val="10000"/>
        </a:spcAft>
        <a:buClr>
          <a:schemeClr val="bg2"/>
        </a:buClr>
        <a:defRPr sz="1000">
          <a:solidFill>
            <a:schemeClr val="tx1"/>
          </a:solidFill>
          <a:latin typeface="+mn-lt"/>
          <a:ea typeface="+mn-ea"/>
        </a:defRPr>
      </a:lvl6pPr>
      <a:lvl7pPr marL="2289175" indent="3175" algn="l" rtl="0" eaLnBrk="1" fontAlgn="base" hangingPunct="1">
        <a:lnSpc>
          <a:spcPct val="105000"/>
        </a:lnSpc>
        <a:spcBef>
          <a:spcPct val="65000"/>
        </a:spcBef>
        <a:spcAft>
          <a:spcPct val="10000"/>
        </a:spcAft>
        <a:buClr>
          <a:schemeClr val="bg2"/>
        </a:buClr>
        <a:defRPr sz="1000">
          <a:solidFill>
            <a:schemeClr val="tx1"/>
          </a:solidFill>
          <a:latin typeface="+mn-lt"/>
          <a:ea typeface="+mn-ea"/>
        </a:defRPr>
      </a:lvl7pPr>
      <a:lvl8pPr marL="2746375" indent="3175" algn="l" rtl="0" eaLnBrk="1" fontAlgn="base" hangingPunct="1">
        <a:lnSpc>
          <a:spcPct val="105000"/>
        </a:lnSpc>
        <a:spcBef>
          <a:spcPct val="65000"/>
        </a:spcBef>
        <a:spcAft>
          <a:spcPct val="10000"/>
        </a:spcAft>
        <a:buClr>
          <a:schemeClr val="bg2"/>
        </a:buClr>
        <a:defRPr sz="1000">
          <a:solidFill>
            <a:schemeClr val="tx1"/>
          </a:solidFill>
          <a:latin typeface="+mn-lt"/>
          <a:ea typeface="+mn-ea"/>
        </a:defRPr>
      </a:lvl8pPr>
      <a:lvl9pPr marL="3203575" indent="3175" algn="l" rtl="0" eaLnBrk="1" fontAlgn="base" hangingPunct="1">
        <a:lnSpc>
          <a:spcPct val="105000"/>
        </a:lnSpc>
        <a:spcBef>
          <a:spcPct val="65000"/>
        </a:spcBef>
        <a:spcAft>
          <a:spcPct val="10000"/>
        </a:spcAft>
        <a:buClr>
          <a:schemeClr val="bg2"/>
        </a:buClr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b="1" dirty="0" smtClean="0"/>
              <a:t>eBay and PayPal Test Environment Primer</a:t>
            </a:r>
          </a:p>
          <a:p>
            <a:pPr>
              <a:buNone/>
            </a:pPr>
            <a:r>
              <a:rPr lang="en-US" sz="1600" dirty="0" smtClean="0"/>
              <a:t>			What is similar, what’s not, challenges, learning and next steps.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Gyro – eBay’s Regression Environment (QATE) Monitor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A2A5-F02D-4F27-ADE7-1A3365E1326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stable is my environment?”</a:t>
            </a:r>
          </a:p>
          <a:p>
            <a:r>
              <a:rPr lang="en-US" dirty="0" smtClean="0"/>
              <a:t>What are the domains failing the most and need the most attention?</a:t>
            </a:r>
          </a:p>
          <a:p>
            <a:r>
              <a:rPr lang="en-US" dirty="0" smtClean="0"/>
              <a:t>File bugs w/ ETAs for each of them. Daily report to Directors.</a:t>
            </a:r>
          </a:p>
        </p:txBody>
      </p:sp>
      <p:pic>
        <p:nvPicPr>
          <p:cNvPr id="2050" name="Picture 1" descr="Description: cid:image001.png@01CC7798.7AC8DC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89558"/>
            <a:ext cx="8048625" cy="3482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A2A5-F02D-4F27-ADE7-1A3365E1326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Terminology, Similarities and Differences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71500" y="1371600"/>
          <a:ext cx="81153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650"/>
                <a:gridCol w="4057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eBay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PayPal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Feature pools (e.g. fp001,</a:t>
                      </a:r>
                      <a:r>
                        <a:rPr lang="en-US" baseline="0" dirty="0" smtClean="0"/>
                        <a:t> fp017)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Stage2</a:t>
                      </a:r>
                      <a:r>
                        <a:rPr lang="en-US" baseline="0" dirty="0" smtClean="0"/>
                        <a:t>  machines (e.g. stage2sc5317, stage2vm5019)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“Nuke the pool”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“Restart the services/machine”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Developers</a:t>
                      </a:r>
                      <a:r>
                        <a:rPr lang="en-US" baseline="0" dirty="0" smtClean="0"/>
                        <a:t> test on local boxes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Developers use VMs (Nimbus)</a:t>
                      </a:r>
                      <a:r>
                        <a:rPr lang="en-US" baseline="0" dirty="0" smtClean="0"/>
                        <a:t> and/or Stage1s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r>
                        <a:rPr lang="en-US" baseline="0" dirty="0" smtClean="0"/>
                        <a:t> &amp; Java stack </a:t>
                      </a:r>
                      <a:r>
                        <a:rPr lang="en-US" dirty="0" smtClean="0"/>
                        <a:t>(little C++)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Linux&amp; C++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stack (little Java)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Partner Contingencies</a:t>
                      </a:r>
                      <a:r>
                        <a:rPr lang="en-US" baseline="0" dirty="0" smtClean="0"/>
                        <a:t> (PCs)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WireOn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WireOffs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WoWos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</a:t>
                      </a:r>
                      <a:r>
                        <a:rPr lang="en-US" baseline="0" dirty="0" smtClean="0"/>
                        <a:t> architecture split between core (US traffic) and </a:t>
                      </a:r>
                      <a:r>
                        <a:rPr lang="en-US" baseline="0" dirty="0" err="1" smtClean="0"/>
                        <a:t>intl</a:t>
                      </a:r>
                      <a:r>
                        <a:rPr lang="en-US" baseline="0" dirty="0" smtClean="0"/>
                        <a:t> (ROW)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 architecture</a:t>
                      </a:r>
                      <a:r>
                        <a:rPr lang="en-US" baseline="0" dirty="0" smtClean="0"/>
                        <a:t> split based on flow (web, batch, servers, etc.)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Rerolls 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Daily</a:t>
                      </a:r>
                      <a:r>
                        <a:rPr lang="en-US" baseline="0" dirty="0" smtClean="0"/>
                        <a:t> Releases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UPRs, AHODs,</a:t>
                      </a:r>
                      <a:r>
                        <a:rPr lang="en-US" baseline="0" dirty="0" smtClean="0"/>
                        <a:t> ISOs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ICE to build and deploy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ICE to build and deploy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r>
                        <a:rPr lang="en-US" baseline="0" dirty="0" smtClean="0"/>
                        <a:t> every </a:t>
                      </a:r>
                      <a:r>
                        <a:rPr lang="en-US" dirty="0" smtClean="0"/>
                        <a:t>2 weeks, odd</a:t>
                      </a:r>
                      <a:r>
                        <a:rPr lang="en-US" baseline="0" dirty="0" smtClean="0"/>
                        <a:t> numbered releases, e.g. 741, 743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 every 2 weeks (BWRs), sequential releases, e.g. 82.0, 83.0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A2A5-F02D-4F27-ADE7-1A3365E1326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eBay QE environment setup - schematic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A2A5-F02D-4F27-ADE7-1A3365E1326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Content Placeholder 4" descr="eBay's QA setup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1524000"/>
            <a:ext cx="4981576" cy="46974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QA environment setup - schematic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A2A5-F02D-4F27-ADE7-1A3365E1326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Content Placeholder 6" descr="PayPal's QA setup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319587" cy="4892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eBay and PayPal environment setup - schematic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A2A5-F02D-4F27-ADE7-1A3365E1326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eBay-PayPal_Current_setup.gi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371601"/>
            <a:ext cx="7696200" cy="48005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 in test and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A2A5-F02D-4F27-ADE7-1A3365E1326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PayPal stages are “too slow”.</a:t>
            </a:r>
          </a:p>
          <a:p>
            <a:pPr lvl="1"/>
            <a:r>
              <a:rPr lang="en-US" dirty="0" smtClean="0"/>
              <a:t>Sometimes, a single “Pay” calls takes greater than 60 seconds. (or even 3+ minutes sometimes)</a:t>
            </a:r>
          </a:p>
          <a:p>
            <a:pPr lvl="1"/>
            <a:r>
              <a:rPr lang="en-US" dirty="0" smtClean="0"/>
              <a:t>Machines are thrashing (paging) and swapping.</a:t>
            </a:r>
          </a:p>
          <a:p>
            <a:pPr lvl="1"/>
            <a:r>
              <a:rPr lang="en-US" dirty="0" smtClean="0"/>
              <a:t>High load, in the hundreds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Stage2sc5558: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top - 23:24:48 up 58 days,  8:42,  1 user, 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load average: 4.13, 5.57, 4.60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Tasks: 1423 total,   1 running, 1418 sleeping,   0 stopped,   4 zombie</a:t>
            </a:r>
          </a:p>
          <a:p>
            <a:pPr lvl="1"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Cpu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(s):  3.6%us,  1.4%sy,  0.0%ni, 80.6%id, 14.3%wa,  0.0%hi,  0.1%si,  0.0%st</a:t>
            </a:r>
          </a:p>
          <a:p>
            <a:pPr lvl="1"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16438716k total, 16225416k used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  213300k free,    94268k buffers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Swap: 16582856k total, 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8480256k used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 8102600k free,  1314996k cached</a:t>
            </a:r>
          </a:p>
          <a:p>
            <a:r>
              <a:rPr lang="en-US" dirty="0" smtClean="0"/>
              <a:t>Until very recently, lack of dedicated stages.</a:t>
            </a:r>
          </a:p>
          <a:p>
            <a:pPr lvl="1"/>
            <a:r>
              <a:rPr lang="en-US" dirty="0" smtClean="0"/>
              <a:t>Slowness persists</a:t>
            </a:r>
          </a:p>
          <a:p>
            <a:r>
              <a:rPr lang="en-US" dirty="0" smtClean="0"/>
              <a:t>Engineers “cycle” through a list of previously known PayPal stages to find one that works...and continue testing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 in test and setup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Periodic refresh of DB =&gt; loss of accumulated data</a:t>
            </a:r>
          </a:p>
          <a:p>
            <a:pPr lvl="1"/>
            <a:r>
              <a:rPr lang="en-US" dirty="0" smtClean="0"/>
              <a:t>Persistent accounts need to be created in the </a:t>
            </a:r>
            <a:r>
              <a:rPr lang="en-US" dirty="0" err="1" smtClean="0"/>
              <a:t>MasterDB</a:t>
            </a:r>
            <a:r>
              <a:rPr lang="en-US" dirty="0" smtClean="0"/>
              <a:t>, </a:t>
            </a:r>
            <a:r>
              <a:rPr lang="en-US" dirty="0" err="1" smtClean="0"/>
              <a:t>MassPay</a:t>
            </a:r>
            <a:r>
              <a:rPr lang="en-US" dirty="0" smtClean="0"/>
              <a:t> setup </a:t>
            </a:r>
          </a:p>
          <a:p>
            <a:r>
              <a:rPr lang="en-US" dirty="0" smtClean="0"/>
              <a:t>Lack of a stable and long-lived stage forces many eBay tests to be run on PayPal Sandbox machines.</a:t>
            </a:r>
          </a:p>
          <a:p>
            <a:r>
              <a:rPr lang="en-US" dirty="0" smtClean="0"/>
              <a:t>Repeated setup for Incentives, Shipping Labels, etc. for each stage.</a:t>
            </a:r>
          </a:p>
          <a:p>
            <a:r>
              <a:rPr lang="en-US" dirty="0" smtClean="0"/>
              <a:t>Lack of insight into PayPal service uptimes leads to churn and wasted time</a:t>
            </a:r>
          </a:p>
          <a:p>
            <a:pPr lvl="1"/>
            <a:r>
              <a:rPr lang="en-US" dirty="0" smtClean="0"/>
              <a:t>“Doesn’t work, can somebody check?”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A2A5-F02D-4F27-ADE7-1A3365E1326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071937"/>
            <a:ext cx="6867272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2000"/>
            <a:lum/>
          </a:blip>
          <a:srcRect/>
          <a:stretch>
            <a:fillRect l="16000" t="15000" r="16000" b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looking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A2A5-F02D-4F27-ADE7-1A3365E1326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Dedicated box “stage2ebay.qa.paypal.com” being setup.</a:t>
            </a:r>
          </a:p>
          <a:p>
            <a:pPr lvl="1"/>
            <a:r>
              <a:rPr lang="en-US" dirty="0" smtClean="0"/>
              <a:t>512G of memory, DL585 16 processor quad-core machine</a:t>
            </a:r>
          </a:p>
          <a:p>
            <a:r>
              <a:rPr lang="en-US" dirty="0" smtClean="0"/>
              <a:t>Dedicated DB instance “stage2ebaydb” being setup</a:t>
            </a:r>
          </a:p>
          <a:p>
            <a:pPr lvl="1"/>
            <a:r>
              <a:rPr lang="en-US" dirty="0" smtClean="0"/>
              <a:t>Never </a:t>
            </a:r>
            <a:r>
              <a:rPr lang="en-US" dirty="0" err="1" smtClean="0"/>
              <a:t>recloned</a:t>
            </a:r>
            <a:r>
              <a:rPr lang="en-US" dirty="0" smtClean="0"/>
              <a:t>. Setup once, preserved forever.</a:t>
            </a:r>
          </a:p>
          <a:p>
            <a:pPr lvl="1"/>
            <a:r>
              <a:rPr lang="en-US" dirty="0" smtClean="0"/>
              <a:t>DMLs will be applied just like PayPal Prod and Sandbox</a:t>
            </a:r>
          </a:p>
          <a:p>
            <a:r>
              <a:rPr lang="en-US" dirty="0" smtClean="0"/>
              <a:t>Supported by Ops and DBAs. Will always have current PayPal Prod “Gold” build.</a:t>
            </a:r>
          </a:p>
          <a:p>
            <a:r>
              <a:rPr lang="en-US" dirty="0" smtClean="0"/>
              <a:t>Next steps is to put this machine behind a load balancer and multiple machines for redundancy.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vip</a:t>
            </a:r>
            <a:r>
              <a:rPr lang="en-US" dirty="0" smtClean="0"/>
              <a:t> name = stage2ebay.qa.ebay.com and multiple machines stage2ebay1, stage2ebay2, etc. that live behind the </a:t>
            </a:r>
            <a:r>
              <a:rPr lang="en-US" dirty="0" err="1" smtClean="0"/>
              <a:t>vip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Hoping to solve all regression requirements for eBay.</a:t>
            </a:r>
          </a:p>
          <a:p>
            <a:r>
              <a:rPr lang="en-US" dirty="0" smtClean="0"/>
              <a:t>Next steps: Similar solve for feature testing needs, at a lower scale.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Engage early, Merge early, Integrate early</a:t>
            </a:r>
          </a:p>
          <a:p>
            <a:r>
              <a:rPr lang="en-US" dirty="0" smtClean="0"/>
              <a:t>Plan for enough machines</a:t>
            </a:r>
          </a:p>
          <a:p>
            <a:pPr lvl="1"/>
            <a:r>
              <a:rPr lang="en-US" dirty="0" smtClean="0"/>
              <a:t>We learnt a lot from S2F and implemented it very well for PI	</a:t>
            </a:r>
          </a:p>
          <a:p>
            <a:r>
              <a:rPr lang="en-US" dirty="0" smtClean="0"/>
              <a:t>Co-ordination and communication when refreshing builds</a:t>
            </a:r>
          </a:p>
          <a:p>
            <a:pPr lvl="1"/>
            <a:r>
              <a:rPr lang="en-US" dirty="0" smtClean="0"/>
              <a:t>Been doing that very well recently</a:t>
            </a:r>
          </a:p>
          <a:p>
            <a:pPr lvl="1"/>
            <a:r>
              <a:rPr lang="en-US" dirty="0" smtClean="0"/>
              <a:t>Should lessen or go away completely when the new stage is ready</a:t>
            </a:r>
          </a:p>
          <a:p>
            <a:r>
              <a:rPr lang="en-US" dirty="0" smtClean="0"/>
              <a:t>More to learn about each others environments and typical errors</a:t>
            </a:r>
          </a:p>
          <a:p>
            <a:pPr lvl="1"/>
            <a:r>
              <a:rPr lang="en-US" dirty="0" smtClean="0"/>
              <a:t>It never hurts to do a first level of debugging before seeking help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Future Project(s): Will need your support!</a:t>
            </a:r>
          </a:p>
          <a:p>
            <a:r>
              <a:rPr lang="en-US" dirty="0" smtClean="0"/>
              <a:t>Q1 2012, Turbo Checkout aka Inline Checkout aka “One-click” Checkout</a:t>
            </a:r>
          </a:p>
          <a:p>
            <a:r>
              <a:rPr lang="en-US" dirty="0" smtClean="0"/>
              <a:t>Q4 2011, PI follow-</a:t>
            </a:r>
            <a:r>
              <a:rPr lang="en-US" dirty="0" err="1" smtClean="0"/>
              <a:t>ons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FA2A5-F02D-4F27-ADE7-1A3365E1326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 White eBay Template">
  <a:themeElements>
    <a:clrScheme name="US White eBay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5E0FF"/>
      </a:accent1>
      <a:accent2>
        <a:srgbClr val="000066"/>
      </a:accent2>
      <a:accent3>
        <a:srgbClr val="FFFFFF"/>
      </a:accent3>
      <a:accent4>
        <a:srgbClr val="000000"/>
      </a:accent4>
      <a:accent5>
        <a:srgbClr val="E7EDFF"/>
      </a:accent5>
      <a:accent6>
        <a:srgbClr val="00005C"/>
      </a:accent6>
      <a:hlink>
        <a:srgbClr val="5286C6"/>
      </a:hlink>
      <a:folHlink>
        <a:srgbClr val="00339A"/>
      </a:folHlink>
    </a:clrScheme>
    <a:fontScheme name="US White eBay Template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ゴシック" pitchFamily="-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ゴシック" pitchFamily="-92" charset="-128"/>
          </a:defRPr>
        </a:defPPr>
      </a:lstStyle>
    </a:lnDef>
  </a:objectDefaults>
  <a:extraClrSchemeLst>
    <a:extraClrScheme>
      <a:clrScheme name="US White eBay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0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7EDFF"/>
        </a:accent5>
        <a:accent6>
          <a:srgbClr val="00005C"/>
        </a:accent6>
        <a:hlink>
          <a:srgbClr val="5286C6"/>
        </a:hlink>
        <a:folHlink>
          <a:srgbClr val="0033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FAD268E8C38847A5E0E6B7E1E4692C" ma:contentTypeVersion="11" ma:contentTypeDescription="Create a new document." ma:contentTypeScope="" ma:versionID="6a0ce2341aa7bb7210fdafcd061a9a2e">
  <xsd:schema xmlns:xsd="http://www.w3.org/2001/XMLSchema" xmlns:xs="http://www.w3.org/2001/XMLSchema" xmlns:p="http://schemas.microsoft.com/office/2006/metadata/properties" xmlns:ns2="e981daca-5dcb-4c1f-a06f-440a30028fae" xmlns:ns3="9c856419-a39b-40bc-9d8c-f56542ef83df" targetNamespace="http://schemas.microsoft.com/office/2006/metadata/properties" ma:root="true" ma:fieldsID="a4e04bc1bf67e3c50d77370fc39b4c84" ns2:_="" ns3:_="">
    <xsd:import namespace="e981daca-5dcb-4c1f-a06f-440a30028fae"/>
    <xsd:import namespace="9c856419-a39b-40bc-9d8c-f56542ef83df"/>
    <xsd:element name="properties">
      <xsd:complexType>
        <xsd:sequence>
          <xsd:element name="documentManagement">
            <xsd:complexType>
              <xsd:all>
                <xsd:element ref="ns2:eBayNoteeBay_x0020_Organization" minOccurs="0"/>
                <xsd:element ref="ns2:eBay_x0020_OrganizationTaxHTField0" minOccurs="0"/>
                <xsd:element ref="ns3:TaxCatchAll" minOccurs="0"/>
                <xsd:element ref="ns2:eBayNoteeBay_x0020_BusinessUnit" minOccurs="0"/>
                <xsd:element ref="ns2:eBay_x0020_BusinessUnitTaxHTField0" minOccurs="0"/>
                <xsd:element ref="ns2:eBayNoteeBay_x0020_GeoLocation" minOccurs="0"/>
                <xsd:element ref="ns2:eBay_x0020_GeoLocationTaxHTField0" minOccurs="0"/>
                <xsd:element ref="ns2:Speak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81daca-5dcb-4c1f-a06f-440a30028fae" elementFormDefault="qualified">
    <xsd:import namespace="http://schemas.microsoft.com/office/2006/documentManagement/types"/>
    <xsd:import namespace="http://schemas.microsoft.com/office/infopath/2007/PartnerControls"/>
    <xsd:element name="eBayNoteeBay_x0020_Organization" ma:index="8" nillable="true" ma:displayName="eBayNoteeBay Organization" ma:description="ebay Taxonomy note field" ma:hidden="true" ma:internalName="eBayNoteeBay_x0020_Organization">
      <xsd:simpleType>
        <xsd:restriction base="dms:Note"/>
      </xsd:simpleType>
    </xsd:element>
    <xsd:element name="eBay_x0020_OrganizationTaxHTField0" ma:index="10" nillable="true" ma:taxonomy="true" ma:internalName="eBay_x0020_OrganizationTaxHTField0" ma:taxonomyFieldName="eBay_x0020_Organization" ma:displayName="eBay Organization" ma:default="9;#Information Technology|e5c983cf-01bb-4f81-a350-d407e58044f6" ma:fieldId="{8ef0aa60-3e27-421b-ae52-32bd19ff2b5a}" ma:sspId="b36964d2-35f4-4bf5-bd25-52b49d861695" ma:termSetId="e2a25916-a92d-4728-88a2-cdd6fb04898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ayNoteeBay_x0020_BusinessUnit" ma:index="12" nillable="true" ma:displayName="eBayNoteeBay BusinessUnit" ma:description="ebay Taxonomy note field" ma:hidden="true" ma:internalName="eBayNoteeBay_x0020_BusinessUnit">
      <xsd:simpleType>
        <xsd:restriction base="dms:Note"/>
      </xsd:simpleType>
    </xsd:element>
    <xsd:element name="eBay_x0020_BusinessUnitTaxHTField0" ma:index="14" nillable="true" ma:taxonomy="true" ma:internalName="eBay_x0020_BusinessUnitTaxHTField0" ma:taxonomyFieldName="eBay_x0020_BusinessUnit" ma:displayName="eBay BusinessUnit" ma:default="20;#Corporate|b4c33990-eb08-4f71-b2f6-e53e5eea7ace" ma:fieldId="{4dba5251-4b6e-4be9-99f4-63ff77bfe7a9}" ma:sspId="b36964d2-35f4-4bf5-bd25-52b49d861695" ma:termSetId="f9ff4575-4df5-4b05-8a68-710fd85950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ayNoteeBay_x0020_GeoLocation" ma:index="15" nillable="true" ma:displayName="eBayNoteeBay GeoLocation" ma:description="ebay Taxonomy note field" ma:hidden="true" ma:internalName="eBayNoteeBay_x0020_GeoLocation">
      <xsd:simpleType>
        <xsd:restriction base="dms:Note"/>
      </xsd:simpleType>
    </xsd:element>
    <xsd:element name="eBay_x0020_GeoLocationTaxHTField0" ma:index="17" nillable="true" ma:taxonomy="true" ma:internalName="eBay_x0020_GeoLocationTaxHTField0" ma:taxonomyFieldName="eBay_x0020_GeoLocation" ma:displayName="eBay GeoLocation" ma:default="59;#Global|15b6c774-8a98-49da-ba73-c076d38f389f" ma:fieldId="{2eb2d6ac-cfd4-46d0-9bb6-d471a50c6d78}" ma:sspId="b36964d2-35f4-4bf5-bd25-52b49d861695" ma:termSetId="e13d4ee2-fbf7-4786-bbf4-e8f8b82761e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peaker" ma:index="18" nillable="true" ma:displayName="Speaker" ma:internalName="Speaker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56419-a39b-40bc-9d8c-f56542ef83df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description="" ma:hidden="true" ma:list="{1daab504-fceb-4b69-85b2-bd91154be0a8}" ma:internalName="TaxCatchAll" ma:showField="CatchAllData" ma:web="9c856419-a39b-40bc-9d8c-f56542ef83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eBay_x0020_OrganizationTaxHTField0 xmlns="e981daca-5dcb-4c1f-a06f-440a30028fae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Information Technology</TermName>
          <TermId xmlns="http://schemas.microsoft.com/office/infopath/2007/PartnerControls">e5c983cf-01bb-4f81-a350-d407e58044f6</TermId>
        </TermInfo>
      </Terms>
    </eBay_x0020_OrganizationTaxHTField0>
    <eBay_x0020_BusinessUnitTaxHTField0 xmlns="e981daca-5dcb-4c1f-a06f-440a30028fae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b4c33990-eb08-4f71-b2f6-e53e5eea7ace</TermId>
        </TermInfo>
      </Terms>
    </eBay_x0020_BusinessUnitTaxHTField0>
    <eBayNoteeBay_x0020_GeoLocation xmlns="e981daca-5dcb-4c1f-a06f-440a30028fae" xsi:nil="true"/>
    <eBay_x0020_GeoLocationTaxHTField0 xmlns="e981daca-5dcb-4c1f-a06f-440a30028fae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15b6c774-8a98-49da-ba73-c076d38f389f</TermId>
        </TermInfo>
      </Terms>
    </eBay_x0020_GeoLocationTaxHTField0>
    <eBayNoteeBay_x0020_Organization xmlns="e981daca-5dcb-4c1f-a06f-440a30028fae" xsi:nil="true"/>
    <eBayNoteeBay_x0020_BusinessUnit xmlns="e981daca-5dcb-4c1f-a06f-440a30028fae" xsi:nil="true"/>
    <TaxCatchAll xmlns="9c856419-a39b-40bc-9d8c-f56542ef83df">
      <Value>9</Value>
      <Value>59</Value>
      <Value>20</Value>
    </TaxCatchAll>
    <Speaker xmlns="e981daca-5dcb-4c1f-a06f-440a30028fae">Venkatesh, Thomas (eBay)</Speaker>
  </documentManagement>
</p:properties>
</file>

<file path=customXml/itemProps1.xml><?xml version="1.0" encoding="utf-8"?>
<ds:datastoreItem xmlns:ds="http://schemas.openxmlformats.org/officeDocument/2006/customXml" ds:itemID="{1C059436-A3D3-4677-9DEE-92D0B9B76F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81daca-5dcb-4c1f-a06f-440a30028fae"/>
    <ds:schemaRef ds:uri="9c856419-a39b-40bc-9d8c-f56542ef83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3CC685-EE60-4023-B108-824E20D6E1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DFB215-2795-46D2-84FB-79D2171072C7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9c856419-a39b-40bc-9d8c-f56542ef83df"/>
    <ds:schemaRef ds:uri="e981daca-5dcb-4c1f-a06f-440a30028f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6127</TotalTime>
  <Words>723</Words>
  <Application>Microsoft Macintosh PowerPoint</Application>
  <PresentationFormat>On-screen Show (4:3)</PresentationFormat>
  <Paragraphs>98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US White eBay Template</vt:lpstr>
      <vt:lpstr>PowerPoint Presentation</vt:lpstr>
      <vt:lpstr>Terminology, Similarities and Differences</vt:lpstr>
      <vt:lpstr>eBay QE environment setup - schematic</vt:lpstr>
      <vt:lpstr>PayPal QA environment setup - schematic</vt:lpstr>
      <vt:lpstr>eBay and PayPal environment setup - schematic</vt:lpstr>
      <vt:lpstr>Challenges faced in test and setup</vt:lpstr>
      <vt:lpstr>Challenges faced in test and setup - continued</vt:lpstr>
      <vt:lpstr>Forward looking</vt:lpstr>
      <vt:lpstr>Learning</vt:lpstr>
      <vt:lpstr>Gyro – eBay’s Regression Environment (QATE) Monitor</vt:lpstr>
      <vt:lpstr>Questions?</vt:lpstr>
    </vt:vector>
  </TitlesOfParts>
  <Manager/>
  <Company>eBay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Environments</dc:title>
  <dc:subject>2012 Planning</dc:subject>
  <dc:creator>Patrick Mrowczynski</dc:creator>
  <cp:keywords/>
  <dc:description/>
  <cp:lastModifiedBy>Jeffrey  Hynes</cp:lastModifiedBy>
  <cp:revision>331</cp:revision>
  <dcterms:created xsi:type="dcterms:W3CDTF">2011-01-12T19:30:03Z</dcterms:created>
  <dcterms:modified xsi:type="dcterms:W3CDTF">2011-11-11T20:23:46Z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0x01010018FAD268E8C38847A5E0E6B7E1E4692C</vt:lpwstr>
  </property>
  <property fmtid="{D5CDD505-2E9C-101B-9397-08002B2CF9AE}" pid="3" name="eBay BusinessUnit">
    <vt:lpwstr>20;#Corporate|b4c33990-eb08-4f71-b2f6-e53e5eea7ace</vt:lpwstr>
  </property>
  <property fmtid="{D5CDD505-2E9C-101B-9397-08002B2CF9AE}" pid="4" name="eBay Organization">
    <vt:lpwstr>9;#Information Technology|e5c983cf-01bb-4f81-a350-d407e58044f6</vt:lpwstr>
  </property>
  <property fmtid="{D5CDD505-2E9C-101B-9397-08002B2CF9AE}" pid="5" name="eBay GeoLocation">
    <vt:lpwstr>59;#Global|15b6c774-8a98-49da-ba73-c076d38f389f</vt:lpwstr>
  </property>
  <property fmtid="{D5CDD505-2E9C-101B-9397-08002B2CF9AE}" pid="6" name="Order">
    <vt:r8>400</vt:r8>
  </property>
</Properties>
</file>