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19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1367" autoAdjust="0"/>
  </p:normalViewPr>
  <p:slideViewPr>
    <p:cSldViewPr>
      <p:cViewPr varScale="1">
        <p:scale>
          <a:sx n="71" d="100"/>
          <a:sy n="71" d="100"/>
        </p:scale>
        <p:origin x="84" y="12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2112" y="1874837"/>
            <a:ext cx="9574213" cy="453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meters/</a:t>
            </a:r>
            <a:r>
              <a:rPr lang="en-US" sz="1400" u="sng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299792458;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kilogram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%.3f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joules%n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energyFromMass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"1000000000 joules = %.9f </a:t>
            </a:r>
            <a:r>
              <a:rPr lang="en-US" sz="1400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kilograms%n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massFromEnergy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(1000000000));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energyFromMass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massFromEnergy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(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Scope Variable Gotcha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If you have a class scope variable and a local variable in a method with the same name, the local variable "hides" the class scope variable</a:t>
            </a:r>
          </a:p>
          <a:p>
            <a:r>
              <a:rPr lang="en-US" sz="2800" dirty="0" smtClean="0"/>
              <a:t>The two variables are declared in different scopes, so they are completely different variables</a:t>
            </a:r>
          </a:p>
          <a:p>
            <a:r>
              <a:rPr lang="en-US" sz="2800" dirty="0" smtClean="0"/>
              <a:t>The class scope variable will not be accessible within the same scope as </a:t>
            </a:r>
            <a:r>
              <a:rPr lang="en-US" sz="2800" dirty="0"/>
              <a:t>a</a:t>
            </a:r>
            <a:r>
              <a:rPr lang="en-US" sz="2800" dirty="0" smtClean="0"/>
              <a:t> local variable that has the same name</a:t>
            </a:r>
          </a:p>
          <a:p>
            <a:pPr lvl="1"/>
            <a:r>
              <a:rPr lang="en-US" sz="2400" dirty="0" smtClean="0"/>
              <a:t>Another reason not to use class scope variables</a:t>
            </a:r>
            <a:r>
              <a:rPr lang="en-US" sz="2400" dirty="0"/>
              <a:t> </a:t>
            </a:r>
            <a:r>
              <a:rPr lang="en-US" sz="2400" dirty="0" smtClean="0"/>
              <a:t>for now!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3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512" y="1951037"/>
            <a:ext cx="8001000" cy="414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10;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42;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"main():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my_var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myMethod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my_var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Example: Don't Do This!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611812" y="1528444"/>
            <a:ext cx="3810000" cy="1295400"/>
          </a:xfrm>
          <a:prstGeom prst="wedgeRoundRectCallout">
            <a:avLst>
              <a:gd name="adj1" fmla="val -102521"/>
              <a:gd name="adj2" fmla="val 3733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y_var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is a class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variable and would be accessible in all methods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97512" y="2941637"/>
            <a:ext cx="4343400" cy="1981200"/>
          </a:xfrm>
          <a:prstGeom prst="wedgeRoundRectCallout">
            <a:avLst>
              <a:gd name="adj1" fmla="val -99221"/>
              <a:gd name="adj2" fmla="val -169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y_var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is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Bitstream Vera Serif" pitchFamily="16" charset="0"/>
              </a:rPr>
              <a:t>redeclared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within the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main()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method here, so any uses of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my_var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in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main()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will use the local variable, not the class one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878512" y="5526401"/>
            <a:ext cx="3810000" cy="1524000"/>
          </a:xfrm>
          <a:prstGeom prst="wedgeRoundRectCallout">
            <a:avLst>
              <a:gd name="adj1" fmla="val -20866"/>
              <a:gd name="adj2" fmla="val -5863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Bitstream Vera Serif"/>
                <a:cs typeface="Consolas" pitchFamily="49" charset="0"/>
              </a:rPr>
              <a:t>t</a:t>
            </a:r>
            <a:r>
              <a:rPr lang="en-US" dirty="0" smtClean="0">
                <a:latin typeface="Bitstream Vera Serif"/>
                <a:cs typeface="Consolas" pitchFamily="49" charset="0"/>
              </a:rPr>
              <a:t>his use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y_var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is not in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main()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method,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so it will use the class variable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026271" y="5444165"/>
            <a:ext cx="4038600" cy="1606236"/>
          </a:xfrm>
          <a:prstGeom prst="wedgeRoundRectCallout">
            <a:avLst>
              <a:gd name="adj1" fmla="val -46376"/>
              <a:gd name="adj2" fmla="val -20938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Bitstream Vera Serif"/>
                <a:cs typeface="Consolas" pitchFamily="49" charset="0"/>
              </a:rPr>
              <a:t>i</a:t>
            </a:r>
            <a:r>
              <a:rPr lang="en-US" dirty="0" smtClean="0">
                <a:latin typeface="Bitstream Vera Serif"/>
                <a:cs typeface="Consolas" pitchFamily="49" charset="0"/>
              </a:rPr>
              <a:t>f you do use a class scope variable, make it a constant with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 </a:t>
            </a:r>
            <a:r>
              <a:rPr lang="en-US" dirty="0" smtClean="0">
                <a:latin typeface="Bitstream Vera Serif"/>
                <a:cs typeface="Consolas" pitchFamily="49" charset="0"/>
              </a:rPr>
              <a:t>(and don’t' reuse the name!)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2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17637"/>
            <a:ext cx="9261474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6000"/>
              </a:lnSpc>
            </a:pPr>
            <a:r>
              <a:rPr lang="en-US" dirty="0" smtClean="0"/>
              <a:t>Any variables declared within a code block (everything between a set of braces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), are local to that block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Variables declared inside of an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  <a:r>
              <a:rPr lang="en-US" dirty="0" smtClean="0"/>
              <a:t> block,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dirty="0" smtClean="0"/>
              <a:t>loop, or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loop can only be used inside of that block or loop</a:t>
            </a:r>
          </a:p>
          <a:p>
            <a:pPr>
              <a:lnSpc>
                <a:spcPct val="106000"/>
              </a:lnSpc>
            </a:pPr>
            <a:r>
              <a:rPr lang="en-US" dirty="0" smtClean="0"/>
              <a:t>Similar rules apply for "hiding" variables of the same name from an outer scope as with class scope variables</a:t>
            </a:r>
          </a:p>
          <a:p>
            <a:pPr lvl="1">
              <a:lnSpc>
                <a:spcPct val="106000"/>
              </a:lnSpc>
            </a:pPr>
            <a:r>
              <a:rPr lang="en-US" dirty="0" smtClean="0"/>
              <a:t>One more time: don't reuse variable names!</a:t>
            </a:r>
          </a:p>
        </p:txBody>
      </p:sp>
    </p:spTree>
    <p:extLst>
      <p:ext uri="{BB962C8B-B14F-4D97-AF65-F5344CB8AC3E}">
        <p14:creationId xmlns:p14="http://schemas.microsoft.com/office/powerpoint/2010/main" val="28936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512" y="2255837"/>
            <a:ext cx="7620000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10;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9;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802312" y="1798637"/>
            <a:ext cx="3810000" cy="914400"/>
          </a:xfrm>
          <a:prstGeom prst="wedgeRoundRectCallout">
            <a:avLst>
              <a:gd name="adj1" fmla="val -129821"/>
              <a:gd name="adj2" fmla="val 10079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can be used anywhere in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26112" y="3703637"/>
            <a:ext cx="3810000" cy="914400"/>
          </a:xfrm>
          <a:prstGeom prst="wedgeRoundRectCallout">
            <a:avLst>
              <a:gd name="adj1" fmla="val -116812"/>
              <a:gd name="adj2" fmla="val -1193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dirty="0" smtClean="0"/>
              <a:t>can only be used in the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loop body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an Error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9312" y="2560637"/>
            <a:ext cx="6858000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10;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813424" y="3924087"/>
            <a:ext cx="3810000" cy="914400"/>
          </a:xfrm>
          <a:prstGeom prst="wedgeRoundRectCallout">
            <a:avLst>
              <a:gd name="adj1" fmla="val -100912"/>
              <a:gd name="adj2" fmla="val -8568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can only be used in the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loop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802312" y="5265311"/>
            <a:ext cx="3810000" cy="914400"/>
          </a:xfrm>
          <a:prstGeom prst="wedgeRoundRectCallout">
            <a:avLst>
              <a:gd name="adj1" fmla="val -80512"/>
              <a:gd name="adj2" fmla="val -12568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Error!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can't be used outside of the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loop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87512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variables and constants have a certain scope </a:t>
            </a:r>
            <a:r>
              <a:rPr lang="en-US" dirty="0" smtClean="0"/>
              <a:t>(class</a:t>
            </a:r>
            <a:r>
              <a:rPr lang="en-US" dirty="0" smtClean="0"/>
              <a:t>, </a:t>
            </a:r>
            <a:r>
              <a:rPr lang="en-US" dirty="0" smtClean="0"/>
              <a:t>method, </a:t>
            </a:r>
            <a:r>
              <a:rPr lang="en-US" dirty="0" smtClean="0"/>
              <a:t>block)</a:t>
            </a:r>
          </a:p>
          <a:p>
            <a:r>
              <a:rPr lang="en-US" dirty="0" smtClean="0"/>
              <a:t>Variables can only be used within the same scope or any sub-scopes</a:t>
            </a:r>
          </a:p>
          <a:p>
            <a:r>
              <a:rPr lang="en-US" dirty="0" smtClean="0"/>
              <a:t>Be very careful about reusing variable names</a:t>
            </a:r>
          </a:p>
          <a:p>
            <a:r>
              <a:rPr lang="en-US" dirty="0" smtClean="0"/>
              <a:t>Class constants are useful, but class variables should only be used in certain cases which we'll discuss in detail </a:t>
            </a:r>
            <a:r>
              <a:rPr lang="en-US" dirty="0" smtClean="0"/>
              <a:t>later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8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2112" y="1768475"/>
            <a:ext cx="9372600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variables have a set </a:t>
            </a:r>
            <a:r>
              <a:rPr lang="en-US" i="1" dirty="0" smtClean="0"/>
              <a:t>scope</a:t>
            </a:r>
          </a:p>
          <a:p>
            <a:pPr lvl="1"/>
            <a:r>
              <a:rPr lang="en-US" dirty="0" smtClean="0"/>
              <a:t>Parts of the code where that variable can be used</a:t>
            </a:r>
          </a:p>
          <a:p>
            <a:r>
              <a:rPr lang="en-US" dirty="0" smtClean="0"/>
              <a:t>Variables declared in a method are </a:t>
            </a:r>
            <a:r>
              <a:rPr lang="en-US" i="1" dirty="0" smtClean="0"/>
              <a:t>local variables</a:t>
            </a:r>
            <a:r>
              <a:rPr lang="en-US" dirty="0" smtClean="0"/>
              <a:t> for that method</a:t>
            </a:r>
          </a:p>
          <a:p>
            <a:pPr lvl="1"/>
            <a:r>
              <a:rPr lang="en-US" dirty="0" smtClean="0"/>
              <a:t>Can not be used outside of that method, i.e.,  can not be used in other methods</a:t>
            </a:r>
          </a:p>
          <a:p>
            <a:r>
              <a:rPr lang="en-US" dirty="0" smtClean="0"/>
              <a:t>Method parameter variables are treated as local variables in that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0712" y="1417637"/>
            <a:ext cx="9296400" cy="5756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SuppressWarnings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"resource"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"Enter an integer: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factorial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"!="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factorial(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0)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356221" y="1361438"/>
            <a:ext cx="3117334" cy="914400"/>
          </a:xfrm>
          <a:prstGeom prst="wedgeRoundRectCallout">
            <a:avLst>
              <a:gd name="adj1" fmla="val -160533"/>
              <a:gd name="adj2" fmla="val 10670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nput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is local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to the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main()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339146" y="5870395"/>
            <a:ext cx="2663567" cy="1219200"/>
          </a:xfrm>
          <a:prstGeom prst="wedgeRoundRectCallout">
            <a:avLst>
              <a:gd name="adj1" fmla="val -193949"/>
              <a:gd name="adj2" fmla="val -10927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total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is local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to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factorial()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346282" y="4594996"/>
            <a:ext cx="2663567" cy="1219200"/>
          </a:xfrm>
          <a:prstGeom prst="wedgeRoundRectCallout">
            <a:avLst>
              <a:gd name="adj1" fmla="val -122504"/>
              <a:gd name="adj2" fmla="val -2638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is local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to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factorial()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356221" y="2326658"/>
            <a:ext cx="3117334" cy="1163570"/>
          </a:xfrm>
          <a:prstGeom prst="wedgeRoundRectCallout">
            <a:avLst>
              <a:gd name="adj1" fmla="val -151606"/>
              <a:gd name="adj2" fmla="val 4551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input_value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is local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to the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main()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57394" y="3575718"/>
            <a:ext cx="3117334" cy="914400"/>
          </a:xfrm>
          <a:prstGeom prst="wedgeRoundRectCallout">
            <a:avLst>
              <a:gd name="adj1" fmla="val -168185"/>
              <a:gd name="adj2" fmla="val -1851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result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is local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to the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main()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12" y="309562"/>
            <a:ext cx="8229600" cy="1260475"/>
          </a:xfrm>
        </p:spPr>
        <p:txBody>
          <a:bodyPr/>
          <a:lstStyle/>
          <a:p>
            <a:r>
              <a:rPr lang="en-US" dirty="0" smtClean="0"/>
              <a:t>Different Scopes == Different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Variables in different scopes can have the same name (and be different types)</a:t>
            </a:r>
          </a:p>
          <a:p>
            <a:r>
              <a:rPr lang="en-US" dirty="0" smtClean="0"/>
              <a:t>They are different variables!</a:t>
            </a:r>
          </a:p>
          <a:p>
            <a:r>
              <a:rPr lang="en-US" dirty="0" smtClean="0"/>
              <a:t>Two variables with the same name but in different scopes are </a:t>
            </a:r>
            <a:r>
              <a:rPr lang="en-US" i="1" dirty="0" smtClean="0"/>
              <a:t>not related in any way</a:t>
            </a:r>
          </a:p>
          <a:p>
            <a:r>
              <a:rPr lang="en-US" dirty="0" smtClean="0"/>
              <a:t>To avoid confusion, do not reuse variable names in different methods or scopes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7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312" y="2471332"/>
            <a:ext cx="5562600" cy="360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10.5;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"main():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my_num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"main():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my_num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"main(): res="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75.32;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myMethod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my_num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Example: Don't Do This!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411912" y="2180248"/>
            <a:ext cx="2663567" cy="1297854"/>
          </a:xfrm>
          <a:prstGeom prst="wedgeRoundRectCallout">
            <a:avLst>
              <a:gd name="adj1" fmla="val -167293"/>
              <a:gd name="adj2" fmla="val 2687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y_num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is local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to the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main()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335712" y="4773502"/>
            <a:ext cx="2819400" cy="1297854"/>
          </a:xfrm>
          <a:prstGeom prst="wedgeRoundRectCallout">
            <a:avLst>
              <a:gd name="adj1" fmla="val -154755"/>
              <a:gd name="adj2" fmla="val -3929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y_num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is local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 to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my_method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Bitstream Vera Serif" pitchFamily="16" charset="0"/>
              </a:rPr>
              <a:t>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9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Scope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87512"/>
            <a:ext cx="9069387" cy="4987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Variables and constants can be placed in the </a:t>
            </a:r>
            <a:r>
              <a:rPr lang="en-US" i="1" dirty="0" smtClean="0"/>
              <a:t>class </a:t>
            </a:r>
            <a:r>
              <a:rPr lang="en-US" dirty="0" smtClean="0"/>
              <a:t>scope by declaring them outside of all methods, but still inside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dirty="0" smtClean="0"/>
              <a:t> for the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We'll look at some simple examples now and talk more about this in detail later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now, most often </a:t>
            </a:r>
            <a:r>
              <a:rPr lang="en-US" dirty="0"/>
              <a:t>useful for </a:t>
            </a:r>
            <a:r>
              <a:rPr lang="en-US" i="1" dirty="0"/>
              <a:t>constants</a:t>
            </a:r>
            <a:r>
              <a:rPr lang="en-US" dirty="0"/>
              <a:t> that are used in multiple </a:t>
            </a:r>
            <a:r>
              <a:rPr lang="en-US" dirty="0" smtClean="0"/>
              <a:t>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and constants </a:t>
            </a:r>
            <a:r>
              <a:rPr lang="en-US" dirty="0" smtClean="0"/>
              <a:t>can not be placed </a:t>
            </a:r>
            <a:r>
              <a:rPr lang="en-US" dirty="0" smtClean="0"/>
              <a:t>outside of the </a:t>
            </a:r>
            <a:r>
              <a:rPr lang="en-US" dirty="0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0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417637"/>
            <a:ext cx="9337674" cy="521652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It’s usually a good idea to name constants in your program if they have some special meaning</a:t>
            </a:r>
          </a:p>
          <a:p>
            <a:r>
              <a:rPr lang="en-US" sz="2800" dirty="0" smtClean="0"/>
              <a:t>By convention, variables names with all capital letters are constants</a:t>
            </a:r>
          </a:p>
          <a:p>
            <a:r>
              <a:rPr lang="en-US" sz="2800" dirty="0" smtClean="0"/>
              <a:t>Java includes </a:t>
            </a: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final</a:t>
            </a:r>
            <a:r>
              <a:rPr lang="en-US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cs typeface="Consolas" pitchFamily="49" charset="0"/>
              </a:rPr>
              <a:t>"</a:t>
            </a:r>
            <a:r>
              <a:rPr lang="en-US" sz="2800" dirty="0" smtClean="0"/>
              <a:t>variables" to strictly enforce the idea of a constant (value can not be changed after initialization)</a:t>
            </a:r>
          </a:p>
          <a:p>
            <a:pPr lvl="1"/>
            <a:r>
              <a:rPr lang="en-US" sz="2400" dirty="0" smtClean="0"/>
              <a:t>Example: 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static final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CENTS_PER_DOLLAR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= 100;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400" dirty="0" smtClean="0">
                <a:cs typeface="Arial" pitchFamily="34" charset="0"/>
              </a:rPr>
              <a:t>Generic form: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 f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inal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TYPE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NAME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</a:rPr>
              <a:t>VALUE;</a:t>
            </a:r>
          </a:p>
          <a:p>
            <a:r>
              <a:rPr lang="en-US" sz="2800" dirty="0" smtClean="0"/>
              <a:t>We'll talk more about the meaning of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static</a:t>
            </a:r>
            <a:r>
              <a:rPr lang="en-US" sz="2800" dirty="0" smtClean="0"/>
              <a:t> later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11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a Class Scope Constant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6911" y="1951037"/>
            <a:ext cx="8686801" cy="44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ClassExamples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DOLLARS_PER_EURO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1.14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"5 dollars is %.2f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euros%n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dollarsToEuros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"5 euros is %.2f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dollars%n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eurosToDollars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dollarsToEuros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dollars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dollars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DOLLARS_PER_EURO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eurosToDollars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euros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euros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DOLLARS_PER_EURO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3414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program that uses the famous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 = mc</a:t>
            </a:r>
            <a:r>
              <a:rPr lang="en-US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/>
              <a:t> formula to calculate mass and energy equivalence in both directions</a:t>
            </a:r>
          </a:p>
          <a:p>
            <a:pPr lvl="1"/>
            <a:r>
              <a:rPr lang="en-US" dirty="0" smtClean="0"/>
              <a:t>Use a class scope constant for the value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/>
              <a:t> (299792458 m/s)</a:t>
            </a:r>
          </a:p>
          <a:p>
            <a:pPr lvl="1"/>
            <a:r>
              <a:rPr lang="en-US" dirty="0" smtClean="0"/>
              <a:t>Write a method that calculates the energy given a set amount of mass</a:t>
            </a:r>
          </a:p>
          <a:p>
            <a:pPr lvl="1"/>
            <a:r>
              <a:rPr lang="en-US" dirty="0" smtClean="0"/>
              <a:t>Write a method that calculates the mass given a set amount of energy</a:t>
            </a:r>
          </a:p>
          <a:p>
            <a:pPr lvl="1"/>
            <a:r>
              <a:rPr lang="en-US" dirty="0" smtClean="0"/>
              <a:t>Write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dirty="0" smtClean="0"/>
              <a:t>method to test each other method</a:t>
            </a:r>
          </a:p>
        </p:txBody>
      </p:sp>
    </p:spTree>
    <p:extLst>
      <p:ext uri="{BB962C8B-B14F-4D97-AF65-F5344CB8AC3E}">
        <p14:creationId xmlns:p14="http://schemas.microsoft.com/office/powerpoint/2010/main" val="34979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AE1A2C68-3AE8-4636-B266-E43DAA38822E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49AC0599-F6D6-4661-A444-01CF26CBDA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1003</TotalTime>
  <Words>829</Words>
  <Application>Microsoft Office PowerPoint</Application>
  <PresentationFormat>Custom</PresentationFormat>
  <Paragraphs>182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Variable Scope</vt:lpstr>
      <vt:lpstr>Example</vt:lpstr>
      <vt:lpstr>Different Scopes == Different Variables</vt:lpstr>
      <vt:lpstr>Poor Example: Don't Do This!</vt:lpstr>
      <vt:lpstr>Class Scope Variables</vt:lpstr>
      <vt:lpstr>Constants</vt:lpstr>
      <vt:lpstr>Example with a Class Scope Constant</vt:lpstr>
      <vt:lpstr>Exercise</vt:lpstr>
      <vt:lpstr>Answer</vt:lpstr>
      <vt:lpstr>Class Scope Variable Gotcha</vt:lpstr>
      <vt:lpstr>Poor Example: Don't Do This!</vt:lpstr>
      <vt:lpstr>Other Scope Rules</vt:lpstr>
      <vt:lpstr>Example</vt:lpstr>
      <vt:lpstr>Example with an Error</vt:lpstr>
      <vt:lpstr>Take Home Points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Charlie</dc:creator>
  <cp:lastModifiedBy>Wiseman, Charlie</cp:lastModifiedBy>
  <cp:revision>17</cp:revision>
  <cp:lastPrinted>1601-01-01T00:00:00Z</cp:lastPrinted>
  <dcterms:created xsi:type="dcterms:W3CDTF">2015-10-13T19:11:20Z</dcterms:created>
  <dcterms:modified xsi:type="dcterms:W3CDTF">2015-10-14T12:38:02Z</dcterms:modified>
</cp:coreProperties>
</file>