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19"/>
  </p:notesMasterIdLst>
  <p:sldIdLst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70" r:id="rId11"/>
    <p:sldId id="271" r:id="rId12"/>
    <p:sldId id="267" r:id="rId13"/>
    <p:sldId id="268" r:id="rId14"/>
    <p:sldId id="269" r:id="rId15"/>
    <p:sldId id="272" r:id="rId16"/>
    <p:sldId id="273" r:id="rId17"/>
    <p:sldId id="274" r:id="rId18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367" autoAdjust="0"/>
  </p:normalViewPr>
  <p:slideViewPr>
    <p:cSldViewPr>
      <p:cViewPr varScale="1">
        <p:scale>
          <a:sx n="106" d="100"/>
          <a:sy n="106" d="100"/>
        </p:scale>
        <p:origin x="143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Based on a work at </a:t>
            </a:r>
            <a:r>
              <a:rPr lang="en-US" sz="1200" b="0" i="0" u="none" strike="noStrike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 COMP1000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0912" y="1874837"/>
            <a:ext cx="6481763" cy="4588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java.util.InputMismatchException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Scanner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x: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y: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InputMismatchException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"Must enter integers!"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 mod %d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%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d%n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Two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 </a:t>
            </a:r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0912" y="1341437"/>
            <a:ext cx="6481763" cy="5773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java.util.InputMismatchException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Scanner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x: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y: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InputMismatchException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"Must enter integers!"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ArithmeticException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"Can't divide by zero!"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 mod %d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%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d%n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ArithmeticException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ArithmeticException</a:t>
            </a:r>
            <a:r>
              <a:rPr lang="en-US" dirty="0" smtClean="0"/>
              <a:t> exceptions will only catch division by zero for integers, not doubles</a:t>
            </a:r>
          </a:p>
          <a:p>
            <a:r>
              <a:rPr lang="en-US" dirty="0" smtClean="0"/>
              <a:t>Depending on the situation, it may be better to simply check for zero-valued divisors with an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That will work for both numeric types</a:t>
            </a:r>
          </a:p>
          <a:p>
            <a:r>
              <a:rPr lang="en-US" dirty="0" smtClean="0"/>
              <a:t>You also don't need to import anything for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ArithmeticException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Thrown from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112" y="1493837"/>
            <a:ext cx="9353745" cy="5334000"/>
          </a:xfrm>
        </p:spPr>
        <p:txBody>
          <a:bodyPr/>
          <a:lstStyle/>
          <a:p>
            <a:r>
              <a:rPr lang="en-US" dirty="0" smtClean="0"/>
              <a:t>Often methods that you create will have the potential to throw exceptions as well</a:t>
            </a:r>
          </a:p>
          <a:p>
            <a:r>
              <a:rPr lang="en-US" dirty="0" smtClean="0"/>
              <a:t>You can catch the exceptions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dirty="0" smtClean="0"/>
              <a:t>by putting the method call in a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Note that you can also catch the exception in the method itself</a:t>
            </a:r>
          </a:p>
          <a:p>
            <a:r>
              <a:rPr lang="en-US" dirty="0" smtClean="0"/>
              <a:t>If you know that a method can throw an exception, then you should declare it as part of the method signature using the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throws </a:t>
            </a:r>
            <a:r>
              <a:rPr lang="en-US" dirty="0" smtClean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6593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Thrown from a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9312" y="1417637"/>
            <a:ext cx="8763000" cy="5971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java.util.InputMismatchException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[5];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fillArray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InputMismatchException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"Must enter integers!"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fillArray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(Scanner </a:t>
            </a:r>
            <a:r>
              <a:rPr lang="en-US" sz="12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2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InputMismatchException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integers: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421312" y="1722437"/>
            <a:ext cx="3048000" cy="838200"/>
          </a:xfrm>
          <a:prstGeom prst="wedgeRoundRectCallout">
            <a:avLst>
              <a:gd name="adj1" fmla="val -80536"/>
              <a:gd name="adj2" fmla="val 13378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Catching the exception in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802312" y="3146057"/>
            <a:ext cx="4191000" cy="1243379"/>
          </a:xfrm>
          <a:prstGeom prst="wedgeRoundRectCallout">
            <a:avLst>
              <a:gd name="adj1" fmla="val -27827"/>
              <a:gd name="adj2" fmla="val 7699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Declaring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that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fillArray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might throw an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InputMismatchException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Propagation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Exceptions have the potential to modify the standard control flow of programs</a:t>
            </a:r>
          </a:p>
          <a:p>
            <a:r>
              <a:rPr lang="en-US" sz="2800" dirty="0" smtClean="0"/>
              <a:t>If an exception isn't handled within the method that caused the error to occur, then that method will immediately end (with no return value provided to the caller)</a:t>
            </a:r>
          </a:p>
          <a:p>
            <a:r>
              <a:rPr lang="en-US" sz="2800" dirty="0" smtClean="0"/>
              <a:t>If the calling method doesn't handle the exception, then it will also end immediately</a:t>
            </a:r>
          </a:p>
          <a:p>
            <a:r>
              <a:rPr lang="en-US" sz="2800" dirty="0" smtClean="0"/>
              <a:t>This repeats until a method catches and handles the exception or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800" dirty="0" smtClean="0"/>
              <a:t>is terminated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56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17637"/>
            <a:ext cx="9143999" cy="533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/>
              <a:t>Exceptions are generated when an error occurs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sz="2800" dirty="0"/>
              <a:t>/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2800" dirty="0" smtClean="0"/>
              <a:t> blocks are used to check for and handle exceptions appropriately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To avoid having the program terminate without useful error messages to the user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If an exception might occur within a method and you do not catch and handle it within the method, then use the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throws </a:t>
            </a:r>
            <a:r>
              <a:rPr lang="en-US" sz="2800" dirty="0" smtClean="0"/>
              <a:t>keyword in the method signature to indicate which exceptions might be thrown	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We will not cover it here, but you can also create your own exceptions for extra error processing</a:t>
            </a:r>
          </a:p>
        </p:txBody>
      </p:sp>
    </p:spTree>
    <p:extLst>
      <p:ext uri="{BB962C8B-B14F-4D97-AF65-F5344CB8AC3E}">
        <p14:creationId xmlns:p14="http://schemas.microsoft.com/office/powerpoint/2010/main" val="31400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7167" y="1417637"/>
            <a:ext cx="9143999" cy="5334000"/>
          </a:xfrm>
        </p:spPr>
        <p:txBody>
          <a:bodyPr/>
          <a:lstStyle/>
          <a:p>
            <a:r>
              <a:rPr lang="en-US" dirty="0" smtClean="0"/>
              <a:t>There are two main types of errors that programmers have to handle</a:t>
            </a:r>
          </a:p>
          <a:p>
            <a:r>
              <a:rPr lang="en-US" dirty="0" smtClean="0"/>
              <a:t>Compile/build errors occur when the compiler converts source code into byte code and are often th</a:t>
            </a:r>
            <a:r>
              <a:rPr lang="en-US" dirty="0" smtClean="0"/>
              <a:t>e result of syntax errors in the source code</a:t>
            </a:r>
          </a:p>
          <a:p>
            <a:r>
              <a:rPr lang="en-US" dirty="0" smtClean="0"/>
              <a:t>Runtime errors occur when the program is executing and something Bad happens</a:t>
            </a:r>
          </a:p>
          <a:p>
            <a:r>
              <a:rPr lang="en-US" dirty="0" smtClean="0"/>
              <a:t>Runtime errors generally result in an </a:t>
            </a:r>
            <a:r>
              <a:rPr lang="en-US" i="1" dirty="0" smtClean="0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An exception is </a:t>
            </a:r>
            <a:r>
              <a:rPr lang="en-US" sz="2800" i="1" dirty="0" smtClean="0"/>
              <a:t>thrown</a:t>
            </a:r>
            <a:r>
              <a:rPr lang="en-US" sz="2800" dirty="0" smtClean="0"/>
              <a:t> by a method or statement to indicate that an error has occurred</a:t>
            </a:r>
          </a:p>
          <a:p>
            <a:pPr lvl="1"/>
            <a:r>
              <a:rPr lang="en-US" sz="2400" dirty="0" smtClean="0"/>
              <a:t>Throwing an exception is similar to returning a value from a method, but exceptions are used only to communicate errors</a:t>
            </a:r>
          </a:p>
          <a:p>
            <a:r>
              <a:rPr lang="en-US" sz="2800" dirty="0" smtClean="0"/>
              <a:t>If the exception is not specifically handled by the program, the program will immediately terminate</a:t>
            </a:r>
          </a:p>
          <a:p>
            <a:r>
              <a:rPr lang="en-US" sz="2800" dirty="0" smtClean="0"/>
              <a:t>Examples: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InputMismatchException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ArrayIndexOutOfBoundsException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ArithmeticException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54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InputMismatchException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6912" y="2179637"/>
            <a:ext cx="8610600" cy="341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an integer: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"%d^2=%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d%n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259512" y="2560637"/>
            <a:ext cx="3657600" cy="1676400"/>
          </a:xfrm>
          <a:prstGeom prst="wedgeRoundRectCallout">
            <a:avLst>
              <a:gd name="adj1" fmla="val -85544"/>
              <a:gd name="adj2" fmla="val 6242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If the user types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in a value other than an integer, then an exception will be thrown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0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Unhandled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Unhandled exceptions result in program termination</a:t>
            </a:r>
          </a:p>
          <a:p>
            <a:r>
              <a:rPr lang="en-US" sz="2800" dirty="0" smtClean="0"/>
              <a:t>The JVM will output the type of exception and some information about the exception to the screen when the program terminates due to an exception</a:t>
            </a:r>
          </a:p>
          <a:p>
            <a:pPr lvl="1"/>
            <a:r>
              <a:rPr lang="en-US" sz="2400" dirty="0" smtClean="0"/>
              <a:t>These messages are unlikely to be useful to anyone other than the programmer</a:t>
            </a:r>
          </a:p>
          <a:p>
            <a:pPr lvl="1"/>
            <a:r>
              <a:rPr lang="en-US" sz="2400" dirty="0" smtClean="0"/>
              <a:t>There are mechanisms that we can use to check for exceptions in order to react to these cases and respond appropriately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6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Java,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blocks are used to handle exceptions within the program</a:t>
            </a:r>
          </a:p>
          <a:p>
            <a:r>
              <a:rPr lang="en-US" dirty="0" smtClean="0"/>
              <a:t>Any statements that might result in an exception should be placed inside a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Every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-US" dirty="0" smtClean="0"/>
              <a:t>block will be followed by one or more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One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block for each type of exception that needs to be handled from that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-US" dirty="0" smtClean="0"/>
              <a:t>block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68" y="309562"/>
            <a:ext cx="9143998" cy="1260475"/>
          </a:xfrm>
        </p:spPr>
        <p:txBody>
          <a:bodyPr/>
          <a:lstStyle/>
          <a:p>
            <a:r>
              <a:rPr lang="en-US" sz="3200" dirty="0" smtClean="0"/>
              <a:t>Example: Handling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InputMismatchException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15767" y="1722437"/>
            <a:ext cx="8686800" cy="526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java.util.InputMismatchException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an integer: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InputMismatchException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"Error!  An integer is required!"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"%d^2=%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d%n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335712" y="1951037"/>
            <a:ext cx="3657600" cy="1219200"/>
          </a:xfrm>
          <a:prstGeom prst="wedgeRoundRectCallout">
            <a:avLst>
              <a:gd name="adj1" fmla="val -78754"/>
              <a:gd name="adj2" fmla="val -5111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Note that we had to </a:t>
            </a:r>
            <a:r>
              <a:rPr lang="en-US" dirty="0" smtClean="0"/>
              <a:t>add an import line for the exception type used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Form of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4465637"/>
            <a:ext cx="9143999" cy="2209800"/>
          </a:xfrm>
        </p:spPr>
        <p:txBody>
          <a:bodyPr/>
          <a:lstStyle/>
          <a:p>
            <a:r>
              <a:rPr lang="en-US" sz="2800" dirty="0" smtClean="0"/>
              <a:t>If the same statements might throw more than one exception, you must have separate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2800" dirty="0" smtClean="0"/>
              <a:t> statements for each exception type</a:t>
            </a:r>
          </a:p>
          <a:p>
            <a:r>
              <a:rPr lang="en-US" sz="2800" dirty="0" smtClean="0"/>
              <a:t>You can also use more than one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sz="2800" dirty="0" smtClean="0"/>
              <a:t>/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2800" dirty="0" smtClean="0"/>
              <a:t> to handle exceptions from different statements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172965" y="1417637"/>
            <a:ext cx="7772401" cy="3451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STATEMENTS THAT MIGHT THROW EXCEPTIONS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(EXCEPTION_TYPE1 </a:t>
            </a:r>
            <a:r>
              <a:rPr lang="en-US" sz="18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EXCEPTION_VARIABLE1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STATEMENTS THAT HANDLE EXCEPTION_TYPE1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catch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EXCEPTION_TYPE2 </a:t>
            </a:r>
            <a:r>
              <a:rPr lang="en-US" sz="18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EXCEPTION_VARIABLE2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STATEMENTS THAT HANDLE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EXCEPTION_TYPE2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…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a program that asks the user for two integers, x and y, and then outputs the remainder of x divided by y</a:t>
            </a:r>
          </a:p>
          <a:p>
            <a:r>
              <a:rPr lang="en-US" dirty="0" smtClean="0"/>
              <a:t>Your program must use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dirty="0"/>
              <a:t>/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dirty="0" smtClean="0"/>
              <a:t> to print out useful error messages if the user does not follow directions</a:t>
            </a:r>
            <a:r>
              <a:rPr lang="en-US" dirty="0"/>
              <a:t> </a:t>
            </a:r>
            <a:r>
              <a:rPr lang="en-US" dirty="0" smtClean="0"/>
              <a:t>(that is, if they enter a value that isn't an integer)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AE1A2C68-3AE8-4636-B266-E43DAA38822E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49AC0599-F6D6-4661-A444-01CF26CBDAF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2195</TotalTime>
  <Words>770</Words>
  <Application>Microsoft Office PowerPoint</Application>
  <PresentationFormat>Custom</PresentationFormat>
  <Paragraphs>183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Bitstream Vera Serif</vt:lpstr>
      <vt:lpstr>Calibri</vt:lpstr>
      <vt:lpstr>Comic Sans MS</vt:lpstr>
      <vt:lpstr>Consolas</vt:lpstr>
      <vt:lpstr>Cordia New</vt:lpstr>
      <vt:lpstr>Georgia</vt:lpstr>
      <vt:lpstr>msmincho</vt:lpstr>
      <vt:lpstr>Tahoma</vt:lpstr>
      <vt:lpstr>Times New Roman</vt:lpstr>
      <vt:lpstr>Verdana</vt:lpstr>
      <vt:lpstr>Wingdings</vt:lpstr>
      <vt:lpstr>comp128</vt:lpstr>
      <vt:lpstr>comp128 title</vt:lpstr>
      <vt:lpstr>WIT COMP1000</vt:lpstr>
      <vt:lpstr>Errors</vt:lpstr>
      <vt:lpstr>Exceptions</vt:lpstr>
      <vt:lpstr>Example: InputMismatchException</vt:lpstr>
      <vt:lpstr>Unhandled Exceptions</vt:lpstr>
      <vt:lpstr>Handling Exceptions</vt:lpstr>
      <vt:lpstr>Example: Handling InputMismatchException </vt:lpstr>
      <vt:lpstr>Generic Form of try and catch </vt:lpstr>
      <vt:lpstr>Exercise</vt:lpstr>
      <vt:lpstr>Answer</vt:lpstr>
      <vt:lpstr>Example: Two try/catch Blocks</vt:lpstr>
      <vt:lpstr>ArithmeticException Notes</vt:lpstr>
      <vt:lpstr>Exceptions Thrown from Methods</vt:lpstr>
      <vt:lpstr>Example: Thrown from a Method</vt:lpstr>
      <vt:lpstr>Exception Propagation</vt:lpstr>
      <vt:lpstr>Wrap Up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Charles</dc:creator>
  <cp:lastModifiedBy>Wiseman, Charlie</cp:lastModifiedBy>
  <cp:revision>15</cp:revision>
  <cp:lastPrinted>1601-01-01T00:00:00Z</cp:lastPrinted>
  <dcterms:created xsi:type="dcterms:W3CDTF">2015-10-31T14:04:22Z</dcterms:created>
  <dcterms:modified xsi:type="dcterms:W3CDTF">2015-11-02T02:40:03Z</dcterms:modified>
</cp:coreProperties>
</file>