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38"/>
  </p:notesMasterIdLst>
  <p:sldIdLst>
    <p:sldId id="258" r:id="rId3"/>
    <p:sldId id="260" r:id="rId4"/>
    <p:sldId id="262" r:id="rId5"/>
    <p:sldId id="291" r:id="rId6"/>
    <p:sldId id="292" r:id="rId7"/>
    <p:sldId id="293" r:id="rId8"/>
    <p:sldId id="314" r:id="rId9"/>
    <p:sldId id="294" r:id="rId10"/>
    <p:sldId id="296" r:id="rId11"/>
    <p:sldId id="311" r:id="rId12"/>
    <p:sldId id="297" r:id="rId13"/>
    <p:sldId id="298" r:id="rId14"/>
    <p:sldId id="312" r:id="rId15"/>
    <p:sldId id="313" r:id="rId16"/>
    <p:sldId id="299" r:id="rId17"/>
    <p:sldId id="300" r:id="rId18"/>
    <p:sldId id="301" r:id="rId19"/>
    <p:sldId id="302" r:id="rId20"/>
    <p:sldId id="303" r:id="rId21"/>
    <p:sldId id="271" r:id="rId22"/>
    <p:sldId id="272" r:id="rId23"/>
    <p:sldId id="304" r:id="rId24"/>
    <p:sldId id="305" r:id="rId25"/>
    <p:sldId id="306" r:id="rId26"/>
    <p:sldId id="307" r:id="rId27"/>
    <p:sldId id="315" r:id="rId28"/>
    <p:sldId id="277" r:id="rId29"/>
    <p:sldId id="278" r:id="rId30"/>
    <p:sldId id="281" r:id="rId31"/>
    <p:sldId id="282" r:id="rId32"/>
    <p:sldId id="283" r:id="rId33"/>
    <p:sldId id="284" r:id="rId34"/>
    <p:sldId id="309" r:id="rId35"/>
    <p:sldId id="310" r:id="rId36"/>
    <p:sldId id="308" r:id="rId37"/>
  </p:sldIdLst>
  <p:sldSz cx="10080625" cy="7559675"/>
  <p:notesSz cx="7772400" cy="10058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20000"/>
    <a:srgbClr val="640000"/>
    <a:srgbClr val="928F00"/>
    <a:srgbClr val="E3DE00"/>
    <a:srgbClr val="C9C400"/>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367" autoAdjust="0"/>
  </p:normalViewPr>
  <p:slideViewPr>
    <p:cSldViewPr>
      <p:cViewPr varScale="1">
        <p:scale>
          <a:sx n="84" d="100"/>
          <a:sy n="84" d="100"/>
        </p:scale>
        <p:origin x="1368" y="84"/>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587500" y="1006475"/>
            <a:ext cx="45942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185863" y="4787900"/>
            <a:ext cx="5405437" cy="382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WIT COMP1000 Computer Science I Course Material by Wentworth</a:t>
            </a:r>
            <a:r>
              <a:rPr lang="en-US" baseline="0" dirty="0" smtClean="0"/>
              <a:t> Institute of Technology</a:t>
            </a:r>
            <a:r>
              <a:rPr lang="en-US" dirty="0" smtClean="0"/>
              <a:t> (http://www.wit.edu/computer-science) is licensed under a Creative Commons Attribution-</a:t>
            </a:r>
            <a:r>
              <a:rPr lang="en-US" dirty="0" err="1" smtClean="0"/>
              <a:t>NonCommercial</a:t>
            </a:r>
            <a:r>
              <a:rPr lang="en-US" dirty="0" smtClean="0"/>
              <a:t> 4.0 International License (http://creativecommons.org/licenses/by-nc/4.0/).</a:t>
            </a:r>
            <a:r>
              <a:rPr lang="en-US" sz="1200" b="0" i="0" kern="1200" dirty="0" smtClean="0">
                <a:solidFill>
                  <a:srgbClr val="000000"/>
                </a:solidFill>
                <a:effectLst/>
                <a:latin typeface="Times New Roman" pitchFamily="16" charset="0"/>
                <a:ea typeface="+mn-ea"/>
                <a:cs typeface="+mn-cs"/>
              </a:rPr>
              <a:t> </a:t>
            </a:r>
            <a:r>
              <a:rPr lang="en-US" sz="1200" b="0" i="0" kern="1200" smtClean="0">
                <a:solidFill>
                  <a:srgbClr val="000000"/>
                </a:solidFill>
                <a:effectLst/>
                <a:latin typeface="Times New Roman" pitchFamily="16" charset="0"/>
                <a:ea typeface="+mn-ea"/>
                <a:cs typeface="+mn-cs"/>
              </a:rPr>
              <a:t>Based on a work at </a:t>
            </a:r>
            <a:r>
              <a:rPr lang="en-US" sz="1200" b="0" i="0" u="none" strike="noStrike" kern="1200" smtClean="0">
                <a:solidFill>
                  <a:srgbClr val="000000"/>
                </a:solidFill>
                <a:effectLst/>
                <a:latin typeface="Times New Roman" pitchFamily="16" charset="0"/>
                <a:ea typeface="+mn-ea"/>
                <a:cs typeface="+mn-cs"/>
              </a:rPr>
              <a:t>https://sites.google.com/site/witcomp128fall2014.</a:t>
            </a:r>
            <a:endParaRPr lang="en-US" smtClean="0"/>
          </a:p>
          <a:p>
            <a:endParaRPr lang="en-US" dirty="0"/>
          </a:p>
        </p:txBody>
      </p:sp>
    </p:spTree>
    <p:extLst>
      <p:ext uri="{BB962C8B-B14F-4D97-AF65-F5344CB8AC3E}">
        <p14:creationId xmlns:p14="http://schemas.microsoft.com/office/powerpoint/2010/main" val="425030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0"/>
          </p:nvPr>
        </p:nvSpPr>
        <p:spPr>
          <a:xfrm>
            <a:off x="487167" y="1570037"/>
            <a:ext cx="9143999"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1792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32185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Font typeface="Wingdings" pitchFamily="2" charset="2"/>
              <a:buChar char="§"/>
              <a:defRPr/>
            </a:lvl1pPr>
            <a:lvl2pPr marL="914400" indent="-457200">
              <a:buFont typeface="Arial" pitchFamily="34" charset="0"/>
              <a:buChar char="•"/>
              <a:defRPr/>
            </a:lvl2pPr>
            <a:lvl3pPr marL="1257300" indent="-342900">
              <a:buFont typeface="Wingdings" pitchFamily="2" charset="2"/>
              <a:buChar char="§"/>
              <a:defRPr/>
            </a:lvl3pPr>
            <a:lvl4pPr marL="1714500" indent="-342900">
              <a:buFont typeface="Arial" pitchFamily="34" charset="0"/>
              <a:buChar char="•"/>
              <a:defRPr/>
            </a:lvl4pPr>
            <a:lvl5pPr marL="2171700" indent="-342900">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76108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WIT COMP1000</a:t>
            </a:r>
            <a:endParaRPr lang="de-DE" sz="1600" i="0" dirty="0">
              <a:latin typeface="Tahoma" pitchFamily="34" charset="0"/>
              <a:ea typeface="Tahoma" pitchFamily="34" charset="0"/>
              <a:cs typeface="Tahoma" pitchFamily="34" charset="0"/>
            </a:endParaRP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3" name="Rectangle 2"/>
          <p:cNvSpPr/>
          <p:nvPr/>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5" name="Picture 4"/>
          <p:cNvPicPr>
            <a:picLocks noChangeAspect="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6" name="Parallelogram 5"/>
          <p:cNvSpPr/>
          <p:nvPr/>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Do. Learn. Succeed.</a:t>
            </a:r>
            <a:endParaRPr lang="de-DE" sz="1600" i="0" dirty="0">
              <a:latin typeface="Tahoma" pitchFamily="34" charset="0"/>
              <a:ea typeface="Tahoma" pitchFamily="34" charset="0"/>
              <a:cs typeface="Tahoma" pitchFamily="34" charset="0"/>
            </a:endParaRP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9" name="Rectangle 8"/>
          <p:cNvSpPr/>
          <p:nvPr userDrawn="1"/>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10" name="Picture 9"/>
          <p:cNvPicPr>
            <a:picLocks noChangeAspect="1"/>
          </p:cNvPicPr>
          <p:nvPr userDrawn="1"/>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11" name="Parallelogram 10"/>
          <p:cNvSpPr/>
          <p:nvPr userDrawn="1"/>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4" r:id="rId2"/>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WIT COMP1000</a:t>
            </a:r>
            <a:endParaRPr lang="en-US" dirty="0"/>
          </a:p>
        </p:txBody>
      </p:sp>
      <p:sp>
        <p:nvSpPr>
          <p:cNvPr id="5" name="Subtitle 4"/>
          <p:cNvSpPr>
            <a:spLocks noGrp="1"/>
          </p:cNvSpPr>
          <p:nvPr>
            <p:ph type="subTitle" idx="1"/>
          </p:nvPr>
        </p:nvSpPr>
        <p:spPr/>
        <p:txBody>
          <a:bodyPr/>
          <a:lstStyle/>
          <a:p>
            <a:r>
              <a:rPr lang="en-US" dirty="0" smtClean="0"/>
              <a:t>File Input and Output</a:t>
            </a:r>
            <a:endParaRPr lang="en-US" dirty="0"/>
          </a:p>
        </p:txBody>
      </p:sp>
    </p:spTree>
    <p:extLst>
      <p:ext uri="{BB962C8B-B14F-4D97-AF65-F5344CB8AC3E}">
        <p14:creationId xmlns:p14="http://schemas.microsoft.com/office/powerpoint/2010/main" val="996566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Paths</a:t>
            </a:r>
            <a:endParaRPr lang="en-US" dirty="0"/>
          </a:p>
        </p:txBody>
      </p:sp>
      <p:sp>
        <p:nvSpPr>
          <p:cNvPr id="3" name="Text Placeholder 2"/>
          <p:cNvSpPr>
            <a:spLocks noGrp="1"/>
          </p:cNvSpPr>
          <p:nvPr>
            <p:ph type="body" sz="quarter" idx="10"/>
          </p:nvPr>
        </p:nvSpPr>
        <p:spPr>
          <a:xfrm>
            <a:off x="487167" y="1417637"/>
            <a:ext cx="9143999" cy="5334000"/>
          </a:xfrm>
        </p:spPr>
        <p:txBody>
          <a:bodyPr/>
          <a:lstStyle/>
          <a:p>
            <a:pPr>
              <a:lnSpc>
                <a:spcPct val="100000"/>
              </a:lnSpc>
            </a:pPr>
            <a:r>
              <a:rPr lang="en-US" sz="2400" dirty="0" smtClean="0"/>
              <a:t>The argument you use when creating the File object is a path to where that file lives on your computer</a:t>
            </a:r>
          </a:p>
          <a:p>
            <a:pPr>
              <a:lnSpc>
                <a:spcPct val="100000"/>
              </a:lnSpc>
            </a:pPr>
            <a:r>
              <a:rPr lang="en-US" sz="2400" dirty="0" smtClean="0"/>
              <a:t>Opening a file that is not in the main project directory requires you to specify the path to the file, including the name of the file</a:t>
            </a:r>
          </a:p>
          <a:p>
            <a:pPr>
              <a:lnSpc>
                <a:spcPct val="100000"/>
              </a:lnSpc>
            </a:pPr>
            <a:r>
              <a:rPr lang="en-US" sz="2400" dirty="0" smtClean="0"/>
              <a:t>For example, assuming that you put your Eclipse workspace in the default location, you would use something like this to open a file named </a:t>
            </a:r>
            <a:r>
              <a:rPr lang="en-US" sz="2400" dirty="0" smtClean="0">
                <a:latin typeface="Consolas" panose="020B0609020204030204" pitchFamily="49" charset="0"/>
                <a:cs typeface="Consolas" panose="020B0609020204030204" pitchFamily="49" charset="0"/>
              </a:rPr>
              <a:t>test.txt</a:t>
            </a:r>
            <a:r>
              <a:rPr lang="en-US" sz="2400" dirty="0" smtClean="0"/>
              <a:t> on your Desktop:</a:t>
            </a:r>
          </a:p>
          <a:p>
            <a:pPr>
              <a:lnSpc>
                <a:spcPct val="100000"/>
              </a:lnSpc>
            </a:pPr>
            <a:endParaRPr lang="en-US" sz="2400" dirty="0"/>
          </a:p>
          <a:p>
            <a:pPr>
              <a:lnSpc>
                <a:spcPct val="100000"/>
              </a:lnSpc>
            </a:pPr>
            <a:r>
              <a:rPr lang="en-US" sz="2400" dirty="0" smtClean="0"/>
              <a:t>The "</a:t>
            </a:r>
            <a:r>
              <a:rPr lang="en-US" sz="2400" dirty="0" smtClean="0">
                <a:latin typeface="Consolas" panose="020B0609020204030204" pitchFamily="49" charset="0"/>
                <a:cs typeface="Consolas" panose="020B0609020204030204" pitchFamily="49" charset="0"/>
              </a:rPr>
              <a:t>..</a:t>
            </a:r>
            <a:r>
              <a:rPr lang="en-US" sz="2400" dirty="0" smtClean="0"/>
              <a:t>" values mean to go "up" directories towards the </a:t>
            </a:r>
            <a:r>
              <a:rPr lang="en-US" sz="2400" dirty="0" smtClean="0">
                <a:latin typeface="Consolas" panose="020B0609020204030204" pitchFamily="49" charset="0"/>
                <a:cs typeface="Consolas" panose="020B0609020204030204" pitchFamily="49" charset="0"/>
              </a:rPr>
              <a:t>C:/</a:t>
            </a:r>
            <a:r>
              <a:rPr lang="en-US" sz="2400" dirty="0" smtClean="0"/>
              <a:t> directory in Windows or the root (</a:t>
            </a:r>
            <a:r>
              <a:rPr lang="en-US" sz="2400" dirty="0" smtClean="0">
                <a:latin typeface="Consolas" panose="020B0609020204030204" pitchFamily="49" charset="0"/>
                <a:cs typeface="Consolas" panose="020B0609020204030204" pitchFamily="49" charset="0"/>
              </a:rPr>
              <a:t>/</a:t>
            </a:r>
            <a:r>
              <a:rPr lang="en-US" sz="2400" dirty="0" smtClean="0"/>
              <a:t>) directory in OS X</a:t>
            </a:r>
          </a:p>
          <a:p>
            <a:pPr>
              <a:lnSpc>
                <a:spcPct val="100000"/>
              </a:lnSpc>
            </a:pPr>
            <a:r>
              <a:rPr lang="en-US" sz="2400" dirty="0" smtClean="0"/>
              <a:t>So, from the Eclipse project directory, go up to the main Eclipse workspace directory, then up to your main user directory, and then down into the </a:t>
            </a:r>
            <a:r>
              <a:rPr lang="en-US" sz="2400" dirty="0" smtClean="0">
                <a:latin typeface="Consolas" panose="020B0609020204030204" pitchFamily="49" charset="0"/>
                <a:cs typeface="Consolas" panose="020B0609020204030204" pitchFamily="49" charset="0"/>
              </a:rPr>
              <a:t>Desktop</a:t>
            </a:r>
            <a:r>
              <a:rPr lang="en-US" sz="2400" dirty="0" smtClean="0"/>
              <a:t> directory</a:t>
            </a:r>
          </a:p>
          <a:p>
            <a:pPr>
              <a:lnSpc>
                <a:spcPct val="100000"/>
              </a:lnSpc>
            </a:pPr>
            <a:endParaRPr lang="en-US" sz="2400" dirty="0"/>
          </a:p>
        </p:txBody>
      </p:sp>
      <p:sp>
        <p:nvSpPr>
          <p:cNvPr id="4" name="Rectangle 3"/>
          <p:cNvSpPr/>
          <p:nvPr/>
        </p:nvSpPr>
        <p:spPr>
          <a:xfrm>
            <a:off x="1230312" y="4465637"/>
            <a:ext cx="7661072" cy="487506"/>
          </a:xfrm>
          <a:prstGeom prst="rect">
            <a:avLst/>
          </a:prstGeom>
        </p:spPr>
        <p:txBody>
          <a:bodyPr wrap="none">
            <a:spAutoFit/>
          </a:bodyPr>
          <a:lstStyle/>
          <a:p>
            <a:pPr lvl="0">
              <a:lnSpc>
                <a:spcPct val="107000"/>
              </a:lnSpc>
              <a:spcBef>
                <a:spcPts val="0"/>
              </a:spcBef>
              <a:spcAft>
                <a:spcPts val="0"/>
              </a:spcAft>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File </a:t>
            </a:r>
            <a:r>
              <a:rPr lang="en-US" dirty="0">
                <a:solidFill>
                  <a:srgbClr val="6A3E3E"/>
                </a:solidFill>
                <a:latin typeface="Consolas" panose="020B0609020204030204" pitchFamily="49" charset="0"/>
                <a:ea typeface="Calibri" panose="020F0502020204030204" pitchFamily="34" charset="0"/>
                <a:cs typeface="Times New Roman" panose="02020603050405020304" pitchFamily="18" charset="0"/>
              </a:rPr>
              <a:t>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"../../Desktop/test.txt</a:t>
            </a:r>
            <a:r>
              <a:rPr lang="en-US"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7387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Text Placeholder 2"/>
          <p:cNvSpPr>
            <a:spLocks noGrp="1"/>
          </p:cNvSpPr>
          <p:nvPr>
            <p:ph type="body" sz="quarter" idx="10"/>
          </p:nvPr>
        </p:nvSpPr>
        <p:spPr>
          <a:xfrm>
            <a:off x="487167" y="1417637"/>
            <a:ext cx="9353745" cy="5334000"/>
          </a:xfrm>
        </p:spPr>
        <p:txBody>
          <a:bodyPr/>
          <a:lstStyle/>
          <a:p>
            <a:pPr>
              <a:lnSpc>
                <a:spcPct val="110000"/>
              </a:lnSpc>
            </a:pPr>
            <a:r>
              <a:rPr lang="en-US" dirty="0" smtClean="0"/>
              <a:t>Once the file is opened via a </a:t>
            </a:r>
            <a:r>
              <a:rPr lang="en-US" dirty="0" smtClean="0">
                <a:latin typeface="Consolas" panose="020B0609020204030204" pitchFamily="49" charset="0"/>
                <a:cs typeface="Consolas" panose="020B0609020204030204" pitchFamily="49" charset="0"/>
              </a:rPr>
              <a:t>Scanner</a:t>
            </a:r>
            <a:r>
              <a:rPr lang="en-US" dirty="0" smtClean="0"/>
              <a:t> object, read from it the same way that you do with any </a:t>
            </a:r>
            <a:r>
              <a:rPr lang="en-US" dirty="0" smtClean="0">
                <a:latin typeface="Consolas" panose="020B0609020204030204" pitchFamily="49" charset="0"/>
                <a:cs typeface="Consolas" panose="020B0609020204030204" pitchFamily="49" charset="0"/>
              </a:rPr>
              <a:t>Scanner</a:t>
            </a:r>
          </a:p>
          <a:p>
            <a:pPr lvl="1">
              <a:lnSpc>
                <a:spcPct val="110000"/>
              </a:lnSpc>
            </a:pPr>
            <a:r>
              <a:rPr lang="en-US" dirty="0" smtClean="0"/>
              <a:t>Using the </a:t>
            </a:r>
            <a:r>
              <a:rPr lang="en-US" dirty="0" err="1" smtClean="0">
                <a:latin typeface="Consolas" panose="020B0609020204030204" pitchFamily="49" charset="0"/>
                <a:cs typeface="Consolas" panose="020B0609020204030204" pitchFamily="49" charset="0"/>
              </a:rPr>
              <a:t>nextInt</a:t>
            </a:r>
            <a:r>
              <a:rPr lang="en-US" dirty="0" smtClean="0">
                <a:latin typeface="Consolas" panose="020B0609020204030204" pitchFamily="49" charset="0"/>
                <a:cs typeface="Consolas" panose="020B0609020204030204" pitchFamily="49" charset="0"/>
              </a:rPr>
              <a:t>()</a:t>
            </a:r>
            <a:r>
              <a:rPr lang="en-US" dirty="0" smtClean="0"/>
              <a:t>, </a:t>
            </a:r>
            <a:r>
              <a:rPr lang="en-US" dirty="0" err="1" smtClean="0">
                <a:latin typeface="Consolas" panose="020B0609020204030204" pitchFamily="49" charset="0"/>
                <a:cs typeface="Consolas" panose="020B0609020204030204" pitchFamily="49" charset="0"/>
              </a:rPr>
              <a:t>nextDouble</a:t>
            </a:r>
            <a:r>
              <a:rPr lang="en-US" dirty="0" smtClean="0">
                <a:latin typeface="Consolas" panose="020B0609020204030204" pitchFamily="49" charset="0"/>
                <a:cs typeface="Consolas" panose="020B0609020204030204" pitchFamily="49" charset="0"/>
              </a:rPr>
              <a:t>()</a:t>
            </a:r>
            <a:r>
              <a:rPr lang="en-US" dirty="0" smtClean="0"/>
              <a:t>, </a:t>
            </a:r>
            <a:r>
              <a:rPr lang="en-US" dirty="0" err="1" smtClean="0">
                <a:latin typeface="Consolas" panose="020B0609020204030204" pitchFamily="49" charset="0"/>
                <a:cs typeface="Consolas" panose="020B0609020204030204" pitchFamily="49" charset="0"/>
              </a:rPr>
              <a:t>nextLine</a:t>
            </a:r>
            <a:r>
              <a:rPr lang="en-US" dirty="0" smtClean="0">
                <a:latin typeface="Consolas" panose="020B0609020204030204" pitchFamily="49" charset="0"/>
                <a:cs typeface="Consolas" panose="020B0609020204030204" pitchFamily="49" charset="0"/>
              </a:rPr>
              <a:t>()</a:t>
            </a:r>
            <a:r>
              <a:rPr lang="en-US" dirty="0" smtClean="0"/>
              <a:t>, and </a:t>
            </a:r>
            <a:r>
              <a:rPr lang="en-US" dirty="0" smtClean="0">
                <a:latin typeface="Consolas" panose="020B0609020204030204" pitchFamily="49" charset="0"/>
                <a:cs typeface="Consolas" panose="020B0609020204030204" pitchFamily="49" charset="0"/>
              </a:rPr>
              <a:t>next()</a:t>
            </a:r>
            <a:r>
              <a:rPr lang="en-US" dirty="0" smtClean="0"/>
              <a:t> methods</a:t>
            </a:r>
          </a:p>
          <a:p>
            <a:pPr>
              <a:lnSpc>
                <a:spcPct val="110000"/>
              </a:lnSpc>
            </a:pPr>
            <a:r>
              <a:rPr lang="en-US" dirty="0" smtClean="0"/>
              <a:t>You will still need to catch </a:t>
            </a:r>
            <a:r>
              <a:rPr lang="en-US" dirty="0" err="1" smtClean="0">
                <a:latin typeface="Consolas" panose="020B0609020204030204" pitchFamily="49" charset="0"/>
                <a:cs typeface="Consolas" panose="020B0609020204030204" pitchFamily="49" charset="0"/>
              </a:rPr>
              <a:t>InputMismatchException</a:t>
            </a:r>
            <a:r>
              <a:rPr lang="en-US" dirty="0" smtClean="0"/>
              <a:t> when calling </a:t>
            </a:r>
            <a:r>
              <a:rPr lang="en-US" dirty="0" err="1" smtClean="0">
                <a:latin typeface="Consolas" panose="020B0609020204030204" pitchFamily="49" charset="0"/>
                <a:cs typeface="Consolas" panose="020B0609020204030204" pitchFamily="49" charset="0"/>
              </a:rPr>
              <a:t>nextInt</a:t>
            </a:r>
            <a:r>
              <a:rPr lang="en-US" dirty="0" smtClean="0">
                <a:latin typeface="Consolas" panose="020B0609020204030204" pitchFamily="49" charset="0"/>
                <a:cs typeface="Consolas" panose="020B0609020204030204" pitchFamily="49" charset="0"/>
              </a:rPr>
              <a:t>()</a:t>
            </a:r>
            <a:r>
              <a:rPr lang="en-US" dirty="0" smtClean="0"/>
              <a:t> and </a:t>
            </a:r>
            <a:r>
              <a:rPr lang="en-US" dirty="0" err="1" smtClean="0">
                <a:latin typeface="Consolas" panose="020B0609020204030204" pitchFamily="49" charset="0"/>
                <a:cs typeface="Consolas" panose="020B0609020204030204" pitchFamily="49" charset="0"/>
              </a:rPr>
              <a:t>nextDouble</a:t>
            </a:r>
            <a:r>
              <a:rPr lang="en-US" dirty="0" smtClean="0">
                <a:latin typeface="Consolas" panose="020B0609020204030204" pitchFamily="49" charset="0"/>
                <a:cs typeface="Consolas" panose="020B0609020204030204" pitchFamily="49" charset="0"/>
              </a:rPr>
              <a:t>()</a:t>
            </a:r>
          </a:p>
          <a:p>
            <a:pPr>
              <a:lnSpc>
                <a:spcPct val="110000"/>
              </a:lnSpc>
            </a:pPr>
            <a:r>
              <a:rPr lang="en-US" dirty="0" smtClean="0"/>
              <a:t>The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 </a:t>
            </a:r>
            <a:r>
              <a:rPr lang="en-US" dirty="0" smtClean="0"/>
              <a:t>block will automatically close the file at the end of the block (before catching exceptions)</a:t>
            </a:r>
            <a:endParaRPr lang="en-US" dirty="0"/>
          </a:p>
        </p:txBody>
      </p:sp>
    </p:spTree>
    <p:extLst>
      <p:ext uri="{BB962C8B-B14F-4D97-AF65-F5344CB8AC3E}">
        <p14:creationId xmlns:p14="http://schemas.microsoft.com/office/powerpoint/2010/main" val="1558832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Reading</a:t>
            </a:r>
            <a:endParaRPr lang="en-US" dirty="0"/>
          </a:p>
        </p:txBody>
      </p:sp>
      <p:sp>
        <p:nvSpPr>
          <p:cNvPr id="3" name="Rectangle 2"/>
          <p:cNvSpPr/>
          <p:nvPr/>
        </p:nvSpPr>
        <p:spPr>
          <a:xfrm>
            <a:off x="1456531" y="1646237"/>
            <a:ext cx="7319962" cy="4801827"/>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"test.txt"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firstLine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secondLine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firstLine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secondLine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test.txt not found!"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7581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sz="quarter" idx="10"/>
          </p:nvPr>
        </p:nvSpPr>
        <p:spPr/>
        <p:txBody>
          <a:bodyPr/>
          <a:lstStyle/>
          <a:p>
            <a:r>
              <a:rPr lang="en-US" dirty="0" smtClean="0"/>
              <a:t>Write a program that opens a file named </a:t>
            </a:r>
            <a:r>
              <a:rPr lang="en-US" dirty="0" smtClean="0">
                <a:latin typeface="Consolas" panose="020B0609020204030204" pitchFamily="49" charset="0"/>
                <a:cs typeface="Consolas" panose="020B0609020204030204" pitchFamily="49" charset="0"/>
              </a:rPr>
              <a:t>integers.txt</a:t>
            </a:r>
            <a:r>
              <a:rPr lang="en-US" dirty="0" smtClean="0"/>
              <a:t>, then reads 5 integers from the file and prints each one out</a:t>
            </a:r>
          </a:p>
          <a:p>
            <a:r>
              <a:rPr lang="en-US" dirty="0" smtClean="0"/>
              <a:t>You will have to create the </a:t>
            </a:r>
            <a:r>
              <a:rPr lang="en-US" dirty="0" smtClean="0">
                <a:latin typeface="Consolas" panose="020B0609020204030204" pitchFamily="49" charset="0"/>
                <a:cs typeface="Consolas" panose="020B0609020204030204" pitchFamily="49" charset="0"/>
              </a:rPr>
              <a:t>integers.txt</a:t>
            </a:r>
            <a:r>
              <a:rPr lang="en-US" dirty="0" smtClean="0"/>
              <a:t> file manually first and put at least 5 integers into it</a:t>
            </a:r>
            <a:endParaRPr lang="en-US" dirty="0"/>
          </a:p>
        </p:txBody>
      </p:sp>
    </p:spTree>
    <p:extLst>
      <p:ext uri="{BB962C8B-B14F-4D97-AF65-F5344CB8AC3E}">
        <p14:creationId xmlns:p14="http://schemas.microsoft.com/office/powerpoint/2010/main" val="2718579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5" name="Rectangle 4"/>
          <p:cNvSpPr/>
          <p:nvPr/>
        </p:nvSpPr>
        <p:spPr>
          <a:xfrm>
            <a:off x="925512" y="1646237"/>
            <a:ext cx="8229600" cy="4801827"/>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"integers.txt"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5;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integers.txt not found!"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504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NoSuchElementException</a:t>
            </a:r>
            <a:endParaRPr lang="en-US" dirty="0">
              <a:latin typeface="Consolas" panose="020B0609020204030204" pitchFamily="49" charset="0"/>
              <a:cs typeface="Consolas" panose="020B0609020204030204" pitchFamily="49" charset="0"/>
            </a:endParaRPr>
          </a:p>
        </p:txBody>
      </p:sp>
      <p:sp>
        <p:nvSpPr>
          <p:cNvPr id="3" name="Text Placeholder 2"/>
          <p:cNvSpPr>
            <a:spLocks noGrp="1"/>
          </p:cNvSpPr>
          <p:nvPr>
            <p:ph type="body" sz="quarter" idx="10"/>
          </p:nvPr>
        </p:nvSpPr>
        <p:spPr>
          <a:xfrm>
            <a:off x="487167" y="1417637"/>
            <a:ext cx="9143999" cy="5334000"/>
          </a:xfrm>
        </p:spPr>
        <p:txBody>
          <a:bodyPr/>
          <a:lstStyle/>
          <a:p>
            <a:pPr>
              <a:lnSpc>
                <a:spcPct val="110000"/>
              </a:lnSpc>
            </a:pPr>
            <a:r>
              <a:rPr lang="en-US" sz="2800" dirty="0" smtClean="0"/>
              <a:t>If you try to read a value that isn't there then a </a:t>
            </a:r>
            <a:r>
              <a:rPr lang="en-US" sz="2800" dirty="0" err="1" smtClean="0">
                <a:latin typeface="Consolas" panose="020B0609020204030204" pitchFamily="49" charset="0"/>
                <a:cs typeface="Consolas" panose="020B0609020204030204" pitchFamily="49" charset="0"/>
              </a:rPr>
              <a:t>NoSuchElementException</a:t>
            </a:r>
            <a:r>
              <a:rPr lang="en-US" sz="2800" dirty="0" smtClean="0"/>
              <a:t> will be thrown</a:t>
            </a:r>
          </a:p>
          <a:p>
            <a:pPr lvl="1">
              <a:lnSpc>
                <a:spcPct val="110000"/>
              </a:lnSpc>
            </a:pPr>
            <a:r>
              <a:rPr lang="en-US" sz="2400" dirty="0" smtClean="0"/>
              <a:t>For example, because you have already read all the way through the file and there are no values left in the file</a:t>
            </a:r>
          </a:p>
          <a:p>
            <a:pPr>
              <a:lnSpc>
                <a:spcPct val="110000"/>
              </a:lnSpc>
            </a:pPr>
            <a:r>
              <a:rPr lang="en-US" sz="2800" dirty="0" smtClean="0"/>
              <a:t>You can catch this exception as normal</a:t>
            </a:r>
          </a:p>
          <a:p>
            <a:pPr>
              <a:lnSpc>
                <a:spcPct val="110000"/>
              </a:lnSpc>
            </a:pPr>
            <a:r>
              <a:rPr lang="en-US" sz="2800" dirty="0" smtClean="0"/>
              <a:t>Or you can use the </a:t>
            </a:r>
            <a:r>
              <a:rPr lang="en-US" sz="2800" dirty="0" err="1" smtClean="0">
                <a:latin typeface="Consolas" panose="020B0609020204030204" pitchFamily="49" charset="0"/>
                <a:cs typeface="Consolas" panose="020B0609020204030204" pitchFamily="49" charset="0"/>
              </a:rPr>
              <a:t>hasNextInt</a:t>
            </a:r>
            <a:r>
              <a:rPr lang="en-US" sz="2800" dirty="0" smtClean="0">
                <a:latin typeface="Consolas" panose="020B0609020204030204" pitchFamily="49" charset="0"/>
                <a:cs typeface="Consolas" panose="020B0609020204030204" pitchFamily="49" charset="0"/>
              </a:rPr>
              <a:t>()</a:t>
            </a:r>
            <a:r>
              <a:rPr lang="en-US" sz="2800" dirty="0" smtClean="0"/>
              <a:t>, </a:t>
            </a:r>
            <a:r>
              <a:rPr lang="en-US" sz="2800" dirty="0" err="1" smtClean="0">
                <a:latin typeface="Consolas" panose="020B0609020204030204" pitchFamily="49" charset="0"/>
                <a:cs typeface="Consolas" panose="020B0609020204030204" pitchFamily="49" charset="0"/>
              </a:rPr>
              <a:t>hasNextDouble</a:t>
            </a:r>
            <a:r>
              <a:rPr lang="en-US" sz="2800" dirty="0" smtClean="0">
                <a:latin typeface="Consolas" panose="020B0609020204030204" pitchFamily="49" charset="0"/>
                <a:cs typeface="Consolas" panose="020B0609020204030204" pitchFamily="49" charset="0"/>
              </a:rPr>
              <a:t>()</a:t>
            </a:r>
            <a:r>
              <a:rPr lang="en-US" sz="2800" dirty="0" smtClean="0"/>
              <a:t>, </a:t>
            </a:r>
            <a:r>
              <a:rPr lang="en-US" sz="2800" dirty="0" err="1" smtClean="0">
                <a:latin typeface="Consolas" panose="020B0609020204030204" pitchFamily="49" charset="0"/>
                <a:cs typeface="Consolas" panose="020B0609020204030204" pitchFamily="49" charset="0"/>
              </a:rPr>
              <a:t>hasNextLine</a:t>
            </a:r>
            <a:r>
              <a:rPr lang="en-US" sz="2800" dirty="0" smtClean="0">
                <a:latin typeface="Consolas" panose="020B0609020204030204" pitchFamily="49" charset="0"/>
                <a:cs typeface="Consolas" panose="020B0609020204030204" pitchFamily="49" charset="0"/>
              </a:rPr>
              <a:t>()</a:t>
            </a:r>
            <a:r>
              <a:rPr lang="en-US" sz="2800" dirty="0" smtClean="0"/>
              <a:t>, and/or </a:t>
            </a:r>
            <a:r>
              <a:rPr lang="en-US" sz="2800" dirty="0" err="1" smtClean="0">
                <a:latin typeface="Consolas" panose="020B0609020204030204" pitchFamily="49" charset="0"/>
                <a:cs typeface="Consolas" panose="020B0609020204030204" pitchFamily="49" charset="0"/>
              </a:rPr>
              <a:t>hasNext</a:t>
            </a:r>
            <a:r>
              <a:rPr lang="en-US" sz="2800" dirty="0" smtClean="0">
                <a:latin typeface="Consolas" panose="020B0609020204030204" pitchFamily="49" charset="0"/>
                <a:cs typeface="Consolas" panose="020B0609020204030204" pitchFamily="49" charset="0"/>
              </a:rPr>
              <a:t>()</a:t>
            </a:r>
            <a:r>
              <a:rPr lang="en-US" sz="2800" dirty="0" smtClean="0"/>
              <a:t> methods to check if there is another value left in the file BEFORE you do the read</a:t>
            </a:r>
          </a:p>
          <a:p>
            <a:pPr lvl="1">
              <a:lnSpc>
                <a:spcPct val="110000"/>
              </a:lnSpc>
            </a:pPr>
            <a:r>
              <a:rPr lang="en-US" sz="2400" dirty="0" smtClean="0"/>
              <a:t>These work particularly well in a loop that will read every value out of a file</a:t>
            </a:r>
            <a:endParaRPr lang="en-US" sz="2400" dirty="0"/>
          </a:p>
        </p:txBody>
      </p:sp>
    </p:spTree>
    <p:extLst>
      <p:ext uri="{BB962C8B-B14F-4D97-AF65-F5344CB8AC3E}">
        <p14:creationId xmlns:p14="http://schemas.microsoft.com/office/powerpoint/2010/main" val="2215558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Reading Every Line</a:t>
            </a:r>
            <a:endParaRPr lang="en-US" dirty="0"/>
          </a:p>
        </p:txBody>
      </p:sp>
      <p:sp>
        <p:nvSpPr>
          <p:cNvPr id="3" name="Rectangle 2"/>
          <p:cNvSpPr/>
          <p:nvPr/>
        </p:nvSpPr>
        <p:spPr>
          <a:xfrm>
            <a:off x="1494631" y="1798637"/>
            <a:ext cx="7243762" cy="4801827"/>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"test.txt"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nextLine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test.txt not found!"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1937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Files</a:t>
            </a:r>
            <a:endParaRPr lang="en-US" dirty="0"/>
          </a:p>
        </p:txBody>
      </p:sp>
      <p:sp>
        <p:nvSpPr>
          <p:cNvPr id="3" name="Text Placeholder 2"/>
          <p:cNvSpPr>
            <a:spLocks noGrp="1"/>
          </p:cNvSpPr>
          <p:nvPr>
            <p:ph type="body" sz="quarter" idx="10"/>
          </p:nvPr>
        </p:nvSpPr>
        <p:spPr>
          <a:xfrm>
            <a:off x="487167" y="1341437"/>
            <a:ext cx="9143999" cy="5334000"/>
          </a:xfrm>
        </p:spPr>
        <p:txBody>
          <a:bodyPr/>
          <a:lstStyle/>
          <a:p>
            <a:pPr>
              <a:lnSpc>
                <a:spcPct val="100000"/>
              </a:lnSpc>
            </a:pPr>
            <a:r>
              <a:rPr lang="en-US" sz="2800" dirty="0" smtClean="0"/>
              <a:t>A </a:t>
            </a:r>
            <a:r>
              <a:rPr lang="en-US" sz="2800" dirty="0" smtClean="0">
                <a:latin typeface="Consolas" panose="020B0609020204030204" pitchFamily="49" charset="0"/>
                <a:cs typeface="Consolas" panose="020B0609020204030204" pitchFamily="49" charset="0"/>
              </a:rPr>
              <a:t>Scanner</a:t>
            </a:r>
            <a:r>
              <a:rPr lang="en-US" sz="2800" dirty="0" smtClean="0"/>
              <a:t> can only read values out of a file</a:t>
            </a:r>
          </a:p>
          <a:p>
            <a:pPr>
              <a:lnSpc>
                <a:spcPct val="100000"/>
              </a:lnSpc>
            </a:pPr>
            <a:r>
              <a:rPr lang="en-US" sz="2800" dirty="0" smtClean="0"/>
              <a:t>Use a </a:t>
            </a:r>
            <a:r>
              <a:rPr lang="en-US" sz="2800" dirty="0" err="1" smtClean="0">
                <a:latin typeface="Consolas" panose="020B0609020204030204" pitchFamily="49" charset="0"/>
                <a:cs typeface="Consolas" panose="020B0609020204030204" pitchFamily="49" charset="0"/>
              </a:rPr>
              <a:t>PrintWriter</a:t>
            </a:r>
            <a:r>
              <a:rPr lang="en-US" sz="2800" dirty="0" smtClean="0"/>
              <a:t> object to write value into a file</a:t>
            </a:r>
          </a:p>
          <a:p>
            <a:pPr>
              <a:lnSpc>
                <a:spcPct val="100000"/>
              </a:lnSpc>
            </a:pPr>
            <a:r>
              <a:rPr lang="en-US" sz="2800" dirty="0" smtClean="0"/>
              <a:t>Example:</a:t>
            </a:r>
          </a:p>
          <a:p>
            <a:pPr marL="182880" indent="0">
              <a:lnSpc>
                <a:spcPct val="100000"/>
              </a:lnSpc>
              <a:spcAft>
                <a:spcPts val="600"/>
              </a:spcAft>
              <a:buNone/>
            </a:pPr>
            <a:endParaRPr lang="en-US" sz="2400" dirty="0" smtClean="0"/>
          </a:p>
          <a:p>
            <a:pPr>
              <a:lnSpc>
                <a:spcPct val="100000"/>
              </a:lnSpc>
            </a:pPr>
            <a:r>
              <a:rPr lang="en-US" sz="2800" dirty="0" smtClean="0"/>
              <a:t>Or the two can be combined into a single statement:</a:t>
            </a:r>
          </a:p>
          <a:p>
            <a:pPr marL="182880" indent="0">
              <a:lnSpc>
                <a:spcPct val="100000"/>
              </a:lnSpc>
              <a:spcAft>
                <a:spcPts val="600"/>
              </a:spcAft>
              <a:buNone/>
            </a:pPr>
            <a:endParaRPr lang="en-US" sz="2800" dirty="0" smtClean="0"/>
          </a:p>
          <a:p>
            <a:pPr>
              <a:lnSpc>
                <a:spcPct val="100000"/>
              </a:lnSpc>
            </a:pPr>
            <a:r>
              <a:rPr lang="en-US" sz="2800" dirty="0" smtClean="0"/>
              <a:t>Creating a </a:t>
            </a:r>
            <a:r>
              <a:rPr lang="en-US" sz="2800" dirty="0" err="1" smtClean="0">
                <a:latin typeface="Consolas" panose="020B0609020204030204" pitchFamily="49" charset="0"/>
                <a:cs typeface="Consolas" panose="020B0609020204030204" pitchFamily="49" charset="0"/>
              </a:rPr>
              <a:t>PrintWriter</a:t>
            </a:r>
            <a:r>
              <a:rPr lang="en-US" sz="2800" dirty="0" smtClean="0"/>
              <a:t> object will automatically create the file if it doesn't already exist and will remove all existing data in the file if it does exist</a:t>
            </a:r>
          </a:p>
          <a:p>
            <a:pPr>
              <a:lnSpc>
                <a:spcPct val="100000"/>
              </a:lnSpc>
            </a:pPr>
            <a:r>
              <a:rPr lang="en-US" sz="2800" dirty="0" smtClean="0"/>
              <a:t>The file will show up in Eclipse under the project entry (might have to refresh the project view)</a:t>
            </a:r>
          </a:p>
        </p:txBody>
      </p:sp>
      <p:sp>
        <p:nvSpPr>
          <p:cNvPr id="4" name="Rectangle 3"/>
          <p:cNvSpPr/>
          <p:nvPr/>
        </p:nvSpPr>
        <p:spPr>
          <a:xfrm>
            <a:off x="2801839" y="2597784"/>
            <a:ext cx="6629400" cy="750975"/>
          </a:xfrm>
          <a:prstGeom prst="rect">
            <a:avLst/>
          </a:prstGeom>
        </p:spPr>
        <p:txBody>
          <a:bodyPr wrap="square">
            <a:spAutoFit/>
          </a:bodyPr>
          <a:lstStyle/>
          <a:p>
            <a:pPr marL="0" marR="0">
              <a:lnSpc>
                <a:spcPct val="107000"/>
              </a:lnSpc>
              <a:spcBef>
                <a:spcPts val="0"/>
              </a:spcBef>
              <a:spcAft>
                <a:spcPts val="0"/>
              </a:spcAft>
            </a:pP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File </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"testOut.txt"</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01785" y="4117858"/>
            <a:ext cx="8629454" cy="421654"/>
          </a:xfrm>
          <a:prstGeom prst="rect">
            <a:avLst/>
          </a:prstGeom>
        </p:spPr>
        <p:txBody>
          <a:bodyPr wrap="square">
            <a:spAutoFit/>
          </a:bodyPr>
          <a:lstStyle/>
          <a:p>
            <a:pPr marL="0" marR="0">
              <a:lnSpc>
                <a:spcPct val="107000"/>
              </a:lnSpc>
              <a:spcBef>
                <a:spcPts val="0"/>
              </a:spcBef>
              <a:spcAft>
                <a:spcPts val="0"/>
              </a:spcAft>
            </a:pPr>
            <a:r>
              <a:rPr lang="en-US" sz="20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"testOut.txt"</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1854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latin typeface="Consolas" panose="020B0609020204030204" pitchFamily="49" charset="0"/>
                <a:cs typeface="Consolas" panose="020B0609020204030204" pitchFamily="49" charset="0"/>
              </a:rPr>
              <a:t>PrintWriter</a:t>
            </a:r>
            <a:endParaRPr lang="en-US" dirty="0">
              <a:latin typeface="Consolas" panose="020B0609020204030204" pitchFamily="49" charset="0"/>
              <a:cs typeface="Consolas" panose="020B0609020204030204" pitchFamily="49" charset="0"/>
            </a:endParaRPr>
          </a:p>
        </p:txBody>
      </p:sp>
      <p:sp>
        <p:nvSpPr>
          <p:cNvPr id="3" name="Text Placeholder 2"/>
          <p:cNvSpPr>
            <a:spLocks noGrp="1"/>
          </p:cNvSpPr>
          <p:nvPr>
            <p:ph type="body" sz="quarter" idx="10"/>
          </p:nvPr>
        </p:nvSpPr>
        <p:spPr>
          <a:xfrm>
            <a:off x="487167" y="1341437"/>
            <a:ext cx="9125145" cy="5334000"/>
          </a:xfrm>
        </p:spPr>
        <p:txBody>
          <a:bodyPr/>
          <a:lstStyle/>
          <a:p>
            <a:pPr>
              <a:lnSpc>
                <a:spcPct val="110000"/>
              </a:lnSpc>
            </a:pPr>
            <a:r>
              <a:rPr lang="en-US" dirty="0" smtClean="0"/>
              <a:t>Creating a new </a:t>
            </a:r>
            <a:r>
              <a:rPr lang="en-US" dirty="0" err="1" smtClean="0">
                <a:latin typeface="Consolas" panose="020B0609020204030204" pitchFamily="49" charset="0"/>
                <a:cs typeface="Consolas" panose="020B0609020204030204" pitchFamily="49" charset="0"/>
              </a:rPr>
              <a:t>PrintWriter</a:t>
            </a:r>
            <a:r>
              <a:rPr lang="en-US" dirty="0" smtClean="0">
                <a:latin typeface="Consolas" panose="020B0609020204030204" pitchFamily="49" charset="0"/>
                <a:cs typeface="Consolas" panose="020B0609020204030204" pitchFamily="49" charset="0"/>
              </a:rPr>
              <a:t> </a:t>
            </a:r>
            <a:r>
              <a:rPr lang="en-US" dirty="0" smtClean="0"/>
              <a:t>might throw a </a:t>
            </a:r>
            <a:r>
              <a:rPr lang="en-US" dirty="0" err="1" smtClean="0">
                <a:latin typeface="Consolas" panose="020B0609020204030204" pitchFamily="49" charset="0"/>
                <a:cs typeface="Consolas" panose="020B0609020204030204" pitchFamily="49" charset="0"/>
              </a:rPr>
              <a:t>FileNotFoundException</a:t>
            </a:r>
            <a:endParaRPr lang="en-US" dirty="0" smtClean="0">
              <a:latin typeface="Consolas" panose="020B0609020204030204" pitchFamily="49" charset="0"/>
              <a:cs typeface="Consolas" panose="020B0609020204030204" pitchFamily="49" charset="0"/>
            </a:endParaRPr>
          </a:p>
          <a:p>
            <a:pPr lvl="1">
              <a:lnSpc>
                <a:spcPct val="110000"/>
              </a:lnSpc>
            </a:pPr>
            <a:r>
              <a:rPr lang="en-US" dirty="0" smtClean="0"/>
              <a:t>You either catch it or declare that your method throws it</a:t>
            </a:r>
          </a:p>
          <a:p>
            <a:pPr>
              <a:lnSpc>
                <a:spcPct val="110000"/>
              </a:lnSpc>
            </a:pPr>
            <a:r>
              <a:rPr lang="en-US" dirty="0" smtClean="0"/>
              <a:t>You can use the </a:t>
            </a:r>
            <a:r>
              <a:rPr lang="en-US" dirty="0" smtClean="0">
                <a:latin typeface="Consolas" panose="020B0609020204030204" pitchFamily="49" charset="0"/>
                <a:cs typeface="Consolas" panose="020B0609020204030204" pitchFamily="49" charset="0"/>
              </a:rPr>
              <a:t>print()</a:t>
            </a:r>
            <a:r>
              <a:rPr lang="en-US" dirty="0" smtClean="0"/>
              <a:t>, </a:t>
            </a:r>
            <a:r>
              <a:rPr lang="en-US" dirty="0" err="1" smtClean="0">
                <a:latin typeface="Consolas" panose="020B0609020204030204" pitchFamily="49" charset="0"/>
                <a:cs typeface="Consolas" panose="020B0609020204030204" pitchFamily="49" charset="0"/>
              </a:rPr>
              <a:t>printf</a:t>
            </a:r>
            <a:r>
              <a:rPr lang="en-US" dirty="0" smtClean="0">
                <a:latin typeface="Consolas" panose="020B0609020204030204" pitchFamily="49" charset="0"/>
                <a:cs typeface="Consolas" panose="020B0609020204030204" pitchFamily="49" charset="0"/>
              </a:rPr>
              <a:t>()</a:t>
            </a:r>
            <a:r>
              <a:rPr lang="en-US" dirty="0" smtClean="0"/>
              <a:t>, and </a:t>
            </a:r>
            <a:r>
              <a:rPr lang="en-US" dirty="0" err="1" smtClean="0">
                <a:latin typeface="Consolas" panose="020B0609020204030204" pitchFamily="49" charset="0"/>
                <a:cs typeface="Consolas" panose="020B0609020204030204" pitchFamily="49" charset="0"/>
              </a:rPr>
              <a:t>println</a:t>
            </a:r>
            <a:r>
              <a:rPr lang="en-US" dirty="0" smtClean="0">
                <a:latin typeface="Consolas" panose="020B0609020204030204" pitchFamily="49" charset="0"/>
                <a:cs typeface="Consolas" panose="020B0609020204030204" pitchFamily="49" charset="0"/>
              </a:rPr>
              <a:t>()</a:t>
            </a:r>
            <a:r>
              <a:rPr lang="en-US" dirty="0" smtClean="0"/>
              <a:t> methods on a </a:t>
            </a:r>
            <a:r>
              <a:rPr lang="en-US" dirty="0" err="1" smtClean="0">
                <a:latin typeface="Consolas" panose="020B0609020204030204" pitchFamily="49" charset="0"/>
                <a:cs typeface="Consolas" panose="020B0609020204030204" pitchFamily="49" charset="0"/>
              </a:rPr>
              <a:t>PrintWriter</a:t>
            </a:r>
            <a:r>
              <a:rPr lang="en-US" dirty="0" smtClean="0">
                <a:latin typeface="Consolas" panose="020B0609020204030204" pitchFamily="49" charset="0"/>
                <a:cs typeface="Consolas" panose="020B0609020204030204" pitchFamily="49" charset="0"/>
              </a:rPr>
              <a:t> </a:t>
            </a:r>
            <a:r>
              <a:rPr lang="en-US" dirty="0" smtClean="0"/>
              <a:t>object</a:t>
            </a:r>
          </a:p>
          <a:p>
            <a:pPr lvl="1">
              <a:lnSpc>
                <a:spcPct val="110000"/>
              </a:lnSpc>
            </a:pPr>
            <a:r>
              <a:rPr lang="en-US" dirty="0" smtClean="0"/>
              <a:t>The same as with </a:t>
            </a:r>
            <a:r>
              <a:rPr lang="en-US" dirty="0" err="1">
                <a:latin typeface="Consolas" panose="020B0609020204030204" pitchFamily="49" charset="0"/>
                <a:ea typeface="Calibri" panose="020F0502020204030204" pitchFamily="34" charset="0"/>
              </a:rPr>
              <a:t>System.</a:t>
            </a:r>
            <a:r>
              <a:rPr lang="en-US" b="1" i="1" dirty="0" err="1">
                <a:solidFill>
                  <a:srgbClr val="0000C0"/>
                </a:solidFill>
                <a:latin typeface="Consolas" panose="020B0609020204030204" pitchFamily="49" charset="0"/>
                <a:ea typeface="Calibri" panose="020F0502020204030204" pitchFamily="34" charset="0"/>
              </a:rPr>
              <a:t>out</a:t>
            </a:r>
            <a:r>
              <a:rPr lang="en-US" b="1" i="1" dirty="0">
                <a:solidFill>
                  <a:srgbClr val="0000C0"/>
                </a:solidFill>
                <a:latin typeface="Consolas" panose="020B0609020204030204" pitchFamily="49" charset="0"/>
                <a:ea typeface="Calibri" panose="020F0502020204030204" pitchFamily="34" charset="0"/>
              </a:rPr>
              <a:t> </a:t>
            </a:r>
            <a:endParaRPr lang="en-US" b="1" i="1" dirty="0" smtClean="0">
              <a:solidFill>
                <a:srgbClr val="0000C0"/>
              </a:solidFill>
              <a:latin typeface="Consolas" panose="020B0609020204030204" pitchFamily="49" charset="0"/>
              <a:ea typeface="Calibri" panose="020F0502020204030204" pitchFamily="34" charset="0"/>
            </a:endParaRPr>
          </a:p>
          <a:p>
            <a:pPr>
              <a:lnSpc>
                <a:spcPct val="110000"/>
              </a:lnSpc>
            </a:pPr>
            <a:r>
              <a:rPr lang="en-US" dirty="0" smtClean="0"/>
              <a:t>Use the same modified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 </a:t>
            </a:r>
            <a:r>
              <a:rPr lang="en-US" dirty="0" smtClean="0"/>
              <a:t>block to ensure that the </a:t>
            </a:r>
            <a:r>
              <a:rPr lang="en-US" dirty="0" err="1" smtClean="0">
                <a:latin typeface="Consolas" panose="020B0609020204030204" pitchFamily="49" charset="0"/>
                <a:cs typeface="Consolas" panose="020B0609020204030204" pitchFamily="49" charset="0"/>
              </a:rPr>
              <a:t>PrintWriter</a:t>
            </a:r>
            <a:r>
              <a:rPr lang="en-US" dirty="0" smtClean="0"/>
              <a:t> will be closed as soon as it is done being used</a:t>
            </a:r>
          </a:p>
          <a:p>
            <a:pPr>
              <a:lnSpc>
                <a:spcPct val="110000"/>
              </a:lnSpc>
            </a:pPr>
            <a:endParaRPr lang="en-US" dirty="0"/>
          </a:p>
        </p:txBody>
      </p:sp>
    </p:spTree>
    <p:extLst>
      <p:ext uri="{BB962C8B-B14F-4D97-AF65-F5344CB8AC3E}">
        <p14:creationId xmlns:p14="http://schemas.microsoft.com/office/powerpoint/2010/main" val="2508867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Writing to a File</a:t>
            </a:r>
            <a:endParaRPr lang="en-US" dirty="0"/>
          </a:p>
        </p:txBody>
      </p:sp>
      <p:sp>
        <p:nvSpPr>
          <p:cNvPr id="3" name="Rectangle 2"/>
          <p:cNvSpPr/>
          <p:nvPr/>
        </p:nvSpPr>
        <p:spPr>
          <a:xfrm>
            <a:off x="773112" y="1646237"/>
            <a:ext cx="8686800" cy="4801827"/>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"testOut.txt"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42.42;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"Hello File World!"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"value: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"%.2f%n"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testOut.txt not found!"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492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a:t>
            </a:r>
            <a:endParaRPr lang="en-US" dirty="0"/>
          </a:p>
        </p:txBody>
      </p:sp>
      <p:sp>
        <p:nvSpPr>
          <p:cNvPr id="3" name="Content Placeholder 2"/>
          <p:cNvSpPr>
            <a:spLocks noGrp="1"/>
          </p:cNvSpPr>
          <p:nvPr>
            <p:ph idx="4294967295"/>
          </p:nvPr>
        </p:nvSpPr>
        <p:spPr>
          <a:xfrm>
            <a:off x="503238" y="1916112"/>
            <a:ext cx="9069387" cy="4987925"/>
          </a:xfrm>
          <a:prstGeom prst="rect">
            <a:avLst/>
          </a:prstGeom>
        </p:spPr>
        <p:txBody>
          <a:bodyPr/>
          <a:lstStyle/>
          <a:p>
            <a:r>
              <a:rPr lang="en-US" dirty="0" smtClean="0"/>
              <a:t>I/O stands for </a:t>
            </a:r>
            <a:r>
              <a:rPr lang="en-US" dirty="0" err="1" smtClean="0"/>
              <a:t>Input/Output</a:t>
            </a:r>
            <a:endParaRPr lang="en-US" dirty="0" smtClean="0"/>
          </a:p>
          <a:p>
            <a:r>
              <a:rPr lang="en-US" dirty="0" smtClean="0"/>
              <a:t>So far, we've used a </a:t>
            </a:r>
            <a:r>
              <a:rPr lang="en-US" dirty="0" smtClean="0">
                <a:latin typeface="Consolas" panose="020B0609020204030204" pitchFamily="49" charset="0"/>
                <a:cs typeface="Consolas" panose="020B0609020204030204" pitchFamily="49" charset="0"/>
              </a:rPr>
              <a:t>Scanner</a:t>
            </a:r>
            <a:r>
              <a:rPr lang="en-US" dirty="0" smtClean="0"/>
              <a:t> object based on </a:t>
            </a:r>
            <a:r>
              <a:rPr lang="en-US" dirty="0" smtClean="0">
                <a:latin typeface="Consolas" panose="020B0609020204030204" pitchFamily="49" charset="0"/>
                <a:ea typeface="Calibri" panose="020F0502020204030204" pitchFamily="34" charset="0"/>
              </a:rPr>
              <a:t>System.</a:t>
            </a:r>
            <a:r>
              <a:rPr lang="en-US" b="1" i="1" dirty="0" smtClean="0">
                <a:solidFill>
                  <a:srgbClr val="0000C0"/>
                </a:solidFill>
                <a:latin typeface="Consolas" panose="020B0609020204030204" pitchFamily="49" charset="0"/>
                <a:ea typeface="Calibri" panose="020F0502020204030204" pitchFamily="34" charset="0"/>
              </a:rPr>
              <a:t>in </a:t>
            </a:r>
            <a:r>
              <a:rPr lang="en-US" dirty="0" smtClean="0"/>
              <a:t>for all input (from the user's keyboard) and </a:t>
            </a:r>
            <a:r>
              <a:rPr lang="en-US" dirty="0" err="1" smtClean="0">
                <a:latin typeface="Consolas" panose="020B0609020204030204" pitchFamily="49" charset="0"/>
                <a:ea typeface="Calibri" panose="020F0502020204030204" pitchFamily="34" charset="0"/>
              </a:rPr>
              <a:t>System.</a:t>
            </a:r>
            <a:r>
              <a:rPr lang="en-US" b="1" i="1" dirty="0" err="1" smtClean="0">
                <a:solidFill>
                  <a:srgbClr val="0000C0"/>
                </a:solidFill>
                <a:latin typeface="Consolas" panose="020B0609020204030204" pitchFamily="49" charset="0"/>
                <a:ea typeface="Calibri" panose="020F0502020204030204" pitchFamily="34" charset="0"/>
              </a:rPr>
              <a:t>out</a:t>
            </a:r>
            <a:r>
              <a:rPr lang="en-US" dirty="0" smtClean="0">
                <a:latin typeface="Consolas" pitchFamily="49" charset="0"/>
                <a:cs typeface="Consolas" pitchFamily="49" charset="0"/>
              </a:rPr>
              <a:t> </a:t>
            </a:r>
            <a:r>
              <a:rPr lang="en-US" dirty="0" smtClean="0"/>
              <a:t>for all output (to the user's screen)</a:t>
            </a:r>
          </a:p>
          <a:p>
            <a:r>
              <a:rPr lang="en-US" dirty="0">
                <a:latin typeface="Consolas" panose="020B0609020204030204" pitchFamily="49" charset="0"/>
                <a:ea typeface="Calibri" panose="020F0502020204030204" pitchFamily="34" charset="0"/>
              </a:rPr>
              <a:t>System.</a:t>
            </a:r>
            <a:r>
              <a:rPr lang="en-US" b="1" i="1" dirty="0">
                <a:solidFill>
                  <a:srgbClr val="0000C0"/>
                </a:solidFill>
                <a:latin typeface="Consolas" panose="020B0609020204030204" pitchFamily="49" charset="0"/>
                <a:ea typeface="Calibri" panose="020F0502020204030204" pitchFamily="34" charset="0"/>
              </a:rPr>
              <a:t>in </a:t>
            </a:r>
            <a:r>
              <a:rPr lang="en-US" dirty="0" smtClean="0"/>
              <a:t>and </a:t>
            </a:r>
            <a:r>
              <a:rPr lang="en-US" dirty="0" err="1">
                <a:latin typeface="Consolas" panose="020B0609020204030204" pitchFamily="49" charset="0"/>
                <a:ea typeface="Calibri" panose="020F0502020204030204" pitchFamily="34" charset="0"/>
              </a:rPr>
              <a:t>System.</a:t>
            </a:r>
            <a:r>
              <a:rPr lang="en-US" b="1" i="1" dirty="0" err="1">
                <a:solidFill>
                  <a:srgbClr val="0000C0"/>
                </a:solidFill>
                <a:latin typeface="Consolas" panose="020B0609020204030204" pitchFamily="49" charset="0"/>
                <a:ea typeface="Calibri" panose="020F0502020204030204" pitchFamily="34" charset="0"/>
              </a:rPr>
              <a:t>out</a:t>
            </a:r>
            <a:r>
              <a:rPr lang="en-US" b="1" i="1" dirty="0">
                <a:solidFill>
                  <a:srgbClr val="0000C0"/>
                </a:solidFill>
                <a:latin typeface="Consolas" panose="020B0609020204030204" pitchFamily="49" charset="0"/>
                <a:ea typeface="Calibri" panose="020F0502020204030204" pitchFamily="34" charset="0"/>
              </a:rPr>
              <a:t> </a:t>
            </a:r>
            <a:r>
              <a:rPr lang="en-US" dirty="0" smtClean="0"/>
              <a:t>are predefined I/O objects that are available automatically in every Java program</a:t>
            </a:r>
          </a:p>
          <a:p>
            <a:endParaRPr lang="en-US" dirty="0"/>
          </a:p>
        </p:txBody>
      </p:sp>
    </p:spTree>
    <p:extLst>
      <p:ext uri="{BB962C8B-B14F-4D97-AF65-F5344CB8AC3E}">
        <p14:creationId xmlns:p14="http://schemas.microsoft.com/office/powerpoint/2010/main" val="2003316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program that writes the numbers from 1 to 100 to a file named "numbers.txt"</a:t>
            </a:r>
            <a:endParaRPr lang="en-US" dirty="0"/>
          </a:p>
        </p:txBody>
      </p:sp>
    </p:spTree>
    <p:extLst>
      <p:ext uri="{BB962C8B-B14F-4D97-AF65-F5344CB8AC3E}">
        <p14:creationId xmlns:p14="http://schemas.microsoft.com/office/powerpoint/2010/main" val="3238219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6" name="Rectangle 5"/>
          <p:cNvSpPr/>
          <p:nvPr/>
        </p:nvSpPr>
        <p:spPr>
          <a:xfrm>
            <a:off x="767556" y="1798637"/>
            <a:ext cx="8697912" cy="4538358"/>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"numbers.txt"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100;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numbers.txt not found!"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7300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sz="quarter" idx="10"/>
          </p:nvPr>
        </p:nvSpPr>
        <p:spPr/>
        <p:txBody>
          <a:bodyPr/>
          <a:lstStyle/>
          <a:p>
            <a:r>
              <a:rPr lang="en-US" dirty="0" smtClean="0"/>
              <a:t>Write a program that reads all the numbers from a file named "numbers.txt" and prints out (to the screen) any odd values found</a:t>
            </a:r>
            <a:endParaRPr lang="en-US" dirty="0"/>
          </a:p>
        </p:txBody>
      </p:sp>
    </p:spTree>
    <p:extLst>
      <p:ext uri="{BB962C8B-B14F-4D97-AF65-F5344CB8AC3E}">
        <p14:creationId xmlns:p14="http://schemas.microsoft.com/office/powerpoint/2010/main" val="616711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154112" y="1722437"/>
            <a:ext cx="7924800" cy="5328766"/>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"numbers.txt"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 == 1)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numbers.txt not found!"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1980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a:t>
            </a:r>
            <a:endParaRPr lang="en-US" dirty="0"/>
          </a:p>
        </p:txBody>
      </p:sp>
      <p:sp>
        <p:nvSpPr>
          <p:cNvPr id="3" name="Text Placeholder 2"/>
          <p:cNvSpPr>
            <a:spLocks noGrp="1"/>
          </p:cNvSpPr>
          <p:nvPr>
            <p:ph type="body" sz="quarter" idx="10"/>
          </p:nvPr>
        </p:nvSpPr>
        <p:spPr/>
        <p:txBody>
          <a:bodyPr/>
          <a:lstStyle/>
          <a:p>
            <a:r>
              <a:rPr lang="en-US" dirty="0" smtClean="0"/>
              <a:t>A single program can both read from one file and write to another file</a:t>
            </a:r>
          </a:p>
          <a:p>
            <a:pPr lvl="1"/>
            <a:r>
              <a:rPr lang="en-US" dirty="0" smtClean="0"/>
              <a:t>That is, a program may have both </a:t>
            </a:r>
            <a:r>
              <a:rPr lang="en-US" dirty="0" smtClean="0">
                <a:latin typeface="Consolas" panose="020B0609020204030204" pitchFamily="49" charset="0"/>
                <a:cs typeface="Consolas" panose="020B0609020204030204" pitchFamily="49" charset="0"/>
              </a:rPr>
              <a:t>Scanner</a:t>
            </a:r>
            <a:r>
              <a:rPr lang="en-US" dirty="0" smtClean="0"/>
              <a:t> objects based on files and </a:t>
            </a:r>
            <a:r>
              <a:rPr lang="en-US" dirty="0" err="1" smtClean="0">
                <a:latin typeface="Consolas" panose="020B0609020204030204" pitchFamily="49" charset="0"/>
                <a:cs typeface="Consolas" panose="020B0609020204030204" pitchFamily="49" charset="0"/>
              </a:rPr>
              <a:t>PrintWriter</a:t>
            </a:r>
            <a:r>
              <a:rPr lang="en-US" dirty="0" smtClean="0"/>
              <a:t> objects</a:t>
            </a:r>
          </a:p>
          <a:p>
            <a:r>
              <a:rPr lang="en-US" dirty="0" smtClean="0"/>
              <a:t>In general you should never create a </a:t>
            </a:r>
            <a:r>
              <a:rPr lang="en-US" dirty="0" smtClean="0">
                <a:latin typeface="Consolas" panose="020B0609020204030204" pitchFamily="49" charset="0"/>
                <a:cs typeface="Consolas" panose="020B0609020204030204" pitchFamily="49" charset="0"/>
              </a:rPr>
              <a:t>Scanner</a:t>
            </a:r>
            <a:r>
              <a:rPr lang="en-US" dirty="0" smtClean="0"/>
              <a:t> and a </a:t>
            </a:r>
            <a:r>
              <a:rPr lang="en-US" dirty="0" err="1" smtClean="0">
                <a:latin typeface="Consolas" panose="020B0609020204030204" pitchFamily="49" charset="0"/>
                <a:cs typeface="Consolas" panose="020B0609020204030204" pitchFamily="49" charset="0"/>
              </a:rPr>
              <a:t>PrintWriter</a:t>
            </a:r>
            <a:r>
              <a:rPr lang="en-US" dirty="0" smtClean="0"/>
              <a:t> that are pointing at the same </a:t>
            </a:r>
            <a:r>
              <a:rPr lang="en-US" dirty="0" smtClean="0">
                <a:latin typeface="Consolas" panose="020B0609020204030204" pitchFamily="49" charset="0"/>
                <a:cs typeface="Consolas" panose="020B0609020204030204" pitchFamily="49" charset="0"/>
              </a:rPr>
              <a:t>File</a:t>
            </a:r>
            <a:r>
              <a:rPr lang="en-US" dirty="0" smtClean="0"/>
              <a:t> object</a:t>
            </a:r>
          </a:p>
          <a:p>
            <a:pPr lvl="1"/>
            <a:r>
              <a:rPr lang="en-US" dirty="0" smtClean="0"/>
              <a:t>It can be done, but it requires special care</a:t>
            </a:r>
          </a:p>
          <a:p>
            <a:pPr lvl="1"/>
            <a:r>
              <a:rPr lang="en-US" dirty="0" smtClean="0"/>
              <a:t>Never do it in this course</a:t>
            </a:r>
          </a:p>
        </p:txBody>
      </p:sp>
    </p:spTree>
    <p:extLst>
      <p:ext uri="{BB962C8B-B14F-4D97-AF65-F5344CB8AC3E}">
        <p14:creationId xmlns:p14="http://schemas.microsoft.com/office/powerpoint/2010/main" val="18505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Reading and Writing</a:t>
            </a:r>
            <a:endParaRPr lang="en-US" dirty="0"/>
          </a:p>
        </p:txBody>
      </p:sp>
      <p:sp>
        <p:nvSpPr>
          <p:cNvPr id="3" name="Rectangle 2"/>
          <p:cNvSpPr/>
          <p:nvPr/>
        </p:nvSpPr>
        <p:spPr>
          <a:xfrm>
            <a:off x="1763712" y="1493837"/>
            <a:ext cx="7620000" cy="5844677"/>
          </a:xfrm>
          <a:prstGeom prst="rect">
            <a:avLst/>
          </a:prstGeom>
        </p:spPr>
        <p:txBody>
          <a:bodyPr wrap="square">
            <a:spAutoFit/>
          </a:bodyPr>
          <a:lstStyle/>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"numbers.txt"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"odds.txt"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 == 1)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not found!"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491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Files with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endParaRPr lang="en-US" dirty="0"/>
          </a:p>
        </p:txBody>
      </p:sp>
      <p:sp>
        <p:nvSpPr>
          <p:cNvPr id="3" name="Text Placeholder 2"/>
          <p:cNvSpPr>
            <a:spLocks noGrp="1"/>
          </p:cNvSpPr>
          <p:nvPr>
            <p:ph type="body" sz="quarter" idx="10"/>
          </p:nvPr>
        </p:nvSpPr>
        <p:spPr/>
        <p:txBody>
          <a:bodyPr/>
          <a:lstStyle/>
          <a:p>
            <a:r>
              <a:rPr lang="en-US" dirty="0" smtClean="0"/>
              <a:t>In the previous example, two files (one for input and one for output) need to be opened simultaneously</a:t>
            </a:r>
          </a:p>
          <a:p>
            <a:r>
              <a:rPr lang="en-US" dirty="0" smtClean="0"/>
              <a:t>Put both the </a:t>
            </a:r>
            <a:r>
              <a:rPr lang="en-US" dirty="0" smtClean="0">
                <a:latin typeface="Consolas" panose="020B0609020204030204" pitchFamily="49" charset="0"/>
                <a:cs typeface="Consolas" panose="020B0609020204030204" pitchFamily="49" charset="0"/>
              </a:rPr>
              <a:t>Scanner</a:t>
            </a:r>
            <a:r>
              <a:rPr lang="en-US" dirty="0" smtClean="0"/>
              <a:t> and </a:t>
            </a:r>
            <a:r>
              <a:rPr lang="en-US" dirty="0" err="1" smtClean="0">
                <a:latin typeface="Consolas" panose="020B0609020204030204" pitchFamily="49" charset="0"/>
                <a:cs typeface="Consolas" panose="020B0609020204030204" pitchFamily="49" charset="0"/>
              </a:rPr>
              <a:t>PrintWriter</a:t>
            </a:r>
            <a:r>
              <a:rPr lang="en-US" dirty="0" smtClean="0"/>
              <a:t> creation inside the parentheses after the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endParaRPr lang="en-US" dirty="0" smtClean="0"/>
          </a:p>
          <a:p>
            <a:r>
              <a:rPr lang="en-US" dirty="0" smtClean="0"/>
              <a:t>You must put a semicolon after each statement</a:t>
            </a:r>
          </a:p>
          <a:p>
            <a:pPr lvl="1"/>
            <a:r>
              <a:rPr lang="en-US" dirty="0" smtClean="0"/>
              <a:t>Except the last, but it doesn't hurt to add a semicolon after the last statement too</a:t>
            </a:r>
            <a:endParaRPr lang="en-US" dirty="0"/>
          </a:p>
        </p:txBody>
      </p:sp>
    </p:spTree>
    <p:extLst>
      <p:ext uri="{BB962C8B-B14F-4D97-AF65-F5344CB8AC3E}">
        <p14:creationId xmlns:p14="http://schemas.microsoft.com/office/powerpoint/2010/main" val="2564985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program that reads every line (one entire line at a time) from a file named "jediCode.txt".  For each line, print both to the screen and to another file named "lineCounts.txt" how many characters were on that line.  Note that you'll need to create the jediCode.txt file yourself before you run the program.</a:t>
            </a:r>
            <a:endParaRPr lang="en-US" dirty="0"/>
          </a:p>
        </p:txBody>
      </p:sp>
    </p:spTree>
    <p:extLst>
      <p:ext uri="{BB962C8B-B14F-4D97-AF65-F5344CB8AC3E}">
        <p14:creationId xmlns:p14="http://schemas.microsoft.com/office/powerpoint/2010/main" val="3411802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4" name="Rectangle 3"/>
          <p:cNvSpPr/>
          <p:nvPr/>
        </p:nvSpPr>
        <p:spPr>
          <a:xfrm>
            <a:off x="1611312" y="1604644"/>
            <a:ext cx="8001000" cy="5163593"/>
          </a:xfrm>
          <a:prstGeom prst="rect">
            <a:avLst/>
          </a:prstGeom>
        </p:spPr>
        <p:txBody>
          <a:bodyPr wrap="square">
            <a:spAutoFit/>
          </a:bodyPr>
          <a:lstStyle/>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"jediCode.txt"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"lineCounts.txt"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.hasNextLine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nextLine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nextLine</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nextLine</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not found!"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5270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Names as Input</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The </a:t>
            </a:r>
            <a:r>
              <a:rPr lang="en-US" dirty="0" smtClean="0">
                <a:latin typeface="Consolas" panose="020B0609020204030204" pitchFamily="49" charset="0"/>
                <a:cs typeface="Consolas" panose="020B0609020204030204" pitchFamily="49" charset="0"/>
              </a:rPr>
              <a:t>File</a:t>
            </a:r>
            <a:r>
              <a:rPr lang="en-US" dirty="0" smtClean="0"/>
              <a:t> object is created by giving it a file name, which is a </a:t>
            </a:r>
            <a:r>
              <a:rPr lang="en-US" dirty="0" smtClean="0">
                <a:latin typeface="Consolas" panose="020B0609020204030204" pitchFamily="49" charset="0"/>
                <a:cs typeface="Consolas" panose="020B0609020204030204" pitchFamily="49" charset="0"/>
              </a:rPr>
              <a:t>String</a:t>
            </a:r>
          </a:p>
          <a:p>
            <a:r>
              <a:rPr lang="en-US" dirty="0" smtClean="0"/>
              <a:t>The argument does not have to be hard coded (e.g., </a:t>
            </a:r>
            <a:r>
              <a:rPr lang="en-US"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2A00FF"/>
                </a:solidFill>
                <a:latin typeface="Consolas" panose="020B0609020204030204" pitchFamily="49" charset="0"/>
                <a:ea typeface="Calibri" panose="020F0502020204030204" pitchFamily="34" charset="0"/>
                <a:cs typeface="Times New Roman" panose="02020603050405020304" pitchFamily="18" charset="0"/>
              </a:rPr>
              <a:t>jediCode.txt</a:t>
            </a:r>
            <a:r>
              <a:rPr lang="en-US"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t>)</a:t>
            </a:r>
          </a:p>
          <a:p>
            <a:r>
              <a:rPr lang="en-US" dirty="0" smtClean="0"/>
              <a:t>It can be a </a:t>
            </a:r>
            <a:r>
              <a:rPr lang="en-US" dirty="0">
                <a:latin typeface="Consolas" pitchFamily="49" charset="0"/>
                <a:cs typeface="Consolas" pitchFamily="49" charset="0"/>
              </a:rPr>
              <a:t>S</a:t>
            </a:r>
            <a:r>
              <a:rPr lang="en-US" dirty="0" smtClean="0">
                <a:latin typeface="Consolas" pitchFamily="49" charset="0"/>
                <a:cs typeface="Consolas" pitchFamily="49" charset="0"/>
              </a:rPr>
              <a:t>tring</a:t>
            </a:r>
            <a:r>
              <a:rPr lang="en-US" dirty="0" smtClean="0"/>
              <a:t> variable, which can be read from the user via the normal </a:t>
            </a:r>
            <a:r>
              <a:rPr lang="en-US" dirty="0">
                <a:latin typeface="Consolas" panose="020B0609020204030204" pitchFamily="49" charset="0"/>
                <a:ea typeface="Calibri" panose="020F0502020204030204" pitchFamily="34" charset="0"/>
              </a:rPr>
              <a:t>System.</a:t>
            </a:r>
            <a:r>
              <a:rPr lang="en-US" b="1" i="1" dirty="0">
                <a:solidFill>
                  <a:srgbClr val="0000C0"/>
                </a:solidFill>
                <a:latin typeface="Consolas" panose="020B0609020204030204" pitchFamily="49" charset="0"/>
                <a:ea typeface="Calibri" panose="020F0502020204030204" pitchFamily="34" charset="0"/>
              </a:rPr>
              <a:t>in</a:t>
            </a:r>
            <a:r>
              <a:rPr lang="en-US" dirty="0" smtClean="0"/>
              <a:t> </a:t>
            </a:r>
            <a:r>
              <a:rPr lang="en-US" dirty="0" smtClean="0">
                <a:latin typeface="Consolas" panose="020B0609020204030204" pitchFamily="49" charset="0"/>
                <a:cs typeface="Consolas" panose="020B0609020204030204" pitchFamily="49" charset="0"/>
              </a:rPr>
              <a:t>Scanner</a:t>
            </a:r>
          </a:p>
          <a:p>
            <a:pPr lvl="1"/>
            <a:r>
              <a:rPr lang="en-US" dirty="0" smtClean="0"/>
              <a:t>Or another file, or anywhere else for that matter</a:t>
            </a:r>
            <a:endParaRPr lang="en-US" dirty="0" smtClean="0">
              <a:solidFill>
                <a:srgbClr val="A31515"/>
              </a:solidFill>
              <a:latin typeface="Consolas"/>
            </a:endParaRPr>
          </a:p>
        </p:txBody>
      </p:sp>
    </p:spTree>
    <p:extLst>
      <p:ext uri="{BB962C8B-B14F-4D97-AF65-F5344CB8AC3E}">
        <p14:creationId xmlns:p14="http://schemas.microsoft.com/office/powerpoint/2010/main" val="159088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4294967295"/>
          </p:nvPr>
        </p:nvSpPr>
        <p:spPr>
          <a:xfrm>
            <a:off x="503238" y="1417637"/>
            <a:ext cx="9069387" cy="4987925"/>
          </a:xfrm>
          <a:prstGeom prst="rect">
            <a:avLst/>
          </a:prstGeom>
        </p:spPr>
        <p:txBody>
          <a:bodyPr/>
          <a:lstStyle/>
          <a:p>
            <a:pPr>
              <a:lnSpc>
                <a:spcPct val="110000"/>
              </a:lnSpc>
            </a:pPr>
            <a:r>
              <a:rPr lang="en-US" dirty="0" smtClean="0"/>
              <a:t>Files can also be used for input (to get data from a file into a program) and output (to put data into a file from a program)</a:t>
            </a:r>
          </a:p>
          <a:p>
            <a:pPr>
              <a:lnSpc>
                <a:spcPct val="110000"/>
              </a:lnSpc>
            </a:pPr>
            <a:r>
              <a:rPr lang="en-US" dirty="0" smtClean="0"/>
              <a:t>Files store data that need to be available after the program ends</a:t>
            </a:r>
          </a:p>
          <a:p>
            <a:pPr lvl="1">
              <a:lnSpc>
                <a:spcPct val="110000"/>
              </a:lnSpc>
            </a:pPr>
            <a:r>
              <a:rPr lang="en-US" dirty="0" smtClean="0"/>
              <a:t>All values in memory or displayed on the screen will be lost when the program terminates</a:t>
            </a:r>
          </a:p>
          <a:p>
            <a:pPr>
              <a:lnSpc>
                <a:spcPct val="110000"/>
              </a:lnSpc>
            </a:pPr>
            <a:r>
              <a:rPr lang="en-US" dirty="0" smtClean="0"/>
              <a:t>Files might store large data sets for input into a program, to save the need to type in all the data values individually</a:t>
            </a:r>
          </a:p>
        </p:txBody>
      </p:sp>
    </p:spTree>
    <p:extLst>
      <p:ext uri="{BB962C8B-B14F-4D97-AF65-F5344CB8AC3E}">
        <p14:creationId xmlns:p14="http://schemas.microsoft.com/office/powerpoint/2010/main" val="3304109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Name from User</a:t>
            </a:r>
            <a:endParaRPr lang="en-US" dirty="0"/>
          </a:p>
        </p:txBody>
      </p:sp>
      <p:sp>
        <p:nvSpPr>
          <p:cNvPr id="4" name="Rectangle 3"/>
          <p:cNvSpPr/>
          <p:nvPr/>
        </p:nvSpPr>
        <p:spPr>
          <a:xfrm>
            <a:off x="925512" y="1551304"/>
            <a:ext cx="8382000" cy="5526128"/>
          </a:xfrm>
          <a:prstGeom prst="rect">
            <a:avLst/>
          </a:prstGeom>
        </p:spPr>
        <p:txBody>
          <a:bodyPr wrap="square">
            <a:spAutoFit/>
          </a:bodyPr>
          <a:lstStyle/>
          <a:p>
            <a:pPr marL="0" marR="0">
              <a:lnSpc>
                <a:spcPct val="107000"/>
              </a:lnSpc>
              <a:spcBef>
                <a:spcPts val="0"/>
              </a:spcBef>
              <a:spcAft>
                <a:spcPts val="0"/>
              </a:spcAft>
            </a:pP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5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outputFileName</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5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output file name: "</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outputFileName</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outputFileName</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1000;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5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5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outputFileName</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5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not found!"</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5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5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1107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12" y="309562"/>
            <a:ext cx="9372600" cy="1260475"/>
          </a:xfrm>
        </p:spPr>
        <p:txBody>
          <a:bodyPr/>
          <a:lstStyle/>
          <a:p>
            <a:r>
              <a:rPr lang="en-US" sz="3200" dirty="0" smtClean="0">
                <a:latin typeface="Consolas" panose="020B0609020204030204" pitchFamily="49" charset="0"/>
                <a:cs typeface="Consolas" panose="020B0609020204030204" pitchFamily="49" charset="0"/>
              </a:rPr>
              <a:t>Scanner</a:t>
            </a:r>
            <a:r>
              <a:rPr lang="en-US" sz="3200" dirty="0" smtClean="0"/>
              <a:t> and </a:t>
            </a:r>
            <a:r>
              <a:rPr lang="en-US" sz="3200" dirty="0" err="1" smtClean="0">
                <a:latin typeface="Consolas" panose="020B0609020204030204" pitchFamily="49" charset="0"/>
                <a:cs typeface="Consolas" panose="020B0609020204030204" pitchFamily="49" charset="0"/>
              </a:rPr>
              <a:t>PrintWriter</a:t>
            </a:r>
            <a:r>
              <a:rPr lang="en-US" sz="3200" dirty="0" smtClean="0"/>
              <a:t> as Method Parameters</a:t>
            </a:r>
            <a:endParaRPr lang="en-US" sz="3200"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We've already seen that you can pass a </a:t>
            </a:r>
            <a:r>
              <a:rPr lang="en-US" dirty="0" smtClean="0">
                <a:latin typeface="Consolas" panose="020B0609020204030204" pitchFamily="49" charset="0"/>
                <a:cs typeface="Consolas" panose="020B0609020204030204" pitchFamily="49" charset="0"/>
              </a:rPr>
              <a:t>Scanner</a:t>
            </a:r>
            <a:r>
              <a:rPr lang="en-US" dirty="0" smtClean="0"/>
              <a:t> object as an argument into a method</a:t>
            </a:r>
          </a:p>
          <a:p>
            <a:r>
              <a:rPr lang="en-US" dirty="0" smtClean="0"/>
              <a:t>The same is true for </a:t>
            </a:r>
            <a:r>
              <a:rPr lang="en-US" dirty="0" err="1" smtClean="0">
                <a:latin typeface="Consolas" panose="020B0609020204030204" pitchFamily="49" charset="0"/>
                <a:cs typeface="Consolas" panose="020B0609020204030204" pitchFamily="49" charset="0"/>
              </a:rPr>
              <a:t>PrintWriter</a:t>
            </a:r>
            <a:r>
              <a:rPr lang="en-US" dirty="0" smtClean="0"/>
              <a:t> objects</a:t>
            </a:r>
          </a:p>
          <a:p>
            <a:r>
              <a:rPr lang="en-US" dirty="0" smtClean="0"/>
              <a:t>If you use any </a:t>
            </a:r>
            <a:r>
              <a:rPr lang="en-US" dirty="0" smtClean="0">
                <a:latin typeface="Consolas" panose="020B0609020204030204" pitchFamily="49" charset="0"/>
                <a:cs typeface="Consolas" panose="020B0609020204030204" pitchFamily="49" charset="0"/>
              </a:rPr>
              <a:t>Scanner</a:t>
            </a:r>
            <a:r>
              <a:rPr lang="en-US" dirty="0" smtClean="0"/>
              <a:t> or </a:t>
            </a:r>
            <a:r>
              <a:rPr lang="en-US" dirty="0" err="1" smtClean="0">
                <a:latin typeface="Consolas" panose="020B0609020204030204" pitchFamily="49" charset="0"/>
                <a:cs typeface="Consolas" panose="020B0609020204030204" pitchFamily="49" charset="0"/>
              </a:rPr>
              <a:t>PrintWriter</a:t>
            </a:r>
            <a:r>
              <a:rPr lang="en-US" dirty="0" smtClean="0"/>
              <a:t> methods that might throw an exception, be sure to either catch them in the method where you call those methods or declare that your method throws those exceptions</a:t>
            </a:r>
            <a:endParaRPr lang="en-US" dirty="0"/>
          </a:p>
        </p:txBody>
      </p:sp>
    </p:spTree>
    <p:extLst>
      <p:ext uri="{BB962C8B-B14F-4D97-AF65-F5344CB8AC3E}">
        <p14:creationId xmlns:p14="http://schemas.microsoft.com/office/powerpoint/2010/main" val="412537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latin typeface="Consolas" panose="020B0609020204030204" pitchFamily="49" charset="0"/>
                <a:cs typeface="Consolas" panose="020B0609020204030204" pitchFamily="49" charset="0"/>
              </a:rPr>
              <a:t>PrintWriter</a:t>
            </a:r>
            <a:r>
              <a:rPr lang="en-US" dirty="0" smtClean="0"/>
              <a:t> Parameter</a:t>
            </a:r>
            <a:endParaRPr lang="en-US" dirty="0"/>
          </a:p>
        </p:txBody>
      </p:sp>
      <p:sp>
        <p:nvSpPr>
          <p:cNvPr id="4" name="Rectangle 3"/>
          <p:cNvSpPr/>
          <p:nvPr/>
        </p:nvSpPr>
        <p:spPr>
          <a:xfrm>
            <a:off x="1260474" y="1455302"/>
            <a:ext cx="8077200" cy="5647443"/>
          </a:xfrm>
          <a:prstGeom prst="rect">
            <a:avLst/>
          </a:prstGeom>
        </p:spPr>
        <p:txBody>
          <a:bodyPr wrap="square">
            <a:spAutoFit/>
          </a:bodyPr>
          <a:lstStyle/>
          <a:p>
            <a:pPr marL="0" marR="0">
              <a:lnSpc>
                <a:spcPct val="107000"/>
              </a:lnSpc>
              <a:spcBef>
                <a:spcPts val="0"/>
              </a:spcBef>
              <a:spcAft>
                <a:spcPts val="0"/>
              </a:spcAft>
            </a:pP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3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"testOut.txt"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outputNumbers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99);</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3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testOut.txt not found!"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3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outputNumbers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start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stop</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start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stop</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 == 0)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3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890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sz="quarter" idx="10"/>
          </p:nvPr>
        </p:nvSpPr>
        <p:spPr/>
        <p:txBody>
          <a:bodyPr/>
          <a:lstStyle/>
          <a:p>
            <a:r>
              <a:rPr lang="en-US" dirty="0" smtClean="0"/>
              <a:t>Write a program that copies the contents of one file into another file.  In particular, ask the user for the names of both the original (input) file and the new (output) file.  Write a method that is passed the already created Scanner and </a:t>
            </a:r>
            <a:r>
              <a:rPr lang="en-US" dirty="0" err="1" smtClean="0"/>
              <a:t>PrintWriter</a:t>
            </a:r>
            <a:r>
              <a:rPr lang="en-US" dirty="0" smtClean="0"/>
              <a:t> objects to do all of the copying (reading and writing).</a:t>
            </a:r>
            <a:endParaRPr lang="en-US" dirty="0"/>
          </a:p>
        </p:txBody>
      </p:sp>
    </p:spTree>
    <p:extLst>
      <p:ext uri="{BB962C8B-B14F-4D97-AF65-F5344CB8AC3E}">
        <p14:creationId xmlns:p14="http://schemas.microsoft.com/office/powerpoint/2010/main" val="868157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2216151" y="1335113"/>
            <a:ext cx="6786562" cy="5823261"/>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2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input file name: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String </a:t>
            </a:r>
            <a:r>
              <a:rPr lang="en-US" sz="12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inputFileName</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output file name: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String </a:t>
            </a:r>
            <a:r>
              <a:rPr lang="en-US" sz="12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outputFileName</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inputFileName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outputFileName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copyFile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not found!"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copyFile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(Scanner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original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copy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original</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original</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copy</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8710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Summary</a:t>
            </a:r>
            <a:endParaRPr lang="en-US" dirty="0"/>
          </a:p>
        </p:txBody>
      </p:sp>
      <p:sp>
        <p:nvSpPr>
          <p:cNvPr id="3" name="Content Placeholder 2"/>
          <p:cNvSpPr>
            <a:spLocks noGrp="1"/>
          </p:cNvSpPr>
          <p:nvPr>
            <p:ph idx="4294967295"/>
          </p:nvPr>
        </p:nvSpPr>
        <p:spPr>
          <a:xfrm>
            <a:off x="468312" y="1363319"/>
            <a:ext cx="9261474" cy="4987925"/>
          </a:xfrm>
          <a:prstGeom prst="rect">
            <a:avLst/>
          </a:prstGeom>
        </p:spPr>
        <p:txBody>
          <a:bodyPr/>
          <a:lstStyle/>
          <a:p>
            <a:r>
              <a:rPr lang="en-US" sz="2800" dirty="0" smtClean="0"/>
              <a:t>You can read from and write to files just like getting input and output with </a:t>
            </a:r>
            <a:r>
              <a:rPr lang="en-US" sz="2800" dirty="0">
                <a:latin typeface="Consolas" panose="020B0609020204030204" pitchFamily="49" charset="0"/>
                <a:ea typeface="Calibri" panose="020F0502020204030204" pitchFamily="34" charset="0"/>
              </a:rPr>
              <a:t>System.</a:t>
            </a:r>
            <a:r>
              <a:rPr lang="en-US" sz="2800" b="1" i="1" dirty="0">
                <a:solidFill>
                  <a:srgbClr val="0000C0"/>
                </a:solidFill>
                <a:latin typeface="Consolas" panose="020B0609020204030204" pitchFamily="49" charset="0"/>
                <a:ea typeface="Calibri" panose="020F0502020204030204" pitchFamily="34" charset="0"/>
              </a:rPr>
              <a:t>in </a:t>
            </a:r>
            <a:r>
              <a:rPr lang="en-US" sz="2800" dirty="0" smtClean="0"/>
              <a:t>and </a:t>
            </a:r>
            <a:r>
              <a:rPr lang="en-US" sz="2800" dirty="0" err="1" smtClean="0">
                <a:latin typeface="Consolas" panose="020B0609020204030204" pitchFamily="49" charset="0"/>
                <a:ea typeface="Calibri" panose="020F0502020204030204" pitchFamily="34" charset="0"/>
              </a:rPr>
              <a:t>System.</a:t>
            </a:r>
            <a:r>
              <a:rPr lang="en-US" sz="2800" b="1" i="1" dirty="0" err="1" smtClean="0">
                <a:solidFill>
                  <a:srgbClr val="0000C0"/>
                </a:solidFill>
                <a:latin typeface="Consolas" panose="020B0609020204030204" pitchFamily="49" charset="0"/>
                <a:ea typeface="Calibri" panose="020F0502020204030204" pitchFamily="34" charset="0"/>
              </a:rPr>
              <a:t>out</a:t>
            </a:r>
            <a:endParaRPr lang="en-US" sz="2400" dirty="0" smtClean="0"/>
          </a:p>
          <a:p>
            <a:r>
              <a:rPr lang="en-US" sz="2800" dirty="0" smtClean="0"/>
              <a:t>Use a </a:t>
            </a:r>
            <a:r>
              <a:rPr lang="en-US" sz="2800" dirty="0" smtClean="0">
                <a:latin typeface="Consolas" panose="020B0609020204030204" pitchFamily="49" charset="0"/>
                <a:cs typeface="Consolas" panose="020B0609020204030204" pitchFamily="49" charset="0"/>
              </a:rPr>
              <a:t>File</a:t>
            </a:r>
            <a:r>
              <a:rPr lang="en-US" sz="2800" dirty="0" smtClean="0"/>
              <a:t> object to represent a file in your program</a:t>
            </a:r>
          </a:p>
          <a:p>
            <a:r>
              <a:rPr lang="en-US" sz="2800" dirty="0" smtClean="0"/>
              <a:t>Use a </a:t>
            </a:r>
            <a:r>
              <a:rPr lang="en-US" sz="2800" dirty="0" smtClean="0">
                <a:latin typeface="Consolas" panose="020B0609020204030204" pitchFamily="49" charset="0"/>
                <a:cs typeface="Consolas" panose="020B0609020204030204" pitchFamily="49" charset="0"/>
              </a:rPr>
              <a:t>Scanner</a:t>
            </a:r>
            <a:r>
              <a:rPr lang="en-US" sz="2800" dirty="0" smtClean="0"/>
              <a:t> with a </a:t>
            </a:r>
            <a:r>
              <a:rPr lang="en-US" sz="2800" dirty="0" smtClean="0">
                <a:latin typeface="Consolas" panose="020B0609020204030204" pitchFamily="49" charset="0"/>
                <a:cs typeface="Consolas" panose="020B0609020204030204" pitchFamily="49" charset="0"/>
              </a:rPr>
              <a:t>File</a:t>
            </a:r>
            <a:r>
              <a:rPr lang="en-US" sz="2800" dirty="0" smtClean="0"/>
              <a:t> to read from the file</a:t>
            </a:r>
          </a:p>
          <a:p>
            <a:pPr lvl="1"/>
            <a:r>
              <a:rPr lang="en-US" sz="2400" dirty="0" smtClean="0"/>
              <a:t>Use the </a:t>
            </a:r>
            <a:r>
              <a:rPr lang="en-US" sz="2400" dirty="0" smtClean="0">
                <a:latin typeface="Consolas" panose="020B0609020204030204" pitchFamily="49" charset="0"/>
                <a:cs typeface="Consolas" panose="020B0609020204030204" pitchFamily="49" charset="0"/>
              </a:rPr>
              <a:t>next() </a:t>
            </a:r>
            <a:r>
              <a:rPr lang="en-US" sz="2400" dirty="0" smtClean="0"/>
              <a:t>methods to read values and </a:t>
            </a:r>
            <a:r>
              <a:rPr lang="en-US" sz="2400" dirty="0" err="1" smtClean="0">
                <a:latin typeface="Consolas" panose="020B0609020204030204" pitchFamily="49" charset="0"/>
                <a:cs typeface="Consolas" panose="020B0609020204030204" pitchFamily="49" charset="0"/>
              </a:rPr>
              <a:t>hasNext</a:t>
            </a:r>
            <a:r>
              <a:rPr lang="en-US" sz="2400" dirty="0" smtClean="0">
                <a:latin typeface="Consolas" panose="020B0609020204030204" pitchFamily="49" charset="0"/>
                <a:cs typeface="Consolas" panose="020B0609020204030204" pitchFamily="49" charset="0"/>
              </a:rPr>
              <a:t>() </a:t>
            </a:r>
            <a:r>
              <a:rPr lang="en-US" sz="2400" dirty="0" smtClean="0"/>
              <a:t>methods to check for more values</a:t>
            </a:r>
          </a:p>
          <a:p>
            <a:r>
              <a:rPr lang="en-US" sz="2800" dirty="0" smtClean="0"/>
              <a:t>Use a </a:t>
            </a:r>
            <a:r>
              <a:rPr lang="en-US" sz="2800" dirty="0" err="1" smtClean="0">
                <a:latin typeface="Consolas" panose="020B0609020204030204" pitchFamily="49" charset="0"/>
                <a:cs typeface="Consolas" panose="020B0609020204030204" pitchFamily="49" charset="0"/>
              </a:rPr>
              <a:t>PrintWriter</a:t>
            </a:r>
            <a:r>
              <a:rPr lang="en-US" sz="2800" dirty="0" smtClean="0"/>
              <a:t> with a </a:t>
            </a:r>
            <a:r>
              <a:rPr lang="en-US" sz="2800" dirty="0" smtClean="0">
                <a:latin typeface="Consolas" panose="020B0609020204030204" pitchFamily="49" charset="0"/>
                <a:cs typeface="Consolas" panose="020B0609020204030204" pitchFamily="49" charset="0"/>
              </a:rPr>
              <a:t>File</a:t>
            </a:r>
            <a:r>
              <a:rPr lang="en-US" sz="2800" dirty="0" smtClean="0"/>
              <a:t> to write to the file</a:t>
            </a:r>
          </a:p>
          <a:p>
            <a:pPr lvl="1"/>
            <a:r>
              <a:rPr lang="en-US" sz="2400" dirty="0" smtClean="0"/>
              <a:t>Use the </a:t>
            </a:r>
            <a:r>
              <a:rPr lang="en-US" sz="2400" dirty="0" smtClean="0">
                <a:latin typeface="Consolas" panose="020B0609020204030204" pitchFamily="49" charset="0"/>
                <a:cs typeface="Consolas" panose="020B0609020204030204" pitchFamily="49" charset="0"/>
              </a:rPr>
              <a:t>print() </a:t>
            </a:r>
            <a:r>
              <a:rPr lang="en-US" sz="2400" dirty="0" smtClean="0"/>
              <a:t>methods to write values</a:t>
            </a:r>
          </a:p>
          <a:p>
            <a:r>
              <a:rPr lang="en-US" sz="2800" dirty="0" smtClean="0"/>
              <a:t>Use the try-with-resource </a:t>
            </a:r>
            <a:r>
              <a:rPr lang="en-US" sz="2800" dirty="0" smtClean="0"/>
              <a:t>syntax to automatically close </a:t>
            </a:r>
            <a:r>
              <a:rPr lang="en-US" sz="2800" dirty="0" smtClean="0"/>
              <a:t>the </a:t>
            </a:r>
            <a:r>
              <a:rPr lang="en-US" sz="2800" dirty="0" smtClean="0">
                <a:latin typeface="Consolas" panose="020B0609020204030204" pitchFamily="49" charset="0"/>
                <a:cs typeface="Consolas" panose="020B0609020204030204" pitchFamily="49" charset="0"/>
              </a:rPr>
              <a:t>Scanner</a:t>
            </a:r>
            <a:r>
              <a:rPr lang="en-US" sz="2800" dirty="0" smtClean="0"/>
              <a:t> or </a:t>
            </a:r>
            <a:r>
              <a:rPr lang="en-US" sz="2800" dirty="0" err="1" smtClean="0">
                <a:latin typeface="Consolas" panose="020B0609020204030204" pitchFamily="49" charset="0"/>
                <a:cs typeface="Consolas" panose="020B0609020204030204" pitchFamily="49" charset="0"/>
              </a:rPr>
              <a:t>PrintWriter</a:t>
            </a:r>
            <a:r>
              <a:rPr lang="en-US" sz="2800" dirty="0" smtClean="0"/>
              <a:t> when </a:t>
            </a:r>
            <a:r>
              <a:rPr lang="en-US" sz="2800" dirty="0" smtClean="0"/>
              <a:t>done</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5757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File</a:t>
            </a:r>
            <a:r>
              <a:rPr lang="en-US" dirty="0" smtClean="0"/>
              <a:t> Objects</a:t>
            </a:r>
            <a:endParaRPr lang="en-US" dirty="0"/>
          </a:p>
        </p:txBody>
      </p:sp>
      <p:sp>
        <p:nvSpPr>
          <p:cNvPr id="3" name="Text Placeholder 2"/>
          <p:cNvSpPr>
            <a:spLocks noGrp="1"/>
          </p:cNvSpPr>
          <p:nvPr>
            <p:ph type="body" sz="quarter" idx="10"/>
          </p:nvPr>
        </p:nvSpPr>
        <p:spPr>
          <a:xfrm>
            <a:off x="487167" y="1722437"/>
            <a:ext cx="9143999" cy="5334000"/>
          </a:xfrm>
        </p:spPr>
        <p:txBody>
          <a:bodyPr/>
          <a:lstStyle/>
          <a:p>
            <a:r>
              <a:rPr lang="en-US" sz="2800" dirty="0" smtClean="0"/>
              <a:t>In Java, files on your computer are represented with </a:t>
            </a:r>
            <a:r>
              <a:rPr lang="en-US" sz="2800" dirty="0" smtClean="0">
                <a:latin typeface="Consolas" panose="020B0609020204030204" pitchFamily="49" charset="0"/>
                <a:cs typeface="Consolas" panose="020B0609020204030204" pitchFamily="49" charset="0"/>
              </a:rPr>
              <a:t>File</a:t>
            </a:r>
            <a:r>
              <a:rPr lang="en-US" sz="2800" dirty="0" smtClean="0"/>
              <a:t> objects</a:t>
            </a:r>
          </a:p>
          <a:p>
            <a:pPr lvl="1"/>
            <a:r>
              <a:rPr lang="en-US" sz="2400" dirty="0" smtClean="0"/>
              <a:t>Part of the </a:t>
            </a:r>
            <a:r>
              <a:rPr lang="en-US" sz="2400" dirty="0" smtClean="0">
                <a:latin typeface="Consolas" panose="020B0609020204030204" pitchFamily="49" charset="0"/>
                <a:cs typeface="Consolas" panose="020B0609020204030204" pitchFamily="49" charset="0"/>
              </a:rPr>
              <a:t>java.io</a:t>
            </a:r>
            <a:r>
              <a:rPr lang="en-US" sz="2400" dirty="0" smtClean="0"/>
              <a:t> package that must be imported</a:t>
            </a:r>
          </a:p>
          <a:p>
            <a:r>
              <a:rPr lang="en-US" sz="2800" dirty="0" smtClean="0"/>
              <a:t>New </a:t>
            </a:r>
            <a:r>
              <a:rPr lang="en-US" sz="2800" dirty="0" smtClean="0">
                <a:latin typeface="Consolas" panose="020B0609020204030204" pitchFamily="49" charset="0"/>
                <a:cs typeface="Consolas" panose="020B0609020204030204" pitchFamily="49" charset="0"/>
              </a:rPr>
              <a:t>File</a:t>
            </a:r>
            <a:r>
              <a:rPr lang="en-US" sz="2800" dirty="0" smtClean="0"/>
              <a:t> objects are created for each file that you want to read from or write to</a:t>
            </a:r>
          </a:p>
          <a:p>
            <a:r>
              <a:rPr lang="en-US" sz="2800" dirty="0" smtClean="0"/>
              <a:t>For example:</a:t>
            </a:r>
          </a:p>
          <a:p>
            <a:r>
              <a:rPr lang="en-US" sz="2800" dirty="0" smtClean="0"/>
              <a:t>There are many methods you can use with </a:t>
            </a:r>
            <a:r>
              <a:rPr lang="en-US" sz="2800" dirty="0" smtClean="0">
                <a:latin typeface="Consolas" panose="020B0609020204030204" pitchFamily="49" charset="0"/>
                <a:cs typeface="Consolas" panose="020B0609020204030204" pitchFamily="49" charset="0"/>
              </a:rPr>
              <a:t>File</a:t>
            </a:r>
            <a:r>
              <a:rPr lang="en-US" sz="2800" dirty="0" smtClean="0"/>
              <a:t> objects, but we are going to focus on how to use them for input and output</a:t>
            </a:r>
            <a:endParaRPr lang="en-US" sz="2800" dirty="0"/>
          </a:p>
        </p:txBody>
      </p:sp>
      <p:sp>
        <p:nvSpPr>
          <p:cNvPr id="4" name="Rectangle 3"/>
          <p:cNvSpPr/>
          <p:nvPr/>
        </p:nvSpPr>
        <p:spPr>
          <a:xfrm>
            <a:off x="3113747" y="4671708"/>
            <a:ext cx="6096000" cy="514628"/>
          </a:xfrm>
          <a:prstGeom prst="rect">
            <a:avLst/>
          </a:prstGeom>
        </p:spPr>
        <p:txBody>
          <a:bodyPr wrap="square">
            <a:spAutoFit/>
          </a:bodyPr>
          <a:lstStyle/>
          <a:p>
            <a:r>
              <a:rPr lang="en-US" sz="2800" dirty="0">
                <a:solidFill>
                  <a:srgbClr val="000000"/>
                </a:solidFill>
                <a:latin typeface="Consolas" panose="020B0609020204030204" pitchFamily="49" charset="0"/>
                <a:ea typeface="Calibri" panose="020F0502020204030204" pitchFamily="34" charset="0"/>
              </a:rPr>
              <a:t>File </a:t>
            </a:r>
            <a:r>
              <a:rPr lang="en-US" sz="2800" dirty="0">
                <a:solidFill>
                  <a:srgbClr val="6A3E3E"/>
                </a:solidFill>
                <a:latin typeface="Consolas" panose="020B0609020204030204" pitchFamily="49" charset="0"/>
                <a:ea typeface="Calibri" panose="020F0502020204030204" pitchFamily="34" charset="0"/>
              </a:rPr>
              <a:t>f</a:t>
            </a:r>
            <a:r>
              <a:rPr lang="en-US" sz="2800" dirty="0">
                <a:solidFill>
                  <a:srgbClr val="000000"/>
                </a:solidFill>
                <a:latin typeface="Consolas" panose="020B0609020204030204" pitchFamily="49" charset="0"/>
                <a:ea typeface="Calibri" panose="020F0502020204030204" pitchFamily="34" charset="0"/>
              </a:rPr>
              <a:t> = </a:t>
            </a:r>
            <a:r>
              <a:rPr lang="en-US" sz="2800" b="1" dirty="0">
                <a:solidFill>
                  <a:srgbClr val="7F0055"/>
                </a:solidFill>
                <a:latin typeface="Consolas" panose="020B0609020204030204" pitchFamily="49" charset="0"/>
                <a:ea typeface="Calibri" panose="020F0502020204030204" pitchFamily="34" charset="0"/>
              </a:rPr>
              <a:t>new</a:t>
            </a:r>
            <a:r>
              <a:rPr lang="en-US" sz="2800" dirty="0">
                <a:solidFill>
                  <a:srgbClr val="000000"/>
                </a:solidFill>
                <a:latin typeface="Consolas" panose="020B0609020204030204" pitchFamily="49" charset="0"/>
                <a:ea typeface="Calibri" panose="020F0502020204030204" pitchFamily="34" charset="0"/>
              </a:rPr>
              <a:t> File(</a:t>
            </a:r>
            <a:r>
              <a:rPr lang="en-US" sz="2800" dirty="0">
                <a:solidFill>
                  <a:srgbClr val="2A00FF"/>
                </a:solidFill>
                <a:latin typeface="Consolas" panose="020B0609020204030204" pitchFamily="49" charset="0"/>
                <a:ea typeface="Calibri" panose="020F0502020204030204" pitchFamily="34" charset="0"/>
              </a:rPr>
              <a:t>"test.txt"</a:t>
            </a:r>
            <a:r>
              <a:rPr lang="en-US" sz="2800" dirty="0">
                <a:solidFill>
                  <a:srgbClr val="000000"/>
                </a:solidFill>
                <a:latin typeface="Consolas" panose="020B0609020204030204" pitchFamily="49" charset="0"/>
                <a:ea typeface="Calibri" panose="020F0502020204030204" pitchFamily="34" charset="0"/>
              </a:rPr>
              <a:t>);</a:t>
            </a:r>
            <a:endParaRPr lang="en-US" sz="2800" dirty="0"/>
          </a:p>
        </p:txBody>
      </p:sp>
    </p:spTree>
    <p:extLst>
      <p:ext uri="{BB962C8B-B14F-4D97-AF65-F5344CB8AC3E}">
        <p14:creationId xmlns:p14="http://schemas.microsoft.com/office/powerpoint/2010/main" val="3231715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Input</a:t>
            </a:r>
            <a:endParaRPr lang="en-US" dirty="0"/>
          </a:p>
        </p:txBody>
      </p:sp>
      <p:sp>
        <p:nvSpPr>
          <p:cNvPr id="3" name="Text Placeholder 2"/>
          <p:cNvSpPr>
            <a:spLocks noGrp="1"/>
          </p:cNvSpPr>
          <p:nvPr>
            <p:ph type="body" sz="quarter" idx="10"/>
          </p:nvPr>
        </p:nvSpPr>
        <p:spPr>
          <a:xfrm>
            <a:off x="487167" y="1493837"/>
            <a:ext cx="9143999" cy="5334000"/>
          </a:xfrm>
        </p:spPr>
        <p:txBody>
          <a:bodyPr/>
          <a:lstStyle/>
          <a:p>
            <a:r>
              <a:rPr lang="en-US" sz="2800" dirty="0" smtClean="0"/>
              <a:t>Reading from a file is done with a </a:t>
            </a:r>
            <a:r>
              <a:rPr lang="en-US" sz="2800" dirty="0" smtClean="0">
                <a:latin typeface="Consolas" panose="020B0609020204030204" pitchFamily="49" charset="0"/>
                <a:cs typeface="Consolas" panose="020B0609020204030204" pitchFamily="49" charset="0"/>
              </a:rPr>
              <a:t>Scanner</a:t>
            </a:r>
            <a:r>
              <a:rPr lang="en-US" sz="2800" dirty="0" smtClean="0"/>
              <a:t> object, the same as we've been doing for keyboard input</a:t>
            </a:r>
          </a:p>
          <a:p>
            <a:r>
              <a:rPr lang="en-US" sz="2800" dirty="0" smtClean="0"/>
              <a:t>When you create a </a:t>
            </a:r>
            <a:r>
              <a:rPr lang="en-US" sz="2800" dirty="0" smtClean="0">
                <a:latin typeface="Consolas" panose="020B0609020204030204" pitchFamily="49" charset="0"/>
                <a:cs typeface="Consolas" panose="020B0609020204030204" pitchFamily="49" charset="0"/>
              </a:rPr>
              <a:t>Scanner</a:t>
            </a:r>
            <a:r>
              <a:rPr lang="en-US" sz="2800" dirty="0" smtClean="0"/>
              <a:t> for file input, use the </a:t>
            </a:r>
            <a:r>
              <a:rPr lang="en-US" sz="2800" dirty="0" smtClean="0">
                <a:latin typeface="Consolas" panose="020B0609020204030204" pitchFamily="49" charset="0"/>
                <a:cs typeface="Consolas" panose="020B0609020204030204" pitchFamily="49" charset="0"/>
              </a:rPr>
              <a:t>File</a:t>
            </a:r>
            <a:r>
              <a:rPr lang="en-US" sz="2800" dirty="0" smtClean="0"/>
              <a:t> object instead of </a:t>
            </a:r>
            <a:r>
              <a:rPr lang="en-US" sz="2800" dirty="0">
                <a:latin typeface="Consolas" panose="020B0609020204030204" pitchFamily="49" charset="0"/>
                <a:ea typeface="Calibri" panose="020F0502020204030204" pitchFamily="34" charset="0"/>
              </a:rPr>
              <a:t>System.</a:t>
            </a:r>
            <a:r>
              <a:rPr lang="en-US" sz="2800" b="1" i="1" dirty="0">
                <a:solidFill>
                  <a:srgbClr val="0000C0"/>
                </a:solidFill>
                <a:latin typeface="Consolas" panose="020B0609020204030204" pitchFamily="49" charset="0"/>
                <a:ea typeface="Calibri" panose="020F0502020204030204" pitchFamily="34" charset="0"/>
              </a:rPr>
              <a:t>in </a:t>
            </a:r>
            <a:endParaRPr lang="en-US" sz="2800" b="1" i="1" dirty="0" smtClean="0">
              <a:solidFill>
                <a:srgbClr val="0000C0"/>
              </a:solidFill>
              <a:latin typeface="Consolas" panose="020B0609020204030204" pitchFamily="49" charset="0"/>
              <a:ea typeface="Calibri" panose="020F0502020204030204" pitchFamily="34" charset="0"/>
            </a:endParaRPr>
          </a:p>
          <a:p>
            <a:r>
              <a:rPr lang="en-US" sz="2800" dirty="0" smtClean="0"/>
              <a:t>Example:</a:t>
            </a:r>
          </a:p>
          <a:p>
            <a:endParaRPr lang="en-US" sz="2800" dirty="0" smtClean="0"/>
          </a:p>
          <a:p>
            <a:r>
              <a:rPr lang="en-US" sz="2800" dirty="0" smtClean="0"/>
              <a:t>Or, these can be combined into a single statement:</a:t>
            </a:r>
          </a:p>
          <a:p>
            <a:endParaRPr lang="en-US" sz="2800" dirty="0"/>
          </a:p>
        </p:txBody>
      </p:sp>
      <p:sp>
        <p:nvSpPr>
          <p:cNvPr id="4" name="Rectangle 3"/>
          <p:cNvSpPr/>
          <p:nvPr/>
        </p:nvSpPr>
        <p:spPr>
          <a:xfrm>
            <a:off x="2906712" y="3915915"/>
            <a:ext cx="6096001" cy="936923"/>
          </a:xfrm>
          <a:prstGeom prst="rect">
            <a:avLst/>
          </a:prstGeom>
        </p:spPr>
        <p:txBody>
          <a:bodyPr wrap="square">
            <a:spAutoFit/>
          </a:bodyPr>
          <a:lstStyle/>
          <a:p>
            <a:r>
              <a:rPr lang="en-US" sz="2800" dirty="0">
                <a:solidFill>
                  <a:srgbClr val="000000"/>
                </a:solidFill>
                <a:latin typeface="Consolas" panose="020B0609020204030204" pitchFamily="49" charset="0"/>
                <a:ea typeface="Calibri" panose="020F0502020204030204" pitchFamily="34" charset="0"/>
              </a:rPr>
              <a:t>File </a:t>
            </a:r>
            <a:r>
              <a:rPr lang="en-US" sz="2800" dirty="0">
                <a:solidFill>
                  <a:srgbClr val="6A3E3E"/>
                </a:solidFill>
                <a:latin typeface="Consolas" panose="020B0609020204030204" pitchFamily="49" charset="0"/>
                <a:ea typeface="Calibri" panose="020F0502020204030204" pitchFamily="34" charset="0"/>
              </a:rPr>
              <a:t>f</a:t>
            </a:r>
            <a:r>
              <a:rPr lang="en-US" sz="2800" dirty="0">
                <a:solidFill>
                  <a:srgbClr val="000000"/>
                </a:solidFill>
                <a:latin typeface="Consolas" panose="020B0609020204030204" pitchFamily="49" charset="0"/>
                <a:ea typeface="Calibri" panose="020F0502020204030204" pitchFamily="34" charset="0"/>
              </a:rPr>
              <a:t> = </a:t>
            </a:r>
            <a:r>
              <a:rPr lang="en-US" sz="2800" b="1" dirty="0">
                <a:solidFill>
                  <a:srgbClr val="7F0055"/>
                </a:solidFill>
                <a:latin typeface="Consolas" panose="020B0609020204030204" pitchFamily="49" charset="0"/>
                <a:ea typeface="Calibri" panose="020F0502020204030204" pitchFamily="34" charset="0"/>
              </a:rPr>
              <a:t>new</a:t>
            </a:r>
            <a:r>
              <a:rPr lang="en-US" sz="2800" dirty="0">
                <a:solidFill>
                  <a:srgbClr val="000000"/>
                </a:solidFill>
                <a:latin typeface="Consolas" panose="020B0609020204030204" pitchFamily="49" charset="0"/>
                <a:ea typeface="Calibri" panose="020F0502020204030204" pitchFamily="34" charset="0"/>
              </a:rPr>
              <a:t> File(</a:t>
            </a:r>
            <a:r>
              <a:rPr lang="en-US" sz="2800" dirty="0">
                <a:solidFill>
                  <a:srgbClr val="2A00FF"/>
                </a:solidFill>
                <a:latin typeface="Consolas" panose="020B0609020204030204" pitchFamily="49" charset="0"/>
                <a:ea typeface="Calibri" panose="020F0502020204030204" pitchFamily="34" charset="0"/>
              </a:rPr>
              <a:t>"test.txt</a:t>
            </a:r>
            <a:r>
              <a:rPr lang="en-US" sz="2800" dirty="0" smtClean="0">
                <a:solidFill>
                  <a:srgbClr val="2A00FF"/>
                </a:solidFill>
                <a:latin typeface="Consolas" panose="020B0609020204030204" pitchFamily="49" charset="0"/>
                <a:ea typeface="Calibri" panose="020F0502020204030204" pitchFamily="34" charset="0"/>
              </a:rPr>
              <a:t>"</a:t>
            </a:r>
            <a:r>
              <a:rPr lang="en-US" sz="2800" dirty="0" smtClean="0">
                <a:solidFill>
                  <a:srgbClr val="000000"/>
                </a:solidFill>
                <a:latin typeface="Consolas" panose="020B0609020204030204" pitchFamily="49" charset="0"/>
                <a:ea typeface="Calibri" panose="020F0502020204030204" pitchFamily="34" charset="0"/>
              </a:rPr>
              <a:t>);</a:t>
            </a:r>
          </a:p>
          <a:p>
            <a:r>
              <a:rPr lang="en-US" sz="2800" dirty="0" smtClean="0">
                <a:solidFill>
                  <a:srgbClr val="000000"/>
                </a:solidFill>
                <a:latin typeface="Consolas" panose="020B0609020204030204" pitchFamily="49" charset="0"/>
                <a:ea typeface="Calibri" panose="020F0502020204030204" pitchFamily="34" charset="0"/>
              </a:rPr>
              <a:t>Scanner </a:t>
            </a:r>
            <a:r>
              <a:rPr lang="en-US" sz="2800" dirty="0">
                <a:solidFill>
                  <a:srgbClr val="6A3E3E"/>
                </a:solidFill>
                <a:latin typeface="Consolas" panose="020B0609020204030204" pitchFamily="49" charset="0"/>
                <a:ea typeface="Calibri" panose="020F0502020204030204" pitchFamily="34" charset="0"/>
              </a:rPr>
              <a:t>fin</a:t>
            </a:r>
            <a:r>
              <a:rPr lang="en-US" sz="2800" dirty="0">
                <a:solidFill>
                  <a:srgbClr val="000000"/>
                </a:solidFill>
                <a:latin typeface="Consolas" panose="020B0609020204030204" pitchFamily="49" charset="0"/>
                <a:ea typeface="Calibri" panose="020F0502020204030204" pitchFamily="34" charset="0"/>
              </a:rPr>
              <a:t> = </a:t>
            </a:r>
            <a:r>
              <a:rPr lang="en-US" sz="2800" b="1" dirty="0">
                <a:solidFill>
                  <a:srgbClr val="7F0055"/>
                </a:solidFill>
                <a:latin typeface="Consolas" panose="020B0609020204030204" pitchFamily="49" charset="0"/>
                <a:ea typeface="Calibri" panose="020F0502020204030204" pitchFamily="34" charset="0"/>
              </a:rPr>
              <a:t>new</a:t>
            </a:r>
            <a:r>
              <a:rPr lang="en-US" sz="2800" dirty="0">
                <a:solidFill>
                  <a:srgbClr val="000000"/>
                </a:solidFill>
                <a:latin typeface="Consolas" panose="020B0609020204030204" pitchFamily="49" charset="0"/>
                <a:ea typeface="Calibri" panose="020F0502020204030204" pitchFamily="34" charset="0"/>
              </a:rPr>
              <a:t> Scanner(</a:t>
            </a:r>
            <a:r>
              <a:rPr lang="en-US" sz="2800" dirty="0">
                <a:solidFill>
                  <a:srgbClr val="6A3E3E"/>
                </a:solidFill>
                <a:latin typeface="Consolas" panose="020B0609020204030204" pitchFamily="49" charset="0"/>
                <a:ea typeface="Calibri" panose="020F0502020204030204" pitchFamily="34" charset="0"/>
              </a:rPr>
              <a:t>f</a:t>
            </a:r>
            <a:r>
              <a:rPr lang="en-US" sz="2800" dirty="0">
                <a:solidFill>
                  <a:srgbClr val="000000"/>
                </a:solidFill>
                <a:latin typeface="Consolas" panose="020B0609020204030204" pitchFamily="49" charset="0"/>
                <a:ea typeface="Calibri" panose="020F0502020204030204" pitchFamily="34" charset="0"/>
              </a:rPr>
              <a:t>);</a:t>
            </a:r>
            <a:endParaRPr lang="en-US" sz="2800" dirty="0"/>
          </a:p>
        </p:txBody>
      </p:sp>
      <p:sp>
        <p:nvSpPr>
          <p:cNvPr id="5" name="Rectangle 4"/>
          <p:cNvSpPr/>
          <p:nvPr/>
        </p:nvSpPr>
        <p:spPr>
          <a:xfrm>
            <a:off x="877593" y="5913437"/>
            <a:ext cx="8363146" cy="454292"/>
          </a:xfrm>
          <a:prstGeom prst="rect">
            <a:avLst/>
          </a:prstGeom>
        </p:spPr>
        <p:txBody>
          <a:bodyPr wrap="square">
            <a:spAutoFit/>
          </a:bodyPr>
          <a:lstStyle/>
          <a:p>
            <a:r>
              <a:rPr lang="en-US" dirty="0" smtClean="0">
                <a:solidFill>
                  <a:srgbClr val="000000"/>
                </a:solidFill>
                <a:latin typeface="Consolas" panose="020B0609020204030204" pitchFamily="49" charset="0"/>
                <a:ea typeface="Calibri" panose="020F0502020204030204" pitchFamily="34" charset="0"/>
              </a:rPr>
              <a:t>Scanner </a:t>
            </a:r>
            <a:r>
              <a:rPr lang="en-US" dirty="0">
                <a:solidFill>
                  <a:srgbClr val="6A3E3E"/>
                </a:solidFill>
                <a:latin typeface="Consolas" panose="020B0609020204030204" pitchFamily="49" charset="0"/>
                <a:ea typeface="Calibri" panose="020F0502020204030204" pitchFamily="34" charset="0"/>
              </a:rPr>
              <a:t>fin</a:t>
            </a:r>
            <a:r>
              <a:rPr lang="en-US" dirty="0">
                <a:solidFill>
                  <a:srgbClr val="000000"/>
                </a:solidFill>
                <a:latin typeface="Consolas" panose="020B0609020204030204" pitchFamily="49" charset="0"/>
                <a:ea typeface="Calibri" panose="020F0502020204030204" pitchFamily="34" charset="0"/>
              </a:rPr>
              <a:t> = </a:t>
            </a:r>
            <a:r>
              <a:rPr lang="en-US" b="1" dirty="0">
                <a:solidFill>
                  <a:srgbClr val="7F0055"/>
                </a:solidFill>
                <a:latin typeface="Consolas" panose="020B0609020204030204" pitchFamily="49" charset="0"/>
                <a:ea typeface="Calibri" panose="020F0502020204030204" pitchFamily="34" charset="0"/>
              </a:rPr>
              <a:t>new</a:t>
            </a:r>
            <a:r>
              <a:rPr lang="en-US" dirty="0">
                <a:solidFill>
                  <a:srgbClr val="000000"/>
                </a:solidFill>
                <a:latin typeface="Consolas" panose="020B0609020204030204" pitchFamily="49" charset="0"/>
                <a:ea typeface="Calibri" panose="020F0502020204030204" pitchFamily="34" charset="0"/>
              </a:rPr>
              <a:t> </a:t>
            </a:r>
            <a:r>
              <a:rPr lang="en-US" dirty="0" smtClean="0">
                <a:solidFill>
                  <a:srgbClr val="000000"/>
                </a:solidFill>
                <a:latin typeface="Consolas" panose="020B0609020204030204" pitchFamily="49" charset="0"/>
                <a:ea typeface="Calibri" panose="020F0502020204030204" pitchFamily="34" charset="0"/>
              </a:rPr>
              <a:t>Scanner(</a:t>
            </a:r>
            <a:r>
              <a:rPr lang="en-US" b="1" dirty="0">
                <a:solidFill>
                  <a:srgbClr val="7F0055"/>
                </a:solidFill>
                <a:latin typeface="Consolas" panose="020B0609020204030204" pitchFamily="49" charset="0"/>
                <a:ea typeface="Calibri" panose="020F0502020204030204" pitchFamily="34" charset="0"/>
              </a:rPr>
              <a:t>new</a:t>
            </a:r>
            <a:r>
              <a:rPr lang="en-US" dirty="0">
                <a:solidFill>
                  <a:srgbClr val="000000"/>
                </a:solidFill>
                <a:latin typeface="Consolas" panose="020B0609020204030204" pitchFamily="49" charset="0"/>
                <a:ea typeface="Calibri" panose="020F0502020204030204" pitchFamily="34" charset="0"/>
              </a:rPr>
              <a:t> File(</a:t>
            </a:r>
            <a:r>
              <a:rPr lang="en-US" dirty="0">
                <a:solidFill>
                  <a:srgbClr val="2A00FF"/>
                </a:solidFill>
                <a:latin typeface="Consolas" panose="020B0609020204030204" pitchFamily="49" charset="0"/>
                <a:ea typeface="Calibri" panose="020F0502020204030204" pitchFamily="34" charset="0"/>
              </a:rPr>
              <a:t>"test.txt"</a:t>
            </a:r>
            <a:r>
              <a:rPr lang="en-US" dirty="0">
                <a:solidFill>
                  <a:srgbClr val="000000"/>
                </a:solidFill>
                <a:latin typeface="Consolas" panose="020B0609020204030204" pitchFamily="49" charset="0"/>
                <a:ea typeface="Calibri" panose="020F0502020204030204" pitchFamily="34" charset="0"/>
              </a:rPr>
              <a:t>)</a:t>
            </a:r>
            <a:r>
              <a:rPr lang="en-US" dirty="0" smtClean="0">
                <a:solidFill>
                  <a:srgbClr val="000000"/>
                </a:solidFill>
                <a:latin typeface="Consolas" panose="020B0609020204030204" pitchFamily="49" charset="0"/>
                <a:ea typeface="Calibri" panose="020F0502020204030204" pitchFamily="34" charset="0"/>
              </a:rPr>
              <a:t>);</a:t>
            </a:r>
            <a:endParaRPr lang="en-US" dirty="0"/>
          </a:p>
        </p:txBody>
      </p:sp>
    </p:spTree>
    <p:extLst>
      <p:ext uri="{BB962C8B-B14F-4D97-AF65-F5344CB8AC3E}">
        <p14:creationId xmlns:p14="http://schemas.microsoft.com/office/powerpoint/2010/main" val="471820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FileNotFoundException</a:t>
            </a:r>
            <a:endParaRPr lang="en-US" dirty="0">
              <a:latin typeface="Consolas" panose="020B0609020204030204" pitchFamily="49" charset="0"/>
              <a:cs typeface="Consolas" panose="020B0609020204030204" pitchFamily="49" charset="0"/>
            </a:endParaRPr>
          </a:p>
        </p:txBody>
      </p:sp>
      <p:sp>
        <p:nvSpPr>
          <p:cNvPr id="3" name="Text Placeholder 2"/>
          <p:cNvSpPr>
            <a:spLocks noGrp="1"/>
          </p:cNvSpPr>
          <p:nvPr>
            <p:ph type="body" sz="quarter" idx="10"/>
          </p:nvPr>
        </p:nvSpPr>
        <p:spPr>
          <a:xfrm>
            <a:off x="487167" y="1493837"/>
            <a:ext cx="9143999" cy="5334000"/>
          </a:xfrm>
        </p:spPr>
        <p:txBody>
          <a:bodyPr/>
          <a:lstStyle/>
          <a:p>
            <a:r>
              <a:rPr lang="en-US" dirty="0" smtClean="0"/>
              <a:t>When you create the </a:t>
            </a:r>
            <a:r>
              <a:rPr lang="en-US" dirty="0" smtClean="0">
                <a:latin typeface="Consolas" panose="020B0609020204030204" pitchFamily="49" charset="0"/>
                <a:cs typeface="Consolas" panose="020B0609020204030204" pitchFamily="49" charset="0"/>
              </a:rPr>
              <a:t>Scanner</a:t>
            </a:r>
            <a:r>
              <a:rPr lang="en-US" dirty="0" smtClean="0"/>
              <a:t> with a </a:t>
            </a:r>
            <a:r>
              <a:rPr lang="en-US" dirty="0" smtClean="0">
                <a:latin typeface="Consolas" panose="020B0609020204030204" pitchFamily="49" charset="0"/>
                <a:cs typeface="Consolas" panose="020B0609020204030204" pitchFamily="49" charset="0"/>
              </a:rPr>
              <a:t>File</a:t>
            </a:r>
            <a:r>
              <a:rPr lang="en-US" dirty="0" smtClean="0"/>
              <a:t> object, Java will open that file for reading</a:t>
            </a:r>
          </a:p>
          <a:p>
            <a:r>
              <a:rPr lang="en-US" dirty="0" smtClean="0"/>
              <a:t>If the file doesn't exist, a </a:t>
            </a:r>
            <a:r>
              <a:rPr lang="en-US" dirty="0" err="1" smtClean="0">
                <a:latin typeface="Consolas" panose="020B0609020204030204" pitchFamily="49" charset="0"/>
                <a:cs typeface="Consolas" panose="020B0609020204030204" pitchFamily="49" charset="0"/>
              </a:rPr>
              <a:t>FileNotFoundException</a:t>
            </a:r>
            <a:r>
              <a:rPr lang="en-US" dirty="0" smtClean="0"/>
              <a:t> will be thrown</a:t>
            </a:r>
          </a:p>
          <a:p>
            <a:r>
              <a:rPr lang="en-US" dirty="0" smtClean="0"/>
              <a:t>You must use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dirty="0"/>
              <a:t>/</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dirty="0" smtClean="0"/>
              <a:t> to check for and handle that exception</a:t>
            </a:r>
          </a:p>
          <a:p>
            <a:pPr lvl="1"/>
            <a:r>
              <a:rPr lang="en-US" dirty="0" smtClean="0"/>
              <a:t>Or declare that the method containing the </a:t>
            </a:r>
            <a:r>
              <a:rPr lang="en-US" dirty="0" smtClean="0">
                <a:latin typeface="Consolas" panose="020B0609020204030204" pitchFamily="49" charset="0"/>
                <a:cs typeface="Consolas" panose="020B0609020204030204" pitchFamily="49" charset="0"/>
              </a:rPr>
              <a:t>Scanner</a:t>
            </a:r>
            <a:r>
              <a:rPr lang="en-US" dirty="0" smtClean="0"/>
              <a:t> will throw the exception</a:t>
            </a:r>
          </a:p>
          <a:p>
            <a:pPr lvl="1"/>
            <a:r>
              <a:rPr lang="en-US" dirty="0" smtClean="0"/>
              <a:t>Be sure to handle it somewhere in your program </a:t>
            </a:r>
          </a:p>
          <a:p>
            <a:pPr lvl="1"/>
            <a:endParaRPr lang="en-US" dirty="0"/>
          </a:p>
        </p:txBody>
      </p:sp>
    </p:spTree>
    <p:extLst>
      <p:ext uri="{BB962C8B-B14F-4D97-AF65-F5344CB8AC3E}">
        <p14:creationId xmlns:p14="http://schemas.microsoft.com/office/powerpoint/2010/main" val="2400433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Files</a:t>
            </a:r>
            <a:endParaRPr lang="en-US" dirty="0"/>
          </a:p>
        </p:txBody>
      </p:sp>
      <p:sp>
        <p:nvSpPr>
          <p:cNvPr id="3" name="Text Placeholder 2"/>
          <p:cNvSpPr>
            <a:spLocks noGrp="1"/>
          </p:cNvSpPr>
          <p:nvPr>
            <p:ph type="body" sz="quarter" idx="10"/>
          </p:nvPr>
        </p:nvSpPr>
        <p:spPr>
          <a:xfrm>
            <a:off x="487167" y="1417637"/>
            <a:ext cx="9143999" cy="5334000"/>
          </a:xfrm>
        </p:spPr>
        <p:txBody>
          <a:bodyPr/>
          <a:lstStyle/>
          <a:p>
            <a:r>
              <a:rPr lang="en-US" dirty="0" smtClean="0"/>
              <a:t>When the file is no longer needed in the program, it's important that the file is closed</a:t>
            </a:r>
          </a:p>
          <a:p>
            <a:pPr lvl="1"/>
            <a:r>
              <a:rPr lang="en-US" dirty="0" smtClean="0"/>
              <a:t>Otherwise unexpected program termination might result in data corruption in the file</a:t>
            </a:r>
          </a:p>
          <a:p>
            <a:r>
              <a:rPr lang="en-US" dirty="0" smtClean="0"/>
              <a:t>There are several ways to handle closing files</a:t>
            </a:r>
          </a:p>
          <a:p>
            <a:r>
              <a:rPr lang="en-US" dirty="0" smtClean="0"/>
              <a:t>Newer versions of Java support a convenient mechanism to automatically close files</a:t>
            </a:r>
          </a:p>
          <a:p>
            <a:pPr lvl="1"/>
            <a:r>
              <a:rPr lang="en-US" dirty="0" smtClean="0"/>
              <a:t>Based on </a:t>
            </a:r>
            <a:r>
              <a:rPr lang="en-US"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try </a:t>
            </a:r>
            <a:r>
              <a:rPr lang="en-US" dirty="0" smtClean="0"/>
              <a:t>blocks</a:t>
            </a:r>
          </a:p>
          <a:p>
            <a:pPr lvl="1"/>
            <a:r>
              <a:rPr lang="en-US" dirty="0" smtClean="0"/>
              <a:t>Called try-with-resource</a:t>
            </a:r>
            <a:endParaRPr lang="en-US" dirty="0"/>
          </a:p>
        </p:txBody>
      </p:sp>
    </p:spTree>
    <p:extLst>
      <p:ext uri="{BB962C8B-B14F-4D97-AF65-F5344CB8AC3E}">
        <p14:creationId xmlns:p14="http://schemas.microsoft.com/office/powerpoint/2010/main" val="77824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File</a:t>
            </a:r>
            <a:r>
              <a:rPr lang="en-US" dirty="0" smtClean="0"/>
              <a:t>-based </a:t>
            </a:r>
            <a:r>
              <a:rPr lang="en-US" dirty="0" smtClean="0">
                <a:latin typeface="Consolas" panose="020B0609020204030204" pitchFamily="49" charset="0"/>
                <a:cs typeface="Consolas" panose="020B0609020204030204" pitchFamily="49" charset="0"/>
              </a:rPr>
              <a:t>Scanner</a:t>
            </a:r>
            <a:endParaRPr lang="en-US" dirty="0">
              <a:latin typeface="Consolas" panose="020B0609020204030204" pitchFamily="49" charset="0"/>
              <a:cs typeface="Consolas" panose="020B0609020204030204" pitchFamily="49" charset="0"/>
            </a:endParaRPr>
          </a:p>
        </p:txBody>
      </p:sp>
      <p:sp>
        <p:nvSpPr>
          <p:cNvPr id="3" name="Rectangle 2"/>
          <p:cNvSpPr/>
          <p:nvPr/>
        </p:nvSpPr>
        <p:spPr>
          <a:xfrm>
            <a:off x="1001712" y="1798637"/>
            <a:ext cx="8229600" cy="4504888"/>
          </a:xfrm>
          <a:prstGeom prst="rect">
            <a:avLst/>
          </a:prstGeom>
        </p:spPr>
        <p:txBody>
          <a:bodyPr wrap="square">
            <a:spAutoFit/>
          </a:bodyPr>
          <a:lstStyle/>
          <a:p>
            <a:pPr marL="0" marR="0">
              <a:lnSpc>
                <a:spcPct val="107000"/>
              </a:lnSpc>
              <a:spcBef>
                <a:spcPts val="0"/>
              </a:spcBef>
              <a:spcAft>
                <a:spcPts val="0"/>
              </a:spcAft>
            </a:pP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8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fin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"test.txt"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 process the file here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test.txt not found!"</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ular Callout 3"/>
          <p:cNvSpPr/>
          <p:nvPr/>
        </p:nvSpPr>
        <p:spPr bwMode="auto">
          <a:xfrm>
            <a:off x="5726112" y="1722437"/>
            <a:ext cx="3886200" cy="1600200"/>
          </a:xfrm>
          <a:prstGeom prst="wedgeRoundRectCallout">
            <a:avLst>
              <a:gd name="adj1" fmla="val -95134"/>
              <a:gd name="adj2" fmla="val 65000"/>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lang="en-US" dirty="0" smtClean="0"/>
              <a:t>Adding the </a:t>
            </a:r>
            <a:r>
              <a:rPr lang="en-US" dirty="0" smtClean="0">
                <a:latin typeface="Consolas" panose="020B0609020204030204" pitchFamily="49" charset="0"/>
                <a:cs typeface="Consolas" panose="020B0609020204030204" pitchFamily="49" charset="0"/>
              </a:rPr>
              <a:t>Scanner</a:t>
            </a:r>
            <a:r>
              <a:rPr lang="en-US" dirty="0" smtClean="0"/>
              <a:t> creation here will cause it to be automatically closed after the try/catch block</a:t>
            </a:r>
            <a:endParaRPr kumimoji="0" lang="en-US" sz="2400" b="0" i="0" u="none" strike="noStrike" cap="none" normalizeH="0" baseline="0" dirty="0" smtClean="0">
              <a:ln>
                <a:noFill/>
              </a:ln>
              <a:effectLst/>
              <a:latin typeface="Bitstream Vera Serif" pitchFamily="16" charset="0"/>
            </a:endParaRPr>
          </a:p>
        </p:txBody>
      </p:sp>
    </p:spTree>
    <p:extLst>
      <p:ext uri="{BB962C8B-B14F-4D97-AF65-F5344CB8AC3E}">
        <p14:creationId xmlns:p14="http://schemas.microsoft.com/office/powerpoint/2010/main" val="39813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in Eclipse</a:t>
            </a:r>
            <a:endParaRPr lang="en-US" dirty="0"/>
          </a:p>
        </p:txBody>
      </p:sp>
      <p:sp>
        <p:nvSpPr>
          <p:cNvPr id="3" name="Text Placeholder 2"/>
          <p:cNvSpPr>
            <a:spLocks noGrp="1"/>
          </p:cNvSpPr>
          <p:nvPr>
            <p:ph type="body" sz="quarter" idx="10"/>
          </p:nvPr>
        </p:nvSpPr>
        <p:spPr>
          <a:xfrm>
            <a:off x="468312" y="1417637"/>
            <a:ext cx="9143999" cy="5334000"/>
          </a:xfrm>
        </p:spPr>
        <p:txBody>
          <a:bodyPr/>
          <a:lstStyle/>
          <a:p>
            <a:r>
              <a:rPr lang="en-US" sz="2800" dirty="0" smtClean="0"/>
              <a:t>You can add files to your Eclipse project directly</a:t>
            </a:r>
          </a:p>
          <a:p>
            <a:r>
              <a:rPr lang="en-US" sz="2800" dirty="0" smtClean="0"/>
              <a:t>Right-click on the project (in </a:t>
            </a:r>
            <a:r>
              <a:rPr lang="en-US" sz="2800" dirty="0" smtClean="0">
                <a:latin typeface="Consolas" panose="020B0609020204030204" pitchFamily="49" charset="0"/>
                <a:cs typeface="Consolas" panose="020B0609020204030204" pitchFamily="49" charset="0"/>
              </a:rPr>
              <a:t>Package Explorer</a:t>
            </a:r>
            <a:r>
              <a:rPr lang="en-US" sz="2800" dirty="0" smtClean="0"/>
              <a:t>), go to </a:t>
            </a:r>
            <a:r>
              <a:rPr lang="en-US" sz="2800" dirty="0" smtClean="0">
                <a:latin typeface="Consolas" panose="020B0609020204030204" pitchFamily="49" charset="0"/>
                <a:cs typeface="Consolas" panose="020B0609020204030204" pitchFamily="49" charset="0"/>
              </a:rPr>
              <a:t>New</a:t>
            </a:r>
            <a:r>
              <a:rPr lang="en-US" sz="2800" dirty="0" smtClean="0"/>
              <a:t>, and Select</a:t>
            </a:r>
            <a:r>
              <a:rPr lang="en-US" sz="2800" dirty="0" smtClean="0">
                <a:latin typeface="Consolas" panose="020B0609020204030204" pitchFamily="49" charset="0"/>
                <a:cs typeface="Consolas" panose="020B0609020204030204" pitchFamily="49" charset="0"/>
              </a:rPr>
              <a:t> File</a:t>
            </a:r>
          </a:p>
          <a:p>
            <a:r>
              <a:rPr lang="en-US" sz="2800" dirty="0" smtClean="0"/>
              <a:t>Give the file a name (e.g., </a:t>
            </a:r>
            <a:r>
              <a:rPr lang="en-US" sz="2800" dirty="0" smtClean="0">
                <a:latin typeface="Consolas" panose="020B0609020204030204" pitchFamily="49" charset="0"/>
                <a:cs typeface="Consolas" panose="020B0609020204030204" pitchFamily="49" charset="0"/>
              </a:rPr>
              <a:t>test.txt</a:t>
            </a:r>
            <a:r>
              <a:rPr lang="en-US" sz="2800" dirty="0" smtClean="0"/>
              <a:t>)</a:t>
            </a:r>
          </a:p>
          <a:p>
            <a:r>
              <a:rPr lang="en-US" sz="2800" dirty="0" smtClean="0"/>
              <a:t>The file will show up under the </a:t>
            </a:r>
            <a:r>
              <a:rPr lang="en-US" sz="2800" dirty="0"/>
              <a:t>p</a:t>
            </a:r>
            <a:r>
              <a:rPr lang="en-US" sz="2800" dirty="0" smtClean="0"/>
              <a:t>roject heading and you will be able to access it directly in your programs in that project</a:t>
            </a:r>
          </a:p>
          <a:p>
            <a:pPr lvl="1"/>
            <a:r>
              <a:rPr lang="en-US" sz="2400" dirty="0" smtClean="0"/>
              <a:t>Otherwise you have to specify the </a:t>
            </a:r>
            <a:r>
              <a:rPr lang="en-US" sz="2400" i="1" dirty="0" smtClean="0"/>
              <a:t>path</a:t>
            </a:r>
            <a:r>
              <a:rPr lang="en-US" sz="2400" dirty="0" smtClean="0"/>
              <a:t> to where the file lives on your hard drive relative to the project directory</a:t>
            </a:r>
          </a:p>
          <a:p>
            <a:pPr lvl="1"/>
            <a:r>
              <a:rPr lang="en-US" sz="2400" dirty="0" smtClean="0"/>
              <a:t>By default, the file will be located in the project directory</a:t>
            </a:r>
          </a:p>
        </p:txBody>
      </p:sp>
    </p:spTree>
    <p:extLst>
      <p:ext uri="{BB962C8B-B14F-4D97-AF65-F5344CB8AC3E}">
        <p14:creationId xmlns:p14="http://schemas.microsoft.com/office/powerpoint/2010/main" val="3428126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12459FF-DE4A-4FE4-9155-2FFE1E53AE01}" vid="{AE1A2C68-3AE8-4636-B266-E43DAA38822E}"/>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12459FF-DE4A-4FE4-9155-2FFE1E53AE01}" vid="{49AC0599-F6D6-4661-A444-01CF26CBDAF2}"/>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886</TotalTime>
  <Words>1821</Words>
  <Application>Microsoft Office PowerPoint</Application>
  <PresentationFormat>Custom</PresentationFormat>
  <Paragraphs>384</Paragraphs>
  <Slides>35</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Arial</vt:lpstr>
      <vt:lpstr>Bitstream Vera Serif</vt:lpstr>
      <vt:lpstr>Calibri</vt:lpstr>
      <vt:lpstr>Comic Sans MS</vt:lpstr>
      <vt:lpstr>Consolas</vt:lpstr>
      <vt:lpstr>Cordia New</vt:lpstr>
      <vt:lpstr>Georgia</vt:lpstr>
      <vt:lpstr>msmincho</vt:lpstr>
      <vt:lpstr>Tahoma</vt:lpstr>
      <vt:lpstr>Times New Roman</vt:lpstr>
      <vt:lpstr>Verdana</vt:lpstr>
      <vt:lpstr>Wingdings</vt:lpstr>
      <vt:lpstr>comp128</vt:lpstr>
      <vt:lpstr>comp128 title</vt:lpstr>
      <vt:lpstr>WIT COMP1000</vt:lpstr>
      <vt:lpstr>I/O</vt:lpstr>
      <vt:lpstr>File I/O</vt:lpstr>
      <vt:lpstr>File Objects</vt:lpstr>
      <vt:lpstr>File Input</vt:lpstr>
      <vt:lpstr>FileNotFoundException</vt:lpstr>
      <vt:lpstr>Closing Files</vt:lpstr>
      <vt:lpstr>Example: File-based Scanner</vt:lpstr>
      <vt:lpstr>Files in Eclipse</vt:lpstr>
      <vt:lpstr>File Paths</vt:lpstr>
      <vt:lpstr>Reading from a File</vt:lpstr>
      <vt:lpstr>Example: File Reading</vt:lpstr>
      <vt:lpstr>Exercise</vt:lpstr>
      <vt:lpstr>Answer</vt:lpstr>
      <vt:lpstr>NoSuchElementException</vt:lpstr>
      <vt:lpstr>Example: Reading Every Line</vt:lpstr>
      <vt:lpstr>Writing to Files</vt:lpstr>
      <vt:lpstr>Using a PrintWriter</vt:lpstr>
      <vt:lpstr>Example: Writing to a File</vt:lpstr>
      <vt:lpstr>Exercise</vt:lpstr>
      <vt:lpstr>Answer</vt:lpstr>
      <vt:lpstr>Exercise</vt:lpstr>
      <vt:lpstr>Answer</vt:lpstr>
      <vt:lpstr>Reading and Writing</vt:lpstr>
      <vt:lpstr>Example: Reading and Writing</vt:lpstr>
      <vt:lpstr>Using Multiple Files with try</vt:lpstr>
      <vt:lpstr>Exercise</vt:lpstr>
      <vt:lpstr>Answer</vt:lpstr>
      <vt:lpstr>File Names as Input</vt:lpstr>
      <vt:lpstr>Example: File Name from User</vt:lpstr>
      <vt:lpstr>Scanner and PrintWriter as Method Parameters</vt:lpstr>
      <vt:lpstr>Example: PrintWriter Parameter</vt:lpstr>
      <vt:lpstr>Exercise</vt:lpstr>
      <vt:lpstr>Answer</vt:lpstr>
      <vt:lpstr>File I/O Summary</vt:lpstr>
    </vt:vector>
  </TitlesOfParts>
  <Company>Wentworth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Wiseman, Charlie</cp:lastModifiedBy>
  <cp:revision>41</cp:revision>
  <cp:lastPrinted>1601-01-01T00:00:00Z</cp:lastPrinted>
  <dcterms:created xsi:type="dcterms:W3CDTF">2015-11-04T12:24:58Z</dcterms:created>
  <dcterms:modified xsi:type="dcterms:W3CDTF">2015-11-05T22:37:45Z</dcterms:modified>
</cp:coreProperties>
</file>