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15"/>
  </p:notesMasterIdLst>
  <p:sldIdLst>
    <p:sldId id="258" r:id="rId3"/>
    <p:sldId id="261" r:id="rId4"/>
    <p:sldId id="262" r:id="rId5"/>
    <p:sldId id="272" r:id="rId6"/>
    <p:sldId id="263" r:id="rId7"/>
    <p:sldId id="264" r:id="rId8"/>
    <p:sldId id="273" r:id="rId9"/>
    <p:sldId id="266" r:id="rId10"/>
    <p:sldId id="274" r:id="rId11"/>
    <p:sldId id="275" r:id="rId12"/>
    <p:sldId id="276" r:id="rId13"/>
    <p:sldId id="271" r:id="rId14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367" autoAdjust="0"/>
  </p:normalViewPr>
  <p:slideViewPr>
    <p:cSldViewPr>
      <p:cViewPr varScale="1">
        <p:scale>
          <a:sx n="84" d="100"/>
          <a:sy n="84" d="100"/>
        </p:scale>
        <p:origin x="1224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gif"/><Relationship Id="rId7" Type="http://schemas.openxmlformats.org/officeDocument/2006/relationships/image" Target="../media/image16.gif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197685" y="5119776"/>
            <a:ext cx="1680827" cy="1708061"/>
            <a:chOff x="1435630" y="4945106"/>
            <a:chExt cx="1680827" cy="1708061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435630" y="4945106"/>
              <a:ext cx="1680827" cy="1708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Storage Device</a:t>
              </a:r>
            </a:p>
          </p:txBody>
        </p:sp>
        <p:pic>
          <p:nvPicPr>
            <p:cNvPr id="41" name="Picture 40" descr="hd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370" y="4987560"/>
              <a:ext cx="404283" cy="24809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Java Program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125912" y="2408237"/>
            <a:ext cx="1828800" cy="2362200"/>
            <a:chOff x="4125912" y="1798637"/>
            <a:chExt cx="1828800" cy="2362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4125912" y="1798637"/>
              <a:ext cx="1828800" cy="2362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97684" y="1887192"/>
              <a:ext cx="1680827" cy="2733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Processor (CPU)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197684" y="2376576"/>
              <a:ext cx="1680827" cy="1708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Memory (RAM)</a:t>
              </a:r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 bwMode="auto">
            <a:xfrm>
              <a:off x="5038098" y="2160492"/>
              <a:ext cx="0" cy="216084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9" name="Picture 18" descr="cp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39" y="1892943"/>
              <a:ext cx="259773" cy="259773"/>
            </a:xfrm>
            <a:prstGeom prst="rect">
              <a:avLst/>
            </a:prstGeom>
          </p:spPr>
        </p:pic>
        <p:pic>
          <p:nvPicPr>
            <p:cNvPr id="20" name="Picture 19" descr="memory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312" y="2408237"/>
              <a:ext cx="344726" cy="344726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4506912" y="2713037"/>
              <a:ext cx="1009483" cy="1379622"/>
              <a:chOff x="722408" y="3398837"/>
              <a:chExt cx="1009483" cy="1379622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 bwMode="auto">
              <a:xfrm>
                <a:off x="722420" y="33988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 bwMode="auto">
              <a:xfrm>
                <a:off x="722420" y="35512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 bwMode="auto">
              <a:xfrm>
                <a:off x="722420" y="37036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 bwMode="auto">
              <a:xfrm>
                <a:off x="722420" y="38560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2" name="Rectangle 11"/>
              <p:cNvSpPr>
                <a:spLocks noChangeAspect="1"/>
              </p:cNvSpPr>
              <p:nvPr/>
            </p:nvSpPr>
            <p:spPr bwMode="auto">
              <a:xfrm>
                <a:off x="722420" y="4008437"/>
                <a:ext cx="1009471" cy="14955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 bwMode="auto">
              <a:xfrm>
                <a:off x="722420" y="4160837"/>
                <a:ext cx="1009471" cy="14955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 bwMode="auto">
              <a:xfrm>
                <a:off x="722420" y="4313237"/>
                <a:ext cx="1009471" cy="14955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 bwMode="auto">
              <a:xfrm>
                <a:off x="722420" y="4465637"/>
                <a:ext cx="1009471" cy="14955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cxnSp>
            <p:nvCxnSpPr>
              <p:cNvPr id="16" name="Straight Connector 15"/>
              <p:cNvCxnSpPr>
                <a:cxnSpLocks noChangeAspect="1"/>
              </p:cNvCxnSpPr>
              <p:nvPr/>
            </p:nvCxnSpPr>
            <p:spPr bwMode="auto">
              <a:xfrm>
                <a:off x="722408" y="4541837"/>
                <a:ext cx="0" cy="186939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TextBox 17"/>
              <p:cNvSpPr txBox="1">
                <a:spLocks noChangeAspect="1"/>
              </p:cNvSpPr>
              <p:nvPr/>
            </p:nvSpPr>
            <p:spPr>
              <a:xfrm>
                <a:off x="1080987" y="4505179"/>
                <a:ext cx="311304" cy="27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  <a:endParaRPr lang="en-US" sz="12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9" name="Straight Connector 28"/>
              <p:cNvCxnSpPr>
                <a:cxnSpLocks noChangeAspect="1"/>
              </p:cNvCxnSpPr>
              <p:nvPr/>
            </p:nvCxnSpPr>
            <p:spPr bwMode="auto">
              <a:xfrm>
                <a:off x="1730374" y="4541837"/>
                <a:ext cx="0" cy="186939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" name="Rounded Rectangle 32"/>
          <p:cNvSpPr/>
          <p:nvPr/>
        </p:nvSpPr>
        <p:spPr bwMode="auto">
          <a:xfrm>
            <a:off x="1192224" y="3094037"/>
            <a:ext cx="1828800" cy="990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Source Code</a:t>
            </a:r>
          </a:p>
        </p:txBody>
      </p:sp>
      <p:cxnSp>
        <p:nvCxnSpPr>
          <p:cNvPr id="34" name="Straight Arrow Connector 33"/>
          <p:cNvCxnSpPr>
            <a:stCxn id="33" idx="3"/>
            <a:endCxn id="4" idx="1"/>
          </p:cNvCxnSpPr>
          <p:nvPr/>
        </p:nvCxnSpPr>
        <p:spPr bwMode="auto">
          <a:xfrm>
            <a:off x="3021024" y="3589337"/>
            <a:ext cx="1104888" cy="0"/>
          </a:xfrm>
          <a:prstGeom prst="straightConnector1">
            <a:avLst/>
          </a:prstGeom>
          <a:solidFill>
            <a:srgbClr val="00B8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ounded Rectangle 34"/>
          <p:cNvSpPr/>
          <p:nvPr/>
        </p:nvSpPr>
        <p:spPr bwMode="auto">
          <a:xfrm>
            <a:off x="7097712" y="3094037"/>
            <a:ext cx="1828800" cy="990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Byte Code</a:t>
            </a:r>
          </a:p>
        </p:txBody>
      </p:sp>
      <p:cxnSp>
        <p:nvCxnSpPr>
          <p:cNvPr id="36" name="Straight Arrow Connector 35"/>
          <p:cNvCxnSpPr>
            <a:stCxn id="4" idx="3"/>
            <a:endCxn id="35" idx="1"/>
          </p:cNvCxnSpPr>
          <p:nvPr/>
        </p:nvCxnSpPr>
        <p:spPr bwMode="auto">
          <a:xfrm>
            <a:off x="5954712" y="3589337"/>
            <a:ext cx="1143000" cy="0"/>
          </a:xfrm>
          <a:prstGeom prst="straightConnector1">
            <a:avLst/>
          </a:prstGeom>
          <a:solidFill>
            <a:srgbClr val="00B8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5038099" y="4776433"/>
            <a:ext cx="2213" cy="3433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4399863" y="5380037"/>
            <a:ext cx="1238369" cy="13910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Compiler</a:t>
            </a:r>
          </a:p>
        </p:txBody>
      </p:sp>
    </p:spTree>
    <p:extLst>
      <p:ext uri="{BB962C8B-B14F-4D97-AF65-F5344CB8AC3E}">
        <p14:creationId xmlns:p14="http://schemas.microsoft.com/office/powerpoint/2010/main" val="40050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5591E-6 -3.32213E-6 L -0.00126 -0.276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38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125912" y="2408237"/>
            <a:ext cx="1828800" cy="2362200"/>
            <a:chOff x="4125912" y="1798637"/>
            <a:chExt cx="1828800" cy="2362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4125912" y="1798637"/>
              <a:ext cx="1828800" cy="2362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97684" y="1887192"/>
              <a:ext cx="1680827" cy="2733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Processor (CPU)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197684" y="2376576"/>
              <a:ext cx="1680827" cy="1708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Memory (RAM)</a:t>
              </a:r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 bwMode="auto">
            <a:xfrm>
              <a:off x="5038098" y="2160492"/>
              <a:ext cx="0" cy="216084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9" name="Picture 18" descr="cpu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39" y="1892943"/>
              <a:ext cx="259773" cy="259773"/>
            </a:xfrm>
            <a:prstGeom prst="rect">
              <a:avLst/>
            </a:prstGeom>
          </p:spPr>
        </p:pic>
        <p:pic>
          <p:nvPicPr>
            <p:cNvPr id="20" name="Picture 19" descr="memory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312" y="2408237"/>
              <a:ext cx="344726" cy="344726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4506912" y="2713037"/>
              <a:ext cx="1009483" cy="1379622"/>
              <a:chOff x="722408" y="3398837"/>
              <a:chExt cx="1009483" cy="1379622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 bwMode="auto">
              <a:xfrm>
                <a:off x="722420" y="33988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 bwMode="auto">
              <a:xfrm>
                <a:off x="722420" y="35512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 bwMode="auto">
              <a:xfrm>
                <a:off x="722420" y="37036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 bwMode="auto">
              <a:xfrm>
                <a:off x="722420" y="38560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2" name="Rectangle 11"/>
              <p:cNvSpPr>
                <a:spLocks noChangeAspect="1"/>
              </p:cNvSpPr>
              <p:nvPr/>
            </p:nvSpPr>
            <p:spPr bwMode="auto">
              <a:xfrm>
                <a:off x="722420" y="4008437"/>
                <a:ext cx="1009471" cy="14955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 bwMode="auto">
              <a:xfrm>
                <a:off x="722420" y="4160837"/>
                <a:ext cx="1009471" cy="14955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 bwMode="auto">
              <a:xfrm>
                <a:off x="722420" y="4313237"/>
                <a:ext cx="1009471" cy="14955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 bwMode="auto">
              <a:xfrm>
                <a:off x="722420" y="4465637"/>
                <a:ext cx="1009471" cy="14955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cxnSp>
            <p:nvCxnSpPr>
              <p:cNvPr id="16" name="Straight Connector 15"/>
              <p:cNvCxnSpPr>
                <a:cxnSpLocks noChangeAspect="1"/>
              </p:cNvCxnSpPr>
              <p:nvPr/>
            </p:nvCxnSpPr>
            <p:spPr bwMode="auto">
              <a:xfrm>
                <a:off x="722408" y="4541837"/>
                <a:ext cx="0" cy="186939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TextBox 17"/>
              <p:cNvSpPr txBox="1">
                <a:spLocks noChangeAspect="1"/>
              </p:cNvSpPr>
              <p:nvPr/>
            </p:nvSpPr>
            <p:spPr>
              <a:xfrm>
                <a:off x="1080987" y="4505179"/>
                <a:ext cx="311304" cy="27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  <a:endParaRPr lang="en-US" sz="12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9" name="Straight Connector 28"/>
              <p:cNvCxnSpPr>
                <a:cxnSpLocks noChangeAspect="1"/>
              </p:cNvCxnSpPr>
              <p:nvPr/>
            </p:nvCxnSpPr>
            <p:spPr bwMode="auto">
              <a:xfrm>
                <a:off x="1730374" y="4541837"/>
                <a:ext cx="0" cy="186939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" name="Rounded Rectangle 32"/>
          <p:cNvSpPr/>
          <p:nvPr/>
        </p:nvSpPr>
        <p:spPr bwMode="auto">
          <a:xfrm>
            <a:off x="1192224" y="3094037"/>
            <a:ext cx="1828800" cy="990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 Input</a:t>
            </a:r>
          </a:p>
        </p:txBody>
      </p:sp>
      <p:cxnSp>
        <p:nvCxnSpPr>
          <p:cNvPr id="34" name="Straight Arrow Connector 33"/>
          <p:cNvCxnSpPr>
            <a:stCxn id="33" idx="3"/>
            <a:endCxn id="4" idx="1"/>
          </p:cNvCxnSpPr>
          <p:nvPr/>
        </p:nvCxnSpPr>
        <p:spPr bwMode="auto">
          <a:xfrm>
            <a:off x="3021024" y="3589337"/>
            <a:ext cx="1104888" cy="0"/>
          </a:xfrm>
          <a:prstGeom prst="straightConnector1">
            <a:avLst/>
          </a:prstGeom>
          <a:solidFill>
            <a:srgbClr val="00B8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ounded Rectangle 34"/>
          <p:cNvSpPr/>
          <p:nvPr/>
        </p:nvSpPr>
        <p:spPr bwMode="auto">
          <a:xfrm>
            <a:off x="7097712" y="3094037"/>
            <a:ext cx="1828800" cy="990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Straight Arrow Connector 35"/>
          <p:cNvCxnSpPr>
            <a:stCxn id="4" idx="3"/>
            <a:endCxn id="35" idx="1"/>
          </p:cNvCxnSpPr>
          <p:nvPr/>
        </p:nvCxnSpPr>
        <p:spPr bwMode="auto">
          <a:xfrm>
            <a:off x="5954712" y="3589337"/>
            <a:ext cx="1143000" cy="0"/>
          </a:xfrm>
          <a:prstGeom prst="straightConnector1">
            <a:avLst/>
          </a:prstGeom>
          <a:solidFill>
            <a:srgbClr val="00B8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ounded Rectangle 26"/>
          <p:cNvSpPr/>
          <p:nvPr/>
        </p:nvSpPr>
        <p:spPr bwMode="auto">
          <a:xfrm>
            <a:off x="7097712" y="3094037"/>
            <a:ext cx="1828800" cy="990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Byte Code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197685" y="5119776"/>
            <a:ext cx="1680827" cy="1708061"/>
            <a:chOff x="1435630" y="4945106"/>
            <a:chExt cx="1680827" cy="1708061"/>
          </a:xfrm>
        </p:grpSpPr>
        <p:sp>
          <p:nvSpPr>
            <p:cNvPr id="39" name="Rectangle 38"/>
            <p:cNvSpPr/>
            <p:nvPr/>
          </p:nvSpPr>
          <p:spPr bwMode="auto">
            <a:xfrm>
              <a:off x="1435630" y="4945106"/>
              <a:ext cx="1680827" cy="1708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Storage Device</a:t>
              </a:r>
            </a:p>
          </p:txBody>
        </p:sp>
        <p:pic>
          <p:nvPicPr>
            <p:cNvPr id="40" name="Picture 39" descr="hd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370" y="4987560"/>
              <a:ext cx="404283" cy="248099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/>
          <p:nvPr/>
        </p:nvCxnSpPr>
        <p:spPr bwMode="auto">
          <a:xfrm flipH="1">
            <a:off x="5038099" y="4776433"/>
            <a:ext cx="2213" cy="3433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4399863" y="5511368"/>
            <a:ext cx="1238369" cy="3258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JVM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4399863" y="5973806"/>
            <a:ext cx="1238369" cy="3258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6841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5591E-6 -4.38471E-6 L -2.75591E-6 -0.29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4961E-6 1.00798E-7 L -0.29653 0.050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35" y="2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5591E-6 -3.16254E-6 L 0.00048 -0.220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1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27" grpId="0" animBg="1"/>
      <p:bldP spid="27" grpId="1" animBg="1"/>
      <p:bldP spid="32" grpId="0" animBg="1"/>
      <p:bldP spid="32" grpId="1" animBg="1"/>
      <p:bldP spid="37" grpId="0" animBg="1"/>
      <p:bldP spid="3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646237"/>
            <a:ext cx="9143999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Computers have 5 main components: Processor, Main Memory, Input Devices, Output Devices, Storage Devices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1 byte = 8 bits (binary digits)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Main Memory is a sequence of bytes, each with a memory address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The Java compiler turns source code into byte code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The JVM uses that byte code along with additional libraries in order to execute your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07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04327"/>
            <a:ext cx="4572000" cy="38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2137727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2" y="2594927"/>
            <a:ext cx="3657600" cy="410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2" y="3280727"/>
            <a:ext cx="5292725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74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1646237"/>
            <a:ext cx="4267200" cy="338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4" y="2255838"/>
            <a:ext cx="512301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2" y="3017838"/>
            <a:ext cx="4343400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48" y="3894138"/>
            <a:ext cx="47847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2" y="3627438"/>
            <a:ext cx="2514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0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M</a:t>
            </a:r>
            <a:r>
              <a:rPr lang="en-US" dirty="0" smtClean="0"/>
              <a:t>akes Up a Computer?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341437"/>
            <a:ext cx="9143999" cy="5029200"/>
          </a:xfrm>
        </p:spPr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Physical components</a:t>
            </a:r>
          </a:p>
          <a:p>
            <a:pPr lvl="1"/>
            <a:r>
              <a:rPr lang="en-US" dirty="0" smtClean="0"/>
              <a:t>Wide variety of types and manufacturers</a:t>
            </a:r>
          </a:p>
          <a:p>
            <a:pPr lvl="1"/>
            <a:r>
              <a:rPr lang="en-US" dirty="0" smtClean="0"/>
              <a:t>Abstracted to a simple set of ideas for Computer Science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Programs (i.e., instructions)</a:t>
            </a:r>
          </a:p>
          <a:p>
            <a:pPr lvl="1"/>
            <a:r>
              <a:rPr lang="en-US" dirty="0" smtClean="0"/>
              <a:t>Wide variety of purposes</a:t>
            </a:r>
          </a:p>
          <a:p>
            <a:pPr lvl="1"/>
            <a:r>
              <a:rPr lang="en-US" dirty="0" smtClean="0"/>
              <a:t>The focus of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Hardware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3912" y="1722437"/>
            <a:ext cx="3352800" cy="5181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68712" y="1874837"/>
            <a:ext cx="2743200" cy="684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Processor (CPU)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1634" y="1798637"/>
            <a:ext cx="1972940" cy="23787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Input Devices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91634" y="4638211"/>
            <a:ext cx="1972940" cy="2113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Storage Devices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601903" y="2293937"/>
            <a:ext cx="2078168" cy="22198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Output Devices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467796" y="2982912"/>
            <a:ext cx="896115" cy="380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8" idx="3"/>
          </p:cNvCxnSpPr>
          <p:nvPr/>
        </p:nvCxnSpPr>
        <p:spPr bwMode="auto">
          <a:xfrm>
            <a:off x="2464574" y="5694924"/>
            <a:ext cx="899338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9" idx="1"/>
          </p:cNvCxnSpPr>
          <p:nvPr/>
        </p:nvCxnSpPr>
        <p:spPr bwMode="auto">
          <a:xfrm flipH="1" flipV="1">
            <a:off x="6716712" y="3401358"/>
            <a:ext cx="885191" cy="25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668712" y="3233680"/>
            <a:ext cx="2743200" cy="3365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Main Memory (RAM)</a:t>
            </a:r>
          </a:p>
        </p:txBody>
      </p:sp>
      <p:cxnSp>
        <p:nvCxnSpPr>
          <p:cNvPr id="17" name="Straight Arrow Connector 16"/>
          <p:cNvCxnSpPr>
            <a:stCxn id="6" idx="2"/>
            <a:endCxn id="16" idx="0"/>
          </p:cNvCxnSpPr>
          <p:nvPr/>
        </p:nvCxnSpPr>
        <p:spPr bwMode="auto">
          <a:xfrm>
            <a:off x="5040312" y="2559627"/>
            <a:ext cx="0" cy="6740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004685" y="3856037"/>
            <a:ext cx="20574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04685" y="4160837"/>
            <a:ext cx="20574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004685" y="4466647"/>
            <a:ext cx="20574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04685" y="4771447"/>
            <a:ext cx="2057400" cy="3048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004685" y="5077257"/>
            <a:ext cx="2057400" cy="3048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004685" y="5382057"/>
            <a:ext cx="2057400" cy="3048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04685" y="5687867"/>
            <a:ext cx="2057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004685" y="5992667"/>
            <a:ext cx="2057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004685" y="6142037"/>
            <a:ext cx="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26" idx="3"/>
          </p:cNvCxnSpPr>
          <p:nvPr/>
        </p:nvCxnSpPr>
        <p:spPr bwMode="auto">
          <a:xfrm>
            <a:off x="6062085" y="6145067"/>
            <a:ext cx="0" cy="37797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777076" y="6128183"/>
            <a:ext cx="43633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8" name="Picture 27" descr="k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3" y="2255837"/>
            <a:ext cx="2072462" cy="959877"/>
          </a:xfrm>
          <a:prstGeom prst="rect">
            <a:avLst/>
          </a:prstGeom>
        </p:spPr>
      </p:pic>
      <p:pic>
        <p:nvPicPr>
          <p:cNvPr id="31" name="Picture 30" descr="mouse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3" y="3294621"/>
            <a:ext cx="1159566" cy="647700"/>
          </a:xfrm>
          <a:prstGeom prst="rect">
            <a:avLst/>
          </a:prstGeom>
        </p:spPr>
      </p:pic>
      <p:pic>
        <p:nvPicPr>
          <p:cNvPr id="32" name="Picture 31" descr="webc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93" y="3170237"/>
            <a:ext cx="1106024" cy="1106024"/>
          </a:xfrm>
          <a:prstGeom prst="rect">
            <a:avLst/>
          </a:prstGeom>
        </p:spPr>
      </p:pic>
      <p:pic>
        <p:nvPicPr>
          <p:cNvPr id="35" name="Picture 34" descr="h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5" y="5248701"/>
            <a:ext cx="727132" cy="446223"/>
          </a:xfrm>
          <a:prstGeom prst="rect">
            <a:avLst/>
          </a:prstGeom>
        </p:spPr>
      </p:pic>
      <p:pic>
        <p:nvPicPr>
          <p:cNvPr id="36" name="Picture 35" descr="dv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01" y="5497358"/>
            <a:ext cx="423146" cy="423146"/>
          </a:xfrm>
          <a:prstGeom prst="rect">
            <a:avLst/>
          </a:prstGeom>
        </p:spPr>
      </p:pic>
      <p:pic>
        <p:nvPicPr>
          <p:cNvPr id="37" name="Picture 36" descr="flash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2" y="5992667"/>
            <a:ext cx="423146" cy="423146"/>
          </a:xfrm>
          <a:prstGeom prst="rect">
            <a:avLst/>
          </a:prstGeom>
        </p:spPr>
      </p:pic>
      <p:pic>
        <p:nvPicPr>
          <p:cNvPr id="40" name="Picture 39" descr="cpu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02" y="2197417"/>
            <a:ext cx="363220" cy="363220"/>
          </a:xfrm>
          <a:prstGeom prst="rect">
            <a:avLst/>
          </a:prstGeom>
        </p:spPr>
      </p:pic>
      <p:pic>
        <p:nvPicPr>
          <p:cNvPr id="44" name="Picture 43" descr="monitor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12" y="2548890"/>
            <a:ext cx="1102359" cy="1102359"/>
          </a:xfrm>
          <a:prstGeom prst="rect">
            <a:avLst/>
          </a:prstGeom>
        </p:spPr>
      </p:pic>
      <p:pic>
        <p:nvPicPr>
          <p:cNvPr id="45" name="Picture 44" descr="speaker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812" y="2871470"/>
            <a:ext cx="904424" cy="993872"/>
          </a:xfrm>
          <a:prstGeom prst="rect">
            <a:avLst/>
          </a:prstGeom>
        </p:spPr>
      </p:pic>
      <p:pic>
        <p:nvPicPr>
          <p:cNvPr id="46" name="Picture 45" descr="printe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52" y="3583632"/>
            <a:ext cx="1206177" cy="774699"/>
          </a:xfrm>
          <a:prstGeom prst="rect">
            <a:avLst/>
          </a:prstGeom>
        </p:spPr>
      </p:pic>
      <p:pic>
        <p:nvPicPr>
          <p:cNvPr id="57" name="Picture 56" descr="memory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2" y="3445510"/>
            <a:ext cx="447040" cy="4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516312" y="2093389"/>
            <a:ext cx="2663536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16312" y="2550589"/>
            <a:ext cx="2663536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516312" y="3007789"/>
            <a:ext cx="2663536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516312" y="3464989"/>
            <a:ext cx="2663536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516312" y="3922189"/>
            <a:ext cx="2663536" cy="457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516312" y="4379389"/>
            <a:ext cx="2663536" cy="457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516312" y="4846637"/>
            <a:ext cx="2663536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516312" y="5303837"/>
            <a:ext cx="2663536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(RAM)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16312" y="2106769"/>
            <a:ext cx="2663536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cxnSp>
        <p:nvCxnSpPr>
          <p:cNvPr id="12" name="Straight Connector 11"/>
          <p:cNvCxnSpPr>
            <a:stCxn id="26" idx="1"/>
          </p:cNvCxnSpPr>
          <p:nvPr/>
        </p:nvCxnSpPr>
        <p:spPr bwMode="auto">
          <a:xfrm>
            <a:off x="3516312" y="5532437"/>
            <a:ext cx="0" cy="762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26" idx="3"/>
          </p:cNvCxnSpPr>
          <p:nvPr/>
        </p:nvCxnSpPr>
        <p:spPr bwMode="auto">
          <a:xfrm>
            <a:off x="6179848" y="5532437"/>
            <a:ext cx="0" cy="762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51623" y="5830097"/>
            <a:ext cx="5648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16312" y="2563969"/>
            <a:ext cx="2663536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16312" y="3021169"/>
            <a:ext cx="2663536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516312" y="3478369"/>
            <a:ext cx="2663536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516312" y="3935569"/>
            <a:ext cx="2663536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16312" y="4392769"/>
            <a:ext cx="2663536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16312" y="4846637"/>
            <a:ext cx="2663536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516312" y="5303837"/>
            <a:ext cx="2663536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08090" y="2115538"/>
            <a:ext cx="11681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8089" y="2569830"/>
            <a:ext cx="11681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08088" y="3010697"/>
            <a:ext cx="11681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2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08087" y="3484185"/>
            <a:ext cx="11681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3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8086" y="3938477"/>
            <a:ext cx="11681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4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08085" y="4392769"/>
            <a:ext cx="11681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5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08084" y="4833636"/>
            <a:ext cx="11681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6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08083" y="5307124"/>
            <a:ext cx="11681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7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41256" y="2099214"/>
            <a:ext cx="174919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01110011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41256" y="2569830"/>
            <a:ext cx="174919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01110100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41256" y="3004881"/>
            <a:ext cx="174919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01100001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5269" y="3938477"/>
            <a:ext cx="174919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01110111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55269" y="3466443"/>
            <a:ext cx="174919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01110010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2902" y="4382297"/>
            <a:ext cx="174919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01100001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76915" y="5315893"/>
            <a:ext cx="174919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01110011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6915" y="4843859"/>
            <a:ext cx="174919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01110010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3512" y="3693364"/>
            <a:ext cx="175721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>
            <a:off x="1937287" y="2332037"/>
            <a:ext cx="359825" cy="3200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4312" y="2703262"/>
            <a:ext cx="1600199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bytes at address 0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6259512" y="2255837"/>
            <a:ext cx="248038" cy="1600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64312" y="4026543"/>
            <a:ext cx="1600199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bytes at address 4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ight Brace 57"/>
          <p:cNvSpPr/>
          <p:nvPr/>
        </p:nvSpPr>
        <p:spPr bwMode="auto">
          <a:xfrm>
            <a:off x="6259512" y="4008437"/>
            <a:ext cx="248038" cy="762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64313" y="4940943"/>
            <a:ext cx="1600199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bytes at address 6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ight Brace 59"/>
          <p:cNvSpPr/>
          <p:nvPr/>
        </p:nvSpPr>
        <p:spPr bwMode="auto">
          <a:xfrm>
            <a:off x="6259513" y="4922837"/>
            <a:ext cx="248038" cy="762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5" grpId="0"/>
      <p:bldP spid="3" grpId="0" animBg="1"/>
      <p:bldP spid="56" grpId="0"/>
      <p:bldP spid="4" grpId="0" animBg="1"/>
      <p:bldP spid="57" grpId="0"/>
      <p:bldP spid="58" grpId="0" animBg="1"/>
      <p:bldP spid="59" grpId="0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Program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125912" y="2414233"/>
            <a:ext cx="1828800" cy="2362200"/>
            <a:chOff x="4125912" y="1798637"/>
            <a:chExt cx="1828800" cy="2362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4125912" y="1798637"/>
              <a:ext cx="1828800" cy="2362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97684" y="1887192"/>
              <a:ext cx="1680827" cy="2733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Processor (CPU)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197684" y="2376576"/>
              <a:ext cx="1680827" cy="1708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Memory (RAM)</a:t>
              </a:r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 bwMode="auto">
            <a:xfrm>
              <a:off x="5038098" y="2160492"/>
              <a:ext cx="0" cy="216084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9" name="Picture 18" descr="cpu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39" y="1892943"/>
              <a:ext cx="259773" cy="259773"/>
            </a:xfrm>
            <a:prstGeom prst="rect">
              <a:avLst/>
            </a:prstGeom>
          </p:spPr>
        </p:pic>
        <p:pic>
          <p:nvPicPr>
            <p:cNvPr id="20" name="Picture 19" descr="memory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312" y="2408237"/>
              <a:ext cx="344726" cy="344726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4506912" y="2713037"/>
              <a:ext cx="1009483" cy="1379622"/>
              <a:chOff x="722408" y="3398837"/>
              <a:chExt cx="1009483" cy="1379622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 bwMode="auto">
              <a:xfrm>
                <a:off x="722420" y="33988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 bwMode="auto">
              <a:xfrm>
                <a:off x="722420" y="35512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 bwMode="auto">
              <a:xfrm>
                <a:off x="722420" y="37036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 bwMode="auto">
              <a:xfrm>
                <a:off x="722420" y="3856037"/>
                <a:ext cx="1009471" cy="149550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2" name="Rectangle 11"/>
              <p:cNvSpPr>
                <a:spLocks noChangeAspect="1"/>
              </p:cNvSpPr>
              <p:nvPr/>
            </p:nvSpPr>
            <p:spPr bwMode="auto">
              <a:xfrm>
                <a:off x="722420" y="4008437"/>
                <a:ext cx="1009471" cy="14955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 bwMode="auto">
              <a:xfrm>
                <a:off x="722420" y="4160837"/>
                <a:ext cx="1009471" cy="14955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 bwMode="auto">
              <a:xfrm>
                <a:off x="722420" y="4313237"/>
                <a:ext cx="1009471" cy="14955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 bwMode="auto">
              <a:xfrm>
                <a:off x="722420" y="4465637"/>
                <a:ext cx="1009471" cy="14955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effectLst/>
                  <a:latin typeface="Bitstream Vera Serif" pitchFamily="16" charset="0"/>
                </a:endParaRPr>
              </a:p>
            </p:txBody>
          </p:sp>
          <p:cxnSp>
            <p:nvCxnSpPr>
              <p:cNvPr id="16" name="Straight Connector 15"/>
              <p:cNvCxnSpPr>
                <a:cxnSpLocks noChangeAspect="1"/>
              </p:cNvCxnSpPr>
              <p:nvPr/>
            </p:nvCxnSpPr>
            <p:spPr bwMode="auto">
              <a:xfrm>
                <a:off x="722408" y="4541837"/>
                <a:ext cx="0" cy="186939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TextBox 17"/>
              <p:cNvSpPr txBox="1">
                <a:spLocks noChangeAspect="1"/>
              </p:cNvSpPr>
              <p:nvPr/>
            </p:nvSpPr>
            <p:spPr>
              <a:xfrm>
                <a:off x="1080987" y="4505179"/>
                <a:ext cx="311304" cy="27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…</a:t>
                </a:r>
                <a:endParaRPr lang="en-US" sz="12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9" name="Straight Connector 28"/>
              <p:cNvCxnSpPr>
                <a:cxnSpLocks noChangeAspect="1"/>
              </p:cNvCxnSpPr>
              <p:nvPr/>
            </p:nvCxnSpPr>
            <p:spPr bwMode="auto">
              <a:xfrm>
                <a:off x="1730374" y="4541837"/>
                <a:ext cx="0" cy="186939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" name="Rounded Rectangle 32"/>
          <p:cNvSpPr/>
          <p:nvPr/>
        </p:nvSpPr>
        <p:spPr bwMode="auto">
          <a:xfrm>
            <a:off x="1192224" y="3100033"/>
            <a:ext cx="1828800" cy="990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Data/Input</a:t>
            </a:r>
          </a:p>
        </p:txBody>
      </p:sp>
      <p:cxnSp>
        <p:nvCxnSpPr>
          <p:cNvPr id="34" name="Straight Arrow Connector 33"/>
          <p:cNvCxnSpPr>
            <a:stCxn id="33" idx="3"/>
            <a:endCxn id="4" idx="1"/>
          </p:cNvCxnSpPr>
          <p:nvPr/>
        </p:nvCxnSpPr>
        <p:spPr bwMode="auto">
          <a:xfrm>
            <a:off x="3021024" y="3595333"/>
            <a:ext cx="1104888" cy="0"/>
          </a:xfrm>
          <a:prstGeom prst="straightConnector1">
            <a:avLst/>
          </a:prstGeom>
          <a:solidFill>
            <a:srgbClr val="00B8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ounded Rectangle 34"/>
          <p:cNvSpPr/>
          <p:nvPr/>
        </p:nvSpPr>
        <p:spPr bwMode="auto">
          <a:xfrm>
            <a:off x="7097712" y="3100033"/>
            <a:ext cx="1828800" cy="990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</a:p>
        </p:txBody>
      </p:sp>
      <p:cxnSp>
        <p:nvCxnSpPr>
          <p:cNvPr id="36" name="Straight Arrow Connector 35"/>
          <p:cNvCxnSpPr>
            <a:stCxn id="4" idx="3"/>
            <a:endCxn id="35" idx="1"/>
          </p:cNvCxnSpPr>
          <p:nvPr/>
        </p:nvCxnSpPr>
        <p:spPr bwMode="auto">
          <a:xfrm>
            <a:off x="5954712" y="3595333"/>
            <a:ext cx="1143000" cy="0"/>
          </a:xfrm>
          <a:prstGeom prst="straightConnector1">
            <a:avLst/>
          </a:prstGeom>
          <a:solidFill>
            <a:srgbClr val="00B8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ounded Rectangular Callout 43"/>
          <p:cNvSpPr/>
          <p:nvPr/>
        </p:nvSpPr>
        <p:spPr bwMode="auto">
          <a:xfrm>
            <a:off x="6489699" y="1417637"/>
            <a:ext cx="2514600" cy="1219200"/>
          </a:xfrm>
          <a:prstGeom prst="wedgeRoundRectCallout">
            <a:avLst>
              <a:gd name="adj1" fmla="val -90155"/>
              <a:gd name="adj2" fmla="val 5332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CPU doesn't understand Java directly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197685" y="5119776"/>
            <a:ext cx="1680827" cy="1708061"/>
            <a:chOff x="1435630" y="4945106"/>
            <a:chExt cx="1680827" cy="1708061"/>
          </a:xfrm>
        </p:grpSpPr>
        <p:sp>
          <p:nvSpPr>
            <p:cNvPr id="65" name="Rectangle 64"/>
            <p:cNvSpPr/>
            <p:nvPr/>
          </p:nvSpPr>
          <p:spPr bwMode="auto">
            <a:xfrm>
              <a:off x="1435630" y="4945106"/>
              <a:ext cx="1680827" cy="1708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Storage Device</a:t>
              </a:r>
            </a:p>
          </p:txBody>
        </p:sp>
        <p:pic>
          <p:nvPicPr>
            <p:cNvPr id="45" name="Picture 44" descr="hd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370" y="4987560"/>
              <a:ext cx="404283" cy="248099"/>
            </a:xfrm>
            <a:prstGeom prst="rect">
              <a:avLst/>
            </a:prstGeom>
          </p:spPr>
        </p:pic>
      </p:grpSp>
      <p:cxnSp>
        <p:nvCxnSpPr>
          <p:cNvPr id="67" name="Straight Arrow Connector 66"/>
          <p:cNvCxnSpPr>
            <a:stCxn id="4" idx="2"/>
            <a:endCxn id="65" idx="0"/>
          </p:cNvCxnSpPr>
          <p:nvPr/>
        </p:nvCxnSpPr>
        <p:spPr bwMode="auto">
          <a:xfrm flipH="1">
            <a:off x="5038099" y="4776433"/>
            <a:ext cx="2213" cy="3433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4399863" y="5380037"/>
            <a:ext cx="1238369" cy="13910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4236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5591E-6 -3.32213E-6 L -0.00094 -0.27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13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4" grpId="0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739088" y="3475037"/>
            <a:ext cx="1596624" cy="1143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Java Compiler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7312" y="2328670"/>
            <a:ext cx="4191000" cy="34323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Java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Source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Code</a:t>
            </a:r>
          </a:p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aseline="0" dirty="0" smtClean="0"/>
          </a:p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aseline="0" dirty="0"/>
          </a:p>
          <a:p>
            <a:pPr marL="0" marR="0" indent="0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lass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H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elloWorld </a:t>
            </a:r>
            <a:r>
              <a:rPr lang="en-US" sz="1200" baseline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indent="0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public static void main(String[]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marR="0" indent="0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("Hello World");</a:t>
            </a:r>
          </a:p>
          <a:p>
            <a:pPr marL="0" marR="0" indent="0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200" baseline="0" dirty="0" smtClean="0">
              <a:latin typeface="Consolas" pitchFamily="49" charset="0"/>
              <a:cs typeface="Consolas" pitchFamily="49" charset="0"/>
            </a:endParaRPr>
          </a:p>
          <a:p>
            <a:pPr marL="0" marR="0" indent="0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 bwMode="auto">
          <a:xfrm>
            <a:off x="4278312" y="4044854"/>
            <a:ext cx="460776" cy="168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le 7"/>
          <p:cNvSpPr/>
          <p:nvPr/>
        </p:nvSpPr>
        <p:spPr bwMode="auto">
          <a:xfrm>
            <a:off x="6792912" y="2327797"/>
            <a:ext cx="3048000" cy="34323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Byte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Code</a:t>
            </a:r>
            <a:endParaRPr kumimoji="0" lang="en-US" sz="2400" b="0" i="0" u="none" strike="noStrike" cap="none" normalizeH="0" dirty="0" smtClean="0">
              <a:ln>
                <a:noFill/>
              </a:ln>
              <a:effectLst/>
              <a:latin typeface="Bitstream Vera Serif" pitchFamily="16" charset="0"/>
            </a:endParaRPr>
          </a:p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aseline="0" dirty="0"/>
          </a:p>
          <a:p>
            <a:pPr marL="0" marR="0" indent="0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01111010000101010100100011010001101000111110010101010010100110001010110001010000011101010101110001100110010000100110101010101001000011110001110000000111101000101010101010010001110…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 bwMode="auto">
          <a:xfrm flipV="1">
            <a:off x="6335712" y="4043981"/>
            <a:ext cx="457200" cy="25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18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r>
              <a:rPr lang="en-US" dirty="0" smtClean="0"/>
              <a:t>Java byte code also can't be executed by a CPU directly</a:t>
            </a:r>
          </a:p>
          <a:p>
            <a:r>
              <a:rPr lang="en-US" dirty="0" smtClean="0"/>
              <a:t>Instead, the Java Virtual Machine (JVM) is another program that interprets the byte code and translates it into the native CPU language</a:t>
            </a:r>
          </a:p>
          <a:p>
            <a:pPr lvl="1"/>
            <a:r>
              <a:rPr lang="en-US" dirty="0" smtClean="0"/>
              <a:t>Allows a program to be compiled once and run on all types of computers (that have a JVM available and installed)</a:t>
            </a:r>
          </a:p>
          <a:p>
            <a:r>
              <a:rPr lang="en-US" dirty="0" smtClean="0"/>
              <a:t>Other high level languages work differently</a:t>
            </a:r>
          </a:p>
        </p:txBody>
      </p:sp>
    </p:spTree>
    <p:extLst>
      <p:ext uri="{BB962C8B-B14F-4D97-AF65-F5344CB8AC3E}">
        <p14:creationId xmlns:p14="http://schemas.microsoft.com/office/powerpoint/2010/main" val="30879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0BB8B20-4326-4927-AFC3-79498A258818}" vid="{81C6E755-FECF-47A6-BE55-C88F6A745CE1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0BB8B20-4326-4927-AFC3-79498A258818}" vid="{16854BFA-1614-41EC-9DBF-D8E47A7EA1FC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225</TotalTime>
  <Words>398</Words>
  <Application>Microsoft Office PowerPoint</Application>
  <PresentationFormat>Custom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Bitstream Vera Serif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A Bit of History</vt:lpstr>
      <vt:lpstr>A Bit of History</vt:lpstr>
      <vt:lpstr>What Makes Up a Computer?</vt:lpstr>
      <vt:lpstr>High Level Hardware View</vt:lpstr>
      <vt:lpstr>Main Memory (RAM)</vt:lpstr>
      <vt:lpstr>Running a Program</vt:lpstr>
      <vt:lpstr>Compilers</vt:lpstr>
      <vt:lpstr>Java Virtual Machine</vt:lpstr>
      <vt:lpstr>Building a Java Program</vt:lpstr>
      <vt:lpstr>Running a Java Program</vt:lpstr>
      <vt:lpstr>Take Home Points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Wiseman, Charles</cp:lastModifiedBy>
  <cp:revision>20</cp:revision>
  <cp:lastPrinted>1601-01-01T00:00:00Z</cp:lastPrinted>
  <dcterms:created xsi:type="dcterms:W3CDTF">2015-07-07T14:44:50Z</dcterms:created>
  <dcterms:modified xsi:type="dcterms:W3CDTF">2015-09-01T19:15:27Z</dcterms:modified>
</cp:coreProperties>
</file>