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1" r:id="rId2"/>
  </p:sldMasterIdLst>
  <p:notesMasterIdLst>
    <p:notesMasterId r:id="rId33"/>
  </p:notes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10080625" cy="7559675"/>
  <p:notesSz cx="7772400" cy="10058400"/>
  <p:defaultTextStyle>
    <a:defPPr>
      <a:defRPr lang="en-US"/>
    </a:defPPr>
    <a:lvl1pPr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1pPr>
    <a:lvl2pPr marL="742950" indent="-28575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2pPr>
    <a:lvl3pPr marL="11430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3pPr>
    <a:lvl4pPr marL="16002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4pPr>
    <a:lvl5pPr marL="20574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20000"/>
    <a:srgbClr val="640000"/>
    <a:srgbClr val="928F00"/>
    <a:srgbClr val="E3DE00"/>
    <a:srgbClr val="C9C400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1367" autoAdjust="0"/>
  </p:normalViewPr>
  <p:slideViewPr>
    <p:cSldViewPr>
      <p:cViewPr varScale="1">
        <p:scale>
          <a:sx n="84" d="100"/>
          <a:sy n="84" d="100"/>
        </p:scale>
        <p:origin x="1368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7500" y="1006475"/>
            <a:ext cx="4594225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5437" cy="382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1403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dirty="0" smtClean="0"/>
              <a:t>WIT COMP1000 Computer Science I Course Material by Wentworth</a:t>
            </a:r>
            <a:r>
              <a:rPr lang="en-US" baseline="0" dirty="0" smtClean="0"/>
              <a:t> Institute of Technology</a:t>
            </a:r>
            <a:r>
              <a:rPr lang="en-US" dirty="0" smtClean="0"/>
              <a:t> (http://www.wit.edu/computer-science) is licensed under a Creative Commons Attribution-</a:t>
            </a:r>
            <a:r>
              <a:rPr lang="en-US" dirty="0" err="1" smtClean="0"/>
              <a:t>NonCommercial</a:t>
            </a:r>
            <a:r>
              <a:rPr lang="en-US" dirty="0" smtClean="0"/>
              <a:t> 4.0 International License (http://creativecommons.org/licenses/by-nc/4.0/).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Based on a work at </a:t>
            </a:r>
            <a:r>
              <a:rPr lang="en-US" sz="1200" b="0" i="0" u="none" strike="noStrike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https://sites.google.com/site/witcomp128fall2014.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6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7167" y="1874837"/>
            <a:ext cx="9143999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7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473200"/>
            <a:ext cx="8569325" cy="1620837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79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473200"/>
            <a:ext cx="8569325" cy="1620837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85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itchFamily="2" charset="2"/>
              <a:buChar char="§"/>
              <a:defRPr/>
            </a:lvl1pPr>
            <a:lvl2pPr marL="914400" indent="-457200">
              <a:buFont typeface="Arial" pitchFamily="34" charset="0"/>
              <a:buChar char="•"/>
              <a:defRPr/>
            </a:lvl2pPr>
            <a:lvl3pPr marL="1257300" indent="-342900">
              <a:buFont typeface="Wingdings" pitchFamily="2" charset="2"/>
              <a:buChar char="§"/>
              <a:defRPr/>
            </a:lvl3pPr>
            <a:lvl4pPr marL="1714500" indent="-342900">
              <a:buFont typeface="Arial" pitchFamily="34" charset="0"/>
              <a:buChar char="•"/>
              <a:defRPr/>
            </a:lvl4pPr>
            <a:lvl5pPr marL="2171700" indent="-3429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1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Line 1"/>
          <p:cNvSpPr>
            <a:spLocks noChangeShapeType="1"/>
          </p:cNvSpPr>
          <p:nvPr/>
        </p:nvSpPr>
        <p:spPr bwMode="auto">
          <a:xfrm>
            <a:off x="134447" y="71326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06485" y="7227691"/>
            <a:ext cx="176202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WIT COMP1000</a:t>
            </a:r>
            <a:endParaRPr lang="de-DE" sz="16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843216" y="7216202"/>
            <a:ext cx="3651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/>
          <a:p>
            <a:pPr>
              <a:lnSpc>
                <a:spcPct val="93000"/>
              </a:lnSpc>
            </a:pPr>
            <a:fld id="{0CBF143C-F1D4-4CC7-8AA6-A94FC5CAAAF3}" type="slidenum">
              <a:rPr lang="de-DE" sz="18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lnSpc>
                  <a:spcPct val="93000"/>
                </a:lnSpc>
              </a:pPr>
              <a:t>‹#›</a:t>
            </a:fld>
            <a:endParaRPr lang="de-DE" sz="18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3095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570037"/>
            <a:ext cx="9069387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outline text format</a:t>
            </a:r>
          </a:p>
          <a:p>
            <a:pPr lvl="1"/>
            <a:r>
              <a:rPr lang="en-US" dirty="0" smtClean="0"/>
              <a:t>Second Outline Level</a:t>
            </a:r>
          </a:p>
          <a:p>
            <a:pPr lvl="2"/>
            <a:r>
              <a:rPr lang="en-US" dirty="0" smtClean="0"/>
              <a:t>Third Outline Level</a:t>
            </a:r>
          </a:p>
          <a:p>
            <a:pPr lvl="3"/>
            <a:r>
              <a:rPr lang="en-US" dirty="0" smtClean="0"/>
              <a:t>Fourth Outline Level</a:t>
            </a:r>
          </a:p>
          <a:p>
            <a:pPr lvl="4"/>
            <a:r>
              <a:rPr lang="en-US" dirty="0" smtClean="0"/>
              <a:t>Fifth Outline Level</a:t>
            </a:r>
          </a:p>
          <a:p>
            <a:pPr lvl="4"/>
            <a:r>
              <a:rPr lang="en-US" dirty="0" smtClean="0"/>
              <a:t>Sixth Outline Level</a:t>
            </a:r>
          </a:p>
          <a:p>
            <a:pPr lvl="4"/>
            <a:r>
              <a:rPr lang="en-US" dirty="0" smtClean="0"/>
              <a:t>Seventh Outline Level</a:t>
            </a:r>
          </a:p>
          <a:p>
            <a:pPr lvl="4"/>
            <a:r>
              <a:rPr lang="en-US" dirty="0" smtClean="0"/>
              <a:t>Eighth Outline Level</a:t>
            </a:r>
          </a:p>
          <a:p>
            <a:pPr lvl="4"/>
            <a:r>
              <a:rPr lang="en-US" dirty="0" smtClean="0"/>
              <a:t>Ninth Outline Level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E3DE0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  <a:cs typeface="Cordia New" pitchFamily="34" charset="-34"/>
              </a:rPr>
              <a:t>Wentworth Institute of Technology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7" y="790"/>
            <a:ext cx="362384" cy="434340"/>
          </a:xfrm>
          <a:prstGeom prst="rect">
            <a:avLst/>
          </a:prstGeom>
        </p:spPr>
      </p:pic>
      <p:sp>
        <p:nvSpPr>
          <p:cNvPr id="6" name="Parallelogram 5"/>
          <p:cNvSpPr/>
          <p:nvPr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928F00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Cordia New" pitchFamily="34" charset="-34"/>
              </a:rPr>
              <a:t>Engineering &amp; Technology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7993257" y="7227692"/>
            <a:ext cx="1923855" cy="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Do. Learn. Succeed.</a:t>
            </a:r>
            <a:endParaRPr lang="de-DE" sz="16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Line 1"/>
          <p:cNvSpPr>
            <a:spLocks noChangeShapeType="1"/>
          </p:cNvSpPr>
          <p:nvPr/>
        </p:nvSpPr>
        <p:spPr bwMode="auto">
          <a:xfrm>
            <a:off x="134447" y="13414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5381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874837"/>
            <a:ext cx="906938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outline text format</a:t>
            </a:r>
          </a:p>
          <a:p>
            <a:pPr lvl="1"/>
            <a:r>
              <a:rPr lang="en-US" dirty="0" smtClean="0"/>
              <a:t>Second Outline Level</a:t>
            </a:r>
          </a:p>
          <a:p>
            <a:pPr lvl="2"/>
            <a:r>
              <a:rPr lang="en-US" dirty="0" smtClean="0"/>
              <a:t>Third Outline Level</a:t>
            </a:r>
          </a:p>
          <a:p>
            <a:pPr lvl="3"/>
            <a:r>
              <a:rPr lang="en-US" dirty="0" smtClean="0"/>
              <a:t>Fourth Outline Level</a:t>
            </a:r>
          </a:p>
          <a:p>
            <a:pPr lvl="4"/>
            <a:r>
              <a:rPr lang="en-US" dirty="0" smtClean="0"/>
              <a:t>Fifth Outline Level</a:t>
            </a:r>
          </a:p>
          <a:p>
            <a:pPr lvl="4"/>
            <a:r>
              <a:rPr lang="en-US" dirty="0" smtClean="0"/>
              <a:t>Sixth Outline Level</a:t>
            </a:r>
          </a:p>
          <a:p>
            <a:pPr lvl="4"/>
            <a:r>
              <a:rPr lang="en-US" dirty="0" smtClean="0"/>
              <a:t>Seventh Outline Level</a:t>
            </a:r>
          </a:p>
          <a:p>
            <a:pPr lvl="4"/>
            <a:r>
              <a:rPr lang="en-US" dirty="0" smtClean="0"/>
              <a:t>Eighth Outline Level</a:t>
            </a:r>
          </a:p>
          <a:p>
            <a:pPr lvl="4"/>
            <a:r>
              <a:rPr lang="en-US" dirty="0" smtClean="0"/>
              <a:t>Ninth Outline Level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E3DE0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  <a:cs typeface="Cordia New" pitchFamily="34" charset="-34"/>
              </a:rPr>
              <a:t>Wentworth Institute of Technology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7" y="790"/>
            <a:ext cx="362384" cy="434340"/>
          </a:xfrm>
          <a:prstGeom prst="rect">
            <a:avLst/>
          </a:prstGeom>
        </p:spPr>
      </p:pic>
      <p:sp>
        <p:nvSpPr>
          <p:cNvPr id="11" name="Parallelogram 10"/>
          <p:cNvSpPr/>
          <p:nvPr userDrawn="1"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928F00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Cordia New" pitchFamily="34" charset="-34"/>
              </a:rPr>
              <a:t>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351534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WIT COMP1000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6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about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570037"/>
            <a:ext cx="9143999" cy="5029200"/>
          </a:xfrm>
        </p:spPr>
        <p:txBody>
          <a:bodyPr/>
          <a:lstStyle/>
          <a:p>
            <a:r>
              <a:rPr lang="en-US" sz="2800" dirty="0" smtClean="0"/>
              <a:t>You can insert special characters into the output by putting a backslash in front of some normal characters</a:t>
            </a:r>
          </a:p>
          <a:p>
            <a:pPr lvl="1"/>
            <a:r>
              <a:rPr lang="en-US" sz="2400" dirty="0" smtClean="0"/>
              <a:t>New line: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\n</a:t>
            </a:r>
          </a:p>
          <a:p>
            <a:pPr lvl="1"/>
            <a:r>
              <a:rPr lang="en-US" sz="2400" dirty="0" smtClean="0"/>
              <a:t>Horizontal tab: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\t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400" dirty="0" smtClean="0"/>
              <a:t>Backslash: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\\</a:t>
            </a:r>
          </a:p>
          <a:p>
            <a:pPr lvl="1"/>
            <a:r>
              <a:rPr lang="en-US" sz="2400" dirty="0" smtClean="0"/>
              <a:t>Double quote: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\"</a:t>
            </a:r>
          </a:p>
          <a:p>
            <a:r>
              <a:rPr lang="en-US" sz="2800" dirty="0" smtClean="0"/>
              <a:t>You can combine multiple pieces of text with the plus sign</a:t>
            </a:r>
          </a:p>
          <a:p>
            <a:pPr lvl="1"/>
            <a:r>
              <a:rPr lang="en-US" sz="2400" dirty="0" smtClean="0"/>
              <a:t>We'll see why that's important soon</a:t>
            </a:r>
            <a:endParaRPr lang="en-US" sz="2400" dirty="0"/>
          </a:p>
          <a:p>
            <a:pPr lvl="1"/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2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92112" y="2027237"/>
            <a:ext cx="9144000" cy="502920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24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"Hello World</a:t>
            </a:r>
            <a:r>
              <a:rPr lang="en-US" sz="24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!"</a:t>
            </a:r>
            <a:r>
              <a:rPr lang="en-US" sz="2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24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"Howdy</a:t>
            </a:r>
            <a:r>
              <a:rPr lang="en-US" sz="24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24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"This is a tab:\t</a:t>
            </a:r>
            <a:r>
              <a:rPr lang="en-US" sz="24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."</a:t>
            </a:r>
            <a:r>
              <a:rPr lang="en-US" sz="2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24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"Hello"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World</a:t>
            </a:r>
            <a:r>
              <a:rPr lang="en-US" sz="24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!"</a:t>
            </a:r>
            <a:r>
              <a:rPr lang="en-US" sz="2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24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"Avengers"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assemble"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"!"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570037"/>
            <a:ext cx="9143999" cy="5029200"/>
          </a:xfrm>
        </p:spPr>
        <p:txBody>
          <a:bodyPr/>
          <a:lstStyle/>
          <a:p>
            <a:r>
              <a:rPr lang="en-US" sz="2800" dirty="0" smtClean="0"/>
              <a:t>The first fundamental concept in programming is that of a </a:t>
            </a:r>
            <a:r>
              <a:rPr lang="en-US" sz="2800" i="1" dirty="0" smtClean="0"/>
              <a:t>variable</a:t>
            </a:r>
          </a:p>
          <a:p>
            <a:pPr lvl="1"/>
            <a:r>
              <a:rPr lang="en-US" sz="2400" dirty="0" smtClean="0"/>
              <a:t>Variables are related to mathematical variables in algebra, but work quite differently</a:t>
            </a:r>
          </a:p>
          <a:p>
            <a:r>
              <a:rPr lang="en-US" sz="2800" dirty="0" smtClean="0"/>
              <a:t>Variables are stored in memory while the program is running</a:t>
            </a:r>
          </a:p>
          <a:p>
            <a:pPr lvl="1"/>
            <a:r>
              <a:rPr lang="en-US" sz="2400" dirty="0" smtClean="0"/>
              <a:t>Every variable has a </a:t>
            </a:r>
            <a:r>
              <a:rPr lang="en-US" sz="2400" i="1" dirty="0" smtClean="0"/>
              <a:t>value</a:t>
            </a:r>
            <a:r>
              <a:rPr lang="en-US" sz="2400" dirty="0" smtClean="0"/>
              <a:t> that is stored in a particular memory location</a:t>
            </a:r>
          </a:p>
          <a:p>
            <a:r>
              <a:rPr lang="en-US" sz="2800" dirty="0" smtClean="0"/>
              <a:t>Each variable has a </a:t>
            </a:r>
            <a:r>
              <a:rPr lang="en-US" sz="2800" i="1" dirty="0" smtClean="0"/>
              <a:t>name</a:t>
            </a:r>
            <a:r>
              <a:rPr lang="en-US" sz="2800" dirty="0" smtClean="0"/>
              <a:t> that the programmer uses to access and modify that variable's value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254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722437"/>
            <a:ext cx="9143999" cy="5029200"/>
          </a:xfrm>
        </p:spPr>
        <p:txBody>
          <a:bodyPr/>
          <a:lstStyle/>
          <a:p>
            <a:r>
              <a:rPr lang="en-US" dirty="0" smtClean="0"/>
              <a:t>Each variable holds exactly one value</a:t>
            </a:r>
          </a:p>
          <a:p>
            <a:r>
              <a:rPr lang="en-US" dirty="0" smtClean="0"/>
              <a:t>Over time, as a program executes, </a:t>
            </a:r>
            <a:r>
              <a:rPr lang="en-US" b="1" dirty="0" smtClean="0"/>
              <a:t>the value of a variable can change</a:t>
            </a:r>
          </a:p>
          <a:p>
            <a:pPr lvl="1"/>
            <a:r>
              <a:rPr lang="en-US" dirty="0" smtClean="0"/>
              <a:t>This is fundamentally different from algebraic variables which are used to represent one unknown value</a:t>
            </a:r>
          </a:p>
          <a:p>
            <a:pPr lvl="1"/>
            <a:r>
              <a:rPr lang="en-US" dirty="0" smtClean="0"/>
              <a:t>Instead, programming variables store values so that we can use those values throughout a program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15913" y="1722437"/>
            <a:ext cx="9315254" cy="5029200"/>
          </a:xfrm>
        </p:spPr>
        <p:txBody>
          <a:bodyPr/>
          <a:lstStyle/>
          <a:p>
            <a:r>
              <a:rPr lang="en-US" dirty="0" smtClean="0"/>
              <a:t>In Java, variable names:</a:t>
            </a:r>
          </a:p>
          <a:p>
            <a:pPr lvl="1"/>
            <a:r>
              <a:rPr lang="en-US" dirty="0" smtClean="0"/>
              <a:t>Must start with either a letter (uppercase or lowercase) or an underscore</a:t>
            </a:r>
          </a:p>
          <a:p>
            <a:pPr lvl="1"/>
            <a:r>
              <a:rPr lang="en-US" dirty="0" smtClean="0"/>
              <a:t>Must contain only letters, digits, and underscores</a:t>
            </a:r>
          </a:p>
          <a:p>
            <a:pPr lvl="1"/>
            <a:r>
              <a:rPr lang="en-US" dirty="0" smtClean="0"/>
              <a:t>Are case sensitive</a:t>
            </a:r>
          </a:p>
          <a:p>
            <a:r>
              <a:rPr lang="en-US" dirty="0" smtClean="0"/>
              <a:t>Examples: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user_input2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hit_points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Invalid names: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42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5x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#yolo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file.cpp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a-b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8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722437"/>
            <a:ext cx="9143999" cy="5029200"/>
          </a:xfrm>
        </p:spPr>
        <p:txBody>
          <a:bodyPr/>
          <a:lstStyle/>
          <a:p>
            <a:r>
              <a:rPr lang="en-US" dirty="0" smtClean="0"/>
              <a:t>Every variable must be </a:t>
            </a:r>
            <a:r>
              <a:rPr lang="en-US" i="1" dirty="0" smtClean="0"/>
              <a:t>declared</a:t>
            </a:r>
            <a:r>
              <a:rPr lang="en-US" dirty="0" smtClean="0"/>
              <a:t> before you can use it in your program</a:t>
            </a:r>
          </a:p>
          <a:p>
            <a:r>
              <a:rPr lang="en-US" dirty="0" smtClean="0"/>
              <a:t>To declare a variable, you must give it a specific </a:t>
            </a:r>
            <a:r>
              <a:rPr lang="en-US" i="1" dirty="0" smtClean="0"/>
              <a:t>type</a:t>
            </a:r>
            <a:r>
              <a:rPr lang="en-US" dirty="0" smtClean="0"/>
              <a:t>:</a:t>
            </a:r>
          </a:p>
          <a:p>
            <a:pPr lvl="1"/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en-US" dirty="0" smtClean="0"/>
              <a:t>: integer (whole number), </a:t>
            </a:r>
            <a:r>
              <a:rPr lang="en-US" dirty="0"/>
              <a:t>positive or negative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double</a:t>
            </a:r>
            <a:r>
              <a:rPr lang="en-US" dirty="0" smtClean="0"/>
              <a:t>: </a:t>
            </a:r>
            <a:r>
              <a:rPr lang="en-US" dirty="0"/>
              <a:t>numbers with a fractional component</a:t>
            </a:r>
          </a:p>
          <a:p>
            <a:pPr lvl="1"/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boolean</a:t>
            </a:r>
            <a:r>
              <a:rPr lang="en-US" dirty="0" smtClean="0"/>
              <a:t>: </a:t>
            </a:r>
            <a:r>
              <a:rPr lang="en-US" dirty="0" err="1" smtClean="0"/>
              <a:t>boolean</a:t>
            </a:r>
            <a:r>
              <a:rPr lang="en-US" dirty="0" smtClean="0"/>
              <a:t> value (true or false)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char</a:t>
            </a:r>
            <a:r>
              <a:rPr lang="en-US" dirty="0" smtClean="0"/>
              <a:t>: a single character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460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570037"/>
            <a:ext cx="9143999" cy="5029200"/>
          </a:xfrm>
        </p:spPr>
        <p:txBody>
          <a:bodyPr/>
          <a:lstStyle/>
          <a:p>
            <a:pPr>
              <a:lnSpc>
                <a:spcPct val="106000"/>
              </a:lnSpc>
            </a:pPr>
            <a:r>
              <a:rPr lang="en-US" sz="2800" dirty="0" smtClean="0"/>
              <a:t>Syntax: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TYPE NAME;</a:t>
            </a:r>
          </a:p>
          <a:p>
            <a:pPr lvl="1">
              <a:lnSpc>
                <a:spcPct val="106000"/>
              </a:lnSpc>
            </a:pPr>
            <a:r>
              <a:rPr lang="en-US" sz="2400" dirty="0" smtClean="0"/>
              <a:t>The type comes first, then then variable name, followed by a semicolon</a:t>
            </a:r>
          </a:p>
          <a:p>
            <a:pPr lvl="1">
              <a:lnSpc>
                <a:spcPct val="106000"/>
              </a:lnSpc>
            </a:pPr>
            <a:r>
              <a:rPr lang="en-US" sz="2400" dirty="0" smtClean="0"/>
              <a:t>The semicolon tells Java that this declaration is done, and we'll see that many Java statements need one</a:t>
            </a:r>
          </a:p>
          <a:p>
            <a:pPr>
              <a:lnSpc>
                <a:spcPct val="106000"/>
              </a:lnSpc>
            </a:pPr>
            <a:r>
              <a:rPr lang="en-US" sz="2800" dirty="0" smtClean="0"/>
              <a:t>Examples:</a:t>
            </a:r>
          </a:p>
          <a:p>
            <a:pPr lvl="1">
              <a:lnSpc>
                <a:spcPct val="106000"/>
              </a:lnSpc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6000"/>
              </a:lnSpc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num_vals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6000"/>
              </a:lnSpc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average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6000"/>
              </a:lnSpc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first_initial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6000"/>
              </a:lnSpc>
            </a:pPr>
            <a:endParaRPr lang="en-US" sz="2400" dirty="0" smtClean="0"/>
          </a:p>
          <a:p>
            <a:pPr marL="640080" lvl="1" indent="0">
              <a:lnSpc>
                <a:spcPct val="106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7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493837"/>
            <a:ext cx="9143999" cy="5029200"/>
          </a:xfrm>
        </p:spPr>
        <p:txBody>
          <a:bodyPr/>
          <a:lstStyle/>
          <a:p>
            <a:r>
              <a:rPr lang="en-US" dirty="0" smtClean="0"/>
              <a:t>Before you can use a variable, you MUST give it a value</a:t>
            </a:r>
          </a:p>
          <a:p>
            <a:r>
              <a:rPr lang="en-US" dirty="0" smtClean="0"/>
              <a:t>Otherwise, your program won't know how to use the variable</a:t>
            </a:r>
          </a:p>
          <a:p>
            <a:pPr lvl="1"/>
            <a:r>
              <a:rPr lang="en-US" dirty="0" smtClean="0"/>
              <a:t>In fact, it will have a random value based on what memory looked like before, which leads to unpredictable behavior</a:t>
            </a:r>
          </a:p>
          <a:p>
            <a:r>
              <a:rPr lang="en-US" dirty="0" smtClean="0"/>
              <a:t>Java will catch the error and notify you of it, but be careful of this in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19337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92112" y="1493837"/>
            <a:ext cx="9429945" cy="5029200"/>
          </a:xfrm>
        </p:spPr>
        <p:txBody>
          <a:bodyPr/>
          <a:lstStyle/>
          <a:p>
            <a:pPr>
              <a:lnSpc>
                <a:spcPct val="106000"/>
              </a:lnSpc>
            </a:pPr>
            <a:r>
              <a:rPr lang="en-US" dirty="0"/>
              <a:t>You can </a:t>
            </a:r>
            <a:r>
              <a:rPr lang="en-US" i="1" dirty="0"/>
              <a:t>initialize </a:t>
            </a:r>
            <a:r>
              <a:rPr lang="en-US" dirty="0"/>
              <a:t>a variable when you declare </a:t>
            </a:r>
            <a:r>
              <a:rPr lang="en-US" dirty="0" smtClean="0"/>
              <a:t>it </a:t>
            </a:r>
            <a:r>
              <a:rPr lang="en-US" dirty="0"/>
              <a:t>or you can do so </a:t>
            </a:r>
            <a:r>
              <a:rPr lang="en-US" dirty="0" smtClean="0"/>
              <a:t>afterwards</a:t>
            </a:r>
          </a:p>
          <a:p>
            <a:pPr>
              <a:lnSpc>
                <a:spcPct val="106000"/>
              </a:lnSpc>
            </a:pPr>
            <a:r>
              <a:rPr lang="en-US" dirty="0" smtClean="0"/>
              <a:t>Syntax after declaration: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NAME = VALUE</a:t>
            </a:r>
            <a:r>
              <a:rPr lang="en-US" dirty="0" smtClean="0"/>
              <a:t>;</a:t>
            </a:r>
          </a:p>
          <a:p>
            <a:pPr>
              <a:lnSpc>
                <a:spcPct val="106000"/>
              </a:lnSpc>
            </a:pPr>
            <a:r>
              <a:rPr lang="en-US" dirty="0" smtClean="0"/>
              <a:t>Syntax during declaration: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TYPE NAME = VALUE;</a:t>
            </a:r>
          </a:p>
          <a:p>
            <a:pPr>
              <a:lnSpc>
                <a:spcPct val="106000"/>
              </a:lnSpc>
            </a:pPr>
            <a:r>
              <a:rPr lang="en-US" dirty="0" smtClean="0"/>
              <a:t>Examples</a:t>
            </a:r>
          </a:p>
          <a:p>
            <a:pPr lvl="1">
              <a:lnSpc>
                <a:spcPct val="106000"/>
              </a:lnSpc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0;</a:t>
            </a:r>
            <a:endParaRPr lang="en-US" sz="3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6000"/>
              </a:lnSpc>
            </a:pP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ultimate_answer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42;</a:t>
            </a:r>
            <a:endParaRPr lang="en-US" sz="4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6000"/>
              </a:lnSpc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num_vals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10;</a:t>
            </a:r>
            <a:endParaRPr lang="en-US" sz="4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6000"/>
              </a:lnSpc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3.14159;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9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8312" y="2865437"/>
            <a:ext cx="9296400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HelloWorld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magic_points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100;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"Number of magic points: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magic_points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23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570037"/>
            <a:ext cx="9143999" cy="5029200"/>
          </a:xfrm>
        </p:spPr>
        <p:txBody>
          <a:bodyPr/>
          <a:lstStyle/>
          <a:p>
            <a:r>
              <a:rPr lang="en-US" sz="2800" dirty="0" smtClean="0"/>
              <a:t>Java was developed by James Gosling at Sun Microsystems in the early 1990s</a:t>
            </a:r>
          </a:p>
          <a:p>
            <a:r>
              <a:rPr lang="en-US" sz="2800" dirty="0" smtClean="0"/>
              <a:t>It was derived largely from the C++ programming language with several enhancements</a:t>
            </a:r>
          </a:p>
          <a:p>
            <a:r>
              <a:rPr lang="en-US" sz="2800" dirty="0" smtClean="0"/>
              <a:t>Java is a </a:t>
            </a:r>
            <a:r>
              <a:rPr lang="en-US" sz="2800" i="1" dirty="0" smtClean="0"/>
              <a:t>high level</a:t>
            </a:r>
            <a:r>
              <a:rPr lang="en-US" sz="2800" dirty="0" smtClean="0"/>
              <a:t> programming language</a:t>
            </a:r>
          </a:p>
          <a:p>
            <a:pPr lvl="1"/>
            <a:r>
              <a:rPr lang="en-US" sz="2400" dirty="0" smtClean="0"/>
              <a:t>Provides many useful features that make it easier to write complex code</a:t>
            </a:r>
          </a:p>
          <a:p>
            <a:pPr lvl="1"/>
            <a:r>
              <a:rPr lang="en-US" sz="2400" dirty="0" smtClean="0"/>
              <a:t>As opposed to </a:t>
            </a:r>
            <a:r>
              <a:rPr lang="en-US" sz="2400" i="1" dirty="0" smtClean="0"/>
              <a:t>low level </a:t>
            </a:r>
            <a:r>
              <a:rPr lang="en-US" sz="2400" dirty="0" smtClean="0"/>
              <a:t>languages that provide direct access to computer subsystems like memory but require much more care from programmers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4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722437"/>
            <a:ext cx="9143999" cy="5029200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</a:rPr>
              <a:t>.println</a:t>
            </a:r>
            <a:r>
              <a:rPr lang="en-US" dirty="0" smtClean="0">
                <a:latin typeface="Consolas" panose="020B0609020204030204" pitchFamily="49" charset="0"/>
              </a:rPr>
              <a:t>() </a:t>
            </a:r>
            <a:r>
              <a:rPr lang="en-US" dirty="0" smtClean="0"/>
              <a:t>is used to output the current value of a variable</a:t>
            </a:r>
          </a:p>
          <a:p>
            <a:r>
              <a:rPr lang="en-US" dirty="0" smtClean="0"/>
              <a:t>Don't put the name of the variable in quotes</a:t>
            </a:r>
          </a:p>
          <a:p>
            <a:pPr lvl="1"/>
            <a:r>
              <a:rPr lang="en-US" dirty="0"/>
              <a:t>This is one of the most common mistakes made by new </a:t>
            </a:r>
            <a:r>
              <a:rPr lang="en-US" dirty="0" smtClean="0"/>
              <a:t>programmers</a:t>
            </a:r>
          </a:p>
          <a:p>
            <a:r>
              <a:rPr lang="en-US" dirty="0" smtClean="0"/>
              <a:t>Any values in quotes are printed out literally</a:t>
            </a:r>
          </a:p>
          <a:p>
            <a:r>
              <a:rPr lang="en-US" dirty="0" smtClean="0"/>
              <a:t>Any values not in quotes are assumed to be variable names</a:t>
            </a:r>
          </a:p>
        </p:txBody>
      </p:sp>
    </p:spTree>
    <p:extLst>
      <p:ext uri="{BB962C8B-B14F-4D97-AF65-F5344CB8AC3E}">
        <p14:creationId xmlns:p14="http://schemas.microsoft.com/office/powerpoint/2010/main" val="283166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Printing Notes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798637"/>
            <a:ext cx="9143999" cy="5029200"/>
          </a:xfrm>
        </p:spPr>
        <p:txBody>
          <a:bodyPr/>
          <a:lstStyle/>
          <a:p>
            <a:r>
              <a:rPr lang="en-US" dirty="0" smtClean="0"/>
              <a:t>You can mix literal text in quotes with variable names with the plus sign as we saw earlier</a:t>
            </a:r>
          </a:p>
          <a:p>
            <a:r>
              <a:rPr lang="en-US" dirty="0" smtClean="0"/>
              <a:t>If you don't want a new line automatically added to the end of your output message you can use </a:t>
            </a:r>
            <a:r>
              <a:rPr lang="en-US" dirty="0" err="1" smtClean="0"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 smtClean="0">
                <a:latin typeface="Consolas" panose="020B0609020204030204" pitchFamily="49" charset="0"/>
              </a:rPr>
              <a:t>.print</a:t>
            </a:r>
            <a:r>
              <a:rPr lang="en-US" dirty="0" smtClean="0">
                <a:latin typeface="Consolas" panose="020B0609020204030204" pitchFamily="49" charset="0"/>
              </a:rPr>
              <a:t>() </a:t>
            </a:r>
            <a:r>
              <a:rPr lang="en-US" dirty="0" smtClean="0"/>
              <a:t>instead</a:t>
            </a:r>
          </a:p>
          <a:p>
            <a:pPr lvl="1"/>
            <a:r>
              <a:rPr lang="en-US" dirty="0" smtClean="0"/>
              <a:t>Otherwise it works the same as </a:t>
            </a:r>
            <a:r>
              <a:rPr lang="en-US" dirty="0" err="1" smtClean="0"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 smtClean="0">
                <a:latin typeface="Consolas" panose="020B0609020204030204" pitchFamily="49" charset="0"/>
              </a:rPr>
              <a:t>.println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8312" y="2179637"/>
            <a:ext cx="9296400" cy="4373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HelloWorld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magic_points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100;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hit_points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200;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"Number of magic points: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magic_points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"Number of hit points: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hit_points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hit_points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8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15913" y="1570037"/>
            <a:ext cx="9315254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 smtClean="0"/>
              <a:t>Java programs start executing with the first line after the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smtClean="0"/>
              <a:t> after the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main() </a:t>
            </a:r>
            <a:r>
              <a:rPr lang="en-US" sz="2800" dirty="0" smtClean="0"/>
              <a:t>line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Each line is executed in order, one after the other until you get the } after the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2800" dirty="0" smtClean="0"/>
              <a:t>line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We'll soon see how to affect this linear execution order, but even then programs execute one line at a time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You have to train yourself to think one statement at a time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This is one of the single most important skills you can have as a novice programmer</a:t>
            </a:r>
          </a:p>
        </p:txBody>
      </p:sp>
    </p:spTree>
    <p:extLst>
      <p:ext uri="{BB962C8B-B14F-4D97-AF65-F5344CB8AC3E}">
        <p14:creationId xmlns:p14="http://schemas.microsoft.com/office/powerpoint/2010/main" val="22032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Input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722437"/>
            <a:ext cx="9143999" cy="5029200"/>
          </a:xfrm>
        </p:spPr>
        <p:txBody>
          <a:bodyPr/>
          <a:lstStyle/>
          <a:p>
            <a:r>
              <a:rPr lang="en-US" dirty="0" smtClean="0"/>
              <a:t>We also need a way to get user input into our programs while they are running</a:t>
            </a:r>
          </a:p>
          <a:p>
            <a:r>
              <a:rPr lang="en-US" dirty="0" smtClean="0"/>
              <a:t>Java doesn't (easily) allow reading directly from </a:t>
            </a:r>
            <a:r>
              <a:rPr lang="en-US" dirty="0" smtClean="0">
                <a:latin typeface="Consolas" panose="020B0609020204030204" pitchFamily="49" charset="0"/>
              </a:rPr>
              <a:t>System.</a:t>
            </a:r>
            <a:r>
              <a:rPr lang="en-US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</a:p>
          <a:p>
            <a:r>
              <a:rPr lang="en-US" dirty="0" smtClean="0"/>
              <a:t>Instead, you use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en-US" dirty="0" smtClean="0"/>
              <a:t> object that handles reading the input and ensures that the type of data you read matches what you want</a:t>
            </a:r>
          </a:p>
          <a:p>
            <a:pPr lvl="1"/>
            <a:r>
              <a:rPr lang="en-US" dirty="0" smtClean="0"/>
              <a:t>The syntax is weird at first, but you'll get use to it</a:t>
            </a:r>
          </a:p>
        </p:txBody>
      </p:sp>
    </p:spTree>
    <p:extLst>
      <p:ext uri="{BB962C8B-B14F-4D97-AF65-F5344CB8AC3E}">
        <p14:creationId xmlns:p14="http://schemas.microsoft.com/office/powerpoint/2010/main" val="87211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with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722437"/>
            <a:ext cx="9506145" cy="5029200"/>
          </a:xfrm>
        </p:spPr>
        <p:txBody>
          <a:bodyPr/>
          <a:lstStyle/>
          <a:p>
            <a:r>
              <a:rPr lang="en-US" dirty="0" smtClean="0"/>
              <a:t>First, you have to declare and initialize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en-US" dirty="0" smtClean="0"/>
              <a:t> object</a:t>
            </a:r>
          </a:p>
          <a:p>
            <a:pPr lvl="1"/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Scanner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Scanner(System.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 smtClean="0"/>
          </a:p>
          <a:p>
            <a:r>
              <a:rPr lang="en-US" dirty="0" smtClean="0"/>
              <a:t>Then you call different methods on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canner</a:t>
            </a:r>
            <a:r>
              <a:rPr lang="en-US" dirty="0" smtClean="0"/>
              <a:t> object to read different types of values from the keyboard</a:t>
            </a:r>
          </a:p>
          <a:p>
            <a:pPr lvl="1"/>
            <a:r>
              <a:rPr lang="en-US" dirty="0" smtClean="0"/>
              <a:t>Read an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variable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</a:rPr>
              <a:t>=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.nextInt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US" dirty="0"/>
              <a:t>Read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dirty="0" smtClean="0"/>
              <a:t>: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variable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.nextDouble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4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7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3512" y="1896411"/>
            <a:ext cx="9753600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InputOutput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Scanner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Scanner(System.</a:t>
            </a:r>
            <a:r>
              <a:rPr lang="en-US" sz="20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magic_points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100;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hit_points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the number of hit points: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hit_points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"Number of magic points: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magic_points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"Number of hit points: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hit_points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726112" y="1896411"/>
            <a:ext cx="4191000" cy="892826"/>
          </a:xfrm>
          <a:prstGeom prst="wedgeRoundRectCallout">
            <a:avLst>
              <a:gd name="adj1" fmla="val -95269"/>
              <a:gd name="adj2" fmla="val -23157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line tells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Java that you are going to use the Scanner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about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Scanner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493837"/>
            <a:ext cx="9143999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All input is automatically separated by whitespaces (spaces, new lines, tabs)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In other words, when you ask for a value from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en-US" dirty="0" smtClean="0"/>
              <a:t> it won't continue executing your program until a non-whitespace value is entered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Multiple input values can be separated on the same line by whitespaces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 order to use the Scanner, you must include an extra line of code at the top of your source file: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493837"/>
            <a:ext cx="9143999" cy="5029200"/>
          </a:xfrm>
        </p:spPr>
        <p:txBody>
          <a:bodyPr/>
          <a:lstStyle/>
          <a:p>
            <a:r>
              <a:rPr lang="en-US" sz="2800" dirty="0" smtClean="0"/>
              <a:t>In Java source code, you can (and will!) include </a:t>
            </a:r>
            <a:r>
              <a:rPr lang="en-US" sz="2800" i="1" dirty="0" smtClean="0"/>
              <a:t>comments</a:t>
            </a:r>
            <a:r>
              <a:rPr lang="en-US" sz="2800" dirty="0" smtClean="0"/>
              <a:t> that explain in plain </a:t>
            </a:r>
            <a:r>
              <a:rPr lang="en-US" sz="2800" dirty="0"/>
              <a:t>E</a:t>
            </a:r>
            <a:r>
              <a:rPr lang="en-US" sz="2800" dirty="0" smtClean="0"/>
              <a:t>nglish what is happening in the code</a:t>
            </a:r>
          </a:p>
          <a:p>
            <a:r>
              <a:rPr lang="en-US" sz="2800" dirty="0" smtClean="0"/>
              <a:t>There are two types of comments in Java</a:t>
            </a:r>
          </a:p>
          <a:p>
            <a:r>
              <a:rPr lang="en-US" sz="2800" dirty="0" smtClean="0"/>
              <a:t>Single line comments start with 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</a:p>
          <a:p>
            <a:pPr lvl="1"/>
            <a:r>
              <a:rPr lang="en-US" sz="2400" dirty="0" smtClean="0"/>
              <a:t>Everything after the </a:t>
            </a:r>
            <a:r>
              <a:rPr lang="en-US" sz="2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smtClean="0"/>
              <a:t>until the end of the line is ignored by the compiler</a:t>
            </a:r>
          </a:p>
          <a:p>
            <a:r>
              <a:rPr lang="en-US" sz="2800" dirty="0" smtClean="0"/>
              <a:t>Multi-line comments start with 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/*</a:t>
            </a:r>
            <a:r>
              <a:rPr lang="en-US" sz="2800" dirty="0" smtClean="0"/>
              <a:t> and end with 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*/</a:t>
            </a:r>
          </a:p>
          <a:p>
            <a:pPr lvl="1"/>
            <a:r>
              <a:rPr lang="en-US" sz="2400" dirty="0" smtClean="0"/>
              <a:t>Everything between the </a:t>
            </a:r>
            <a:r>
              <a:rPr lang="en-US" sz="2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/*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/>
              <a:t>and the </a:t>
            </a:r>
            <a:r>
              <a:rPr lang="en-US" sz="2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*/</a:t>
            </a:r>
            <a:r>
              <a:rPr lang="en-US" sz="2400" dirty="0" smtClean="0"/>
              <a:t> is ignored by the compiler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732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Commented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8312" y="1868323"/>
            <a:ext cx="9525000" cy="5492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HelloWorld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set up the Scanner to work with user input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Scanner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Scanner(System.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initialize the number of magic points to 100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magic_points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100;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initialize the number of hits points based on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 * whatever the user types 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 */</a:t>
            </a: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hit_points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the number of hit points: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hit_points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print out results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"Number of magic points: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magic_points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"Number of hit points: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hit_points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		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84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570037"/>
            <a:ext cx="9143999" cy="5029200"/>
          </a:xfrm>
        </p:spPr>
        <p:txBody>
          <a:bodyPr/>
          <a:lstStyle/>
          <a:p>
            <a:r>
              <a:rPr lang="en-US" dirty="0" smtClean="0"/>
              <a:t>Like most programming languages, Java programs are written using a fixed </a:t>
            </a:r>
            <a:r>
              <a:rPr lang="en-US" i="1" dirty="0" smtClean="0"/>
              <a:t>syntax</a:t>
            </a:r>
          </a:p>
          <a:p>
            <a:pPr lvl="1"/>
            <a:r>
              <a:rPr lang="en-US" dirty="0" smtClean="0"/>
              <a:t>Syntax: a grammar that distinguished well formed statements from those that are not</a:t>
            </a:r>
          </a:p>
          <a:p>
            <a:r>
              <a:rPr lang="en-US" dirty="0" smtClean="0"/>
              <a:t>Special </a:t>
            </a:r>
            <a:r>
              <a:rPr lang="en-US" i="1" dirty="0" smtClean="0"/>
              <a:t>keywords</a:t>
            </a:r>
            <a:r>
              <a:rPr lang="en-US" dirty="0" smtClean="0"/>
              <a:t> and characters are used to tell the computer how to do what you want it to do</a:t>
            </a:r>
          </a:p>
          <a:p>
            <a:r>
              <a:rPr lang="en-US" dirty="0" smtClean="0"/>
              <a:t>Java forces the programmer to think as logically as the CPU</a:t>
            </a:r>
          </a:p>
          <a:p>
            <a:pPr lvl="1"/>
            <a:r>
              <a:rPr lang="en-US" dirty="0" smtClean="0"/>
              <a:t>Step-by-step, following a strict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4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646237"/>
            <a:ext cx="9143999" cy="5029200"/>
          </a:xfrm>
        </p:spPr>
        <p:txBody>
          <a:bodyPr/>
          <a:lstStyle/>
          <a:p>
            <a:r>
              <a:rPr lang="en-US" sz="2800" dirty="0" smtClean="0"/>
              <a:t>Java programs are executed one statement at a time, starting after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main()</a:t>
            </a:r>
            <a:r>
              <a:rPr lang="en-US" sz="2800" dirty="0" smtClean="0"/>
              <a:t> and going down from there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System.</a:t>
            </a:r>
            <a:r>
              <a:rPr lang="en-US" sz="2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800" dirty="0" err="1">
                <a:latin typeface="Consolas" panose="020B0609020204030204" pitchFamily="49" charset="0"/>
              </a:rPr>
              <a:t>.println</a:t>
            </a:r>
            <a:r>
              <a:rPr lang="en-US" sz="2800" dirty="0">
                <a:latin typeface="Consolas" panose="020B0609020204030204" pitchFamily="49" charset="0"/>
              </a:rPr>
              <a:t>() </a:t>
            </a:r>
            <a:r>
              <a:rPr lang="en-US" sz="2800" dirty="0" smtClean="0"/>
              <a:t>and </a:t>
            </a:r>
            <a:r>
              <a:rPr lang="en-US" sz="2800" dirty="0" err="1" smtClean="0">
                <a:latin typeface="Consolas" panose="020B0609020204030204" pitchFamily="49" charset="0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800" dirty="0" err="1" smtClean="0">
                <a:latin typeface="Consolas" panose="020B0609020204030204" pitchFamily="49" charset="0"/>
              </a:rPr>
              <a:t>.print</a:t>
            </a:r>
            <a:r>
              <a:rPr lang="en-US" sz="2800" dirty="0" smtClean="0">
                <a:latin typeface="Consolas" panose="020B0609020204030204" pitchFamily="49" charset="0"/>
              </a:rPr>
              <a:t>() </a:t>
            </a:r>
            <a:r>
              <a:rPr lang="en-US" sz="2800" dirty="0" smtClean="0"/>
              <a:t>are used to print values to the screen</a:t>
            </a:r>
          </a:p>
          <a:p>
            <a:pPr lvl="1"/>
            <a:r>
              <a:rPr lang="en-US" sz="2400" dirty="0" smtClean="0"/>
              <a:t>Use double quotes to print literal words</a:t>
            </a:r>
          </a:p>
          <a:p>
            <a:pPr lvl="1"/>
            <a:r>
              <a:rPr lang="en-US" sz="2400" dirty="0" smtClean="0"/>
              <a:t>Don't use quotes to print variables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en-US" sz="2800" dirty="0" smtClean="0"/>
              <a:t> object is used to read values from the user</a:t>
            </a:r>
          </a:p>
          <a:p>
            <a:r>
              <a:rPr lang="en-US" sz="2800" dirty="0" smtClean="0"/>
              <a:t>You should always include comments to explain your code for others who might read 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513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512" y="2957294"/>
            <a:ext cx="9067800" cy="250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HelloWorld {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"Hello World</a:t>
            </a:r>
            <a:r>
              <a:rPr 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0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4697412" y="2385277"/>
            <a:ext cx="4267200" cy="8225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000" dirty="0" smtClean="0"/>
              <a:t>Tells Java that this file contains executable code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 bwMode="auto">
          <a:xfrm flipV="1">
            <a:off x="3135312" y="2796549"/>
            <a:ext cx="1562100" cy="16074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ounded Rectangle 6"/>
          <p:cNvSpPr/>
          <p:nvPr/>
        </p:nvSpPr>
        <p:spPr bwMode="auto">
          <a:xfrm>
            <a:off x="6411912" y="3535579"/>
            <a:ext cx="3505200" cy="14634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000" dirty="0" smtClean="0"/>
              <a:t>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000" dirty="0" smtClean="0"/>
              <a:t>" is where your program actually starts executing; for now simply use it to mean "start here" 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 bwMode="auto">
          <a:xfrm>
            <a:off x="3821112" y="3932237"/>
            <a:ext cx="2590800" cy="33507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ounded Rectangle 12"/>
          <p:cNvSpPr/>
          <p:nvPr/>
        </p:nvSpPr>
        <p:spPr bwMode="auto">
          <a:xfrm>
            <a:off x="6488112" y="5456237"/>
            <a:ext cx="3276600" cy="76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000" dirty="0" smtClean="0"/>
              <a:t>Print the line "Hello World" to the screen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 bwMode="auto">
          <a:xfrm>
            <a:off x="3440112" y="4618037"/>
            <a:ext cx="3048000" cy="1219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951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Eclipse: New Project and Source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112" y="1646237"/>
            <a:ext cx="9993312" cy="5181600"/>
          </a:xfrm>
        </p:spPr>
        <p:txBody>
          <a:bodyPr/>
          <a:lstStyle/>
          <a:p>
            <a:r>
              <a:rPr lang="en-US" sz="2800" b="1" dirty="0" smtClean="0"/>
              <a:t>File </a:t>
            </a:r>
            <a:r>
              <a:rPr lang="en-US" sz="2800" dirty="0" smtClean="0"/>
              <a:t>menu -&gt; </a:t>
            </a:r>
            <a:r>
              <a:rPr lang="en-US" sz="2800" b="1" dirty="0" smtClean="0"/>
              <a:t>New </a:t>
            </a:r>
            <a:r>
              <a:rPr lang="en-US" sz="2800" dirty="0" smtClean="0"/>
              <a:t>-&gt; </a:t>
            </a:r>
            <a:r>
              <a:rPr lang="en-US" sz="2800" b="1" dirty="0" smtClean="0"/>
              <a:t>Java Project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400" dirty="0" smtClean="0"/>
              <a:t>Enter a </a:t>
            </a:r>
            <a:r>
              <a:rPr lang="en-US" sz="2400" b="1" dirty="0" smtClean="0"/>
              <a:t>Project name</a:t>
            </a:r>
            <a:r>
              <a:rPr lang="en-US" sz="2400" dirty="0" smtClean="0"/>
              <a:t>, for example: Hello World</a:t>
            </a:r>
          </a:p>
          <a:p>
            <a:pPr lvl="1"/>
            <a:r>
              <a:rPr lang="en-US" sz="2400" dirty="0" smtClean="0"/>
              <a:t>Click </a:t>
            </a:r>
            <a:r>
              <a:rPr lang="en-US" sz="2400" b="1" dirty="0" smtClean="0"/>
              <a:t>Finish</a:t>
            </a:r>
          </a:p>
          <a:p>
            <a:r>
              <a:rPr lang="en-US" sz="2800" dirty="0" smtClean="0"/>
              <a:t>The project will show up in the left pane (</a:t>
            </a:r>
            <a:r>
              <a:rPr lang="en-US" sz="2800" b="1" dirty="0" smtClean="0"/>
              <a:t>Package Explorer</a:t>
            </a:r>
            <a:r>
              <a:rPr lang="en-US" sz="2800" dirty="0" smtClean="0"/>
              <a:t>)</a:t>
            </a:r>
          </a:p>
          <a:p>
            <a:r>
              <a:rPr lang="en-US" sz="2800" b="1" dirty="0" smtClean="0"/>
              <a:t>Right click </a:t>
            </a:r>
            <a:r>
              <a:rPr lang="en-US" sz="2800" dirty="0" smtClean="0"/>
              <a:t>on the project -&gt; </a:t>
            </a:r>
            <a:r>
              <a:rPr lang="en-US" sz="2800" b="1" dirty="0" smtClean="0"/>
              <a:t>New </a:t>
            </a:r>
            <a:r>
              <a:rPr lang="en-US" sz="2800" dirty="0" smtClean="0"/>
              <a:t>-&gt; </a:t>
            </a:r>
            <a:r>
              <a:rPr lang="en-US" sz="2800" b="1" dirty="0" smtClean="0"/>
              <a:t>Class</a:t>
            </a:r>
          </a:p>
          <a:p>
            <a:pPr lvl="1"/>
            <a:r>
              <a:rPr lang="en-US" sz="2400" dirty="0" smtClean="0"/>
              <a:t>Enter a </a:t>
            </a:r>
            <a:r>
              <a:rPr lang="en-US" sz="2400" b="1" dirty="0" smtClean="0"/>
              <a:t>Name</a:t>
            </a:r>
            <a:r>
              <a:rPr lang="en-US" sz="2400" dirty="0" smtClean="0"/>
              <a:t>, for example: HelloWorld</a:t>
            </a:r>
          </a:p>
          <a:p>
            <a:pPr lvl="1"/>
            <a:r>
              <a:rPr lang="en-US" sz="2400" dirty="0" smtClean="0"/>
              <a:t>Click the button labelled </a:t>
            </a:r>
            <a:r>
              <a:rPr lang="en-US" sz="2400" b="1" dirty="0" smtClean="0"/>
              <a:t>public static void main(String[] </a:t>
            </a:r>
            <a:r>
              <a:rPr lang="en-US" sz="2400" b="1" dirty="0" err="1" smtClean="0"/>
              <a:t>args</a:t>
            </a:r>
            <a:r>
              <a:rPr lang="en-US" sz="2400" b="1" dirty="0" smtClean="0"/>
              <a:t>)</a:t>
            </a:r>
          </a:p>
          <a:p>
            <a:pPr lvl="1"/>
            <a:r>
              <a:rPr lang="en-US" sz="2400" dirty="0" smtClean="0"/>
              <a:t>Click </a:t>
            </a:r>
            <a:r>
              <a:rPr lang="en-US" sz="2400" b="1" dirty="0" smtClean="0"/>
              <a:t>Finish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192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722437"/>
            <a:ext cx="9143999" cy="5029200"/>
          </a:xfrm>
        </p:spPr>
        <p:txBody>
          <a:bodyPr/>
          <a:lstStyle/>
          <a:p>
            <a:r>
              <a:rPr lang="en-US" dirty="0" smtClean="0"/>
              <a:t>You can add your program code in between the curly braces after the main line</a:t>
            </a:r>
          </a:p>
          <a:p>
            <a:r>
              <a:rPr lang="en-US" dirty="0" smtClean="0"/>
              <a:t>For now, add the following line:</a:t>
            </a:r>
          </a:p>
          <a:p>
            <a:pPr marL="18288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 smtClean="0">
                <a:latin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"Hello World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/>
              <a:t>Note that you can ignore the line that starts with //</a:t>
            </a:r>
          </a:p>
          <a:p>
            <a:pPr lvl="1"/>
            <a:r>
              <a:rPr lang="en-US" dirty="0" smtClean="0"/>
              <a:t>Lines that start with // are </a:t>
            </a:r>
            <a:r>
              <a:rPr lang="en-US" i="1" dirty="0" smtClean="0"/>
              <a:t>comments</a:t>
            </a:r>
            <a:r>
              <a:rPr lang="en-US" dirty="0" smtClean="0"/>
              <a:t> that are ignored by the compiler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6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Eclipse: Running </a:t>
            </a:r>
            <a:r>
              <a:rPr lang="en-US" dirty="0"/>
              <a:t>Y</a:t>
            </a:r>
            <a:r>
              <a:rPr lang="en-US" dirty="0" smtClean="0"/>
              <a:t>our 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493837"/>
            <a:ext cx="9143999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When you are ready to test your program, you can run it directly in Eclipse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Click the Run button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Or </a:t>
            </a:r>
            <a:r>
              <a:rPr lang="en-US" b="1" dirty="0" smtClean="0"/>
              <a:t>Run</a:t>
            </a:r>
            <a:r>
              <a:rPr lang="en-US" dirty="0" smtClean="0"/>
              <a:t> menu -&gt; </a:t>
            </a:r>
            <a:r>
              <a:rPr lang="en-US" b="1" dirty="0" smtClean="0"/>
              <a:t>Run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Or (Windows) </a:t>
            </a:r>
            <a:r>
              <a:rPr lang="en-US" b="1" dirty="0" smtClean="0"/>
              <a:t>Ctrl-F11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Or (Mac) </a:t>
            </a:r>
            <a:r>
              <a:rPr lang="en-US" b="1" dirty="0" smtClean="0"/>
              <a:t>Shift-Cmd-F11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You'll be prompted to save your changes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Then you'll see your program output in the </a:t>
            </a:r>
            <a:r>
              <a:rPr lang="en-US" b="1" dirty="0" smtClean="0"/>
              <a:t>Console</a:t>
            </a:r>
            <a:r>
              <a:rPr lang="en-US" dirty="0" smtClean="0"/>
              <a:t> pane at the bottom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469"/>
          <a:stretch/>
        </p:blipFill>
        <p:spPr>
          <a:xfrm>
            <a:off x="5273674" y="2789237"/>
            <a:ext cx="4719638" cy="182213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H="1" flipV="1">
            <a:off x="7472044" y="3242945"/>
            <a:ext cx="11430" cy="1146492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419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570037"/>
            <a:ext cx="9143999" cy="5029200"/>
          </a:xfrm>
        </p:spPr>
        <p:txBody>
          <a:bodyPr/>
          <a:lstStyle/>
          <a:p>
            <a:r>
              <a:rPr lang="en-US" sz="2800" dirty="0" smtClean="0"/>
              <a:t>Save your work often! (Win </a:t>
            </a:r>
            <a:r>
              <a:rPr lang="en-US" sz="2800" b="1" dirty="0" smtClean="0"/>
              <a:t>Ctrl-s</a:t>
            </a:r>
            <a:r>
              <a:rPr lang="en-US" sz="2800" dirty="0" smtClean="0"/>
              <a:t> or Mac </a:t>
            </a:r>
            <a:r>
              <a:rPr lang="en-US" sz="2800" b="1" dirty="0" err="1" smtClean="0"/>
              <a:t>Cmd</a:t>
            </a:r>
            <a:r>
              <a:rPr lang="en-US" sz="2800" b="1" dirty="0" smtClean="0"/>
              <a:t>-s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If there are any errors in your syntax you will get a message indicating it</a:t>
            </a:r>
          </a:p>
          <a:p>
            <a:pPr lvl="1"/>
            <a:r>
              <a:rPr lang="en-US" sz="2400" dirty="0" smtClean="0"/>
              <a:t>Normally click </a:t>
            </a:r>
            <a:r>
              <a:rPr lang="en-US" sz="2400" b="1" dirty="0" smtClean="0"/>
              <a:t>Cancel</a:t>
            </a:r>
            <a:r>
              <a:rPr lang="en-US" sz="2400" dirty="0" smtClean="0"/>
              <a:t> as there is no need to run the program if it was incorrect</a:t>
            </a:r>
          </a:p>
          <a:p>
            <a:r>
              <a:rPr lang="en-US" sz="2800" dirty="0" smtClean="0"/>
              <a:t>Error icons show up to the left of the line numbers where the errors are detected</a:t>
            </a:r>
          </a:p>
          <a:p>
            <a:pPr lvl="1"/>
            <a:r>
              <a:rPr lang="en-US" sz="2400" dirty="0" smtClean="0"/>
              <a:t>Hover over the icon to get the error message</a:t>
            </a:r>
          </a:p>
          <a:p>
            <a:pPr lvl="1"/>
            <a:r>
              <a:rPr lang="en-US" sz="2400" dirty="0" smtClean="0"/>
              <a:t>Also, go to the bottom pane then select the </a:t>
            </a:r>
            <a:r>
              <a:rPr lang="en-US" sz="2400" b="1" dirty="0" smtClean="0"/>
              <a:t>Problems</a:t>
            </a:r>
            <a:r>
              <a:rPr lang="en-US" sz="2400" dirty="0" smtClean="0"/>
              <a:t> tab to see a list of all errors detected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031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39712" y="1722437"/>
            <a:ext cx="9593458" cy="5029200"/>
          </a:xfrm>
        </p:spPr>
        <p:txBody>
          <a:bodyPr/>
          <a:lstStyle/>
          <a:p>
            <a:r>
              <a:rPr lang="en-US" dirty="0" smtClean="0"/>
              <a:t>When you want to output text to the screen for the user to see, you use: </a:t>
            </a:r>
            <a:r>
              <a:rPr lang="en-US" dirty="0" err="1" smtClean="0"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 smtClean="0">
                <a:latin typeface="Consolas" panose="020B0609020204030204" pitchFamily="49" charset="0"/>
              </a:rPr>
              <a:t>.println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endParaRPr lang="en-US" dirty="0" smtClean="0"/>
          </a:p>
          <a:p>
            <a:r>
              <a:rPr lang="en-US" dirty="0" smtClean="0"/>
              <a:t>This is a built-in Java </a:t>
            </a:r>
            <a:r>
              <a:rPr lang="en-US" i="1" dirty="0" smtClean="0"/>
              <a:t>method</a:t>
            </a:r>
            <a:r>
              <a:rPr lang="en-US" dirty="0" smtClean="0"/>
              <a:t> that makes it easy to print a line of text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Syntax:  </a:t>
            </a:r>
            <a:r>
              <a:rPr lang="en-US" dirty="0" err="1" smtClean="0"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 smtClean="0">
                <a:latin typeface="Consolas" panose="020B0609020204030204" pitchFamily="49" charset="0"/>
              </a:rPr>
              <a:t>.println</a:t>
            </a:r>
            <a:r>
              <a:rPr lang="en-US" dirty="0" smtClean="0">
                <a:latin typeface="Consolas" panose="020B0609020204030204" pitchFamily="49" charset="0"/>
              </a:rPr>
              <a:t>("Text")</a:t>
            </a:r>
            <a:endParaRPr lang="en-US" dirty="0"/>
          </a:p>
          <a:p>
            <a:r>
              <a:rPr lang="en-US" dirty="0" smtClean="0"/>
              <a:t>It automatically includes a special character at the end of your text so that the next time you use the method any text will begin on the following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3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128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XX_template.pptx" id="{4006D69A-F14A-44FB-A2C8-1B84E2E55AAE}" vid="{A978607D-FE39-4C08-B864-E85741C5937C}"/>
    </a:ext>
  </a:extLst>
</a:theme>
</file>

<file path=ppt/theme/theme2.xml><?xml version="1.0" encoding="utf-8"?>
<a:theme xmlns:a="http://schemas.openxmlformats.org/drawingml/2006/main" name="comp128 titl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XX_template.pptx" id="{4006D69A-F14A-44FB-A2C8-1B84E2E55AAE}" vid="{63A125F5-0240-4705-A4F0-F187C339EFE3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comp1000</Template>
  <TotalTime>5</TotalTime>
  <Words>1614</Words>
  <Application>Microsoft Office PowerPoint</Application>
  <PresentationFormat>Custom</PresentationFormat>
  <Paragraphs>242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Arial</vt:lpstr>
      <vt:lpstr>Bitstream Vera Serif</vt:lpstr>
      <vt:lpstr>Calibri</vt:lpstr>
      <vt:lpstr>Comic Sans MS</vt:lpstr>
      <vt:lpstr>Consolas</vt:lpstr>
      <vt:lpstr>Cordia New</vt:lpstr>
      <vt:lpstr>Georgia</vt:lpstr>
      <vt:lpstr>msmincho</vt:lpstr>
      <vt:lpstr>Tahoma</vt:lpstr>
      <vt:lpstr>Times New Roman</vt:lpstr>
      <vt:lpstr>Verdana</vt:lpstr>
      <vt:lpstr>Wingdings</vt:lpstr>
      <vt:lpstr>comp128</vt:lpstr>
      <vt:lpstr>comp128 title</vt:lpstr>
      <vt:lpstr>WIT COMP1000</vt:lpstr>
      <vt:lpstr>Java Origins</vt:lpstr>
      <vt:lpstr>Java</vt:lpstr>
      <vt:lpstr>Hello World</vt:lpstr>
      <vt:lpstr>Eclipse: New Project and Source File</vt:lpstr>
      <vt:lpstr>Adding Code</vt:lpstr>
      <vt:lpstr>Eclipse: Running Your Program</vt:lpstr>
      <vt:lpstr>Errors</vt:lpstr>
      <vt:lpstr>System.out.println()</vt:lpstr>
      <vt:lpstr>Notes about println()</vt:lpstr>
      <vt:lpstr>Examples</vt:lpstr>
      <vt:lpstr>Variables</vt:lpstr>
      <vt:lpstr>Variables</vt:lpstr>
      <vt:lpstr>Variable Names</vt:lpstr>
      <vt:lpstr>Variable Declarations</vt:lpstr>
      <vt:lpstr>Variable Declarations</vt:lpstr>
      <vt:lpstr>Variable Initialization</vt:lpstr>
      <vt:lpstr>Variable Initialization</vt:lpstr>
      <vt:lpstr>Example</vt:lpstr>
      <vt:lpstr>Printing Variables</vt:lpstr>
      <vt:lpstr>More Printing Notes</vt:lpstr>
      <vt:lpstr>Another Example</vt:lpstr>
      <vt:lpstr>Sequential Execution</vt:lpstr>
      <vt:lpstr>Program Input</vt:lpstr>
      <vt:lpstr>Input with a Scanner</vt:lpstr>
      <vt:lpstr>Example</vt:lpstr>
      <vt:lpstr>Notes about Scanner</vt:lpstr>
      <vt:lpstr>Comments</vt:lpstr>
      <vt:lpstr>Commented Example</vt:lpstr>
      <vt:lpstr>Wrap Up</vt:lpstr>
    </vt:vector>
  </TitlesOfParts>
  <Company>Wentworth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 COMP1000</dc:title>
  <dc:creator>Wiseman, Charles</dc:creator>
  <cp:lastModifiedBy>Wiseman, Charles</cp:lastModifiedBy>
  <cp:revision>1</cp:revision>
  <cp:lastPrinted>1601-01-01T00:00:00Z</cp:lastPrinted>
  <dcterms:created xsi:type="dcterms:W3CDTF">2015-09-01T19:09:10Z</dcterms:created>
  <dcterms:modified xsi:type="dcterms:W3CDTF">2015-09-01T19:14:57Z</dcterms:modified>
</cp:coreProperties>
</file>