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45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88" r:id="rId39"/>
    <p:sldId id="289" r:id="rId40"/>
    <p:sldId id="290" r:id="rId41"/>
    <p:sldId id="291" r:id="rId42"/>
    <p:sldId id="292" r:id="rId43"/>
    <p:sldId id="293" r:id="rId44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367" autoAdjust="0"/>
  </p:normalViewPr>
  <p:slideViewPr>
    <p:cSldViewPr>
      <p:cViewPr varScale="1">
        <p:scale>
          <a:sx n="120" d="100"/>
          <a:sy n="120" d="100"/>
        </p:scale>
        <p:origin x="1026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ormatter.html#syntax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Types and</a:t>
            </a:r>
          </a:p>
          <a:p>
            <a:r>
              <a:rPr lang="en-US" dirty="0"/>
              <a:t>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Characters and integers are interchangeable using the ASCII character codes</a:t>
            </a:r>
          </a:p>
          <a:p>
            <a:pPr lvl="1"/>
            <a:r>
              <a:rPr lang="en-US" dirty="0" smtClean="0">
                <a:hlinkClick r:id="rId2"/>
              </a:rPr>
              <a:t>http://www.asciitable.com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letter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33;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//letter will be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'!'</a:t>
            </a: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letter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'A'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;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//letter will be 65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5912" y="1570037"/>
            <a:ext cx="9764713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Used with numeric types (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Addition (+):       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part1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part2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Subtraction (-):     </a:t>
            </a:r>
            <a:r>
              <a:rPr lang="en-US" dirty="0" err="1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left_over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used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Multiplication (*): 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force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mass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acceleration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Division (/):          </a:t>
            </a:r>
            <a:r>
              <a:rPr lang="en-US" dirty="0" err="1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item_wt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dirty="0" err="1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num_items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both operands are of type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 smtClean="0"/>
              <a:t>, the result is also of type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When one or both operands are of type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 smtClean="0"/>
              <a:t>, the result is also of type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en-US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93837"/>
            <a:ext cx="9143999" cy="5029200"/>
          </a:xfrm>
        </p:spPr>
        <p:txBody>
          <a:bodyPr/>
          <a:lstStyle/>
          <a:p>
            <a:pPr>
              <a:lnSpc>
                <a:spcPct val="104000"/>
              </a:lnSpc>
            </a:pPr>
            <a:r>
              <a:rPr lang="en-US" dirty="0" smtClean="0"/>
              <a:t>Notice in all the previous examples the math statements look like: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VARIABLE = FORMULA;</a:t>
            </a:r>
          </a:p>
          <a:p>
            <a:pPr>
              <a:lnSpc>
                <a:spcPct val="104000"/>
              </a:lnSpc>
            </a:pPr>
            <a:r>
              <a:rPr lang="en-US" dirty="0" smtClean="0"/>
              <a:t>This is because they are NOT formulas!</a:t>
            </a:r>
          </a:p>
          <a:p>
            <a:pPr lvl="1">
              <a:lnSpc>
                <a:spcPct val="104000"/>
              </a:lnSpc>
            </a:pPr>
            <a:r>
              <a:rPr lang="en-US" dirty="0" smtClean="0"/>
              <a:t>In other words, they are NOT statements of fact like in normal mathematical equations</a:t>
            </a:r>
          </a:p>
          <a:p>
            <a:pPr>
              <a:lnSpc>
                <a:spcPct val="104000"/>
              </a:lnSpc>
            </a:pPr>
            <a:r>
              <a:rPr lang="en-US" dirty="0" smtClean="0"/>
              <a:t>Every "math" statement in Java is used to calculate a </a:t>
            </a:r>
            <a:r>
              <a:rPr lang="en-US" i="1" dirty="0" smtClean="0"/>
              <a:t>one time</a:t>
            </a:r>
            <a:r>
              <a:rPr lang="en-US" dirty="0" smtClean="0"/>
              <a:t> result when that line executes and then the "equation" is no longer remembered</a:t>
            </a:r>
          </a:p>
          <a:p>
            <a:pPr lvl="1">
              <a:lnSpc>
                <a:spcPct val="104000"/>
              </a:lnSpc>
            </a:pPr>
            <a:r>
              <a:rPr lang="en-US" dirty="0" smtClean="0"/>
              <a:t>Sequential execution!</a:t>
            </a:r>
          </a:p>
        </p:txBody>
      </p:sp>
    </p:spTree>
    <p:extLst>
      <p:ext uri="{BB962C8B-B14F-4D97-AF65-F5344CB8AC3E}">
        <p14:creationId xmlns:p14="http://schemas.microsoft.com/office/powerpoint/2010/main" val="25645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646237"/>
            <a:ext cx="9143999" cy="5029200"/>
          </a:xfrm>
        </p:spPr>
        <p:txBody>
          <a:bodyPr/>
          <a:lstStyle/>
          <a:p>
            <a:r>
              <a:rPr lang="en-US" dirty="0" smtClean="0"/>
              <a:t>The result of one of these one-time math calculations can be stored in a variable</a:t>
            </a:r>
          </a:p>
          <a:p>
            <a:r>
              <a:rPr lang="en-US" dirty="0" smtClean="0"/>
              <a:t>The variable name must go on the left side of the expression</a:t>
            </a:r>
          </a:p>
          <a:p>
            <a:r>
              <a:rPr lang="en-US" dirty="0" smtClean="0"/>
              <a:t>Example:  </a:t>
            </a:r>
            <a:r>
              <a:rPr lang="en-US" dirty="0" err="1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total_inches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yards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 36;</a:t>
            </a:r>
          </a:p>
          <a:p>
            <a:pPr lvl="1"/>
            <a:r>
              <a:rPr lang="en-US" dirty="0" smtClean="0"/>
              <a:t>When this statement is executed (and ONLY then), Java plugs in the current value of the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yards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variable, multiplies by 36, and updates the value of </a:t>
            </a:r>
            <a:r>
              <a:rPr lang="en-US" dirty="0" err="1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total_inches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to be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7112" y="2255837"/>
            <a:ext cx="2362200" cy="838200"/>
          </a:xfrm>
          <a:prstGeom prst="wedgeRoundRectCallout">
            <a:avLst>
              <a:gd name="adj1" fmla="val -79924"/>
              <a:gd name="adj2" fmla="val 20015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Uninitialized variable error!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112" y="1646237"/>
            <a:ext cx="9296400" cy="569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the value: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"^2="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493837"/>
            <a:ext cx="9391454" cy="5029200"/>
          </a:xfrm>
        </p:spPr>
        <p:txBody>
          <a:bodyPr/>
          <a:lstStyle/>
          <a:p>
            <a:r>
              <a:rPr lang="en-US" sz="2800" dirty="0" smtClean="0"/>
              <a:t>The previous program won't compile because the programmer forgot about sequential execution</a:t>
            </a:r>
          </a:p>
          <a:p>
            <a:r>
              <a:rPr lang="en-US" sz="2800" dirty="0" smtClean="0"/>
              <a:t>The math statement comes </a:t>
            </a:r>
            <a:r>
              <a:rPr lang="en-US" sz="2800" i="1" dirty="0" smtClean="0"/>
              <a:t>before</a:t>
            </a:r>
            <a:r>
              <a:rPr lang="en-US" sz="2800" dirty="0" smtClean="0"/>
              <a:t> the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2800" dirty="0" smtClean="0"/>
              <a:t> variable is initialized (given a value)</a:t>
            </a:r>
          </a:p>
          <a:p>
            <a:pPr lvl="1"/>
            <a:r>
              <a:rPr lang="en-US" sz="2400" dirty="0" smtClean="0"/>
              <a:t>Before the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400" dirty="0" smtClean="0"/>
              <a:t>line in this case</a:t>
            </a:r>
          </a:p>
          <a:p>
            <a:r>
              <a:rPr lang="en-US" sz="2800" dirty="0" smtClean="0"/>
              <a:t>Java is smart enough to realize that the variable won't have a value and gives us a compiler error</a:t>
            </a:r>
          </a:p>
          <a:p>
            <a:r>
              <a:rPr lang="en-US" sz="2800" dirty="0" smtClean="0"/>
              <a:t>To fix it, move the math statement </a:t>
            </a:r>
            <a:r>
              <a:rPr lang="en-US" sz="2800" i="1" dirty="0" smtClean="0"/>
              <a:t>after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has been initialized (but before you print out the result!)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4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5912" y="1722437"/>
            <a:ext cx="9448800" cy="569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the value: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"^2="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5913" y="1798637"/>
            <a:ext cx="9315254" cy="5029200"/>
          </a:xfrm>
        </p:spPr>
        <p:txBody>
          <a:bodyPr/>
          <a:lstStyle/>
          <a:p>
            <a:r>
              <a:rPr lang="en-US" dirty="0" smtClean="0"/>
              <a:t>When dividing two integers, the result is an integer</a:t>
            </a:r>
          </a:p>
          <a:p>
            <a:pPr lvl="1"/>
            <a:r>
              <a:rPr lang="en-US" dirty="0" smtClean="0"/>
              <a:t>Any fractional value is thrown away!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answer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7 / 2;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answer = 3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remainder</a:t>
            </a:r>
            <a:r>
              <a:rPr lang="en-US" dirty="0" smtClean="0"/>
              <a:t> of an integer division can be accessed with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 (mod, modulus) operator</a:t>
            </a:r>
          </a:p>
          <a:p>
            <a:pPr lvl="1"/>
            <a:r>
              <a:rPr lang="en-US" dirty="0" smtClean="0">
                <a:cs typeface="Arial" pitchFamily="34" charset="0"/>
              </a:rPr>
              <a:t>Example: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remainder 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=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7 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%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2;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remainder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 </a:t>
            </a:r>
            <a:r>
              <a:rPr lang="en-US" sz="240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1</a:t>
            </a:r>
            <a:endParaRPr lang="en-US" sz="2400" dirty="0"/>
          </a:p>
          <a:p>
            <a:pPr lvl="1"/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Division Review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077912" y="2941637"/>
            <a:ext cx="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077912" y="2941637"/>
            <a:ext cx="12954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154112" y="2941637"/>
            <a:ext cx="58541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470" y="2960409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912" y="1665009"/>
            <a:ext cx="270458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16 divided by 5: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6512" y="2427009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47122" y="3388446"/>
            <a:ext cx="58541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25512" y="3417609"/>
            <a:ext cx="30489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 smtClean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01712" y="3856037"/>
            <a:ext cx="9144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378670" y="3874809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2830512" y="2408237"/>
            <a:ext cx="1600200" cy="457200"/>
          </a:xfrm>
          <a:prstGeom prst="wedgeRoundRectCallout">
            <a:avLst>
              <a:gd name="adj1" fmla="val -114583"/>
              <a:gd name="adj2" fmla="val -196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16/5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=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830512" y="3932237"/>
            <a:ext cx="1600200" cy="457200"/>
          </a:xfrm>
          <a:prstGeom prst="wedgeRoundRectCallout">
            <a:avLst>
              <a:gd name="adj1" fmla="val -114583"/>
              <a:gd name="adj2" fmla="val -196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16%5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=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5802312" y="2999065"/>
            <a:ext cx="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802312" y="2999065"/>
            <a:ext cx="12954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878512" y="2999065"/>
            <a:ext cx="58541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35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264870" y="3017837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0312" y="1722437"/>
            <a:ext cx="270458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35 divided by 3: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8512" y="2484437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71522" y="3445874"/>
            <a:ext cx="58541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30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49912" y="3475037"/>
            <a:ext cx="30489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 smtClean="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726112" y="3913465"/>
            <a:ext cx="9144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103070" y="3932237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7554912" y="2465665"/>
            <a:ext cx="1600200" cy="457200"/>
          </a:xfrm>
          <a:prstGeom prst="wedgeRoundRectCallout">
            <a:avLst>
              <a:gd name="adj1" fmla="val -114583"/>
              <a:gd name="adj2" fmla="val -196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35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/3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= 11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631112" y="4846637"/>
            <a:ext cx="1600200" cy="457200"/>
          </a:xfrm>
          <a:prstGeom prst="wedgeRoundRectCallout">
            <a:avLst>
              <a:gd name="adj1" fmla="val -114583"/>
              <a:gd name="adj2" fmla="val -196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35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%3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=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3070" y="2484437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7112" y="4332009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78512" y="4286982"/>
            <a:ext cx="30489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 smtClean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5954712" y="4846637"/>
            <a:ext cx="6858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107112" y="4865409"/>
            <a:ext cx="38504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85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7" grpId="0"/>
      <p:bldP spid="19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 animBg="1"/>
      <p:bldP spid="32" grpId="0" animBg="1"/>
      <p:bldP spid="33" grpId="0"/>
      <p:bldP spid="34" grpId="0"/>
      <p:bldP spid="35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646237"/>
            <a:ext cx="9143999" cy="5029200"/>
          </a:xfrm>
        </p:spPr>
        <p:txBody>
          <a:bodyPr/>
          <a:lstStyle/>
          <a:p>
            <a:r>
              <a:rPr lang="en-US" dirty="0" smtClean="0"/>
              <a:t>When you include actual numbers in a mathematical expression, they will be treated as either 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If it is a whole number, it will be an 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b="1" dirty="0" smtClean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4, 0, -11, 999999, -101</a:t>
            </a:r>
          </a:p>
          <a:p>
            <a:r>
              <a:rPr lang="en-US" dirty="0" smtClean="0"/>
              <a:t>If it has any numbers after the decimal point, it will be a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/>
            <a:r>
              <a:rPr lang="en-US" dirty="0" smtClean="0"/>
              <a:t>7.2, 0.1234, -15.2, 5.0, -1.0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716712" y="5837237"/>
            <a:ext cx="2590800" cy="914400"/>
          </a:xfrm>
          <a:prstGeom prst="wedgeRoundRectCallout">
            <a:avLst>
              <a:gd name="adj1" fmla="val -80949"/>
              <a:gd name="adj2" fmla="val 2953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Yes,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these are doubles!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Data values are stored in memory</a:t>
            </a:r>
          </a:p>
          <a:p>
            <a:pPr lvl="1"/>
            <a:r>
              <a:rPr lang="en-US" dirty="0" smtClean="0"/>
              <a:t>Stored with bits (0, 1)</a:t>
            </a:r>
          </a:p>
          <a:p>
            <a:pPr lvl="1"/>
            <a:r>
              <a:rPr lang="en-US" dirty="0" smtClean="0"/>
              <a:t>8 bits make up one byte (0-255)</a:t>
            </a:r>
          </a:p>
          <a:p>
            <a:r>
              <a:rPr lang="en-US" dirty="0" smtClean="0"/>
              <a:t>A program uses the </a:t>
            </a:r>
            <a:r>
              <a:rPr lang="en-US" i="1" dirty="0" smtClean="0"/>
              <a:t>type</a:t>
            </a:r>
            <a:r>
              <a:rPr lang="en-US" dirty="0" smtClean="0"/>
              <a:t> of the data to tell Java two things</a:t>
            </a:r>
          </a:p>
          <a:p>
            <a:pPr lvl="1"/>
            <a:r>
              <a:rPr lang="en-US" dirty="0" smtClean="0"/>
              <a:t>How much memory is required (how many bytes)</a:t>
            </a:r>
          </a:p>
          <a:p>
            <a:pPr lvl="1"/>
            <a:r>
              <a:rPr lang="en-US" dirty="0" smtClean="0"/>
              <a:t>How to interpret the bits (is it a number or a character,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80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r>
              <a:rPr lang="en-US" dirty="0" smtClean="0"/>
              <a:t>It doesn't matter what type of variable stores the result, only what the two values being divided are</a:t>
            </a:r>
          </a:p>
          <a:p>
            <a:pPr lvl="1"/>
            <a:r>
              <a:rPr lang="en-US" dirty="0" smtClean="0"/>
              <a:t>If both the numerator and denominator are 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/>
              <a:t>values, then the result is an 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Example: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result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5 / 4;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esult</a:t>
            </a:r>
            <a:r>
              <a:rPr lang="en-US" dirty="0" smtClean="0"/>
              <a:t> is 1.0!</a:t>
            </a:r>
          </a:p>
          <a:p>
            <a:pPr lvl="1"/>
            <a:r>
              <a:rPr lang="en-US" dirty="0" smtClean="0"/>
              <a:t>5 and 4 are integers, so the result is an 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/>
              <a:t>value of 1, which is converted to a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>
                <a:solidFill>
                  <a:srgbClr val="7F0055"/>
                </a:solidFill>
              </a:rPr>
              <a:t> </a:t>
            </a:r>
            <a:r>
              <a:rPr lang="en-US" dirty="0" smtClean="0"/>
              <a:t>value of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0629" y="1738200"/>
            <a:ext cx="222368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5/2;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092" y="2258745"/>
            <a:ext cx="273344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ouble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5/2;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34" y="2715945"/>
            <a:ext cx="25635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5.0/2;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78" y="3554145"/>
            <a:ext cx="307327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ouble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5.0/2;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6533" y="1762317"/>
            <a:ext cx="171393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x is 2</a:t>
            </a:r>
            <a:endParaRPr lang="en-US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9594" y="2251833"/>
            <a:ext cx="698139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x is 2.0, 5/2 is 2, but x is a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5312" y="2713037"/>
            <a:ext cx="6547843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compiler error! can't assign        	double (2.5) to </a:t>
            </a:r>
            <a:r>
              <a:rPr lang="en-US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5312" y="3538990"/>
            <a:ext cx="205376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x is 2.5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12" y="4005529"/>
            <a:ext cx="25635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5/4*4;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5312" y="4030388"/>
            <a:ext cx="6131807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x is 4, / and * are the same, so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evaluate left-to-right: (5/4)*4</a:t>
            </a:r>
            <a:endParaRPr lang="en-US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153" y="4846637"/>
            <a:ext cx="290335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5/(4*4);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5312" y="4865680"/>
            <a:ext cx="545213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x is 0, 4*4 is 16, 5/16 is 0</a:t>
            </a:r>
            <a:endParaRPr lang="en-US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12" y="5532437"/>
            <a:ext cx="34131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ouble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5/4*4.0;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1512" y="5532437"/>
            <a:ext cx="6471643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x is 4.0, / and * are the same, so</a:t>
            </a:r>
          </a:p>
          <a:p>
            <a:r>
              <a:rPr lang="en-US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evaluate left-to-right: (5/4)*4.0</a:t>
            </a:r>
            <a:endParaRPr lang="en-US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712" y="6373545"/>
            <a:ext cx="290335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5.0/4*8;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3423" y="6363280"/>
            <a:ext cx="6547843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compiler error! can't assign        	double (10.0) to </a:t>
            </a:r>
            <a:r>
              <a:rPr lang="en-US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14" grpId="0"/>
      <p:bldP spid="16" grpId="0"/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What is the output of the following?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0950" y="2346318"/>
            <a:ext cx="5038725" cy="4504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2.5;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1.0 *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2.0 *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 3;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Run the code and see!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68312" y="1722437"/>
            <a:ext cx="9353745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In normal mathematical notation, we can omit the multiplication sign and everyone understands to multiply the numbers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does NOT work in Java, you have to have the multiplication signs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Example: y = 5x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 Java: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5*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y = 5x; will give you an error</a:t>
            </a:r>
          </a:p>
        </p:txBody>
      </p:sp>
    </p:spTree>
    <p:extLst>
      <p:ext uri="{BB962C8B-B14F-4D97-AF65-F5344CB8AC3E}">
        <p14:creationId xmlns:p14="http://schemas.microsoft.com/office/powerpoint/2010/main" val="6920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Many operations can be combined in a single expression</a:t>
            </a:r>
          </a:p>
          <a:p>
            <a:pPr lvl="1"/>
            <a:r>
              <a:rPr lang="en-US" dirty="0" smtClean="0"/>
              <a:t>Use parentheses to specify order of evaluation</a:t>
            </a:r>
          </a:p>
          <a:p>
            <a:pPr lvl="1"/>
            <a:r>
              <a:rPr lang="en-US" dirty="0" smtClean="0"/>
              <a:t>Otherwise, default precedence rules are followed</a:t>
            </a:r>
          </a:p>
          <a:p>
            <a:pPr lvl="1"/>
            <a:r>
              <a:rPr lang="en-US" dirty="0" smtClean="0"/>
              <a:t>In general, use parentheses to be sure it is right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ans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*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) - 4*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*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b</a:t>
            </a:r>
            <a:r>
              <a:rPr lang="en-US" baseline="30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2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– 4ac</a:t>
            </a: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result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*(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z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</a:rPr>
              <a:t>); 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x(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y+z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42547" y="2157686"/>
            <a:ext cx="7988619" cy="5029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) </a:t>
            </a:r>
            <a:r>
              <a:rPr lang="en-US" sz="2800" dirty="0" smtClean="0"/>
              <a:t>					parentheses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*, /, %</a:t>
            </a:r>
            <a:r>
              <a:rPr lang="en-US" sz="2800" dirty="0" smtClean="0"/>
              <a:t>			multiplication, division, mod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+, -</a:t>
            </a:r>
            <a:r>
              <a:rPr lang="en-US" sz="2800" dirty="0" smtClean="0"/>
              <a:t>					addition, subtraction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						assignment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849312" y="2233886"/>
            <a:ext cx="0" cy="411480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56078" y="1493837"/>
            <a:ext cx="1555234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Evaluated</a:t>
            </a:r>
          </a:p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78" y="6218237"/>
            <a:ext cx="1555234" cy="81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Evaluated</a:t>
            </a:r>
          </a:p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021512" y="1639843"/>
            <a:ext cx="2971800" cy="1676400"/>
          </a:xfrm>
          <a:prstGeom prst="wedgeRoundRectCallout">
            <a:avLst>
              <a:gd name="adj1" fmla="val -78512"/>
              <a:gd name="adj2" fmla="val 5256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Multiple operators at the same level will be evaluated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left-to-right.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6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Write a Java program that reads exactly three integers from the user, calculates the average of the three numbers, and prints out the average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8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45312" y="3932237"/>
            <a:ext cx="2514600" cy="1600200"/>
          </a:xfrm>
          <a:prstGeom prst="wedgeRoundRectCallout">
            <a:avLst>
              <a:gd name="adj1" fmla="val -136824"/>
              <a:gd name="adj2" fmla="val 4128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".0" after 3 is necessary to get a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>
                <a:solidFill>
                  <a:srgbClr val="7F0055"/>
                </a:solidFill>
                <a:latin typeface="+mn-lt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result!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5512" y="1593086"/>
            <a:ext cx="6634163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three integers:"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3.0;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average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 far you know about two methods to print the value of variables, as well as anything literal in quotes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</a:rPr>
              <a:t>.print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To sequence values/variables together, use the plus (+) operator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"Example: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 + 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98637"/>
            <a:ext cx="9143999" cy="5029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endParaRPr lang="en-US" sz="2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/>
              <a:t>I</a:t>
            </a:r>
            <a:r>
              <a:rPr lang="en-US" sz="2400" dirty="0" smtClean="0"/>
              <a:t>nteger, whole numbers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Examples: 0, 15, -100464, 420712003, -1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/>
              <a:t>Range: -2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 (-2147483648) to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 (2147483647)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/>
              <a:t>4 bytes of memory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en-US" sz="2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/>
              <a:t>N</a:t>
            </a:r>
            <a:r>
              <a:rPr lang="en-US" sz="2400" dirty="0" smtClean="0"/>
              <a:t>umbers with a fractional component (15 digit precision)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Examples: 11.23, -959.75, 0.5, -1.0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/>
              <a:t>Range: ~10</a:t>
            </a:r>
            <a:r>
              <a:rPr lang="en-US" sz="2400" baseline="30000" dirty="0" smtClean="0"/>
              <a:t>-308</a:t>
            </a:r>
            <a:r>
              <a:rPr lang="en-US" sz="2400" dirty="0" smtClean="0"/>
              <a:t> to ~10</a:t>
            </a:r>
            <a:r>
              <a:rPr lang="en-US" sz="2400" baseline="30000" dirty="0" smtClean="0"/>
              <a:t>308</a:t>
            </a:r>
            <a:r>
              <a:rPr lang="en-US" sz="2400" dirty="0" smtClean="0"/>
              <a:t>, positive or negative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2400" dirty="0" smtClean="0"/>
              <a:t>8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17313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you wanted to output exactly two decimal places of a </a:t>
            </a:r>
            <a:r>
              <a:rPr lang="en-US" dirty="0" smtClean="0"/>
              <a:t>number (with rounding), </a:t>
            </a:r>
            <a:r>
              <a:rPr lang="en-US" dirty="0"/>
              <a:t>or </a:t>
            </a:r>
            <a:r>
              <a:rPr lang="en-US" dirty="0" smtClean="0"/>
              <a:t>thousands separators (i.e. 1234 vs. 1,234)?</a:t>
            </a:r>
            <a:endParaRPr lang="en-US" dirty="0"/>
          </a:p>
          <a:p>
            <a:r>
              <a:rPr lang="en-US" dirty="0" smtClean="0"/>
              <a:t>These methods are generally useful for printing strings and integers, but Java supports even greater control when printing numbers (particularly large numbers/decimals)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"format"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…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912" y="1722437"/>
            <a:ext cx="9448800" cy="425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b="1" dirty="0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= 0.031752;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bigNum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= 88452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0.031752</a:t>
            </a:r>
            <a:r>
              <a:rPr lang="en-US" sz="1800" dirty="0" smtClean="0"/>
              <a:t> 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%.3f%n"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0.032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%.2e%n"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smallNum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3.18e-02</a:t>
            </a:r>
            <a:endParaRPr lang="en-US" sz="1800" dirty="0" smtClean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bigNum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88452</a:t>
            </a:r>
            <a:endParaRPr lang="en-US" sz="1800" dirty="0"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/>
                <a:ea typeface="ＭＳ 明朝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"Value = %,</a:t>
            </a:r>
            <a:r>
              <a:rPr lang="en-US" sz="1800" dirty="0" err="1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d%n</a:t>
            </a:r>
            <a:r>
              <a:rPr lang="en-US" sz="1800" dirty="0">
                <a:solidFill>
                  <a:srgbClr val="2A00FF"/>
                </a:solidFill>
                <a:latin typeface="Consolas"/>
                <a:ea typeface="ＭＳ 明朝"/>
                <a:cs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/>
                <a:ea typeface="ＭＳ 明朝"/>
                <a:cs typeface="Consolas"/>
              </a:rPr>
              <a:t>bigNum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; </a:t>
            </a:r>
            <a:r>
              <a:rPr lang="en-US" sz="1800" dirty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// </a:t>
            </a:r>
            <a:r>
              <a:rPr lang="en-US" sz="1800" dirty="0" smtClean="0">
                <a:solidFill>
                  <a:srgbClr val="3F7F5F"/>
                </a:solidFill>
                <a:latin typeface="Monaco"/>
                <a:ea typeface="ＭＳ 明朝"/>
                <a:cs typeface="Monaco"/>
              </a:rPr>
              <a:t>88,452</a:t>
            </a:r>
            <a:endParaRPr lang="en-US" sz="1800" dirty="0" smtClean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/>
              <a:ea typeface="ＭＳ 明朝"/>
              <a:cs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	}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format string contains literals (items you want outputted verbatim), converters, and flags</a:t>
            </a:r>
          </a:p>
          <a:p>
            <a:pPr lvl="1"/>
            <a:r>
              <a:rPr lang="en-US" dirty="0" smtClean="0"/>
              <a:t>A converter looks to the arguments to fill in a value</a:t>
            </a:r>
          </a:p>
          <a:p>
            <a:pPr lvl="2"/>
            <a:r>
              <a:rPr lang="en-US" dirty="0" smtClean="0"/>
              <a:t>Starts with a % and ends with a single character code</a:t>
            </a:r>
          </a:p>
          <a:p>
            <a:pPr lvl="1"/>
            <a:r>
              <a:rPr lang="en-US" dirty="0" smtClean="0"/>
              <a:t>A flag modifies a converter with options</a:t>
            </a:r>
          </a:p>
          <a:p>
            <a:pPr lvl="2"/>
            <a:r>
              <a:rPr lang="en-US" dirty="0" smtClean="0"/>
              <a:t>Goes between the % and the converter code</a:t>
            </a:r>
            <a:endParaRPr lang="en-US" dirty="0"/>
          </a:p>
          <a:p>
            <a:r>
              <a:rPr lang="en-US" dirty="0" smtClean="0"/>
              <a:t>Each time you use a converter, you must supply a corresponding argument (other than newline)</a:t>
            </a:r>
          </a:p>
        </p:txBody>
      </p:sp>
    </p:spTree>
    <p:extLst>
      <p:ext uri="{BB962C8B-B14F-4D97-AF65-F5344CB8AC3E}">
        <p14:creationId xmlns:p14="http://schemas.microsoft.com/office/powerpoint/2010/main" val="1995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Converters, Flags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68312" y="1874837"/>
          <a:ext cx="91440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828800"/>
                <a:gridCol w="5181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Converter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Flag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ahoma"/>
                          <a:cs typeface="Tahoma"/>
                        </a:rPr>
                        <a:t>Description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An integer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f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A float (includes double)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A float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in scientific notation.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New line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+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Includes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the sign (positive or negative)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,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Includes grouping characters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cs typeface="Tahoma"/>
                        </a:rPr>
                        <a:t>.3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ahoma"/>
                          <a:cs typeface="Tahoma"/>
                        </a:rPr>
                        <a:t>Three places after the decimal.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8312" y="6294437"/>
            <a:ext cx="7780270" cy="636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ahoma"/>
                <a:cs typeface="Tahoma"/>
              </a:rPr>
              <a:t>Many more </a:t>
            </a:r>
            <a:r>
              <a:rPr lang="en-US" sz="1800" dirty="0">
                <a:latin typeface="Tahoma"/>
                <a:cs typeface="Tahoma"/>
              </a:rPr>
              <a:t>options exist: </a:t>
            </a:r>
            <a:endParaRPr lang="en-US" sz="1800" dirty="0" smtClean="0">
              <a:latin typeface="Tahoma"/>
              <a:cs typeface="Tahoma"/>
            </a:endParaRPr>
          </a:p>
          <a:p>
            <a:r>
              <a:rPr lang="en-US" sz="1800" dirty="0" smtClean="0">
                <a:latin typeface="Tahoma"/>
                <a:cs typeface="Tahoma"/>
                <a:hlinkClick r:id="rId2"/>
              </a:rPr>
              <a:t>https</a:t>
            </a:r>
            <a:r>
              <a:rPr lang="en-US" sz="1800" dirty="0">
                <a:latin typeface="Tahoma"/>
                <a:cs typeface="Tahoma"/>
                <a:hlinkClick r:id="rId2"/>
              </a:rPr>
              <a:t>://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docs.oracle.com</a:t>
            </a:r>
            <a:r>
              <a:rPr lang="en-US" sz="1800" dirty="0">
                <a:latin typeface="Tahoma"/>
                <a:cs typeface="Tahoma"/>
                <a:hlinkClick r:id="rId2"/>
              </a:rPr>
              <a:t>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javase</a:t>
            </a:r>
            <a:r>
              <a:rPr lang="en-US" sz="1800" dirty="0">
                <a:latin typeface="Tahoma"/>
                <a:cs typeface="Tahoma"/>
                <a:hlinkClick r:id="rId2"/>
              </a:rPr>
              <a:t>/8/docs/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api</a:t>
            </a:r>
            <a:r>
              <a:rPr lang="en-US" sz="1800" dirty="0">
                <a:latin typeface="Tahoma"/>
                <a:cs typeface="Tahoma"/>
                <a:hlinkClick r:id="rId2"/>
              </a:rPr>
              <a:t>/java/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util</a:t>
            </a:r>
            <a:r>
              <a:rPr lang="en-US" sz="1800" dirty="0">
                <a:latin typeface="Tahoma"/>
                <a:cs typeface="Tahoma"/>
                <a:hlinkClick r:id="rId2"/>
              </a:rPr>
              <a:t>/</a:t>
            </a:r>
            <a:r>
              <a:rPr lang="en-US" sz="1800" dirty="0" err="1">
                <a:latin typeface="Tahoma"/>
                <a:cs typeface="Tahoma"/>
                <a:hlinkClick r:id="rId2"/>
              </a:rPr>
              <a:t>Formatter.html#syntax</a:t>
            </a:r>
            <a:endParaRPr lang="en-US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38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Write a program that asks the user for a decimal value – output that value with exactly three decimal places, rounding as necessary.</a:t>
            </a:r>
          </a:p>
          <a:p>
            <a:pPr marL="182880" indent="0">
              <a:buNone/>
            </a:pPr>
            <a:endParaRPr lang="en-US" dirty="0"/>
          </a:p>
          <a:p>
            <a:pPr marL="182880" indent="0">
              <a:buNone/>
            </a:pPr>
            <a:r>
              <a:rPr lang="fi-FI" dirty="0" err="1">
                <a:latin typeface="Consolas"/>
                <a:cs typeface="Consolas"/>
              </a:rPr>
              <a:t>Enter</a:t>
            </a:r>
            <a:r>
              <a:rPr lang="fi-FI" dirty="0">
                <a:latin typeface="Consolas"/>
                <a:cs typeface="Consolas"/>
              </a:rPr>
              <a:t> a </a:t>
            </a:r>
            <a:r>
              <a:rPr lang="fi-FI" dirty="0" err="1">
                <a:latin typeface="Consolas"/>
                <a:cs typeface="Consolas"/>
              </a:rPr>
              <a:t>value</a:t>
            </a:r>
            <a:r>
              <a:rPr lang="fi-FI" dirty="0">
                <a:latin typeface="Consolas"/>
                <a:cs typeface="Consolas"/>
              </a:rPr>
              <a:t>: </a:t>
            </a:r>
            <a:r>
              <a:rPr lang="fi-FI" dirty="0">
                <a:solidFill>
                  <a:srgbClr val="00C87D"/>
                </a:solidFill>
                <a:latin typeface="Consolas"/>
                <a:cs typeface="Consolas"/>
              </a:rPr>
              <a:t>3.14159</a:t>
            </a:r>
          </a:p>
          <a:p>
            <a:pPr marL="182880" indent="0">
              <a:buNone/>
            </a:pPr>
            <a:r>
              <a:rPr lang="en-US" dirty="0">
                <a:latin typeface="Consolas"/>
                <a:cs typeface="Consolas"/>
              </a:rPr>
              <a:t>Rounded: 3.142</a:t>
            </a:r>
          </a:p>
        </p:txBody>
      </p:sp>
    </p:spTree>
    <p:extLst>
      <p:ext uri="{BB962C8B-B14F-4D97-AF65-F5344CB8AC3E}">
        <p14:creationId xmlns:p14="http://schemas.microsoft.com/office/powerpoint/2010/main" val="10775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sz="1800" dirty="0" smtClean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	public</a:t>
            </a:r>
            <a:r>
              <a:rPr lang="en-US" sz="1800" dirty="0" smtClean="0">
                <a:latin typeface="Consolas"/>
                <a:ea typeface="Monaco"/>
                <a:cs typeface="Consolas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800" dirty="0">
                <a:latin typeface="Consolas"/>
                <a:ea typeface="Monaco"/>
                <a:cs typeface="Consolas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800" dirty="0">
                <a:latin typeface="Consolas"/>
                <a:ea typeface="Monaco"/>
                <a:cs typeface="Consolas"/>
              </a:rPr>
              <a:t> main(String[] </a:t>
            </a:r>
            <a:r>
              <a:rPr lang="en-US" sz="1800" dirty="0" err="1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args</a:t>
            </a:r>
            <a:r>
              <a:rPr lang="en-US" sz="1800" dirty="0">
                <a:latin typeface="Consolas"/>
                <a:ea typeface="Monaco"/>
                <a:cs typeface="Consolas"/>
              </a:rPr>
              <a:t>) {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Scanner </a:t>
            </a:r>
            <a:r>
              <a:rPr lang="en-US" sz="18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input</a:t>
            </a:r>
            <a:r>
              <a:rPr lang="en-US" sz="1800" dirty="0">
                <a:latin typeface="Consolas"/>
                <a:ea typeface="Monaco"/>
                <a:cs typeface="Consolas"/>
              </a:rPr>
              <a:t> = 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800" dirty="0">
                <a:latin typeface="Consolas"/>
                <a:ea typeface="Monaco"/>
                <a:cs typeface="Consolas"/>
              </a:rPr>
              <a:t> Scanner(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System.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in</a:t>
            </a:r>
            <a:r>
              <a:rPr lang="en-US" sz="1800" dirty="0">
                <a:latin typeface="Consolas"/>
                <a:ea typeface="Monaco"/>
                <a:cs typeface="Consolas"/>
              </a:rPr>
              <a:t>)</a:t>
            </a:r>
            <a:r>
              <a:rPr lang="en-US" sz="1800" dirty="0" smtClean="0">
                <a:latin typeface="Consolas"/>
                <a:ea typeface="Monaco"/>
                <a:cs typeface="Consolas"/>
              </a:rPr>
              <a:t>;</a:t>
            </a:r>
            <a:endParaRPr lang="en-US" sz="1800" dirty="0">
              <a:latin typeface="Consolas"/>
              <a:ea typeface="Monaco"/>
              <a:cs typeface="Consolas"/>
            </a:endParaRP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System.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.print</a:t>
            </a:r>
            <a:r>
              <a:rPr lang="en-US" sz="1800" dirty="0">
                <a:latin typeface="Consolas"/>
                <a:ea typeface="Monaco"/>
                <a:cs typeface="Consolas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"Enter a value: "</a:t>
            </a:r>
            <a:r>
              <a:rPr lang="en-US" sz="1800" dirty="0">
                <a:latin typeface="Consolas"/>
                <a:ea typeface="Monaco"/>
                <a:cs typeface="Consolas"/>
              </a:rPr>
              <a:t>);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  <a:r>
              <a:rPr lang="en-US" sz="18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double</a:t>
            </a:r>
            <a:r>
              <a:rPr lang="en-US" sz="1800" dirty="0">
                <a:latin typeface="Consolas"/>
                <a:ea typeface="Monaco"/>
                <a:cs typeface="Consolas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800" dirty="0">
                <a:latin typeface="Consolas"/>
                <a:ea typeface="Monaco"/>
                <a:cs typeface="Consolas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input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.nextDouble</a:t>
            </a:r>
            <a:r>
              <a:rPr lang="en-US" sz="1800" dirty="0">
                <a:latin typeface="Consolas"/>
                <a:ea typeface="Monaco"/>
                <a:cs typeface="Consolas"/>
              </a:rPr>
              <a:t>()</a:t>
            </a:r>
            <a:r>
              <a:rPr lang="en-US" sz="1800" dirty="0" smtClean="0">
                <a:latin typeface="Consolas"/>
                <a:ea typeface="Monaco"/>
                <a:cs typeface="Consolas"/>
              </a:rPr>
              <a:t>;</a:t>
            </a: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	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System.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out</a:t>
            </a:r>
            <a:r>
              <a:rPr lang="en-US" sz="1800" dirty="0" err="1">
                <a:latin typeface="Consolas"/>
                <a:ea typeface="Monaco"/>
                <a:cs typeface="Consolas"/>
              </a:rPr>
              <a:t>.printf</a:t>
            </a:r>
            <a:r>
              <a:rPr lang="en-US" sz="1800" dirty="0">
                <a:latin typeface="Consolas"/>
                <a:ea typeface="Monaco"/>
                <a:cs typeface="Consolas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"Rounded: %.3f%n"</a:t>
            </a:r>
            <a:r>
              <a:rPr lang="en-US" sz="1800" dirty="0">
                <a:latin typeface="Consolas"/>
                <a:ea typeface="Monaco"/>
                <a:cs typeface="Consolas"/>
              </a:rPr>
              <a:t>, </a:t>
            </a:r>
            <a:r>
              <a:rPr lang="en-US" sz="18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800" dirty="0">
                <a:latin typeface="Consolas"/>
                <a:ea typeface="Monaco"/>
                <a:cs typeface="Consolas"/>
              </a:rPr>
              <a:t>);</a:t>
            </a:r>
          </a:p>
          <a:p>
            <a:pPr marL="182880" indent="0">
              <a:buNone/>
            </a:pPr>
            <a:r>
              <a:rPr lang="en-US" sz="1800" dirty="0">
                <a:latin typeface="Consolas"/>
                <a:ea typeface="Monaco"/>
                <a:cs typeface="Consolas"/>
              </a:rPr>
              <a:t>	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7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outputting numbers, the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method allows you more control than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The syntax is first a format string, then any number of arguments (with each non-newline converter having an argument)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Java also has libraries that contain additional </a:t>
            </a:r>
            <a:r>
              <a:rPr lang="en-US" i="1" dirty="0" smtClean="0"/>
              <a:t>methods</a:t>
            </a:r>
            <a:r>
              <a:rPr lang="en-US" dirty="0" smtClean="0"/>
              <a:t> for doing more complex calculations</a:t>
            </a:r>
          </a:p>
          <a:p>
            <a:pPr lvl="1"/>
            <a:r>
              <a:rPr lang="en-US" dirty="0" smtClean="0"/>
              <a:t>Square root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Absolute value</a:t>
            </a:r>
          </a:p>
          <a:p>
            <a:pPr lvl="1"/>
            <a:r>
              <a:rPr lang="en-US" dirty="0" smtClean="0"/>
              <a:t>Logarithms</a:t>
            </a:r>
          </a:p>
          <a:p>
            <a:pPr lvl="1"/>
            <a:r>
              <a:rPr lang="en-US" dirty="0" smtClean="0"/>
              <a:t>Trigonometric functions 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99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7312" y="1417637"/>
            <a:ext cx="9905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cs typeface="Consolas" pitchFamily="49" charset="0"/>
              </a:rPr>
              <a:t>Syntax to use the square root function: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Math.</a:t>
            </a:r>
            <a:r>
              <a:rPr lang="en-US" i="1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sqrt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VALUE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cs typeface="Consolas" pitchFamily="49" charset="0"/>
              </a:rPr>
              <a:t>For example:                                              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(100.0); </a:t>
            </a:r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s = 10.0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cs typeface="Consolas" pitchFamily="49" charset="0"/>
              </a:rPr>
              <a:t>Syntax to use the power function: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 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Math.</a:t>
            </a:r>
            <a:r>
              <a:rPr lang="en-US" i="1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pow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(VALUE, POWER);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cs typeface="Consolas" pitchFamily="49" charset="0"/>
              </a:rPr>
              <a:t>For example:                                               </a:t>
            </a:r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Math.</a:t>
            </a:r>
            <a:r>
              <a:rPr lang="en-US" i="1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pow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(5, 2); </a:t>
            </a:r>
            <a:r>
              <a:rPr lang="en-US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p = 25 (5^2)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cs typeface="Consolas" pitchFamily="49" charset="0"/>
              </a:rPr>
              <a:t>Note that the parentheses are necessary</a:t>
            </a:r>
          </a:p>
          <a:p>
            <a:pPr lvl="1">
              <a:lnSpc>
                <a:spcPct val="110000"/>
              </a:lnSpc>
            </a:pP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8912" y="1660420"/>
            <a:ext cx="7015162" cy="562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square_root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 value: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2);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square_root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"^2="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"^(1/2)="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square_root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Alphanumeric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4176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endParaRPr lang="en-US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Single character or symbol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Always put in </a:t>
            </a:r>
            <a:r>
              <a:rPr lang="en-US" u="sng" dirty="0" smtClean="0"/>
              <a:t>single</a:t>
            </a:r>
            <a:r>
              <a:rPr lang="en-US" i="1" dirty="0" smtClean="0"/>
              <a:t> </a:t>
            </a:r>
            <a:r>
              <a:rPr lang="en-US" dirty="0" smtClean="0"/>
              <a:t>quotes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'.'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$'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1 byte of memory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sequence of characters and/or symbols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Always put in </a:t>
            </a:r>
            <a:r>
              <a:rPr lang="en-US" u="sng" dirty="0" smtClean="0"/>
              <a:t>double</a:t>
            </a:r>
            <a:r>
              <a:rPr lang="en-US" dirty="0"/>
              <a:t> </a:t>
            </a:r>
            <a:r>
              <a:rPr lang="en-US" dirty="0" smtClean="0"/>
              <a:t>quotes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475!"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"$"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Write a program that reads two values (x and y) from the user, calculates </a:t>
            </a:r>
            <a:r>
              <a:rPr lang="en-US" dirty="0" err="1" smtClean="0"/>
              <a:t>x^y</a:t>
            </a:r>
            <a:r>
              <a:rPr lang="en-US" dirty="0" smtClean="0"/>
              <a:t>, and prints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3312" y="1737440"/>
            <a:ext cx="5795962" cy="5822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x: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y: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"^"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sz="2800" dirty="0" smtClean="0"/>
              <a:t>Mathematical statements in Java are NOT like "normal" math formulas</a:t>
            </a:r>
          </a:p>
          <a:p>
            <a:r>
              <a:rPr lang="en-US" sz="2800" dirty="0" smtClean="0"/>
              <a:t>They are used only once to calculate a new value, when the statement is executed in sequential order</a:t>
            </a:r>
          </a:p>
          <a:p>
            <a:r>
              <a:rPr lang="en-US" sz="2800" dirty="0" smtClean="0"/>
              <a:t>Operator precedence is used just like in your calculator, but it's always best to use parentheses for complex expressions anyway</a:t>
            </a:r>
          </a:p>
          <a:p>
            <a:r>
              <a:rPr lang="en-US" sz="2800" dirty="0" smtClean="0"/>
              <a:t>When dividing two </a:t>
            </a:r>
            <a:r>
              <a:rPr lang="en-US" sz="28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7F0055"/>
                </a:solidFill>
              </a:rPr>
              <a:t> </a:t>
            </a:r>
            <a:r>
              <a:rPr lang="en-US" sz="2800" dirty="0" smtClean="0"/>
              <a:t>values, the result is an </a:t>
            </a:r>
            <a:r>
              <a:rPr lang="en-US" sz="28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7F0055"/>
                </a:solidFill>
              </a:rPr>
              <a:t> </a:t>
            </a:r>
            <a:r>
              <a:rPr lang="en-US" sz="2800" dirty="0" smtClean="0"/>
              <a:t>(use long division and throw away the remainder)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26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tring</a:t>
            </a:r>
            <a:r>
              <a:rPr lang="en-US" dirty="0" smtClean="0"/>
              <a:t> type is actually a Java </a:t>
            </a:r>
            <a:r>
              <a:rPr lang="en-US" i="1" dirty="0" smtClean="0"/>
              <a:t>class</a:t>
            </a:r>
          </a:p>
          <a:p>
            <a:pPr lvl="1"/>
            <a:r>
              <a:rPr lang="en-US" dirty="0" smtClean="0"/>
              <a:t>Others we’ve discussed are </a:t>
            </a:r>
            <a:r>
              <a:rPr lang="en-US" i="1" dirty="0" smtClean="0"/>
              <a:t>primitive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We'll talk more about classes later</a:t>
            </a:r>
            <a:endParaRPr lang="en-US" dirty="0"/>
          </a:p>
          <a:p>
            <a:r>
              <a:rPr lang="en-US" dirty="0" smtClean="0"/>
              <a:t>For now, it means that there extra </a:t>
            </a:r>
            <a:r>
              <a:rPr lang="en-US" i="1" dirty="0" smtClean="0"/>
              <a:t>methods</a:t>
            </a:r>
            <a:r>
              <a:rPr lang="en-US" dirty="0" smtClean="0"/>
              <a:t> that you can use with every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For example, there is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length() </a:t>
            </a:r>
            <a:r>
              <a:rPr lang="en-US" dirty="0" smtClean="0"/>
              <a:t>method that will tell you how long a string is</a:t>
            </a:r>
          </a:p>
        </p:txBody>
      </p:sp>
    </p:spTree>
    <p:extLst>
      <p:ext uri="{BB962C8B-B14F-4D97-AF65-F5344CB8AC3E}">
        <p14:creationId xmlns:p14="http://schemas.microsoft.com/office/powerpoint/2010/main" val="40916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3017837"/>
            <a:ext cx="9372600" cy="279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"May the force be with you."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above string is this long: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5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boolean</a:t>
            </a:r>
            <a:endParaRPr lang="en-US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Boolean valued</a:t>
            </a:r>
          </a:p>
          <a:p>
            <a:pPr lvl="1"/>
            <a:r>
              <a:rPr lang="en-US" dirty="0" smtClean="0"/>
              <a:t>Only values: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true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false</a:t>
            </a:r>
          </a:p>
          <a:p>
            <a:pPr lvl="1"/>
            <a:r>
              <a:rPr lang="en-US" dirty="0"/>
              <a:t>At least one byte of </a:t>
            </a:r>
            <a:r>
              <a:rPr lang="en-US" dirty="0" smtClean="0"/>
              <a:t>memory</a:t>
            </a:r>
            <a:endParaRPr lang="en-US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general, you can not assign a value of one type to a variable of another type</a:t>
            </a:r>
          </a:p>
          <a:p>
            <a:pPr lvl="1"/>
            <a:r>
              <a:rPr lang="en-US" dirty="0" smtClean="0"/>
              <a:t>There are some exceptions that come with caveats</a:t>
            </a:r>
          </a:p>
          <a:p>
            <a:pPr lvl="1"/>
            <a:r>
              <a:rPr lang="en-US" dirty="0" smtClean="0"/>
              <a:t>There are ways to force the conversion in some cases</a:t>
            </a:r>
          </a:p>
          <a:p>
            <a:r>
              <a:rPr lang="en-US" dirty="0" smtClean="0"/>
              <a:t>Rule of thumb: don’t mix types except when necessary, and always be careful when you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277545" cy="5029200"/>
          </a:xfrm>
        </p:spPr>
        <p:txBody>
          <a:bodyPr/>
          <a:lstStyle/>
          <a:p>
            <a:r>
              <a:rPr lang="en-US" sz="2800" dirty="0" smtClean="0"/>
              <a:t>You normally can't assign a double value to an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dirty="0" smtClean="0"/>
              <a:t>variable because you would lose information</a:t>
            </a:r>
          </a:p>
          <a:p>
            <a:pPr lvl="1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</a:rPr>
              <a:t>1.99;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//compiler error</a:t>
            </a:r>
            <a:endParaRPr lang="en-US" sz="20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dirty="0" smtClean="0"/>
              <a:t>Same is true when assigning from a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sz="2400" dirty="0" smtClean="0"/>
              <a:t>variable</a:t>
            </a:r>
          </a:p>
          <a:p>
            <a:r>
              <a:rPr lang="en-US" sz="2800" dirty="0" smtClean="0"/>
              <a:t>You can assign an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800" dirty="0" smtClean="0"/>
              <a:t>value to a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</a:t>
            </a:r>
            <a:r>
              <a:rPr lang="en-US" sz="2800" dirty="0" smtClean="0"/>
              <a:t>variable without any problems</a:t>
            </a:r>
          </a:p>
          <a:p>
            <a:r>
              <a:rPr lang="en-US" sz="2800" dirty="0" smtClean="0"/>
              <a:t>Strings and characters don’t mix in either direction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letter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"A"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//compiler error </a:t>
            </a:r>
            <a:endParaRPr lang="en-US" sz="2000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'a'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//compiler error</a:t>
            </a:r>
            <a:endParaRPr lang="en-US" sz="20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28</TotalTime>
  <Words>1900</Words>
  <Application>Microsoft Office PowerPoint</Application>
  <PresentationFormat>Custom</PresentationFormat>
  <Paragraphs>416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ＭＳ 明朝</vt:lpstr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Monaco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Review</vt:lpstr>
      <vt:lpstr>Data Types - Numbers</vt:lpstr>
      <vt:lpstr>Data Types - Alphanumeric</vt:lpstr>
      <vt:lpstr>Notes about Strings</vt:lpstr>
      <vt:lpstr>String Example</vt:lpstr>
      <vt:lpstr>Data Types - Boolean</vt:lpstr>
      <vt:lpstr>Mixing Types</vt:lpstr>
      <vt:lpstr>Mixing Types</vt:lpstr>
      <vt:lpstr>Mixing Types</vt:lpstr>
      <vt:lpstr>Mathematical Operators</vt:lpstr>
      <vt:lpstr>Assignment Statements</vt:lpstr>
      <vt:lpstr>Assignment Statements</vt:lpstr>
      <vt:lpstr>Common Mistake</vt:lpstr>
      <vt:lpstr>Common Mistake</vt:lpstr>
      <vt:lpstr>Corrected</vt:lpstr>
      <vt:lpstr>Integer Division</vt:lpstr>
      <vt:lpstr>Long Division Review</vt:lpstr>
      <vt:lpstr>Constant Values</vt:lpstr>
      <vt:lpstr>Integer Division</vt:lpstr>
      <vt:lpstr>Examples</vt:lpstr>
      <vt:lpstr>Exercise</vt:lpstr>
      <vt:lpstr>Answer</vt:lpstr>
      <vt:lpstr>Multiplication Note</vt:lpstr>
      <vt:lpstr>Complex Expressions</vt:lpstr>
      <vt:lpstr>Operator Precedence</vt:lpstr>
      <vt:lpstr>Exercise</vt:lpstr>
      <vt:lpstr>Answer</vt:lpstr>
      <vt:lpstr>Printing Review</vt:lpstr>
      <vt:lpstr>Numeric Output</vt:lpstr>
      <vt:lpstr>Example</vt:lpstr>
      <vt:lpstr>Format String</vt:lpstr>
      <vt:lpstr>Some Converters, Flags</vt:lpstr>
      <vt:lpstr>Exercise</vt:lpstr>
      <vt:lpstr>Answer</vt:lpstr>
      <vt:lpstr>Printing Methods</vt:lpstr>
      <vt:lpstr>Math Library</vt:lpstr>
      <vt:lpstr>Math Library</vt:lpstr>
      <vt:lpstr>Example</vt:lpstr>
      <vt:lpstr>Exercise</vt:lpstr>
      <vt:lpstr>Answer</vt:lpstr>
      <vt:lpstr>Wrap Up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Charlie</cp:lastModifiedBy>
  <cp:revision>3</cp:revision>
  <cp:lastPrinted>1601-01-01T00:00:00Z</cp:lastPrinted>
  <dcterms:created xsi:type="dcterms:W3CDTF">2015-09-01T19:16:07Z</dcterms:created>
  <dcterms:modified xsi:type="dcterms:W3CDTF">2015-09-14T12:38:50Z</dcterms:modified>
</cp:coreProperties>
</file>