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</p:sldMasterIdLst>
  <p:notesMasterIdLst>
    <p:notesMasterId r:id="rId12"/>
  </p:notesMasterIdLst>
  <p:sldIdLst>
    <p:sldId id="258" r:id="rId3"/>
    <p:sldId id="259" r:id="rId4"/>
    <p:sldId id="260" r:id="rId5"/>
    <p:sldId id="263" r:id="rId6"/>
    <p:sldId id="261" r:id="rId7"/>
    <p:sldId id="264" r:id="rId8"/>
    <p:sldId id="265" r:id="rId9"/>
    <p:sldId id="266" r:id="rId10"/>
    <p:sldId id="262" r:id="rId11"/>
  </p:sldIdLst>
  <p:sldSz cx="10080625" cy="7559675"/>
  <p:notesSz cx="7772400" cy="10058400"/>
  <p:defaultTextStyle>
    <a:defPPr>
      <a:defRPr lang="en-US"/>
    </a:defPPr>
    <a:lvl1pPr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1pPr>
    <a:lvl2pPr marL="742950" indent="-28575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2pPr>
    <a:lvl3pPr marL="11430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3pPr>
    <a:lvl4pPr marL="16002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4pPr>
    <a:lvl5pPr marL="20574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0000"/>
    <a:srgbClr val="640000"/>
    <a:srgbClr val="928F00"/>
    <a:srgbClr val="E3DE00"/>
    <a:srgbClr val="C9C400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1367" autoAdjust="0"/>
  </p:normalViewPr>
  <p:slideViewPr>
    <p:cSldViewPr>
      <p:cViewPr varScale="1">
        <p:scale>
          <a:sx n="83" d="100"/>
          <a:sy n="83" d="100"/>
        </p:scale>
        <p:origin x="-50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7500" y="1006475"/>
            <a:ext cx="45942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5437" cy="382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1403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WIT COMP1000 Computer Science I Course Material by Wentworth</a:t>
            </a:r>
            <a:r>
              <a:rPr lang="en-US" baseline="0" dirty="0" smtClean="0"/>
              <a:t> Institute of Technology</a:t>
            </a:r>
            <a:r>
              <a:rPr lang="en-US" dirty="0" smtClean="0"/>
              <a:t> (http://www.wit.edu/computer-science) is licensed under a Creative Commons Attribution-</a:t>
            </a:r>
            <a:r>
              <a:rPr lang="en-US" dirty="0" err="1" smtClean="0"/>
              <a:t>NonCommercial</a:t>
            </a:r>
            <a:r>
              <a:rPr lang="en-US" dirty="0" smtClean="0"/>
              <a:t> 4.0 International License (http://creativecommons.org/licenses/by-nc/4.0/).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en-US" sz="1200" b="0" i="0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Based on a work at </a:t>
            </a:r>
            <a:r>
              <a:rPr lang="en-US" sz="1200" b="0" i="0" u="none" strike="noStrike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https://sites.google.com/site/witcomp128fall2014.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7167" y="1874837"/>
            <a:ext cx="9143999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7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73200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8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itchFamily="2" charset="2"/>
              <a:buChar char="§"/>
              <a:defRPr/>
            </a:lvl1pPr>
            <a:lvl2pPr marL="914400" indent="-457200">
              <a:buFont typeface="Arial" pitchFamily="34" charset="0"/>
              <a:buChar char="•"/>
              <a:defRPr/>
            </a:lvl2pPr>
            <a:lvl3pPr marL="1257300" indent="-342900">
              <a:buFont typeface="Wingdings" pitchFamily="2" charset="2"/>
              <a:buChar char="§"/>
              <a:defRPr/>
            </a:lvl3pPr>
            <a:lvl4pPr marL="1714500" indent="-342900">
              <a:buFont typeface="Arial" pitchFamily="34" charset="0"/>
              <a:buChar char="•"/>
              <a:defRPr/>
            </a:lvl4pPr>
            <a:lvl5pPr marL="2171700" indent="-3429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134447" y="71326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6485" y="7227691"/>
            <a:ext cx="176202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 COMP1000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843216" y="7216202"/>
            <a:ext cx="3651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/>
          <a:p>
            <a:pPr>
              <a:lnSpc>
                <a:spcPct val="93000"/>
              </a:lnSpc>
            </a:pPr>
            <a:fld id="{0CBF143C-F1D4-4CC7-8AA6-A94FC5CAAAF3}" type="slidenum">
              <a:rPr lang="de-DE" sz="18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lnSpc>
                  <a:spcPct val="93000"/>
                </a:lnSpc>
              </a:pPr>
              <a:t>‹#›</a:t>
            </a:fld>
            <a:endParaRPr lang="de-DE" sz="1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3095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70037"/>
            <a:ext cx="906938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6" name="Parallelogram 5"/>
          <p:cNvSpPr/>
          <p:nvPr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993257" y="7227692"/>
            <a:ext cx="1923855" cy="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Do. Learn. Succeed.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>
            <a:off x="134447" y="13414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5381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74837"/>
            <a:ext cx="90693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11" name="Parallelogram 10"/>
          <p:cNvSpPr/>
          <p:nvPr userDrawn="1"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5153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oracle.com/javase/8/docs/api/java/util/Formatter.html%23synta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 COMP1000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Formatting Numeric Print Output</a:t>
            </a:r>
          </a:p>
        </p:txBody>
      </p:sp>
    </p:spTree>
    <p:extLst>
      <p:ext uri="{BB962C8B-B14F-4D97-AF65-F5344CB8AC3E}">
        <p14:creationId xmlns:p14="http://schemas.microsoft.com/office/powerpoint/2010/main" val="99656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Review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 far you know about two methods to print the value of variables, as well as anything literal in quotes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 smtClean="0">
                <a:latin typeface="Consolas" panose="020B0609020204030204" pitchFamily="49" charset="0"/>
              </a:rPr>
              <a:t>.print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en-US" dirty="0" smtClean="0"/>
          </a:p>
          <a:p>
            <a:r>
              <a:rPr lang="en-US" dirty="0" smtClean="0"/>
              <a:t>To sequence values/variables together, use the plus (+) operator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.println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"Example: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 + x);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if you wanted to output exactly two decimal places of a </a:t>
            </a:r>
            <a:r>
              <a:rPr lang="en-US" dirty="0" smtClean="0"/>
              <a:t>number (with rounding), </a:t>
            </a:r>
            <a:r>
              <a:rPr lang="en-US" dirty="0"/>
              <a:t>or </a:t>
            </a:r>
            <a:r>
              <a:rPr lang="en-US" dirty="0" smtClean="0"/>
              <a:t>thousands separators (i.e. 1234 vs. 1,234)?</a:t>
            </a:r>
            <a:endParaRPr lang="en-US" dirty="0"/>
          </a:p>
          <a:p>
            <a:r>
              <a:rPr lang="en-US" dirty="0" smtClean="0"/>
              <a:t>These methods are generally useful for printing strings and integers, but Java supports even greater control when printing numbers (particularly large numbers/decimals)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"format"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arg1, arg2, …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73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912" y="1722437"/>
            <a:ext cx="9448800" cy="4255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latin typeface="Consolas"/>
                <a:ea typeface="ＭＳ 明朝"/>
                <a:cs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  <a:ea typeface="ＭＳ 明朝"/>
                <a:cs typeface="Consolas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  <a:ea typeface="ＭＳ 明朝"/>
                <a:cs typeface="Consolas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 main(String[] </a:t>
            </a:r>
            <a:r>
              <a:rPr lang="en-US" sz="1800" dirty="0" err="1">
                <a:solidFill>
                  <a:srgbClr val="6A3E3E"/>
                </a:solidFill>
                <a:latin typeface="Consolas"/>
                <a:ea typeface="ＭＳ 明朝"/>
                <a:cs typeface="Consolas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) 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{</a:t>
            </a: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onsolas"/>
              <a:ea typeface="ＭＳ 明朝"/>
              <a:cs typeface="Consola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nsolas"/>
                <a:ea typeface="ＭＳ 明朝"/>
                <a:cs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/>
                <a:ea typeface="ＭＳ 明朝"/>
                <a:cs typeface="Consolas"/>
              </a:rPr>
              <a:t>smallNum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 = 0.031752;</a:t>
            </a:r>
            <a:endParaRPr lang="en-US" sz="1800" dirty="0">
              <a:latin typeface="Consolas"/>
              <a:ea typeface="ＭＳ 明朝"/>
              <a:cs typeface="Consola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		</a:t>
            </a:r>
            <a:r>
              <a:rPr lang="en-US" sz="1800" b="1" dirty="0" err="1">
                <a:solidFill>
                  <a:srgbClr val="7F0055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/>
                <a:ea typeface="ＭＳ 明朝"/>
                <a:cs typeface="Consolas"/>
              </a:rPr>
              <a:t>bigNum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 = 88452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/>
                <a:ea typeface="ＭＳ 明朝"/>
                <a:cs typeface="Consolas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/>
                <a:ea typeface="ＭＳ 明朝"/>
                <a:cs typeface="Consolas"/>
              </a:rPr>
              <a:t>"Value = "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 + </a:t>
            </a:r>
            <a:r>
              <a:rPr lang="en-US" sz="1800" dirty="0" err="1">
                <a:solidFill>
                  <a:srgbClr val="6A3E3E"/>
                </a:solidFill>
                <a:latin typeface="Consolas"/>
                <a:ea typeface="ＭＳ 明朝"/>
                <a:cs typeface="Consolas"/>
              </a:rPr>
              <a:t>smallNum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; </a:t>
            </a:r>
            <a:r>
              <a:rPr lang="en-US" sz="1800" dirty="0" smtClean="0">
                <a:solidFill>
                  <a:srgbClr val="3F7F5F"/>
                </a:solidFill>
                <a:latin typeface="Monaco"/>
                <a:ea typeface="ＭＳ 明朝"/>
                <a:cs typeface="Monaco"/>
              </a:rPr>
              <a:t>// 0.031752</a:t>
            </a:r>
            <a:r>
              <a:rPr lang="en-US" sz="1800" dirty="0" smtClean="0"/>
              <a:t> </a:t>
            </a:r>
            <a:endParaRPr lang="en-US" sz="1800" dirty="0">
              <a:latin typeface="Consolas"/>
              <a:ea typeface="ＭＳ 明朝"/>
              <a:cs typeface="Consola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/>
                <a:ea typeface="ＭＳ 明朝"/>
                <a:cs typeface="Consolas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.printf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/>
                <a:ea typeface="ＭＳ 明朝"/>
                <a:cs typeface="Consolas"/>
              </a:rPr>
              <a:t>"Value = %.3f%n"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/>
                <a:ea typeface="ＭＳ 明朝"/>
                <a:cs typeface="Consolas"/>
              </a:rPr>
              <a:t>smallNum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; </a:t>
            </a:r>
            <a:r>
              <a:rPr lang="en-US" sz="1800" dirty="0">
                <a:solidFill>
                  <a:srgbClr val="3F7F5F"/>
                </a:solidFill>
                <a:latin typeface="Monaco"/>
                <a:ea typeface="ＭＳ 明朝"/>
                <a:cs typeface="Monaco"/>
              </a:rPr>
              <a:t>// </a:t>
            </a:r>
            <a:r>
              <a:rPr lang="en-US" sz="1800" dirty="0" smtClean="0">
                <a:solidFill>
                  <a:srgbClr val="3F7F5F"/>
                </a:solidFill>
                <a:latin typeface="Monaco"/>
                <a:ea typeface="ＭＳ 明朝"/>
                <a:cs typeface="Monaco"/>
              </a:rPr>
              <a:t>0.032</a:t>
            </a:r>
            <a:endParaRPr lang="en-US" sz="1800" dirty="0">
              <a:latin typeface="Consolas"/>
              <a:ea typeface="ＭＳ 明朝"/>
              <a:cs typeface="Consola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/>
                <a:ea typeface="ＭＳ 明朝"/>
                <a:cs typeface="Consolas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.printf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/>
                <a:ea typeface="ＭＳ 明朝"/>
                <a:cs typeface="Consolas"/>
              </a:rPr>
              <a:t>"Value = %.2e%n"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/>
                <a:ea typeface="ＭＳ 明朝"/>
                <a:cs typeface="Consolas"/>
              </a:rPr>
              <a:t>smallNum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; </a:t>
            </a:r>
            <a:r>
              <a:rPr lang="en-US" sz="1800" dirty="0">
                <a:solidFill>
                  <a:srgbClr val="3F7F5F"/>
                </a:solidFill>
                <a:latin typeface="Monaco"/>
                <a:ea typeface="ＭＳ 明朝"/>
                <a:cs typeface="Monaco"/>
              </a:rPr>
              <a:t>// </a:t>
            </a:r>
            <a:r>
              <a:rPr lang="en-US" sz="1800" dirty="0" smtClean="0">
                <a:solidFill>
                  <a:srgbClr val="3F7F5F"/>
                </a:solidFill>
                <a:latin typeface="Monaco"/>
                <a:ea typeface="ＭＳ 明朝"/>
                <a:cs typeface="Monaco"/>
              </a:rPr>
              <a:t>3.18e-02</a:t>
            </a:r>
            <a:endParaRPr lang="en-US" sz="1800" dirty="0" smtClean="0">
              <a:solidFill>
                <a:srgbClr val="000000"/>
              </a:solidFill>
              <a:latin typeface="Consolas"/>
              <a:ea typeface="ＭＳ 明朝"/>
              <a:cs typeface="Consola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onsolas"/>
              <a:ea typeface="ＭＳ 明朝"/>
              <a:cs typeface="Consola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/>
                <a:ea typeface="ＭＳ 明朝"/>
                <a:cs typeface="Consolas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onsolas"/>
              <a:ea typeface="ＭＳ 明朝"/>
              <a:cs typeface="Consola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/>
                <a:ea typeface="ＭＳ 明朝"/>
                <a:cs typeface="Consolas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/>
                <a:ea typeface="ＭＳ 明朝"/>
                <a:cs typeface="Consolas"/>
              </a:rPr>
              <a:t>"Value = "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 + </a:t>
            </a:r>
            <a:r>
              <a:rPr lang="en-US" sz="1800" dirty="0" err="1">
                <a:solidFill>
                  <a:srgbClr val="6A3E3E"/>
                </a:solidFill>
                <a:latin typeface="Consolas"/>
                <a:ea typeface="ＭＳ 明朝"/>
                <a:cs typeface="Consolas"/>
              </a:rPr>
              <a:t>bigNum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; </a:t>
            </a:r>
            <a:r>
              <a:rPr lang="en-US" sz="1800" dirty="0">
                <a:solidFill>
                  <a:srgbClr val="3F7F5F"/>
                </a:solidFill>
                <a:latin typeface="Monaco"/>
                <a:ea typeface="ＭＳ 明朝"/>
                <a:cs typeface="Monaco"/>
              </a:rPr>
              <a:t>// </a:t>
            </a:r>
            <a:r>
              <a:rPr lang="en-US" sz="1800" dirty="0" smtClean="0">
                <a:solidFill>
                  <a:srgbClr val="3F7F5F"/>
                </a:solidFill>
                <a:latin typeface="Monaco"/>
                <a:ea typeface="ＭＳ 明朝"/>
                <a:cs typeface="Monaco"/>
              </a:rPr>
              <a:t>88452</a:t>
            </a:r>
            <a:endParaRPr lang="en-US" sz="1800" dirty="0">
              <a:latin typeface="Consolas"/>
              <a:ea typeface="ＭＳ 明朝"/>
              <a:cs typeface="Consola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/>
                <a:ea typeface="ＭＳ 明朝"/>
                <a:cs typeface="Consolas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.printf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/>
                <a:ea typeface="ＭＳ 明朝"/>
                <a:cs typeface="Consolas"/>
              </a:rPr>
              <a:t>"Value = %,</a:t>
            </a:r>
            <a:r>
              <a:rPr lang="en-US" sz="1800" dirty="0" err="1">
                <a:solidFill>
                  <a:srgbClr val="2A00FF"/>
                </a:solidFill>
                <a:latin typeface="Consolas"/>
                <a:ea typeface="ＭＳ 明朝"/>
                <a:cs typeface="Consolas"/>
              </a:rPr>
              <a:t>d%n</a:t>
            </a:r>
            <a:r>
              <a:rPr lang="en-US" sz="1800" dirty="0">
                <a:solidFill>
                  <a:srgbClr val="2A00FF"/>
                </a:solidFill>
                <a:latin typeface="Consolas"/>
                <a:ea typeface="ＭＳ 明朝"/>
                <a:cs typeface="Consolas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/>
                <a:ea typeface="ＭＳ 明朝"/>
                <a:cs typeface="Consolas"/>
              </a:rPr>
              <a:t>bigNum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; </a:t>
            </a:r>
            <a:r>
              <a:rPr lang="en-US" sz="1800" dirty="0">
                <a:solidFill>
                  <a:srgbClr val="3F7F5F"/>
                </a:solidFill>
                <a:latin typeface="Monaco"/>
                <a:ea typeface="ＭＳ 明朝"/>
                <a:cs typeface="Monaco"/>
              </a:rPr>
              <a:t>// </a:t>
            </a:r>
            <a:r>
              <a:rPr lang="en-US" sz="1800" dirty="0" smtClean="0">
                <a:solidFill>
                  <a:srgbClr val="3F7F5F"/>
                </a:solidFill>
                <a:latin typeface="Monaco"/>
                <a:ea typeface="ＭＳ 明朝"/>
                <a:cs typeface="Monaco"/>
              </a:rPr>
              <a:t>88,452</a:t>
            </a:r>
            <a:endParaRPr lang="en-US" sz="1800" dirty="0" smtClean="0">
              <a:solidFill>
                <a:srgbClr val="000000"/>
              </a:solidFill>
              <a:latin typeface="Consolas"/>
              <a:ea typeface="ＭＳ 明朝"/>
              <a:cs typeface="Consola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onsolas"/>
              <a:ea typeface="ＭＳ 明朝"/>
              <a:cs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	}</a:t>
            </a:r>
            <a:r>
              <a:rPr lang="en-US" sz="1800" dirty="0">
                <a:latin typeface="Consolas"/>
                <a:cs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312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format string contains literals (items you want outputted verbatim), converters, and flags</a:t>
            </a:r>
          </a:p>
          <a:p>
            <a:pPr lvl="1"/>
            <a:r>
              <a:rPr lang="en-US" dirty="0" smtClean="0"/>
              <a:t>A converter looks to the arguments to fill in a value</a:t>
            </a:r>
          </a:p>
          <a:p>
            <a:pPr lvl="2"/>
            <a:r>
              <a:rPr lang="en-US" dirty="0" smtClean="0"/>
              <a:t>Starts with a % and ends with a single character code</a:t>
            </a:r>
          </a:p>
          <a:p>
            <a:pPr lvl="1"/>
            <a:r>
              <a:rPr lang="en-US" dirty="0" smtClean="0"/>
              <a:t>A flag modifies a converter with options</a:t>
            </a:r>
          </a:p>
          <a:p>
            <a:pPr lvl="2"/>
            <a:r>
              <a:rPr lang="en-US" dirty="0" smtClean="0"/>
              <a:t>Goes between the % and the converter code</a:t>
            </a:r>
            <a:endParaRPr lang="en-US" dirty="0"/>
          </a:p>
          <a:p>
            <a:r>
              <a:rPr lang="en-US" dirty="0" smtClean="0"/>
              <a:t>Each time you use a converter, you must supply a corresponding argument (other than newline)</a:t>
            </a:r>
          </a:p>
        </p:txBody>
      </p:sp>
    </p:spTree>
    <p:extLst>
      <p:ext uri="{BB962C8B-B14F-4D97-AF65-F5344CB8AC3E}">
        <p14:creationId xmlns:p14="http://schemas.microsoft.com/office/powerpoint/2010/main" val="20586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Converters, Flags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51154"/>
              </p:ext>
            </p:extLst>
          </p:nvPr>
        </p:nvGraphicFramePr>
        <p:xfrm>
          <a:off x="468312" y="1874837"/>
          <a:ext cx="91440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/>
                <a:gridCol w="1828800"/>
                <a:gridCol w="5181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ahoma"/>
                          <a:cs typeface="Tahoma"/>
                        </a:rPr>
                        <a:t>Converter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ahoma"/>
                          <a:cs typeface="Tahoma"/>
                        </a:rPr>
                        <a:t>Flag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ahoma"/>
                          <a:cs typeface="Tahoma"/>
                        </a:rPr>
                        <a:t>Description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d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ahoma"/>
                          <a:cs typeface="Tahoma"/>
                        </a:rPr>
                        <a:t>An integer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f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ahoma"/>
                          <a:cs typeface="Tahoma"/>
                        </a:rPr>
                        <a:t>A float (includes double)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e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ahoma"/>
                          <a:cs typeface="Tahoma"/>
                        </a:rPr>
                        <a:t>A float</a:t>
                      </a:r>
                      <a:r>
                        <a:rPr lang="en-US" baseline="0" dirty="0" smtClean="0">
                          <a:latin typeface="Tahoma"/>
                          <a:cs typeface="Tahoma"/>
                        </a:rPr>
                        <a:t> in scientific notation.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n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ahoma"/>
                          <a:cs typeface="Tahoma"/>
                        </a:rPr>
                        <a:t>New line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+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ahoma"/>
                          <a:cs typeface="Tahoma"/>
                        </a:rPr>
                        <a:t>Includes</a:t>
                      </a:r>
                      <a:r>
                        <a:rPr lang="en-US" baseline="0" dirty="0" smtClean="0">
                          <a:latin typeface="Tahoma"/>
                          <a:cs typeface="Tahoma"/>
                        </a:rPr>
                        <a:t> the sign (positive or negative)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,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ahoma"/>
                          <a:cs typeface="Tahoma"/>
                        </a:rPr>
                        <a:t>Includes grouping characters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.3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ahoma"/>
                          <a:cs typeface="Tahoma"/>
                        </a:rPr>
                        <a:t>Three places after the decimal.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8312" y="6294437"/>
            <a:ext cx="7780270" cy="636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ahoma"/>
                <a:cs typeface="Tahoma"/>
              </a:rPr>
              <a:t>Many more </a:t>
            </a:r>
            <a:r>
              <a:rPr lang="en-US" sz="1800" dirty="0">
                <a:latin typeface="Tahoma"/>
                <a:cs typeface="Tahoma"/>
              </a:rPr>
              <a:t>options exist: </a:t>
            </a:r>
            <a:endParaRPr lang="en-US" sz="1800" dirty="0" smtClean="0">
              <a:latin typeface="Tahoma"/>
              <a:cs typeface="Tahoma"/>
            </a:endParaRPr>
          </a:p>
          <a:p>
            <a:r>
              <a:rPr lang="en-US" sz="1800" dirty="0" smtClean="0">
                <a:latin typeface="Tahoma"/>
                <a:cs typeface="Tahoma"/>
                <a:hlinkClick r:id="rId2"/>
              </a:rPr>
              <a:t>https</a:t>
            </a:r>
            <a:r>
              <a:rPr lang="en-US" sz="1800" dirty="0">
                <a:latin typeface="Tahoma"/>
                <a:cs typeface="Tahoma"/>
                <a:hlinkClick r:id="rId2"/>
              </a:rPr>
              <a:t>://</a:t>
            </a:r>
            <a:r>
              <a:rPr lang="en-US" sz="1800" dirty="0" err="1">
                <a:latin typeface="Tahoma"/>
                <a:cs typeface="Tahoma"/>
                <a:hlinkClick r:id="rId2"/>
              </a:rPr>
              <a:t>docs.oracle.com</a:t>
            </a:r>
            <a:r>
              <a:rPr lang="en-US" sz="1800" dirty="0">
                <a:latin typeface="Tahoma"/>
                <a:cs typeface="Tahoma"/>
                <a:hlinkClick r:id="rId2"/>
              </a:rPr>
              <a:t>/</a:t>
            </a:r>
            <a:r>
              <a:rPr lang="en-US" sz="1800" dirty="0" err="1">
                <a:latin typeface="Tahoma"/>
                <a:cs typeface="Tahoma"/>
                <a:hlinkClick r:id="rId2"/>
              </a:rPr>
              <a:t>javase</a:t>
            </a:r>
            <a:r>
              <a:rPr lang="en-US" sz="1800" dirty="0">
                <a:latin typeface="Tahoma"/>
                <a:cs typeface="Tahoma"/>
                <a:hlinkClick r:id="rId2"/>
              </a:rPr>
              <a:t>/8/docs/</a:t>
            </a:r>
            <a:r>
              <a:rPr lang="en-US" sz="1800" dirty="0" err="1">
                <a:latin typeface="Tahoma"/>
                <a:cs typeface="Tahoma"/>
                <a:hlinkClick r:id="rId2"/>
              </a:rPr>
              <a:t>api</a:t>
            </a:r>
            <a:r>
              <a:rPr lang="en-US" sz="1800" dirty="0">
                <a:latin typeface="Tahoma"/>
                <a:cs typeface="Tahoma"/>
                <a:hlinkClick r:id="rId2"/>
              </a:rPr>
              <a:t>/java/</a:t>
            </a:r>
            <a:r>
              <a:rPr lang="en-US" sz="1800" dirty="0" err="1">
                <a:latin typeface="Tahoma"/>
                <a:cs typeface="Tahoma"/>
                <a:hlinkClick r:id="rId2"/>
              </a:rPr>
              <a:t>util</a:t>
            </a:r>
            <a:r>
              <a:rPr lang="en-US" sz="1800" dirty="0">
                <a:latin typeface="Tahoma"/>
                <a:cs typeface="Tahoma"/>
                <a:hlinkClick r:id="rId2"/>
              </a:rPr>
              <a:t>/</a:t>
            </a:r>
            <a:r>
              <a:rPr lang="en-US" sz="1800" dirty="0" err="1">
                <a:latin typeface="Tahoma"/>
                <a:cs typeface="Tahoma"/>
                <a:hlinkClick r:id="rId2"/>
              </a:rPr>
              <a:t>Formatter.html#syntax</a:t>
            </a:r>
            <a:endParaRPr lang="en-US"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3669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en-US" dirty="0" smtClean="0"/>
              <a:t>Write a program that asks the user for a decimal value – output that value with exactly three decimal places, rounding as necessary.</a:t>
            </a:r>
          </a:p>
          <a:p>
            <a:pPr marL="182880" indent="0">
              <a:buNone/>
            </a:pPr>
            <a:endParaRPr lang="en-US" dirty="0"/>
          </a:p>
          <a:p>
            <a:pPr marL="182880" indent="0">
              <a:buNone/>
            </a:pPr>
            <a:r>
              <a:rPr lang="fi-FI" dirty="0" err="1">
                <a:latin typeface="Consolas"/>
                <a:cs typeface="Consolas"/>
              </a:rPr>
              <a:t>Enter</a:t>
            </a:r>
            <a:r>
              <a:rPr lang="fi-FI" dirty="0">
                <a:latin typeface="Consolas"/>
                <a:cs typeface="Consolas"/>
              </a:rPr>
              <a:t> a </a:t>
            </a:r>
            <a:r>
              <a:rPr lang="fi-FI" dirty="0" err="1">
                <a:latin typeface="Consolas"/>
                <a:cs typeface="Consolas"/>
              </a:rPr>
              <a:t>value</a:t>
            </a:r>
            <a:r>
              <a:rPr lang="fi-FI" dirty="0">
                <a:latin typeface="Consolas"/>
                <a:cs typeface="Consolas"/>
              </a:rPr>
              <a:t>: </a:t>
            </a:r>
            <a:r>
              <a:rPr lang="fi-FI" dirty="0">
                <a:solidFill>
                  <a:srgbClr val="00C87D"/>
                </a:solidFill>
                <a:latin typeface="Consolas"/>
                <a:cs typeface="Consolas"/>
              </a:rPr>
              <a:t>3.14159</a:t>
            </a:r>
          </a:p>
          <a:p>
            <a:pPr marL="182880" indent="0">
              <a:buNone/>
            </a:pPr>
            <a:r>
              <a:rPr lang="en-US" dirty="0">
                <a:latin typeface="Consolas"/>
                <a:cs typeface="Consolas"/>
              </a:rPr>
              <a:t>Rounded: 3.142</a:t>
            </a:r>
          </a:p>
        </p:txBody>
      </p:sp>
    </p:spTree>
    <p:extLst>
      <p:ext uri="{BB962C8B-B14F-4D97-AF65-F5344CB8AC3E}">
        <p14:creationId xmlns:p14="http://schemas.microsoft.com/office/powerpoint/2010/main" val="408976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en-US" sz="1800" dirty="0" smtClean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	public</a:t>
            </a:r>
            <a:r>
              <a:rPr lang="en-US" sz="1800" dirty="0" smtClean="0">
                <a:latin typeface="Consolas"/>
                <a:ea typeface="Monaco"/>
                <a:cs typeface="Consolas"/>
              </a:rPr>
              <a:t> </a:t>
            </a:r>
            <a:r>
              <a:rPr lang="en-US" sz="18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static</a:t>
            </a:r>
            <a:r>
              <a:rPr lang="en-US" sz="1800" dirty="0">
                <a:latin typeface="Consolas"/>
                <a:ea typeface="Monaco"/>
                <a:cs typeface="Consolas"/>
              </a:rPr>
              <a:t> </a:t>
            </a:r>
            <a:r>
              <a:rPr lang="en-US" sz="18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800" dirty="0">
                <a:latin typeface="Consolas"/>
                <a:ea typeface="Monaco"/>
                <a:cs typeface="Consolas"/>
              </a:rPr>
              <a:t> main(String[] </a:t>
            </a:r>
            <a:r>
              <a:rPr lang="en-US" sz="1800" dirty="0" err="1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args</a:t>
            </a:r>
            <a:r>
              <a:rPr lang="en-US" sz="1800" dirty="0">
                <a:latin typeface="Consolas"/>
                <a:ea typeface="Monaco"/>
                <a:cs typeface="Consolas"/>
              </a:rPr>
              <a:t>) {</a:t>
            </a:r>
          </a:p>
          <a:p>
            <a:pPr marL="182880" indent="0">
              <a:buNone/>
            </a:pPr>
            <a:r>
              <a:rPr lang="en-US" sz="1800" dirty="0">
                <a:latin typeface="Consolas"/>
                <a:ea typeface="Monaco"/>
                <a:cs typeface="Consolas"/>
              </a:rPr>
              <a:t>		Scanner </a:t>
            </a:r>
            <a:r>
              <a:rPr lang="en-US" sz="18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input</a:t>
            </a:r>
            <a:r>
              <a:rPr lang="en-US" sz="1800" dirty="0">
                <a:latin typeface="Consolas"/>
                <a:ea typeface="Monaco"/>
                <a:cs typeface="Consolas"/>
              </a:rPr>
              <a:t> = </a:t>
            </a:r>
            <a:r>
              <a:rPr lang="en-US" sz="18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sz="1800" dirty="0">
                <a:latin typeface="Consolas"/>
                <a:ea typeface="Monaco"/>
                <a:cs typeface="Consolas"/>
              </a:rPr>
              <a:t> Scanner(</a:t>
            </a:r>
            <a:r>
              <a:rPr lang="en-US" sz="1800" dirty="0" err="1">
                <a:latin typeface="Consolas"/>
                <a:ea typeface="Monaco"/>
                <a:cs typeface="Consolas"/>
              </a:rPr>
              <a:t>System.</a:t>
            </a:r>
            <a:r>
              <a:rPr lang="en-US" sz="1800" dirty="0" err="1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in</a:t>
            </a:r>
            <a:r>
              <a:rPr lang="en-US" sz="1800" dirty="0">
                <a:latin typeface="Consolas"/>
                <a:ea typeface="Monaco"/>
                <a:cs typeface="Consolas"/>
              </a:rPr>
              <a:t>)</a:t>
            </a:r>
            <a:r>
              <a:rPr lang="en-US" sz="1800" dirty="0" smtClean="0">
                <a:latin typeface="Consolas"/>
                <a:ea typeface="Monaco"/>
                <a:cs typeface="Consolas"/>
              </a:rPr>
              <a:t>;</a:t>
            </a:r>
            <a:endParaRPr lang="en-US" sz="1800" dirty="0">
              <a:latin typeface="Consolas"/>
              <a:ea typeface="Monaco"/>
              <a:cs typeface="Consolas"/>
            </a:endParaRPr>
          </a:p>
          <a:p>
            <a:pPr marL="182880" indent="0">
              <a:buNone/>
            </a:pPr>
            <a:r>
              <a:rPr lang="en-US" sz="1800" dirty="0">
                <a:latin typeface="Consolas"/>
                <a:ea typeface="Monaco"/>
                <a:cs typeface="Consolas"/>
              </a:rPr>
              <a:t>		</a:t>
            </a:r>
            <a:r>
              <a:rPr lang="en-US" sz="1800" dirty="0" err="1">
                <a:latin typeface="Consolas"/>
                <a:ea typeface="Monaco"/>
                <a:cs typeface="Consolas"/>
              </a:rPr>
              <a:t>System.</a:t>
            </a:r>
            <a:r>
              <a:rPr lang="en-US" sz="1800" dirty="0" err="1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out</a:t>
            </a:r>
            <a:r>
              <a:rPr lang="en-US" sz="1800" dirty="0" err="1">
                <a:latin typeface="Consolas"/>
                <a:ea typeface="Monaco"/>
                <a:cs typeface="Consolas"/>
              </a:rPr>
              <a:t>.print</a:t>
            </a:r>
            <a:r>
              <a:rPr lang="en-US" sz="1800" dirty="0">
                <a:latin typeface="Consolas"/>
                <a:ea typeface="Monaco"/>
                <a:cs typeface="Consolas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"Enter a value: "</a:t>
            </a:r>
            <a:r>
              <a:rPr lang="en-US" sz="1800" dirty="0">
                <a:latin typeface="Consolas"/>
                <a:ea typeface="Monaco"/>
                <a:cs typeface="Consolas"/>
              </a:rPr>
              <a:t>);</a:t>
            </a:r>
          </a:p>
          <a:p>
            <a:pPr marL="182880" indent="0">
              <a:buNone/>
            </a:pPr>
            <a:r>
              <a:rPr lang="en-US" sz="1800" dirty="0">
                <a:latin typeface="Consolas"/>
                <a:ea typeface="Monaco"/>
                <a:cs typeface="Consolas"/>
              </a:rPr>
              <a:t>		</a:t>
            </a:r>
            <a:r>
              <a:rPr lang="en-US" sz="18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double</a:t>
            </a:r>
            <a:r>
              <a:rPr lang="en-US" sz="1800" dirty="0">
                <a:latin typeface="Consolas"/>
                <a:ea typeface="Monaco"/>
                <a:cs typeface="Consolas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value</a:t>
            </a:r>
            <a:r>
              <a:rPr lang="en-US" sz="1800" dirty="0">
                <a:latin typeface="Consolas"/>
                <a:ea typeface="Monaco"/>
                <a:cs typeface="Consolas"/>
              </a:rPr>
              <a:t> = </a:t>
            </a:r>
            <a:r>
              <a:rPr lang="en-US" sz="1800" dirty="0" err="1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input</a:t>
            </a:r>
            <a:r>
              <a:rPr lang="en-US" sz="1800" dirty="0" err="1">
                <a:latin typeface="Consolas"/>
                <a:ea typeface="Monaco"/>
                <a:cs typeface="Consolas"/>
              </a:rPr>
              <a:t>.nextDouble</a:t>
            </a:r>
            <a:r>
              <a:rPr lang="en-US" sz="1800" dirty="0">
                <a:latin typeface="Consolas"/>
                <a:ea typeface="Monaco"/>
                <a:cs typeface="Consolas"/>
              </a:rPr>
              <a:t>()</a:t>
            </a:r>
            <a:r>
              <a:rPr lang="en-US" sz="1800" dirty="0" smtClean="0">
                <a:latin typeface="Consolas"/>
                <a:ea typeface="Monaco"/>
                <a:cs typeface="Consolas"/>
              </a:rPr>
              <a:t>;</a:t>
            </a:r>
            <a:r>
              <a:rPr lang="en-US" sz="1800" dirty="0">
                <a:latin typeface="Consolas"/>
                <a:ea typeface="Monaco"/>
                <a:cs typeface="Consolas"/>
              </a:rPr>
              <a:t>		</a:t>
            </a:r>
          </a:p>
          <a:p>
            <a:pPr marL="182880" indent="0">
              <a:buNone/>
            </a:pPr>
            <a:r>
              <a:rPr lang="en-US" sz="1800" dirty="0">
                <a:latin typeface="Consolas"/>
                <a:ea typeface="Monaco"/>
                <a:cs typeface="Consolas"/>
              </a:rPr>
              <a:t>		</a:t>
            </a:r>
            <a:r>
              <a:rPr lang="en-US" sz="1800" dirty="0" err="1">
                <a:latin typeface="Consolas"/>
                <a:ea typeface="Monaco"/>
                <a:cs typeface="Consolas"/>
              </a:rPr>
              <a:t>System.</a:t>
            </a:r>
            <a:r>
              <a:rPr lang="en-US" sz="1800" dirty="0" err="1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out</a:t>
            </a:r>
            <a:r>
              <a:rPr lang="en-US" sz="1800" dirty="0" err="1">
                <a:latin typeface="Consolas"/>
                <a:ea typeface="Monaco"/>
                <a:cs typeface="Consolas"/>
              </a:rPr>
              <a:t>.printf</a:t>
            </a:r>
            <a:r>
              <a:rPr lang="en-US" sz="1800" dirty="0">
                <a:latin typeface="Consolas"/>
                <a:ea typeface="Monaco"/>
                <a:cs typeface="Consolas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"Rounded: %.3f%n"</a:t>
            </a:r>
            <a:r>
              <a:rPr lang="en-US" sz="1800" dirty="0">
                <a:latin typeface="Consolas"/>
                <a:ea typeface="Monaco"/>
                <a:cs typeface="Consolas"/>
              </a:rPr>
              <a:t>, </a:t>
            </a:r>
            <a:r>
              <a:rPr lang="en-US" sz="18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value</a:t>
            </a:r>
            <a:r>
              <a:rPr lang="en-US" sz="1800" dirty="0">
                <a:latin typeface="Consolas"/>
                <a:ea typeface="Monaco"/>
                <a:cs typeface="Consolas"/>
              </a:rPr>
              <a:t>);</a:t>
            </a:r>
          </a:p>
          <a:p>
            <a:pPr marL="182880" indent="0">
              <a:buNone/>
            </a:pPr>
            <a:r>
              <a:rPr lang="en-US" sz="1800" dirty="0">
                <a:latin typeface="Consolas"/>
                <a:ea typeface="Monaco"/>
                <a:cs typeface="Consolas"/>
              </a:rPr>
              <a:t>	}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348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When outputting numbers, the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method allows you more control than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endParaRPr lang="en-US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 The syntax is first a format string, then any number of arguments (with each non-newline converter having an argument)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0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mp128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ctureXX_template.pptx" id="{4006D69A-F14A-44FB-A2C8-1B84E2E55AAE}" vid="{A978607D-FE39-4C08-B864-E85741C5937C}"/>
    </a:ext>
  </a:extLst>
</a:theme>
</file>

<file path=ppt/theme/theme2.xml><?xml version="1.0" encoding="utf-8"?>
<a:theme xmlns:a="http://schemas.openxmlformats.org/drawingml/2006/main" name="comp128 titl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ctureXX_template.pptx" id="{4006D69A-F14A-44FB-A2C8-1B84E2E55AAE}" vid="{63A125F5-0240-4705-A4F0-F187C339EFE3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comp1000</Template>
  <TotalTime>52</TotalTime>
  <Words>434</Words>
  <Application>Microsoft Macintosh PowerPoint</Application>
  <PresentationFormat>Custom</PresentationFormat>
  <Paragraphs>72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comp128</vt:lpstr>
      <vt:lpstr>comp128 title</vt:lpstr>
      <vt:lpstr>WIT COMP1000</vt:lpstr>
      <vt:lpstr>Printing Review</vt:lpstr>
      <vt:lpstr>Numeric Output</vt:lpstr>
      <vt:lpstr>Example</vt:lpstr>
      <vt:lpstr>Format String</vt:lpstr>
      <vt:lpstr>Some Converters, Flags</vt:lpstr>
      <vt:lpstr>Exercise</vt:lpstr>
      <vt:lpstr>Answer</vt:lpstr>
      <vt:lpstr>Wrap Up</vt:lpstr>
    </vt:vector>
  </TitlesOfParts>
  <Company>Wentworth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 COMP1000</dc:title>
  <dc:creator>Wiseman, Charles</dc:creator>
  <cp:lastModifiedBy>Nate Derbinsky</cp:lastModifiedBy>
  <cp:revision>17</cp:revision>
  <cp:lastPrinted>1601-01-01T00:00:00Z</cp:lastPrinted>
  <dcterms:created xsi:type="dcterms:W3CDTF">2015-09-01T19:16:07Z</dcterms:created>
  <dcterms:modified xsi:type="dcterms:W3CDTF">2015-09-14T11:09:06Z</dcterms:modified>
</cp:coreProperties>
</file>