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34"/>
  </p:notesMasterIdLst>
  <p:sldIdLst>
    <p:sldId id="258" r:id="rId3"/>
    <p:sldId id="261" r:id="rId4"/>
    <p:sldId id="262" r:id="rId5"/>
    <p:sldId id="263" r:id="rId6"/>
    <p:sldId id="264" r:id="rId7"/>
    <p:sldId id="265" r:id="rId8"/>
    <p:sldId id="266" r:id="rId9"/>
    <p:sldId id="267" r:id="rId10"/>
    <p:sldId id="268" r:id="rId11"/>
    <p:sldId id="269" r:id="rId12"/>
    <p:sldId id="270" r:id="rId13"/>
    <p:sldId id="271" r:id="rId14"/>
    <p:sldId id="289" r:id="rId15"/>
    <p:sldId id="29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0080625" cy="7559675"/>
  <p:notesSz cx="7772400" cy="10058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20000"/>
    <a:srgbClr val="640000"/>
    <a:srgbClr val="928F00"/>
    <a:srgbClr val="E3DE00"/>
    <a:srgbClr val="C9C4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1367" autoAdjust="0"/>
  </p:normalViewPr>
  <p:slideViewPr>
    <p:cSldViewPr>
      <p:cViewPr varScale="1">
        <p:scale>
          <a:sx n="106" d="100"/>
          <a:sy n="106" d="100"/>
        </p:scale>
        <p:origin x="1494" y="10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87500" y="1006475"/>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185863" y="4787900"/>
            <a:ext cx="5405437"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WIT COMP1000 Computer Science I Course Material by Wentworth</a:t>
            </a:r>
            <a:r>
              <a:rPr lang="en-US" baseline="0" dirty="0" smtClean="0"/>
              <a:t> Institute of Technology</a:t>
            </a:r>
            <a:r>
              <a:rPr lang="en-US" dirty="0" smtClean="0"/>
              <a:t> (http://www.wit.edu/computer-science) is licensed under a Creative Commons Attribution-</a:t>
            </a:r>
            <a:r>
              <a:rPr lang="en-US" dirty="0" err="1" smtClean="0"/>
              <a:t>NonCommercial</a:t>
            </a:r>
            <a:r>
              <a:rPr lang="en-US" dirty="0" smtClean="0"/>
              <a:t> 4.0 International License (http://creativecommons.org/licenses/by-nc/4.0/).</a:t>
            </a:r>
            <a:r>
              <a:rPr lang="en-US" sz="1200" b="0" i="0" kern="1200" dirty="0" smtClean="0">
                <a:solidFill>
                  <a:srgbClr val="000000"/>
                </a:solidFill>
                <a:effectLst/>
                <a:latin typeface="Times New Roman" pitchFamily="16" charset="0"/>
                <a:ea typeface="+mn-ea"/>
                <a:cs typeface="+mn-cs"/>
              </a:rPr>
              <a:t> </a:t>
            </a:r>
            <a:r>
              <a:rPr lang="en-US" sz="1200" b="0" i="0" kern="1200" smtClean="0">
                <a:solidFill>
                  <a:srgbClr val="000000"/>
                </a:solidFill>
                <a:effectLst/>
                <a:latin typeface="Times New Roman" pitchFamily="16" charset="0"/>
                <a:ea typeface="+mn-ea"/>
                <a:cs typeface="+mn-cs"/>
              </a:rPr>
              <a:t>Based on a work at </a:t>
            </a:r>
            <a:r>
              <a:rPr lang="en-US" sz="1200" b="0" i="0" u="none" strike="noStrike" kern="1200" smtClean="0">
                <a:solidFill>
                  <a:srgbClr val="000000"/>
                </a:solidFill>
                <a:effectLst/>
                <a:latin typeface="Times New Roman" pitchFamily="16" charset="0"/>
                <a:ea typeface="+mn-ea"/>
                <a:cs typeface="+mn-cs"/>
              </a:rPr>
              <a:t>https://sites.google.com/site/witcomp128fall2014.</a:t>
            </a:r>
            <a:endParaRPr lang="en-US" smtClean="0"/>
          </a:p>
          <a:p>
            <a:endParaRPr lang="en-US" dirty="0"/>
          </a:p>
        </p:txBody>
      </p:sp>
    </p:spTree>
    <p:extLst>
      <p:ext uri="{BB962C8B-B14F-4D97-AF65-F5344CB8AC3E}">
        <p14:creationId xmlns:p14="http://schemas.microsoft.com/office/powerpoint/2010/main" val="425030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487167" y="1570037"/>
            <a:ext cx="9143999"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792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3218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 typeface="Wingdings" pitchFamily="2" charset="2"/>
              <a:buChar char="§"/>
              <a:defRPr/>
            </a:lvl1pPr>
            <a:lvl2pPr marL="914400" indent="-457200">
              <a:buFont typeface="Arial" pitchFamily="34" charset="0"/>
              <a:buChar char="•"/>
              <a:defRPr/>
            </a:lvl2pPr>
            <a:lvl3pPr marL="1257300" indent="-342900">
              <a:buFont typeface="Wingdings" pitchFamily="2" charset="2"/>
              <a:buChar char="§"/>
              <a:defRPr/>
            </a:lvl3pPr>
            <a:lvl4pPr marL="1714500" indent="-342900">
              <a:buFont typeface="Arial" pitchFamily="34" charset="0"/>
              <a:buChar char="•"/>
              <a:defRPr/>
            </a:lvl4pPr>
            <a:lvl5pPr marL="2171700" indent="-342900">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6108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WIT COMP1000</a:t>
            </a:r>
            <a:endParaRPr lang="de-DE" sz="1600" i="0" dirty="0">
              <a:latin typeface="Tahoma" pitchFamily="34" charset="0"/>
              <a:ea typeface="Tahoma" pitchFamily="34" charset="0"/>
              <a:cs typeface="Tahoma" pitchFamily="34" charset="0"/>
            </a:endParaRP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5" name="Picture 4"/>
          <p:cNvPicPr>
            <a:picLocks noChangeAspect="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6" name="Parallelogram 5"/>
          <p:cNvSpPr/>
          <p:nvPr/>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Do. Learn. Succeed.</a:t>
            </a:r>
            <a:endParaRPr lang="de-DE" sz="1600" i="0" dirty="0">
              <a:latin typeface="Tahoma" pitchFamily="34" charset="0"/>
              <a:ea typeface="Tahoma" pitchFamily="34" charset="0"/>
              <a:cs typeface="Tahoma" pitchFamily="34" charset="0"/>
            </a:endParaRP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9" name="Rectangle 8"/>
          <p:cNvSpPr/>
          <p:nvPr userDrawn="1"/>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10" name="Picture 9"/>
          <p:cNvPicPr>
            <a:picLocks noChangeAspect="1"/>
          </p:cNvPicPr>
          <p:nvPr userDrawn="1"/>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11" name="Parallelogram 10"/>
          <p:cNvSpPr/>
          <p:nvPr userDrawn="1"/>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4" r:id="rId2"/>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WIT COMP1000</a:t>
            </a:r>
            <a:endParaRPr lang="en-US" dirty="0"/>
          </a:p>
        </p:txBody>
      </p:sp>
      <p:sp>
        <p:nvSpPr>
          <p:cNvPr id="5" name="Subtitle 4"/>
          <p:cNvSpPr>
            <a:spLocks noGrp="1"/>
          </p:cNvSpPr>
          <p:nvPr>
            <p:ph type="subTitle" idx="1"/>
          </p:nvPr>
        </p:nvSpPr>
        <p:spPr/>
        <p:txBody>
          <a:bodyPr/>
          <a:lstStyle/>
          <a:p>
            <a:r>
              <a:rPr lang="en-US" dirty="0"/>
              <a:t>Simple Control Flow:</a:t>
            </a:r>
          </a:p>
          <a:p>
            <a:r>
              <a:rPr lang="en-US" b="1" dirty="0">
                <a:solidFill>
                  <a:srgbClr val="7F0055"/>
                </a:solidFill>
                <a:latin typeface="Consolas" panose="020B0609020204030204" pitchFamily="49" charset="0"/>
                <a:ea typeface="Calibri" panose="020F0502020204030204" pitchFamily="34" charset="0"/>
              </a:rPr>
              <a:t>if</a:t>
            </a:r>
            <a:r>
              <a:rPr lang="en-US" dirty="0"/>
              <a:t>-</a:t>
            </a:r>
            <a:r>
              <a:rPr lang="en-US" b="1" dirty="0">
                <a:solidFill>
                  <a:srgbClr val="7F0055"/>
                </a:solidFill>
                <a:latin typeface="Consolas" pitchFamily="49" charset="0"/>
                <a:cs typeface="Consolas" pitchFamily="49" charset="0"/>
              </a:rPr>
              <a:t>else</a:t>
            </a:r>
            <a:r>
              <a:rPr lang="en-US" dirty="0"/>
              <a:t> statements</a:t>
            </a:r>
          </a:p>
        </p:txBody>
      </p:sp>
    </p:spTree>
    <p:extLst>
      <p:ext uri="{BB962C8B-B14F-4D97-AF65-F5344CB8AC3E}">
        <p14:creationId xmlns:p14="http://schemas.microsoft.com/office/powerpoint/2010/main" val="996566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2712" y="1493837"/>
            <a:ext cx="7400925" cy="5355312"/>
          </a:xfrm>
          <a:prstGeom prst="rect">
            <a:avLst/>
          </a:prstGeom>
        </p:spPr>
        <p:txBody>
          <a:bodyPr wrap="square">
            <a:spAutoFit/>
          </a:bodyPr>
          <a:lstStyle/>
          <a:p>
            <a:pPr marL="0" marR="0">
              <a:lnSpc>
                <a:spcPct val="100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import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java.util.Scanner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class</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ClassExamples</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public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static</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void</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main(String[] </a:t>
            </a:r>
            <a:r>
              <a:rPr lang="en-US" sz="1800" dirty="0" err="1">
                <a:solidFill>
                  <a:srgbClr val="6A3E3E"/>
                </a:solidFill>
                <a:latin typeface="Consolas" panose="020B0609020204030204" pitchFamily="49" charset="0"/>
                <a:ea typeface="Calibri" panose="020F0502020204030204" pitchFamily="34" charset="0"/>
                <a:cs typeface="Consolas" panose="020B0609020204030204" pitchFamily="49" charset="0"/>
              </a:rPr>
              <a:t>args</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Scanner </a:t>
            </a:r>
            <a:r>
              <a:rPr lang="en-US" sz="1800" dirty="0">
                <a:solidFill>
                  <a:srgbClr val="6A3E3E"/>
                </a:solidFill>
                <a:latin typeface="Consolas" panose="020B0609020204030204" pitchFamily="49" charset="0"/>
                <a:ea typeface="Calibri" panose="020F0502020204030204" pitchFamily="34" charset="0"/>
                <a:cs typeface="Consolas" panose="020B0609020204030204" pitchFamily="49" charset="0"/>
              </a:rPr>
              <a:t>input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800" b="1" dirty="0">
                <a:solidFill>
                  <a:srgbClr val="7F0055"/>
                </a:solidFill>
                <a:latin typeface="Consolas" panose="020B0609020204030204" pitchFamily="49" charset="0"/>
                <a:ea typeface="Calibri" panose="020F0502020204030204" pitchFamily="34" charset="0"/>
                <a:cs typeface="Consolas" panose="020B0609020204030204" pitchFamily="49" charset="0"/>
              </a:rPr>
              <a:t>new</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Scanner(System.</a:t>
            </a:r>
            <a:r>
              <a:rPr lang="en-US" sz="1800" b="1" i="1" dirty="0">
                <a:solidFill>
                  <a:srgbClr val="0000C0"/>
                </a:solidFill>
                <a:latin typeface="Consolas" panose="020B0609020204030204" pitchFamily="49" charset="0"/>
                <a:ea typeface="Calibri" panose="020F0502020204030204" pitchFamily="34" charset="0"/>
                <a:cs typeface="Consolas" panose="020B0609020204030204" pitchFamily="49" charset="0"/>
              </a:rPr>
              <a:t>in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err="1">
                <a:solidFill>
                  <a:srgbClr val="7F0055"/>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 15;</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smtClean="0">
                <a:solidFill>
                  <a:srgbClr val="7F0055"/>
                </a:solidFill>
                <a:latin typeface="Consolas" panose="020B0609020204030204" pitchFamily="49" charset="0"/>
                <a:ea typeface="Calibri" panose="020F0502020204030204" pitchFamily="34" charset="0"/>
                <a:cs typeface="Consolas" panose="020B0609020204030204" pitchFamily="49" charset="0"/>
              </a:rPr>
              <a:t>if </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6A3E3E"/>
                </a:solidFill>
                <a:latin typeface="Consolas" panose="020B0609020204030204" pitchFamily="49" charset="0"/>
                <a:ea typeface="Calibri" panose="020F0502020204030204" pitchFamily="34" charset="0"/>
                <a:cs typeface="Consolas" panose="020B0609020204030204" pitchFamily="49" charset="0"/>
              </a:rPr>
              <a:t>x</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&gt; 0</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800" b="1" i="1" dirty="0" err="1">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A00FF"/>
                </a:solidFill>
                <a:latin typeface="Consolas" panose="020B0609020204030204" pitchFamily="49" charset="0"/>
                <a:ea typeface="Calibri" panose="020F0502020204030204" pitchFamily="34" charset="0"/>
                <a:cs typeface="Consolas" panose="020B0609020204030204" pitchFamily="49" charset="0"/>
              </a:rPr>
              <a:t>"x is positive"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b="1" dirty="0" smtClean="0">
                <a:solidFill>
                  <a:srgbClr val="7F0055"/>
                </a:solidFill>
                <a:latin typeface="Consolas" panose="020B0609020204030204" pitchFamily="49" charset="0"/>
                <a:ea typeface="Calibri" panose="020F0502020204030204" pitchFamily="34" charset="0"/>
                <a:cs typeface="Consolas" panose="020B0609020204030204" pitchFamily="49" charset="0"/>
              </a:rPr>
              <a:t>else </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800" b="1" i="1" dirty="0" err="1">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A00FF"/>
                </a:solidFill>
                <a:latin typeface="Consolas" panose="020B0609020204030204" pitchFamily="49" charset="0"/>
                <a:ea typeface="Calibri" panose="020F0502020204030204" pitchFamily="34" charset="0"/>
                <a:cs typeface="Consolas" panose="020B0609020204030204" pitchFamily="49" charset="0"/>
              </a:rPr>
              <a:t>"x in non-positive"</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latin typeface="Consolas" panose="020B0609020204030204" pitchFamily="49" charset="0"/>
                <a:ea typeface="Calibri" panose="020F0502020204030204" pitchFamily="34" charset="0"/>
                <a:cs typeface="Consolas" panose="020B0609020204030204" pitchFamily="49" charset="0"/>
              </a:rPr>
              <a:t> </a:t>
            </a: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800" b="1" i="1" dirty="0" err="1">
                <a:solidFill>
                  <a:srgbClr val="0000C0"/>
                </a:solidFill>
                <a:latin typeface="Consolas" panose="020B0609020204030204" pitchFamily="49" charset="0"/>
                <a:ea typeface="Calibri" panose="020F0502020204030204" pitchFamily="34" charset="0"/>
                <a:cs typeface="Consolas" panose="020B0609020204030204" pitchFamily="49" charset="0"/>
              </a:rPr>
              <a:t>out</a:t>
            </a:r>
            <a:r>
              <a:rPr lang="en-US" sz="18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.println</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A00FF"/>
                </a:solidFill>
                <a:latin typeface="Consolas" panose="020B0609020204030204" pitchFamily="49" charset="0"/>
                <a:ea typeface="Calibri" panose="020F0502020204030204" pitchFamily="34" charset="0"/>
                <a:cs typeface="Consolas" panose="020B0609020204030204" pitchFamily="49" charset="0"/>
              </a:rPr>
              <a:t>"Thank you, and good night</a:t>
            </a:r>
            <a:r>
              <a:rPr lang="en-US" sz="1800" dirty="0" smtClean="0">
                <a:solidFill>
                  <a:srgbClr val="2A00FF"/>
                </a:solidFill>
                <a:latin typeface="Consolas" panose="020B0609020204030204" pitchFamily="49" charset="0"/>
                <a:ea typeface="Calibri" panose="020F0502020204030204" pitchFamily="34" charset="0"/>
                <a:cs typeface="Consolas" panose="020B0609020204030204" pitchFamily="49" charset="0"/>
              </a:rPr>
              <a:t>."</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onsolas" panose="020B0609020204030204" pitchFamily="49" charset="0"/>
              <a:ea typeface="Calibri" panose="020F0502020204030204" pitchFamily="34" charset="0"/>
              <a:cs typeface="Consolas" panose="020B0609020204030204" pitchFamily="49" charset="0"/>
            </a:endParaRPr>
          </a:p>
          <a:p>
            <a:pPr marL="0" marR="0">
              <a:lnSpc>
                <a:spcPct val="100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Execution Example</a:t>
            </a:r>
            <a:endParaRPr lang="en-US" dirty="0"/>
          </a:p>
        </p:txBody>
      </p:sp>
      <p:sp>
        <p:nvSpPr>
          <p:cNvPr id="4" name="Right Arrow 3"/>
          <p:cNvSpPr/>
          <p:nvPr/>
        </p:nvSpPr>
        <p:spPr bwMode="auto">
          <a:xfrm>
            <a:off x="1154112" y="2636837"/>
            <a:ext cx="1066800" cy="3048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5" name="Rounded Rectangular Callout 4"/>
          <p:cNvSpPr/>
          <p:nvPr/>
        </p:nvSpPr>
        <p:spPr bwMode="auto">
          <a:xfrm>
            <a:off x="4430712" y="3094037"/>
            <a:ext cx="2362200" cy="457200"/>
          </a:xfrm>
          <a:prstGeom prst="wedgeRoundRectCallout">
            <a:avLst>
              <a:gd name="adj1" fmla="val -83787"/>
              <a:gd name="adj2" fmla="val 130730"/>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lang="en-US" dirty="0" smtClean="0"/>
              <a:t>15 &gt; 0 is true</a:t>
            </a:r>
            <a:endParaRPr kumimoji="0" lang="en-US" sz="2400" b="0" i="0" u="none" strike="noStrike" cap="none" normalizeH="0" baseline="0" dirty="0" smtClean="0">
              <a:ln>
                <a:noFill/>
              </a:ln>
              <a:effectLst/>
              <a:latin typeface="Bitstream Vera Serif" pitchFamily="16" charset="0"/>
            </a:endParaRPr>
          </a:p>
        </p:txBody>
      </p:sp>
    </p:spTree>
    <p:extLst>
      <p:ext uri="{BB962C8B-B14F-4D97-AF65-F5344CB8AC3E}">
        <p14:creationId xmlns:p14="http://schemas.microsoft.com/office/powerpoint/2010/main" val="8553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1.5748E-6 -2.41915E-6 L -1.5748E-6 0.07056 " pathEditMode="relative" rAng="0" ptsTypes="AA">
                                      <p:cBhvr>
                                        <p:cTn id="10" dur="2000" fill="hold"/>
                                        <p:tgtEl>
                                          <p:spTgt spid="4"/>
                                        </p:tgtEl>
                                        <p:attrNameLst>
                                          <p:attrName>ppt_x</p:attrName>
                                          <p:attrName>ppt_y</p:attrName>
                                        </p:attrNameLst>
                                      </p:cBhvr>
                                      <p:rCtr x="0" y="352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1.5748E-6 0.07056 L -1.5748E-6 0.14112 " pathEditMode="relative" rAng="0" ptsTypes="AA">
                                      <p:cBhvr>
                                        <p:cTn id="14" dur="2000" fill="hold"/>
                                        <p:tgtEl>
                                          <p:spTgt spid="4"/>
                                        </p:tgtEl>
                                        <p:attrNameLst>
                                          <p:attrName>ppt_x</p:attrName>
                                          <p:attrName>ppt_y</p:attrName>
                                        </p:attrNameLst>
                                      </p:cBhvr>
                                      <p:rCtr x="0" y="352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3" nodeType="clickEffect">
                                  <p:stCondLst>
                                    <p:cond delay="0"/>
                                  </p:stCondLst>
                                  <p:childTnLst>
                                    <p:animMotion origin="layout" path="M -1.5748E-6 0.14112 L -1.5748E-6 0.18144 " pathEditMode="relative" rAng="0" ptsTypes="AA">
                                      <p:cBhvr>
                                        <p:cTn id="26" dur="2000" fill="hold"/>
                                        <p:tgtEl>
                                          <p:spTgt spid="4"/>
                                        </p:tgtEl>
                                        <p:attrNameLst>
                                          <p:attrName>ppt_x</p:attrName>
                                          <p:attrName>ppt_y</p:attrName>
                                        </p:attrNameLst>
                                      </p:cBhvr>
                                      <p:rCtr x="0" y="2016"/>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4" nodeType="clickEffect">
                                  <p:stCondLst>
                                    <p:cond delay="0"/>
                                  </p:stCondLst>
                                  <p:childTnLst>
                                    <p:animMotion origin="layout" path="M -1.5748E-6 0.18144 L -1.5748E-6 0.40319 " pathEditMode="relative" rAng="0" ptsTypes="AA">
                                      <p:cBhvr>
                                        <p:cTn id="30" dur="2000" fill="hold"/>
                                        <p:tgtEl>
                                          <p:spTgt spid="4"/>
                                        </p:tgtEl>
                                        <p:attrNameLst>
                                          <p:attrName>ppt_x</p:attrName>
                                          <p:attrName>ppt_y</p:attrName>
                                        </p:attrNameLst>
                                      </p:cBhvr>
                                      <p:rCtr x="0" y="11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646237"/>
            <a:ext cx="9069387" cy="4987925"/>
          </a:xfrm>
          <a:prstGeom prst="rect">
            <a:avLst/>
          </a:prstGeom>
        </p:spPr>
        <p:txBody>
          <a:bodyPr/>
          <a:lstStyle/>
          <a:p>
            <a:r>
              <a:rPr lang="en-US" dirty="0" smtClean="0"/>
              <a:t>Write a program that reads an integer from the user and determines whether or not the integer is even (evenly divisible by 2) or odd (not evenly divisible by 2)</a:t>
            </a:r>
            <a:endParaRPr lang="en-US" dirty="0"/>
          </a:p>
        </p:txBody>
      </p:sp>
    </p:spTree>
    <p:extLst>
      <p:ext uri="{BB962C8B-B14F-4D97-AF65-F5344CB8AC3E}">
        <p14:creationId xmlns:p14="http://schemas.microsoft.com/office/powerpoint/2010/main" val="362392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2144712" y="1586132"/>
            <a:ext cx="6100762" cy="5394105"/>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remainder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an integer: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remainder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remainder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is even"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is odd"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051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Equality</a:t>
            </a:r>
            <a:endParaRPr lang="en-US" dirty="0"/>
          </a:p>
        </p:txBody>
      </p:sp>
      <p:sp>
        <p:nvSpPr>
          <p:cNvPr id="3" name="Text Placeholder 2"/>
          <p:cNvSpPr>
            <a:spLocks noGrp="1"/>
          </p:cNvSpPr>
          <p:nvPr>
            <p:ph type="body" sz="quarter" idx="10"/>
          </p:nvPr>
        </p:nvSpPr>
        <p:spPr>
          <a:xfrm>
            <a:off x="487167" y="1417637"/>
            <a:ext cx="9353745" cy="5029200"/>
          </a:xfrm>
        </p:spPr>
        <p:txBody>
          <a:bodyPr/>
          <a:lstStyle/>
          <a:p>
            <a:r>
              <a:rPr lang="en-US" dirty="0" smtClean="0"/>
              <a:t>Recall that </a:t>
            </a:r>
            <a:r>
              <a:rPr lang="en-US" dirty="0" smtClean="0">
                <a:latin typeface="Consolas" panose="020B0609020204030204" pitchFamily="49" charset="0"/>
                <a:cs typeface="Consolas" panose="020B0609020204030204" pitchFamily="49" charset="0"/>
              </a:rPr>
              <a:t>String </a:t>
            </a:r>
            <a:r>
              <a:rPr lang="en-US" dirty="0" smtClean="0"/>
              <a:t>variables are actually </a:t>
            </a:r>
            <a:r>
              <a:rPr lang="en-US" i="1" dirty="0" smtClean="0"/>
              <a:t>objects</a:t>
            </a:r>
            <a:r>
              <a:rPr lang="en-US" dirty="0" smtClean="0"/>
              <a:t> which means that they follow slightly different rules</a:t>
            </a:r>
          </a:p>
          <a:p>
            <a:r>
              <a:rPr lang="en-US" dirty="0" smtClean="0"/>
              <a:t>If you want to compare two </a:t>
            </a:r>
            <a:r>
              <a:rPr lang="en-US" dirty="0" smtClean="0">
                <a:latin typeface="Consolas" panose="020B0609020204030204" pitchFamily="49" charset="0"/>
                <a:cs typeface="Consolas" panose="020B0609020204030204" pitchFamily="49" charset="0"/>
              </a:rPr>
              <a:t>String </a:t>
            </a:r>
            <a:r>
              <a:rPr lang="en-US" dirty="0" smtClean="0"/>
              <a:t>variables together, you must use the </a:t>
            </a:r>
            <a:r>
              <a:rPr lang="en-US" dirty="0" smtClean="0">
                <a:latin typeface="Consolas" panose="020B0609020204030204" pitchFamily="49" charset="0"/>
                <a:cs typeface="Consolas" panose="020B0609020204030204" pitchFamily="49" charset="0"/>
              </a:rPr>
              <a:t>String equals() </a:t>
            </a:r>
            <a:r>
              <a:rPr lang="en-US" dirty="0" smtClean="0"/>
              <a:t>method</a:t>
            </a:r>
          </a:p>
          <a:p>
            <a:pPr lvl="1"/>
            <a:r>
              <a:rPr lang="en-US" dirty="0" smtClean="0"/>
              <a:t>Example: </a:t>
            </a:r>
            <a:r>
              <a:rPr lang="en-US" dirty="0" err="1" smtClean="0">
                <a:solidFill>
                  <a:srgbClr val="6A3E3E"/>
                </a:solidFill>
                <a:latin typeface="Consolas" panose="020B0609020204030204" pitchFamily="49" charset="0"/>
              </a:rPr>
              <a:t>string_variable</a:t>
            </a:r>
            <a:r>
              <a:rPr lang="en-US" dirty="0" err="1" smtClean="0">
                <a:latin typeface="Consolas" panose="020B0609020204030204" pitchFamily="49" charset="0"/>
                <a:ea typeface="Calibri" panose="020F0502020204030204" pitchFamily="34" charset="0"/>
              </a:rPr>
              <a:t>.equals</a:t>
            </a:r>
            <a:r>
              <a:rPr lang="en-US" dirty="0" smtClean="0">
                <a:latin typeface="Consolas" panose="020B0609020204030204" pitchFamily="49" charset="0"/>
                <a:ea typeface="Calibri" panose="020F0502020204030204" pitchFamily="34" charset="0"/>
              </a:rPr>
              <a:t>(</a:t>
            </a:r>
            <a:r>
              <a:rPr lang="en-US" dirty="0" smtClean="0">
                <a:solidFill>
                  <a:srgbClr val="2A00FF"/>
                </a:solidFill>
                <a:latin typeface="Consolas" panose="020B0609020204030204" pitchFamily="49" charset="0"/>
                <a:ea typeface="Calibri" panose="020F0502020204030204" pitchFamily="34" charset="0"/>
              </a:rPr>
              <a:t>"Something"</a:t>
            </a:r>
            <a:r>
              <a:rPr lang="en-US" dirty="0" smtClean="0">
                <a:latin typeface="Consolas" panose="020B0609020204030204" pitchFamily="49" charset="0"/>
                <a:ea typeface="Calibri" panose="020F0502020204030204" pitchFamily="34" charset="0"/>
              </a:rPr>
              <a:t>)</a:t>
            </a:r>
            <a:endParaRPr lang="en-US" dirty="0" smtClean="0"/>
          </a:p>
          <a:p>
            <a:r>
              <a:rPr lang="en-US" dirty="0" smtClean="0"/>
              <a:t>You can also compare two </a:t>
            </a:r>
            <a:r>
              <a:rPr lang="en-US" dirty="0" smtClean="0">
                <a:latin typeface="Consolas" panose="020B0609020204030204" pitchFamily="49" charset="0"/>
                <a:cs typeface="Consolas" panose="020B0609020204030204" pitchFamily="49" charset="0"/>
              </a:rPr>
              <a:t>String</a:t>
            </a:r>
            <a:r>
              <a:rPr lang="en-US" dirty="0" smtClean="0"/>
              <a:t> variables  </a:t>
            </a:r>
          </a:p>
          <a:p>
            <a:pPr lvl="1"/>
            <a:r>
              <a:rPr lang="en-US" dirty="0" smtClean="0"/>
              <a:t>Example: </a:t>
            </a:r>
            <a:r>
              <a:rPr lang="en-US" dirty="0" smtClean="0">
                <a:solidFill>
                  <a:srgbClr val="6A3E3E"/>
                </a:solidFill>
                <a:latin typeface="Consolas" panose="020B0609020204030204" pitchFamily="49" charset="0"/>
              </a:rPr>
              <a:t>str1</a:t>
            </a:r>
            <a:r>
              <a:rPr lang="en-US" dirty="0" smtClean="0"/>
              <a:t>.equals(</a:t>
            </a:r>
            <a:r>
              <a:rPr lang="en-US" dirty="0" smtClean="0">
                <a:solidFill>
                  <a:srgbClr val="6A3E3E"/>
                </a:solidFill>
                <a:latin typeface="Consolas" panose="020B0609020204030204" pitchFamily="49" charset="0"/>
              </a:rPr>
              <a:t>str2</a:t>
            </a:r>
            <a:r>
              <a:rPr lang="en-US" dirty="0" smtClean="0"/>
              <a:t>)</a:t>
            </a:r>
            <a:endParaRPr lang="en-US" dirty="0"/>
          </a:p>
        </p:txBody>
      </p:sp>
    </p:spTree>
    <p:extLst>
      <p:ext uri="{BB962C8B-B14F-4D97-AF65-F5344CB8AC3E}">
        <p14:creationId xmlns:p14="http://schemas.microsoft.com/office/powerpoint/2010/main" val="3493817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 Example</a:t>
            </a:r>
            <a:endParaRPr lang="en-US" dirty="0"/>
          </a:p>
        </p:txBody>
      </p:sp>
      <p:sp>
        <p:nvSpPr>
          <p:cNvPr id="5" name="Rectangle 4"/>
          <p:cNvSpPr/>
          <p:nvPr/>
        </p:nvSpPr>
        <p:spPr>
          <a:xfrm>
            <a:off x="1687512" y="2484437"/>
            <a:ext cx="6100762" cy="2990499"/>
          </a:xfrm>
          <a:prstGeom prst="rect">
            <a:avLst/>
          </a:prstGeom>
        </p:spPr>
        <p:txBody>
          <a:bodyPr wrap="square">
            <a:spAutoFit/>
          </a:bodyPr>
          <a:lstStyle/>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6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a name: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String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user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user</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.equals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"Harry"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ello</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Harry!"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ello</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Hermione!"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0364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Omitting Braces</a:t>
            </a:r>
            <a:endParaRPr lang="en-US" dirty="0"/>
          </a:p>
        </p:txBody>
      </p:sp>
      <p:sp>
        <p:nvSpPr>
          <p:cNvPr id="3" name="Content Placeholder 2"/>
          <p:cNvSpPr>
            <a:spLocks noGrp="1"/>
          </p:cNvSpPr>
          <p:nvPr>
            <p:ph idx="4294967295"/>
          </p:nvPr>
        </p:nvSpPr>
        <p:spPr>
          <a:xfrm>
            <a:off x="315912" y="1417637"/>
            <a:ext cx="9296400" cy="4987925"/>
          </a:xfrm>
          <a:prstGeom prst="rect">
            <a:avLst/>
          </a:prstGeom>
        </p:spPr>
        <p:txBody>
          <a:bodyPr/>
          <a:lstStyle/>
          <a:p>
            <a:r>
              <a:rPr lang="en-US" sz="2800" dirty="0" smtClean="0"/>
              <a:t>You can omit the curly braces after an if or else ONLY if there is exactly one statement</a:t>
            </a:r>
          </a:p>
          <a:p>
            <a:r>
              <a:rPr lang="en-US" sz="2800" dirty="0" smtClean="0"/>
              <a:t>Example:</a:t>
            </a:r>
          </a:p>
          <a:p>
            <a:endParaRPr lang="en-US" sz="2800" dirty="0" smtClean="0"/>
          </a:p>
          <a:p>
            <a:endParaRPr lang="en-US" sz="2800" dirty="0"/>
          </a:p>
          <a:p>
            <a:endParaRPr lang="en-US" sz="2800" dirty="0" smtClean="0"/>
          </a:p>
          <a:p>
            <a:r>
              <a:rPr lang="en-US" sz="2800" dirty="0" smtClean="0"/>
              <a:t>I recommend always using the braces</a:t>
            </a:r>
          </a:p>
          <a:p>
            <a:pPr lvl="1"/>
            <a:r>
              <a:rPr lang="en-US" sz="2400" dirty="0" smtClean="0"/>
              <a:t>Easier to read</a:t>
            </a:r>
          </a:p>
          <a:p>
            <a:pPr lvl="1"/>
            <a:r>
              <a:rPr lang="en-US" sz="2400" dirty="0" smtClean="0"/>
              <a:t>Less chance of errors if you add more statements later on</a:t>
            </a:r>
            <a:endParaRPr lang="en-US" sz="2400" dirty="0"/>
          </a:p>
        </p:txBody>
      </p:sp>
      <p:sp>
        <p:nvSpPr>
          <p:cNvPr id="5" name="Rectangle 4"/>
          <p:cNvSpPr/>
          <p:nvPr/>
        </p:nvSpPr>
        <p:spPr>
          <a:xfrm>
            <a:off x="1001712" y="3404351"/>
            <a:ext cx="8001001" cy="1409617"/>
          </a:xfrm>
          <a:prstGeom prst="rect">
            <a:avLst/>
          </a:prstGeom>
        </p:spPr>
        <p:txBody>
          <a:bodyPr wrap="square">
            <a:spAutoFit/>
          </a:bodyPr>
          <a:lstStyle/>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hours_worked</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8)</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"It's </a:t>
            </a:r>
            <a:r>
              <a:rPr lang="en-US" sz="20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quittin</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time!"</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"Get back to work!"</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320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Choices</a:t>
            </a:r>
            <a:endParaRPr lang="en-US" dirty="0"/>
          </a:p>
        </p:txBody>
      </p:sp>
      <p:sp>
        <p:nvSpPr>
          <p:cNvPr id="3" name="Content Placeholder 2"/>
          <p:cNvSpPr>
            <a:spLocks noGrp="1"/>
          </p:cNvSpPr>
          <p:nvPr>
            <p:ph idx="4294967295"/>
          </p:nvPr>
        </p:nvSpPr>
        <p:spPr>
          <a:xfrm>
            <a:off x="503238" y="1493837"/>
            <a:ext cx="9069387" cy="4987925"/>
          </a:xfrm>
          <a:prstGeom prst="rect">
            <a:avLst/>
          </a:prstGeom>
        </p:spPr>
        <p:txBody>
          <a:bodyPr/>
          <a:lstStyle/>
          <a:p>
            <a:pPr>
              <a:lnSpc>
                <a:spcPct val="110000"/>
              </a:lnSpc>
            </a:pPr>
            <a:r>
              <a:rPr lang="en-US" sz="2800" dirty="0" smtClean="0"/>
              <a:t>Standard </a:t>
            </a:r>
            <a:r>
              <a:rPr lang="en-US" sz="2800" b="1" dirty="0" smtClean="0">
                <a:solidFill>
                  <a:srgbClr val="7F0055"/>
                </a:solidFill>
                <a:latin typeface="Consolas" pitchFamily="49" charset="0"/>
                <a:cs typeface="Consolas" pitchFamily="49" charset="0"/>
              </a:rPr>
              <a:t>if</a:t>
            </a:r>
            <a:r>
              <a:rPr lang="en-US" sz="2800" dirty="0" smtClean="0"/>
              <a:t>-</a:t>
            </a:r>
            <a:r>
              <a:rPr lang="en-US" sz="2800" b="1" dirty="0" smtClean="0">
                <a:solidFill>
                  <a:srgbClr val="7F0055"/>
                </a:solidFill>
                <a:latin typeface="Consolas" pitchFamily="49" charset="0"/>
                <a:cs typeface="Consolas" pitchFamily="49" charset="0"/>
              </a:rPr>
              <a:t>else</a:t>
            </a:r>
            <a:r>
              <a:rPr lang="en-US" sz="2800" dirty="0" smtClean="0"/>
              <a:t> statements give you two choices</a:t>
            </a:r>
          </a:p>
          <a:p>
            <a:pPr>
              <a:lnSpc>
                <a:spcPct val="110000"/>
              </a:lnSpc>
            </a:pPr>
            <a:r>
              <a:rPr lang="en-US" sz="2800" dirty="0" smtClean="0"/>
              <a:t>You can have more choices by adding </a:t>
            </a:r>
            <a:r>
              <a:rPr lang="en-US" sz="2800" b="1" dirty="0" smtClean="0">
                <a:solidFill>
                  <a:srgbClr val="7F0055"/>
                </a:solidFill>
                <a:latin typeface="Consolas" pitchFamily="49" charset="0"/>
                <a:cs typeface="Consolas" pitchFamily="49" charset="0"/>
              </a:rPr>
              <a:t>else</a:t>
            </a:r>
            <a:r>
              <a:rPr lang="en-US" sz="2800" dirty="0" smtClean="0">
                <a:solidFill>
                  <a:srgbClr val="7F0055"/>
                </a:solidFill>
              </a:rPr>
              <a:t> </a:t>
            </a:r>
            <a:r>
              <a:rPr lang="en-US" sz="2800" b="1" dirty="0" smtClean="0">
                <a:solidFill>
                  <a:srgbClr val="7F0055"/>
                </a:solidFill>
                <a:latin typeface="Consolas" pitchFamily="49" charset="0"/>
                <a:cs typeface="Consolas" pitchFamily="49" charset="0"/>
              </a:rPr>
              <a:t>if</a:t>
            </a:r>
            <a:r>
              <a:rPr lang="en-US" sz="2800" dirty="0" smtClean="0">
                <a:solidFill>
                  <a:srgbClr val="7F0055"/>
                </a:solidFill>
              </a:rPr>
              <a:t> </a:t>
            </a:r>
            <a:r>
              <a:rPr lang="en-US" sz="2800" dirty="0" smtClean="0"/>
              <a:t>statements in between the </a:t>
            </a:r>
            <a:r>
              <a:rPr lang="en-US" sz="2800" b="1" dirty="0" smtClean="0">
                <a:solidFill>
                  <a:srgbClr val="7F0055"/>
                </a:solidFill>
                <a:latin typeface="Consolas" pitchFamily="49" charset="0"/>
                <a:cs typeface="Consolas" pitchFamily="49" charset="0"/>
              </a:rPr>
              <a:t>if</a:t>
            </a:r>
            <a:r>
              <a:rPr lang="en-US" sz="2800" dirty="0" smtClean="0">
                <a:solidFill>
                  <a:srgbClr val="7F0055"/>
                </a:solidFill>
              </a:rPr>
              <a:t> </a:t>
            </a:r>
            <a:r>
              <a:rPr lang="en-US" sz="2800" dirty="0" smtClean="0"/>
              <a:t>and </a:t>
            </a:r>
            <a:r>
              <a:rPr lang="en-US" sz="2800" b="1" dirty="0" smtClean="0">
                <a:solidFill>
                  <a:srgbClr val="7F0055"/>
                </a:solidFill>
                <a:latin typeface="Consolas" pitchFamily="49" charset="0"/>
                <a:cs typeface="Consolas" pitchFamily="49" charset="0"/>
              </a:rPr>
              <a:t>else</a:t>
            </a:r>
          </a:p>
          <a:p>
            <a:pPr>
              <a:lnSpc>
                <a:spcPct val="110000"/>
              </a:lnSpc>
            </a:pPr>
            <a:r>
              <a:rPr lang="en-US" sz="2800" dirty="0" smtClean="0"/>
              <a:t>Any number of </a:t>
            </a:r>
            <a:r>
              <a:rPr lang="en-US" sz="2800" b="1" dirty="0" smtClean="0">
                <a:solidFill>
                  <a:srgbClr val="7F0055"/>
                </a:solidFill>
                <a:latin typeface="Consolas" pitchFamily="49" charset="0"/>
                <a:cs typeface="Consolas" pitchFamily="49" charset="0"/>
              </a:rPr>
              <a:t>else</a:t>
            </a:r>
            <a:r>
              <a:rPr lang="en-US" sz="2800" dirty="0" smtClean="0">
                <a:solidFill>
                  <a:srgbClr val="7F0055"/>
                </a:solidFill>
              </a:rPr>
              <a:t> </a:t>
            </a:r>
            <a:r>
              <a:rPr lang="en-US" sz="2800" b="1" dirty="0" smtClean="0">
                <a:solidFill>
                  <a:srgbClr val="7F0055"/>
                </a:solidFill>
                <a:latin typeface="Consolas" pitchFamily="49" charset="0"/>
                <a:cs typeface="Consolas" pitchFamily="49" charset="0"/>
              </a:rPr>
              <a:t>if</a:t>
            </a:r>
            <a:r>
              <a:rPr lang="en-US" sz="2800" dirty="0" smtClean="0">
                <a:solidFill>
                  <a:srgbClr val="7F0055"/>
                </a:solidFill>
              </a:rPr>
              <a:t> </a:t>
            </a:r>
            <a:r>
              <a:rPr lang="en-US" sz="2800" dirty="0" smtClean="0"/>
              <a:t>statements can be added after an </a:t>
            </a:r>
            <a:r>
              <a:rPr lang="en-US" sz="2800" b="1" dirty="0" smtClean="0">
                <a:solidFill>
                  <a:srgbClr val="7F0055"/>
                </a:solidFill>
                <a:latin typeface="Consolas" pitchFamily="49" charset="0"/>
                <a:cs typeface="Consolas" pitchFamily="49" charset="0"/>
              </a:rPr>
              <a:t>if</a:t>
            </a:r>
            <a:r>
              <a:rPr lang="en-US" sz="2800" dirty="0" smtClean="0">
                <a:solidFill>
                  <a:srgbClr val="7F0055"/>
                </a:solidFill>
              </a:rPr>
              <a:t> </a:t>
            </a:r>
            <a:r>
              <a:rPr lang="en-US" sz="2800" dirty="0" smtClean="0"/>
              <a:t>statement</a:t>
            </a:r>
          </a:p>
          <a:p>
            <a:pPr>
              <a:lnSpc>
                <a:spcPct val="110000"/>
              </a:lnSpc>
            </a:pPr>
            <a:r>
              <a:rPr lang="en-US" sz="2800" dirty="0" smtClean="0"/>
              <a:t>Each will be tested in order until one of the conditions is true, and the </a:t>
            </a:r>
            <a:r>
              <a:rPr lang="en-US" sz="2800" b="1" dirty="0" smtClean="0">
                <a:solidFill>
                  <a:srgbClr val="7F0055"/>
                </a:solidFill>
                <a:latin typeface="Consolas" pitchFamily="49" charset="0"/>
                <a:cs typeface="Consolas" pitchFamily="49" charset="0"/>
              </a:rPr>
              <a:t>else</a:t>
            </a:r>
            <a:r>
              <a:rPr lang="en-US" sz="2800" dirty="0" smtClean="0">
                <a:solidFill>
                  <a:srgbClr val="7F0055"/>
                </a:solidFill>
              </a:rPr>
              <a:t> </a:t>
            </a:r>
            <a:r>
              <a:rPr lang="en-US" sz="2800" dirty="0" smtClean="0"/>
              <a:t>statements will only run if none of the conditions are true</a:t>
            </a:r>
          </a:p>
          <a:p>
            <a:pPr>
              <a:lnSpc>
                <a:spcPct val="110000"/>
              </a:lnSpc>
            </a:pPr>
            <a:r>
              <a:rPr lang="en-US" sz="2800" dirty="0" smtClean="0"/>
              <a:t>You can always omit the </a:t>
            </a:r>
            <a:r>
              <a:rPr lang="en-US" sz="2800" b="1" dirty="0" smtClean="0">
                <a:solidFill>
                  <a:srgbClr val="7F0055"/>
                </a:solidFill>
                <a:latin typeface="Consolas" pitchFamily="49" charset="0"/>
                <a:cs typeface="Consolas" pitchFamily="49" charset="0"/>
              </a:rPr>
              <a:t>else</a:t>
            </a:r>
            <a:r>
              <a:rPr lang="en-US" sz="2800" dirty="0" smtClean="0">
                <a:solidFill>
                  <a:srgbClr val="7F0055"/>
                </a:solidFill>
              </a:rPr>
              <a:t> </a:t>
            </a:r>
            <a:r>
              <a:rPr lang="en-US" sz="2800" dirty="0" smtClean="0"/>
              <a:t>statement if you want (even if you have no </a:t>
            </a:r>
            <a:r>
              <a:rPr lang="en-US" sz="2800" b="1" dirty="0" smtClean="0">
                <a:solidFill>
                  <a:srgbClr val="7F0055"/>
                </a:solidFill>
                <a:latin typeface="Consolas" pitchFamily="49" charset="0"/>
                <a:cs typeface="Consolas" pitchFamily="49" charset="0"/>
              </a:rPr>
              <a:t>else</a:t>
            </a:r>
            <a:r>
              <a:rPr lang="en-US" sz="2800" dirty="0" smtClean="0">
                <a:solidFill>
                  <a:srgbClr val="7F0055"/>
                </a:solidFill>
              </a:rPr>
              <a:t> </a:t>
            </a:r>
            <a:r>
              <a:rPr lang="en-US" sz="2800" b="1" dirty="0" smtClean="0">
                <a:solidFill>
                  <a:srgbClr val="7F0055"/>
                </a:solidFill>
                <a:latin typeface="Consolas" pitchFamily="49" charset="0"/>
                <a:cs typeface="Consolas" pitchFamily="49" charset="0"/>
              </a:rPr>
              <a:t>if</a:t>
            </a:r>
            <a:r>
              <a:rPr lang="en-US" sz="2800" dirty="0" smtClean="0">
                <a:solidFill>
                  <a:srgbClr val="7F0055"/>
                </a:solidFill>
              </a:rPr>
              <a:t> </a:t>
            </a:r>
            <a:r>
              <a:rPr lang="en-US" sz="2800" dirty="0" smtClean="0"/>
              <a:t>statements)</a:t>
            </a:r>
            <a:endParaRPr lang="en-US" sz="2800" dirty="0"/>
          </a:p>
        </p:txBody>
      </p:sp>
    </p:spTree>
    <p:extLst>
      <p:ext uri="{BB962C8B-B14F-4D97-AF65-F5344CB8AC3E}">
        <p14:creationId xmlns:p14="http://schemas.microsoft.com/office/powerpoint/2010/main" val="1314106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F0055"/>
                </a:solidFill>
                <a:latin typeface="Consolas" pitchFamily="49" charset="0"/>
                <a:cs typeface="Consolas" pitchFamily="49" charset="0"/>
              </a:rPr>
              <a:t>else if </a:t>
            </a:r>
            <a:r>
              <a:rPr lang="en-US" dirty="0" smtClean="0"/>
              <a:t>Statements</a:t>
            </a:r>
            <a:endParaRPr lang="en-US" dirty="0"/>
          </a:p>
        </p:txBody>
      </p:sp>
      <p:sp>
        <p:nvSpPr>
          <p:cNvPr id="5" name="TextBox 4"/>
          <p:cNvSpPr txBox="1"/>
          <p:nvPr/>
        </p:nvSpPr>
        <p:spPr>
          <a:xfrm>
            <a:off x="946139" y="2103437"/>
            <a:ext cx="8340745" cy="3711914"/>
          </a:xfrm>
          <a:prstGeom prst="rect">
            <a:avLst/>
          </a:prstGeom>
          <a:noFill/>
        </p:spPr>
        <p:txBody>
          <a:bodyPr wrap="none" rtlCol="0">
            <a:spAutoFit/>
          </a:bodyPr>
          <a:lstStyle/>
          <a:p>
            <a:r>
              <a:rPr lang="en-US" b="1" dirty="0" smtClean="0">
                <a:solidFill>
                  <a:srgbClr val="7F0055"/>
                </a:solidFill>
                <a:latin typeface="Consolas" pitchFamily="49" charset="0"/>
                <a:cs typeface="Consolas" pitchFamily="49" charset="0"/>
              </a:rPr>
              <a:t>if </a:t>
            </a:r>
            <a:r>
              <a:rPr lang="en-US" dirty="0" smtClean="0">
                <a:latin typeface="Consolas" pitchFamily="49" charset="0"/>
                <a:cs typeface="Consolas" pitchFamily="49" charset="0"/>
              </a:rPr>
              <a:t>(EXPRESSION1) {</a:t>
            </a:r>
          </a:p>
          <a:p>
            <a:r>
              <a:rPr lang="en-US" dirty="0" smtClean="0">
                <a:solidFill>
                  <a:srgbClr val="008000"/>
                </a:solidFill>
                <a:latin typeface="Consolas" pitchFamily="49" charset="0"/>
                <a:cs typeface="Consolas" pitchFamily="49" charset="0"/>
              </a:rPr>
              <a:t>	</a:t>
            </a:r>
            <a:r>
              <a:rPr lang="en-US" dirty="0" smtClean="0">
                <a:solidFill>
                  <a:srgbClr val="3F7F5F"/>
                </a:solidFill>
                <a:latin typeface="Consolas" pitchFamily="49" charset="0"/>
                <a:cs typeface="Consolas" pitchFamily="49" charset="0"/>
              </a:rPr>
              <a:t>//run statements if expression 1 is true</a:t>
            </a:r>
          </a:p>
          <a:p>
            <a:r>
              <a:rPr lang="en-US" dirty="0" smtClean="0">
                <a:latin typeface="Consolas" pitchFamily="49" charset="0"/>
                <a:cs typeface="Consolas" pitchFamily="49" charset="0"/>
              </a:rPr>
              <a:t>}</a:t>
            </a:r>
          </a:p>
          <a:p>
            <a:r>
              <a:rPr lang="en-US" b="1" dirty="0">
                <a:solidFill>
                  <a:srgbClr val="7F0055"/>
                </a:solidFill>
                <a:latin typeface="Consolas" pitchFamily="49" charset="0"/>
                <a:cs typeface="Consolas" pitchFamily="49" charset="0"/>
              </a:rPr>
              <a:t>e</a:t>
            </a:r>
            <a:r>
              <a:rPr lang="en-US" b="1" dirty="0" smtClean="0">
                <a:solidFill>
                  <a:srgbClr val="7F0055"/>
                </a:solidFill>
                <a:latin typeface="Consolas" pitchFamily="49" charset="0"/>
                <a:cs typeface="Consolas" pitchFamily="49" charset="0"/>
              </a:rPr>
              <a:t>lse</a:t>
            </a:r>
            <a:r>
              <a:rPr lang="en-US" dirty="0" smtClean="0">
                <a:solidFill>
                  <a:srgbClr val="0000FF"/>
                </a:solidFill>
                <a:latin typeface="Consolas" pitchFamily="49" charset="0"/>
                <a:cs typeface="Consolas" pitchFamily="49" charset="0"/>
              </a:rPr>
              <a:t> </a:t>
            </a:r>
            <a:r>
              <a:rPr lang="en-US" b="1" dirty="0" smtClean="0">
                <a:solidFill>
                  <a:srgbClr val="7F0055"/>
                </a:solidFill>
                <a:latin typeface="Consolas" pitchFamily="49" charset="0"/>
                <a:cs typeface="Consolas" pitchFamily="49" charset="0"/>
              </a:rPr>
              <a:t>if </a:t>
            </a:r>
            <a:r>
              <a:rPr lang="en-US" dirty="0" smtClean="0">
                <a:latin typeface="Consolas" pitchFamily="49" charset="0"/>
                <a:cs typeface="Consolas" pitchFamily="49" charset="0"/>
              </a:rPr>
              <a:t>(EXPRESSION2) {</a:t>
            </a:r>
          </a:p>
          <a:p>
            <a:r>
              <a:rPr lang="en-US" dirty="0" smtClean="0">
                <a:latin typeface="Consolas" pitchFamily="49" charset="0"/>
                <a:cs typeface="Consolas" pitchFamily="49" charset="0"/>
              </a:rPr>
              <a:t>  </a:t>
            </a:r>
            <a:r>
              <a:rPr lang="en-US" dirty="0" smtClean="0">
                <a:solidFill>
                  <a:srgbClr val="3F7F5F"/>
                </a:solidFill>
                <a:latin typeface="Consolas" pitchFamily="49" charset="0"/>
                <a:cs typeface="Consolas" pitchFamily="49" charset="0"/>
              </a:rPr>
              <a:t>//run statements if expressions 1 is false, </a:t>
            </a:r>
          </a:p>
          <a:p>
            <a:r>
              <a:rPr lang="en-US" dirty="0">
                <a:solidFill>
                  <a:srgbClr val="3F7F5F"/>
                </a:solidFill>
                <a:latin typeface="Consolas" pitchFamily="49" charset="0"/>
                <a:cs typeface="Consolas" pitchFamily="49" charset="0"/>
              </a:rPr>
              <a:t> </a:t>
            </a:r>
            <a:r>
              <a:rPr lang="en-US" dirty="0" smtClean="0">
                <a:solidFill>
                  <a:srgbClr val="3F7F5F"/>
                </a:solidFill>
                <a:latin typeface="Consolas" pitchFamily="49" charset="0"/>
                <a:cs typeface="Consolas" pitchFamily="49" charset="0"/>
              </a:rPr>
              <a:t> //and expression 2 is true</a:t>
            </a:r>
          </a:p>
          <a:p>
            <a:r>
              <a:rPr lang="en-US" dirty="0">
                <a:latin typeface="Consolas" pitchFamily="49" charset="0"/>
                <a:cs typeface="Consolas" pitchFamily="49" charset="0"/>
              </a:rPr>
              <a:t>}</a:t>
            </a:r>
            <a:endParaRPr lang="en-US" dirty="0" smtClean="0">
              <a:latin typeface="Consolas" pitchFamily="49" charset="0"/>
              <a:cs typeface="Consolas" pitchFamily="49" charset="0"/>
            </a:endParaRPr>
          </a:p>
          <a:p>
            <a:r>
              <a:rPr lang="en-US" b="1" dirty="0" smtClean="0">
                <a:solidFill>
                  <a:srgbClr val="7F0055"/>
                </a:solidFill>
                <a:latin typeface="Consolas" pitchFamily="49" charset="0"/>
                <a:cs typeface="Consolas" pitchFamily="49" charset="0"/>
              </a:rPr>
              <a:t>else </a:t>
            </a:r>
            <a:r>
              <a:rPr lang="en-US" dirty="0" smtClean="0">
                <a:latin typeface="Consolas" pitchFamily="49" charset="0"/>
                <a:cs typeface="Consolas" pitchFamily="49" charset="0"/>
              </a:rPr>
              <a:t>{</a:t>
            </a:r>
          </a:p>
          <a:p>
            <a:r>
              <a:rPr lang="en-US" dirty="0" smtClean="0">
                <a:solidFill>
                  <a:srgbClr val="3F7F5F"/>
                </a:solidFill>
                <a:latin typeface="Consolas" pitchFamily="49" charset="0"/>
                <a:cs typeface="Consolas" pitchFamily="49" charset="0"/>
              </a:rPr>
              <a:t>  //run statements if both expressions are false</a:t>
            </a:r>
          </a:p>
          <a:p>
            <a:r>
              <a:rPr lang="en-US" dirty="0">
                <a:latin typeface="Consolas" pitchFamily="49" charset="0"/>
                <a:cs typeface="Consolas" pitchFamily="49" charset="0"/>
              </a:rPr>
              <a:t>}</a:t>
            </a:r>
          </a:p>
        </p:txBody>
      </p:sp>
    </p:spTree>
    <p:extLst>
      <p:ext uri="{BB962C8B-B14F-4D97-AF65-F5344CB8AC3E}">
        <p14:creationId xmlns:p14="http://schemas.microsoft.com/office/powerpoint/2010/main" val="1701359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239712" y="2255837"/>
            <a:ext cx="9334500" cy="3056221"/>
          </a:xfrm>
          <a:prstGeom prst="rect">
            <a:avLst/>
          </a:prstGeom>
        </p:spPr>
        <p:txBody>
          <a:bodyPr wrap="square">
            <a:spAutoFit/>
          </a:bodyPr>
          <a:lstStyle/>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10</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greater than 10"</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5</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less than 5"</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between 5 and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10 inclusive"</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177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Rectangle 4"/>
          <p:cNvSpPr/>
          <p:nvPr/>
        </p:nvSpPr>
        <p:spPr>
          <a:xfrm>
            <a:off x="239712" y="2255837"/>
            <a:ext cx="9334500" cy="3056221"/>
          </a:xfrm>
          <a:prstGeom prst="rect">
            <a:avLst/>
          </a:prstGeom>
        </p:spPr>
        <p:txBody>
          <a:bodyPr wrap="square">
            <a:spAutoFit/>
          </a:bodyPr>
          <a:lstStyle/>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10</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greater than 10"</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5</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is between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6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and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10 inclusive"</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less than 5"</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890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4294967295"/>
          </p:nvPr>
        </p:nvSpPr>
        <p:spPr>
          <a:xfrm>
            <a:off x="503238" y="1570037"/>
            <a:ext cx="9069387" cy="4987925"/>
          </a:xfrm>
          <a:prstGeom prst="rect">
            <a:avLst/>
          </a:prstGeom>
        </p:spPr>
        <p:txBody>
          <a:bodyPr/>
          <a:lstStyle/>
          <a:p>
            <a:pPr>
              <a:lnSpc>
                <a:spcPct val="110000"/>
              </a:lnSpc>
            </a:pPr>
            <a:r>
              <a:rPr lang="en-US" dirty="0" smtClean="0"/>
              <a:t>Control flow is the order in which program statements are executed</a:t>
            </a:r>
          </a:p>
          <a:p>
            <a:pPr>
              <a:lnSpc>
                <a:spcPct val="110000"/>
              </a:lnSpc>
            </a:pPr>
            <a:r>
              <a:rPr lang="en-US" dirty="0" smtClean="0"/>
              <a:t>So far, all of our programs have been executed straight-through from the first statement to the last</a:t>
            </a:r>
          </a:p>
          <a:p>
            <a:pPr>
              <a:lnSpc>
                <a:spcPct val="110000"/>
              </a:lnSpc>
            </a:pPr>
            <a:r>
              <a:rPr lang="en-US" dirty="0" smtClean="0"/>
              <a:t>In general, you will need more complex control flow</a:t>
            </a:r>
          </a:p>
          <a:p>
            <a:pPr>
              <a:lnSpc>
                <a:spcPct val="110000"/>
              </a:lnSpc>
            </a:pPr>
            <a:r>
              <a:rPr lang="en-US" dirty="0"/>
              <a:t>F</a:t>
            </a:r>
            <a:r>
              <a:rPr lang="en-US" dirty="0" smtClean="0"/>
              <a:t>or example, to choose between two (or more) possibilities</a:t>
            </a:r>
            <a:endParaRPr lang="en-US" dirty="0"/>
          </a:p>
        </p:txBody>
      </p:sp>
    </p:spTree>
    <p:extLst>
      <p:ext uri="{BB962C8B-B14F-4D97-AF65-F5344CB8AC3E}">
        <p14:creationId xmlns:p14="http://schemas.microsoft.com/office/powerpoint/2010/main" val="4063050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t>
            </a:r>
            <a:r>
              <a:rPr lang="en-US" b="1" dirty="0" smtClean="0">
                <a:solidFill>
                  <a:srgbClr val="7F0055"/>
                </a:solidFill>
                <a:latin typeface="Consolas" pitchFamily="49" charset="0"/>
                <a:cs typeface="Consolas" pitchFamily="49" charset="0"/>
              </a:rPr>
              <a:t>else if</a:t>
            </a:r>
            <a:r>
              <a:rPr lang="en-US" b="1" dirty="0" smtClean="0">
                <a:solidFill>
                  <a:srgbClr val="7F0055"/>
                </a:solidFill>
              </a:rPr>
              <a:t> </a:t>
            </a:r>
            <a:r>
              <a:rPr lang="en-US" dirty="0" smtClean="0"/>
              <a:t>Statements</a:t>
            </a:r>
            <a:endParaRPr lang="en-US" dirty="0"/>
          </a:p>
        </p:txBody>
      </p:sp>
      <p:sp>
        <p:nvSpPr>
          <p:cNvPr id="3" name="Rectangle 2"/>
          <p:cNvSpPr/>
          <p:nvPr/>
        </p:nvSpPr>
        <p:spPr>
          <a:xfrm>
            <a:off x="239712" y="2174053"/>
            <a:ext cx="9448800" cy="4044184"/>
          </a:xfrm>
          <a:prstGeom prst="rect">
            <a:avLst/>
          </a:prstGeom>
        </p:spPr>
        <p:txBody>
          <a:bodyPr wrap="square">
            <a:spAutoFit/>
          </a:bodyPr>
          <a:lstStyle/>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10</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greater than 10"</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5</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between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6 </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and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10 inclusive"</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x</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0</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between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1 </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and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5 inclusive"</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20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20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"x is less than </a:t>
            </a:r>
            <a:r>
              <a:rPr lang="en-US" sz="20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1"</a:t>
            </a:r>
            <a:r>
              <a:rPr lang="en-US" sz="20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411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646237"/>
            <a:ext cx="9069387" cy="4987925"/>
          </a:xfrm>
          <a:prstGeom prst="rect">
            <a:avLst/>
          </a:prstGeom>
        </p:spPr>
        <p:txBody>
          <a:bodyPr/>
          <a:lstStyle/>
          <a:p>
            <a:r>
              <a:rPr lang="en-US" dirty="0" smtClean="0"/>
              <a:t>Write a program that reads a numeric score from the user and outputs a letter grade</a:t>
            </a:r>
          </a:p>
          <a:p>
            <a:pPr lvl="1"/>
            <a:r>
              <a:rPr lang="en-US" dirty="0" smtClean="0"/>
              <a:t>If the score is &gt;=90, output A</a:t>
            </a:r>
          </a:p>
          <a:p>
            <a:pPr lvl="1"/>
            <a:r>
              <a:rPr lang="en-US" dirty="0" smtClean="0"/>
              <a:t>If the score is &gt;=80 and &lt;90, output B</a:t>
            </a:r>
          </a:p>
          <a:p>
            <a:pPr lvl="1"/>
            <a:r>
              <a:rPr lang="en-US" dirty="0"/>
              <a:t>If the score is </a:t>
            </a:r>
            <a:r>
              <a:rPr lang="en-US" dirty="0" smtClean="0"/>
              <a:t>&gt;=70 </a:t>
            </a:r>
            <a:r>
              <a:rPr lang="en-US" dirty="0"/>
              <a:t>and </a:t>
            </a:r>
            <a:r>
              <a:rPr lang="en-US" dirty="0" smtClean="0"/>
              <a:t>&lt;80</a:t>
            </a:r>
            <a:r>
              <a:rPr lang="en-US" dirty="0"/>
              <a:t>, output </a:t>
            </a:r>
            <a:r>
              <a:rPr lang="en-US" dirty="0" smtClean="0"/>
              <a:t>C</a:t>
            </a:r>
            <a:endParaRPr lang="en-US" dirty="0"/>
          </a:p>
          <a:p>
            <a:pPr lvl="1"/>
            <a:r>
              <a:rPr lang="en-US" dirty="0"/>
              <a:t>If the score is </a:t>
            </a:r>
            <a:r>
              <a:rPr lang="en-US" dirty="0" smtClean="0"/>
              <a:t>&gt;=60 </a:t>
            </a:r>
            <a:r>
              <a:rPr lang="en-US" dirty="0"/>
              <a:t>and </a:t>
            </a:r>
            <a:r>
              <a:rPr lang="en-US" dirty="0" smtClean="0"/>
              <a:t>&lt;70</a:t>
            </a:r>
            <a:r>
              <a:rPr lang="en-US" dirty="0"/>
              <a:t>, output </a:t>
            </a:r>
            <a:r>
              <a:rPr lang="en-US" dirty="0" smtClean="0"/>
              <a:t>D</a:t>
            </a:r>
          </a:p>
          <a:p>
            <a:pPr lvl="1"/>
            <a:r>
              <a:rPr lang="en-US" dirty="0" smtClean="0"/>
              <a:t>If the score is &lt;60, output F</a:t>
            </a:r>
            <a:endParaRPr lang="en-US" dirty="0"/>
          </a:p>
          <a:p>
            <a:pPr lvl="1"/>
            <a:endParaRPr lang="en-US" dirty="0"/>
          </a:p>
        </p:txBody>
      </p:sp>
    </p:spTree>
    <p:extLst>
      <p:ext uri="{BB962C8B-B14F-4D97-AF65-F5344CB8AC3E}">
        <p14:creationId xmlns:p14="http://schemas.microsoft.com/office/powerpoint/2010/main" val="2867468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2449512" y="1646237"/>
            <a:ext cx="5038725" cy="5295424"/>
          </a:xfrm>
          <a:prstGeom prst="rect">
            <a:avLst/>
          </a:prstGeom>
        </p:spPr>
        <p:txBody>
          <a:bodyPr>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your score: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"Letter Grade: </a:t>
            </a:r>
            <a:r>
              <a:rPr lang="en-US" sz="1400" dirty="0" smtClean="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90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80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"B"</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70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score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60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1466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Boolean Expressions</a:t>
            </a:r>
            <a:endParaRPr lang="en-US" dirty="0"/>
          </a:p>
        </p:txBody>
      </p:sp>
      <p:sp>
        <p:nvSpPr>
          <p:cNvPr id="3" name="Content Placeholder 2"/>
          <p:cNvSpPr>
            <a:spLocks noGrp="1"/>
          </p:cNvSpPr>
          <p:nvPr>
            <p:ph idx="4294967295"/>
          </p:nvPr>
        </p:nvSpPr>
        <p:spPr>
          <a:xfrm>
            <a:off x="503238" y="1417637"/>
            <a:ext cx="9069387" cy="5673725"/>
          </a:xfrm>
          <a:prstGeom prst="rect">
            <a:avLst/>
          </a:prstGeom>
        </p:spPr>
        <p:txBody>
          <a:bodyPr/>
          <a:lstStyle/>
          <a:p>
            <a:r>
              <a:rPr lang="en-US" sz="2800" dirty="0" smtClean="0"/>
              <a:t>Multiple comparisons can be combined with the “and” and “or” operators</a:t>
            </a:r>
          </a:p>
          <a:p>
            <a:r>
              <a:rPr lang="en-US" sz="2800" dirty="0" smtClean="0">
                <a:latin typeface="Consolas" pitchFamily="49" charset="0"/>
                <a:cs typeface="Consolas" pitchFamily="49" charset="0"/>
              </a:rPr>
              <a:t>&amp;&amp; </a:t>
            </a:r>
            <a:r>
              <a:rPr lang="en-US" sz="2800" dirty="0" smtClean="0"/>
              <a:t>is the “and” operator</a:t>
            </a:r>
          </a:p>
          <a:p>
            <a:pPr lvl="1"/>
            <a:r>
              <a:rPr lang="en-US" sz="2400" dirty="0" smtClean="0"/>
              <a:t>Example: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hours</a:t>
            </a:r>
            <a:r>
              <a:rPr lang="en-US" sz="2400" dirty="0" smtClean="0">
                <a:latin typeface="Consolas" pitchFamily="49" charset="0"/>
                <a:cs typeface="Consolas" pitchFamily="49" charset="0"/>
              </a:rPr>
              <a:t> &gt; 20) &amp;&amp; (</a:t>
            </a:r>
            <a:r>
              <a:rPr lang="en-US" sz="2400" dirty="0" smtClean="0">
                <a:solidFill>
                  <a:srgbClr val="6A3E3E"/>
                </a:solidFill>
                <a:latin typeface="Consolas" pitchFamily="49" charset="0"/>
                <a:cs typeface="Consolas" pitchFamily="49" charset="0"/>
              </a:rPr>
              <a:t>hours</a:t>
            </a:r>
            <a:r>
              <a:rPr lang="en-US" sz="2400" dirty="0" smtClean="0">
                <a:latin typeface="Consolas" pitchFamily="49" charset="0"/>
                <a:cs typeface="Consolas" pitchFamily="49" charset="0"/>
              </a:rPr>
              <a:t> &lt;= 40)</a:t>
            </a:r>
          </a:p>
          <a:p>
            <a:pPr lvl="1"/>
            <a:r>
              <a:rPr lang="en-US" sz="2400" dirty="0" smtClean="0">
                <a:cs typeface="Arial" pitchFamily="34" charset="0"/>
              </a:rPr>
              <a:t>Entire expression is true only if </a:t>
            </a:r>
            <a:r>
              <a:rPr lang="en-US" sz="2400" i="1" dirty="0" smtClean="0">
                <a:cs typeface="Arial" pitchFamily="34" charset="0"/>
              </a:rPr>
              <a:t>both</a:t>
            </a:r>
            <a:r>
              <a:rPr lang="en-US" sz="2400" dirty="0" smtClean="0">
                <a:cs typeface="Arial" pitchFamily="34" charset="0"/>
              </a:rPr>
              <a:t> comparisons are true, and false if </a:t>
            </a:r>
            <a:r>
              <a:rPr lang="en-US" sz="2400" i="1" dirty="0" smtClean="0">
                <a:cs typeface="Arial" pitchFamily="34" charset="0"/>
              </a:rPr>
              <a:t>either</a:t>
            </a:r>
            <a:r>
              <a:rPr lang="en-US" sz="2400" dirty="0" smtClean="0">
                <a:cs typeface="Arial" pitchFamily="34" charset="0"/>
              </a:rPr>
              <a:t> is false</a:t>
            </a:r>
          </a:p>
          <a:p>
            <a:r>
              <a:rPr lang="en-US" sz="2800" dirty="0" smtClean="0">
                <a:latin typeface="Consolas" pitchFamily="49" charset="0"/>
                <a:cs typeface="Consolas" pitchFamily="49" charset="0"/>
              </a:rPr>
              <a:t>||</a:t>
            </a:r>
            <a:r>
              <a:rPr lang="en-US" sz="2800" dirty="0" smtClean="0">
                <a:cs typeface="Arial" pitchFamily="34" charset="0"/>
              </a:rPr>
              <a:t> is the “or” operator</a:t>
            </a:r>
          </a:p>
          <a:p>
            <a:pPr lvl="1"/>
            <a:r>
              <a:rPr lang="en-US" sz="2400" dirty="0" smtClean="0">
                <a:cs typeface="Arial" pitchFamily="34" charset="0"/>
              </a:rPr>
              <a:t>Example: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x</a:t>
            </a:r>
            <a:r>
              <a:rPr lang="en-US" sz="2400" dirty="0" smtClean="0">
                <a:latin typeface="Consolas" pitchFamily="49" charset="0"/>
                <a:cs typeface="Consolas" pitchFamily="49" charset="0"/>
              </a:rPr>
              <a:t> &lt; 17) || (</a:t>
            </a:r>
            <a:r>
              <a:rPr lang="en-US" sz="2400" dirty="0" smtClean="0">
                <a:solidFill>
                  <a:srgbClr val="6A3E3E"/>
                </a:solidFill>
                <a:latin typeface="Consolas" pitchFamily="49" charset="0"/>
                <a:cs typeface="Consolas" pitchFamily="49" charset="0"/>
              </a:rPr>
              <a:t>y</a:t>
            </a:r>
            <a:r>
              <a:rPr lang="en-US" sz="2400" dirty="0" smtClean="0">
                <a:latin typeface="Consolas" pitchFamily="49" charset="0"/>
                <a:cs typeface="Consolas" pitchFamily="49" charset="0"/>
              </a:rPr>
              <a:t> &lt; 22)</a:t>
            </a:r>
          </a:p>
          <a:p>
            <a:pPr lvl="1"/>
            <a:r>
              <a:rPr lang="en-US" sz="2400" dirty="0" smtClean="0">
                <a:cs typeface="Arial" pitchFamily="34" charset="0"/>
              </a:rPr>
              <a:t>Entire expression is true if </a:t>
            </a:r>
            <a:r>
              <a:rPr lang="en-US" sz="2400" i="1" dirty="0" smtClean="0">
                <a:cs typeface="Arial" pitchFamily="34" charset="0"/>
              </a:rPr>
              <a:t>either</a:t>
            </a:r>
            <a:r>
              <a:rPr lang="en-US" sz="2400" dirty="0" smtClean="0">
                <a:cs typeface="Arial" pitchFamily="34" charset="0"/>
              </a:rPr>
              <a:t> comparison is true, and false only if </a:t>
            </a:r>
            <a:r>
              <a:rPr lang="en-US" sz="2400" i="1" dirty="0" smtClean="0">
                <a:cs typeface="Arial" pitchFamily="34" charset="0"/>
              </a:rPr>
              <a:t>both</a:t>
            </a:r>
            <a:r>
              <a:rPr lang="en-US" sz="2400" dirty="0" smtClean="0">
                <a:cs typeface="Arial" pitchFamily="34" charset="0"/>
              </a:rPr>
              <a:t> are false</a:t>
            </a:r>
            <a:endParaRPr lang="en-US" sz="2400" dirty="0">
              <a:cs typeface="Arial" pitchFamily="34" charset="0"/>
            </a:endParaRPr>
          </a:p>
        </p:txBody>
      </p:sp>
    </p:spTree>
    <p:extLst>
      <p:ext uri="{BB962C8B-B14F-4D97-AF65-F5344CB8AC3E}">
        <p14:creationId xmlns:p14="http://schemas.microsoft.com/office/powerpoint/2010/main" val="3615618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TextBox 3"/>
          <p:cNvSpPr txBox="1"/>
          <p:nvPr/>
        </p:nvSpPr>
        <p:spPr>
          <a:xfrm>
            <a:off x="609232" y="1788862"/>
            <a:ext cx="3288080"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//assume x = 5</a:t>
            </a:r>
          </a:p>
          <a:p>
            <a:r>
              <a:rPr lang="en-US" sz="2000" dirty="0" smtClean="0">
                <a:latin typeface="Consolas" pitchFamily="49" charset="0"/>
                <a:cs typeface="Consolas" pitchFamily="49" charset="0"/>
              </a:rPr>
              <a:t>(</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&gt;= 10) &amp;&amp; (</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 12)</a:t>
            </a:r>
            <a:endParaRPr lang="en-US" sz="2000" dirty="0">
              <a:latin typeface="Consolas" pitchFamily="49" charset="0"/>
              <a:cs typeface="Consolas" pitchFamily="49" charset="0"/>
            </a:endParaRPr>
          </a:p>
        </p:txBody>
      </p:sp>
      <p:sp>
        <p:nvSpPr>
          <p:cNvPr id="5" name="TextBox 4"/>
          <p:cNvSpPr txBox="1"/>
          <p:nvPr/>
        </p:nvSpPr>
        <p:spPr>
          <a:xfrm>
            <a:off x="4125912" y="1785782"/>
            <a:ext cx="5545108"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 false, (5 &gt;= 10) is false, so it</a:t>
            </a:r>
          </a:p>
          <a:p>
            <a:r>
              <a:rPr lang="en-US" sz="2000" dirty="0">
                <a:solidFill>
                  <a:srgbClr val="3F7F5F"/>
                </a:solidFill>
                <a:latin typeface="Consolas" pitchFamily="49" charset="0"/>
                <a:cs typeface="Consolas" pitchFamily="49" charset="0"/>
              </a:rPr>
              <a:t> </a:t>
            </a:r>
            <a:r>
              <a:rPr lang="en-US" sz="2000" dirty="0" smtClean="0">
                <a:solidFill>
                  <a:srgbClr val="3F7F5F"/>
                </a:solidFill>
                <a:latin typeface="Consolas" pitchFamily="49" charset="0"/>
                <a:cs typeface="Consolas" pitchFamily="49" charset="0"/>
              </a:rPr>
              <a:t>  doesn’t matter if (x != 12) is true</a:t>
            </a:r>
            <a:endParaRPr lang="en-US" sz="2000" dirty="0">
              <a:solidFill>
                <a:srgbClr val="3F7F5F"/>
              </a:solidFill>
              <a:latin typeface="Consolas" pitchFamily="49" charset="0"/>
              <a:cs typeface="Consolas" pitchFamily="49" charset="0"/>
            </a:endParaRPr>
          </a:p>
        </p:txBody>
      </p:sp>
      <p:sp>
        <p:nvSpPr>
          <p:cNvPr id="6" name="TextBox 5"/>
          <p:cNvSpPr txBox="1"/>
          <p:nvPr/>
        </p:nvSpPr>
        <p:spPr>
          <a:xfrm>
            <a:off x="544512" y="2703262"/>
            <a:ext cx="3288080"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//assume x = 48</a:t>
            </a:r>
          </a:p>
          <a:p>
            <a:r>
              <a:rPr lang="en-US" sz="2000" dirty="0" smtClean="0">
                <a:latin typeface="Consolas" pitchFamily="49" charset="0"/>
                <a:cs typeface="Consolas" pitchFamily="49" charset="0"/>
              </a:rPr>
              <a:t>(</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&gt;= 10) &amp;&amp; (</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 12)</a:t>
            </a:r>
            <a:endParaRPr lang="en-US" sz="2000" dirty="0">
              <a:latin typeface="Consolas" pitchFamily="49" charset="0"/>
              <a:cs typeface="Consolas" pitchFamily="49" charset="0"/>
            </a:endParaRPr>
          </a:p>
        </p:txBody>
      </p:sp>
      <p:sp>
        <p:nvSpPr>
          <p:cNvPr id="7" name="TextBox 6"/>
          <p:cNvSpPr txBox="1"/>
          <p:nvPr/>
        </p:nvSpPr>
        <p:spPr>
          <a:xfrm>
            <a:off x="4064054" y="2713037"/>
            <a:ext cx="4557658"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 true, (48 &gt;= 10) is true and</a:t>
            </a:r>
          </a:p>
          <a:p>
            <a:r>
              <a:rPr lang="en-US" sz="2000" dirty="0">
                <a:solidFill>
                  <a:srgbClr val="3F7F5F"/>
                </a:solidFill>
                <a:latin typeface="Consolas" pitchFamily="49" charset="0"/>
                <a:cs typeface="Consolas" pitchFamily="49" charset="0"/>
              </a:rPr>
              <a:t> </a:t>
            </a:r>
            <a:r>
              <a:rPr lang="en-US" sz="2000" dirty="0" smtClean="0">
                <a:solidFill>
                  <a:srgbClr val="3F7F5F"/>
                </a:solidFill>
                <a:latin typeface="Consolas" pitchFamily="49" charset="0"/>
                <a:cs typeface="Consolas" pitchFamily="49" charset="0"/>
              </a:rPr>
              <a:t>  (48 != 12) is true</a:t>
            </a:r>
          </a:p>
        </p:txBody>
      </p:sp>
      <p:sp>
        <p:nvSpPr>
          <p:cNvPr id="8" name="TextBox 7"/>
          <p:cNvSpPr txBox="1"/>
          <p:nvPr/>
        </p:nvSpPr>
        <p:spPr>
          <a:xfrm>
            <a:off x="544512" y="3709825"/>
            <a:ext cx="3288080"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//assume x = 12</a:t>
            </a:r>
          </a:p>
          <a:p>
            <a:r>
              <a:rPr lang="en-US" sz="2000" dirty="0" smtClean="0">
                <a:latin typeface="Consolas" pitchFamily="49" charset="0"/>
                <a:cs typeface="Consolas" pitchFamily="49" charset="0"/>
              </a:rPr>
              <a:t>(</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&gt;= 10) &amp;&amp; (</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 12)</a:t>
            </a:r>
            <a:endParaRPr lang="en-US" sz="2000" dirty="0">
              <a:latin typeface="Consolas" pitchFamily="49" charset="0"/>
              <a:cs typeface="Consolas" pitchFamily="49" charset="0"/>
            </a:endParaRPr>
          </a:p>
        </p:txBody>
      </p:sp>
      <p:sp>
        <p:nvSpPr>
          <p:cNvPr id="9" name="TextBox 8"/>
          <p:cNvSpPr txBox="1"/>
          <p:nvPr/>
        </p:nvSpPr>
        <p:spPr>
          <a:xfrm>
            <a:off x="4049712" y="3764074"/>
            <a:ext cx="4698722"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 false, (12 &gt;= 10) is true but</a:t>
            </a:r>
          </a:p>
          <a:p>
            <a:r>
              <a:rPr lang="en-US" sz="2000" dirty="0">
                <a:solidFill>
                  <a:srgbClr val="3F7F5F"/>
                </a:solidFill>
                <a:latin typeface="Consolas" pitchFamily="49" charset="0"/>
                <a:cs typeface="Consolas" pitchFamily="49" charset="0"/>
              </a:rPr>
              <a:t> </a:t>
            </a:r>
            <a:r>
              <a:rPr lang="en-US" sz="2000" dirty="0" smtClean="0">
                <a:solidFill>
                  <a:srgbClr val="3F7F5F"/>
                </a:solidFill>
                <a:latin typeface="Consolas" pitchFamily="49" charset="0"/>
                <a:cs typeface="Consolas" pitchFamily="49" charset="0"/>
              </a:rPr>
              <a:t>  (12 != 12) is false</a:t>
            </a:r>
          </a:p>
        </p:txBody>
      </p:sp>
      <p:sp>
        <p:nvSpPr>
          <p:cNvPr id="10" name="TextBox 9"/>
          <p:cNvSpPr txBox="1"/>
          <p:nvPr/>
        </p:nvSpPr>
        <p:spPr>
          <a:xfrm>
            <a:off x="544512" y="4776625"/>
            <a:ext cx="3288080"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//assume x = 12</a:t>
            </a:r>
          </a:p>
          <a:p>
            <a:r>
              <a:rPr lang="en-US" sz="2000" dirty="0" smtClean="0">
                <a:latin typeface="Consolas" pitchFamily="49" charset="0"/>
                <a:cs typeface="Consolas" pitchFamily="49" charset="0"/>
              </a:rPr>
              <a:t>(</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&gt;= 10) || (</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 12)</a:t>
            </a:r>
            <a:endParaRPr lang="en-US" sz="2000" dirty="0">
              <a:latin typeface="Consolas" pitchFamily="49" charset="0"/>
              <a:cs typeface="Consolas" pitchFamily="49" charset="0"/>
            </a:endParaRPr>
          </a:p>
        </p:txBody>
      </p:sp>
      <p:sp>
        <p:nvSpPr>
          <p:cNvPr id="11" name="TextBox 10"/>
          <p:cNvSpPr txBox="1"/>
          <p:nvPr/>
        </p:nvSpPr>
        <p:spPr>
          <a:xfrm>
            <a:off x="4049712" y="4830874"/>
            <a:ext cx="5545108"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 true, (12 &gt;= 10) is true, so it</a:t>
            </a:r>
          </a:p>
          <a:p>
            <a:r>
              <a:rPr lang="en-US" sz="2000" dirty="0">
                <a:solidFill>
                  <a:srgbClr val="3F7F5F"/>
                </a:solidFill>
                <a:latin typeface="Consolas" pitchFamily="49" charset="0"/>
                <a:cs typeface="Consolas" pitchFamily="49" charset="0"/>
              </a:rPr>
              <a:t> </a:t>
            </a:r>
            <a:r>
              <a:rPr lang="en-US" sz="2000" dirty="0" smtClean="0">
                <a:solidFill>
                  <a:srgbClr val="3F7F5F"/>
                </a:solidFill>
                <a:latin typeface="Consolas" pitchFamily="49" charset="0"/>
                <a:cs typeface="Consolas" pitchFamily="49" charset="0"/>
              </a:rPr>
              <a:t>  doesn’t matter if (x != 12) is true</a:t>
            </a:r>
          </a:p>
        </p:txBody>
      </p:sp>
      <p:sp>
        <p:nvSpPr>
          <p:cNvPr id="12" name="TextBox 11"/>
          <p:cNvSpPr txBox="1"/>
          <p:nvPr/>
        </p:nvSpPr>
        <p:spPr>
          <a:xfrm>
            <a:off x="533032" y="5827462"/>
            <a:ext cx="3288080"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//assume x = 5</a:t>
            </a:r>
          </a:p>
          <a:p>
            <a:r>
              <a:rPr lang="en-US" sz="2000" dirty="0" smtClean="0">
                <a:latin typeface="Consolas" pitchFamily="49" charset="0"/>
                <a:cs typeface="Consolas" pitchFamily="49" charset="0"/>
              </a:rPr>
              <a:t>(</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&gt;= 10) || (</a:t>
            </a:r>
            <a:r>
              <a:rPr lang="en-US" sz="2000" dirty="0" smtClean="0">
                <a:solidFill>
                  <a:srgbClr val="6A3E3E"/>
                </a:solidFill>
                <a:latin typeface="Consolas" pitchFamily="49" charset="0"/>
                <a:cs typeface="Consolas" pitchFamily="49" charset="0"/>
              </a:rPr>
              <a:t>x</a:t>
            </a:r>
            <a:r>
              <a:rPr lang="en-US" sz="2000" dirty="0" smtClean="0">
                <a:latin typeface="Consolas" pitchFamily="49" charset="0"/>
                <a:cs typeface="Consolas" pitchFamily="49" charset="0"/>
              </a:rPr>
              <a:t> != 12)</a:t>
            </a:r>
            <a:endParaRPr lang="en-US" sz="2000" dirty="0">
              <a:latin typeface="Consolas" pitchFamily="49" charset="0"/>
              <a:cs typeface="Consolas" pitchFamily="49" charset="0"/>
            </a:endParaRPr>
          </a:p>
        </p:txBody>
      </p:sp>
      <p:sp>
        <p:nvSpPr>
          <p:cNvPr id="14" name="TextBox 13"/>
          <p:cNvSpPr txBox="1"/>
          <p:nvPr/>
        </p:nvSpPr>
        <p:spPr>
          <a:xfrm>
            <a:off x="3999190" y="5821274"/>
            <a:ext cx="4698722" cy="695575"/>
          </a:xfrm>
          <a:prstGeom prst="rect">
            <a:avLst/>
          </a:prstGeom>
          <a:noFill/>
        </p:spPr>
        <p:txBody>
          <a:bodyPr wrap="none" rtlCol="0">
            <a:spAutoFit/>
          </a:bodyPr>
          <a:lstStyle/>
          <a:p>
            <a:r>
              <a:rPr lang="en-US" sz="2000" dirty="0" smtClean="0">
                <a:solidFill>
                  <a:srgbClr val="3F7F5F"/>
                </a:solidFill>
                <a:latin typeface="Consolas" pitchFamily="49" charset="0"/>
                <a:cs typeface="Consolas" pitchFamily="49" charset="0"/>
              </a:rPr>
              <a:t>// true, (</a:t>
            </a:r>
            <a:r>
              <a:rPr lang="en-US" sz="2000" dirty="0">
                <a:solidFill>
                  <a:srgbClr val="3F7F5F"/>
                </a:solidFill>
                <a:latin typeface="Consolas" pitchFamily="49" charset="0"/>
                <a:cs typeface="Consolas" pitchFamily="49" charset="0"/>
              </a:rPr>
              <a:t>5</a:t>
            </a:r>
            <a:r>
              <a:rPr lang="en-US" sz="2000" dirty="0" smtClean="0">
                <a:solidFill>
                  <a:srgbClr val="3F7F5F"/>
                </a:solidFill>
                <a:latin typeface="Consolas" pitchFamily="49" charset="0"/>
                <a:cs typeface="Consolas" pitchFamily="49" charset="0"/>
              </a:rPr>
              <a:t> &gt;= 10) is false, but</a:t>
            </a:r>
          </a:p>
          <a:p>
            <a:r>
              <a:rPr lang="en-US" sz="2000" dirty="0">
                <a:solidFill>
                  <a:srgbClr val="3F7F5F"/>
                </a:solidFill>
                <a:latin typeface="Consolas" pitchFamily="49" charset="0"/>
                <a:cs typeface="Consolas" pitchFamily="49" charset="0"/>
              </a:rPr>
              <a:t> </a:t>
            </a:r>
            <a:r>
              <a:rPr lang="en-US" sz="2000" dirty="0" smtClean="0">
                <a:solidFill>
                  <a:srgbClr val="3F7F5F"/>
                </a:solidFill>
                <a:latin typeface="Consolas" pitchFamily="49" charset="0"/>
                <a:cs typeface="Consolas" pitchFamily="49" charset="0"/>
              </a:rPr>
              <a:t>  (5 != 12) is true</a:t>
            </a:r>
          </a:p>
        </p:txBody>
      </p:sp>
    </p:spTree>
    <p:extLst>
      <p:ext uri="{BB962C8B-B14F-4D97-AF65-F5344CB8AC3E}">
        <p14:creationId xmlns:p14="http://schemas.microsoft.com/office/powerpoint/2010/main" val="11544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Example</a:t>
            </a:r>
            <a:endParaRPr lang="en-US" dirty="0"/>
          </a:p>
        </p:txBody>
      </p:sp>
      <p:sp>
        <p:nvSpPr>
          <p:cNvPr id="3" name="Rectangle 2"/>
          <p:cNvSpPr/>
          <p:nvPr/>
        </p:nvSpPr>
        <p:spPr>
          <a:xfrm>
            <a:off x="849312" y="1570037"/>
            <a:ext cx="8534400" cy="5361211"/>
          </a:xfrm>
          <a:prstGeom prst="rect">
            <a:avLst/>
          </a:prstGeom>
        </p:spPr>
        <p:txBody>
          <a:bodyPr wrap="square">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hours in 24 hour notation: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 &amp;&amp;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11</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"am"</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13) &amp;&amp;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23</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"pm"</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"pm"</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hours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"am"</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not a valid hour!"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8639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Hole Camera Example</a:t>
            </a:r>
            <a:endParaRPr lang="en-US" dirty="0"/>
          </a:p>
        </p:txBody>
      </p:sp>
      <p:sp>
        <p:nvSpPr>
          <p:cNvPr id="3" name="Rectangle 2"/>
          <p:cNvSpPr/>
          <p:nvPr/>
        </p:nvSpPr>
        <p:spPr>
          <a:xfrm>
            <a:off x="811212" y="1341437"/>
            <a:ext cx="8610600" cy="6085640"/>
          </a:xfrm>
          <a:prstGeom prst="rect">
            <a:avLst/>
          </a:prstGeom>
        </p:spPr>
        <p:txBody>
          <a:bodyPr wrap="square">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focal_length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//f</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object_distance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//o</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image_distance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3F7F5F"/>
                </a:solidFill>
                <a:latin typeface="Consolas" panose="020B0609020204030204" pitchFamily="49" charset="0"/>
                <a:ea typeface="Calibri" panose="020F0502020204030204" pitchFamily="34" charset="0"/>
                <a:cs typeface="Times New Roman" panose="02020603050405020304" pitchFamily="18" charset="0"/>
              </a:rPr>
              <a:t>i</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step1</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focal length: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focal_length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object distance: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object_distance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focal_length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object_distance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"Please enter non-zero values."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rPr>
              <a:t>System.</a:t>
            </a:r>
            <a:r>
              <a:rPr lang="en-US" sz="1400" i="1" dirty="0" err="1">
                <a:solidFill>
                  <a:srgbClr val="000000"/>
                </a:solidFill>
                <a:latin typeface="Consolas" panose="020B0609020204030204" pitchFamily="49" charset="0"/>
                <a:ea typeface="Calibri" panose="020F0502020204030204" pitchFamily="34" charset="0"/>
              </a:rPr>
              <a:t>exit</a:t>
            </a:r>
            <a:r>
              <a:rPr lang="en-US" sz="1400" dirty="0">
                <a:solidFill>
                  <a:srgbClr val="000000"/>
                </a:solidFill>
                <a:latin typeface="Consolas" panose="020B0609020204030204" pitchFamily="49" charset="0"/>
                <a:ea typeface="Calibri" panose="020F0502020204030204" pitchFamily="34" charset="0"/>
              </a:rPr>
              <a:t>(0);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 solve the thin lens equation: 1/</a:t>
            </a:r>
            <a:r>
              <a:rPr lang="en-US" sz="1400" dirty="0" err="1">
                <a:solidFill>
                  <a:srgbClr val="3F7F5F"/>
                </a:solidFill>
                <a:latin typeface="Consolas" panose="020B0609020204030204" pitchFamily="49" charset="0"/>
                <a:ea typeface="Calibri" panose="020F0502020204030204" pitchFamily="34" charset="0"/>
                <a:cs typeface="Times New Roman" panose="02020603050405020304" pitchFamily="18" charset="0"/>
              </a:rPr>
              <a:t>i</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 = 1/f - 1/o</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step1</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focal_length</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object_distance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step1</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image is infinitely far away."</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image_distance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step1</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image distance is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image_distance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161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Sanitizing User Inputs</a:t>
            </a:r>
            <a:endParaRPr lang="en-US" dirty="0"/>
          </a:p>
        </p:txBody>
      </p:sp>
      <p:sp>
        <p:nvSpPr>
          <p:cNvPr id="3" name="Content Placeholder 2"/>
          <p:cNvSpPr>
            <a:spLocks noGrp="1"/>
          </p:cNvSpPr>
          <p:nvPr>
            <p:ph idx="4294967295"/>
          </p:nvPr>
        </p:nvSpPr>
        <p:spPr>
          <a:xfrm>
            <a:off x="468312" y="1535112"/>
            <a:ext cx="9069387" cy="4987925"/>
          </a:xfrm>
          <a:prstGeom prst="rect">
            <a:avLst/>
          </a:prstGeom>
        </p:spPr>
        <p:txBody>
          <a:bodyPr/>
          <a:lstStyle/>
          <a:p>
            <a:r>
              <a:rPr lang="en-US" sz="2800" dirty="0" smtClean="0"/>
              <a:t>When you get input from the user, you should always check that the values they entered are reasonable</a:t>
            </a:r>
          </a:p>
          <a:p>
            <a:pPr lvl="1"/>
            <a:r>
              <a:rPr lang="en-US" sz="2400" dirty="0" smtClean="0"/>
              <a:t>Otherwise you might have a GIGO scenario: Garbage In, Garbage Out</a:t>
            </a:r>
          </a:p>
          <a:p>
            <a:pPr lvl="1"/>
            <a:r>
              <a:rPr lang="en-US" sz="2400" dirty="0" smtClean="0"/>
              <a:t>That is, if they input "bad" values into your program then they will get "bad" results</a:t>
            </a:r>
          </a:p>
          <a:p>
            <a:r>
              <a:rPr lang="en-US" sz="2800" dirty="0" smtClean="0"/>
              <a:t>You can stop your program early by adding a new statement: </a:t>
            </a:r>
            <a:r>
              <a:rPr lang="en-US" sz="2800" dirty="0" err="1">
                <a:latin typeface="Consolas" panose="020B0609020204030204" pitchFamily="49" charset="0"/>
                <a:ea typeface="Calibri" panose="020F0502020204030204" pitchFamily="34" charset="0"/>
              </a:rPr>
              <a:t>System.</a:t>
            </a:r>
            <a:r>
              <a:rPr lang="en-US" sz="2800" i="1" dirty="0" err="1">
                <a:latin typeface="Consolas" panose="020B0609020204030204" pitchFamily="49" charset="0"/>
                <a:ea typeface="Calibri" panose="020F0502020204030204" pitchFamily="34" charset="0"/>
              </a:rPr>
              <a:t>exit</a:t>
            </a:r>
            <a:r>
              <a:rPr lang="en-US" sz="2800" dirty="0">
                <a:latin typeface="Consolas" panose="020B0609020204030204" pitchFamily="49" charset="0"/>
                <a:ea typeface="Calibri" panose="020F0502020204030204" pitchFamily="34" charset="0"/>
              </a:rPr>
              <a:t>(0);</a:t>
            </a:r>
            <a:endParaRPr lang="en-US" sz="2800" b="1" dirty="0" smtClean="0">
              <a:solidFill>
                <a:srgbClr val="7F0055"/>
              </a:solidFill>
            </a:endParaRPr>
          </a:p>
          <a:p>
            <a:pPr lvl="1"/>
            <a:r>
              <a:rPr lang="en-US" sz="2400" dirty="0" smtClean="0"/>
              <a:t>Typically after you detect an error or bad input value</a:t>
            </a:r>
          </a:p>
          <a:p>
            <a:pPr lvl="1"/>
            <a:r>
              <a:rPr lang="en-US" sz="2400" dirty="0" smtClean="0"/>
              <a:t>When executed, your program end immediately</a:t>
            </a:r>
          </a:p>
          <a:p>
            <a:endParaRPr lang="en-US" sz="2800" dirty="0"/>
          </a:p>
        </p:txBody>
      </p:sp>
    </p:spTree>
    <p:extLst>
      <p:ext uri="{BB962C8B-B14F-4D97-AF65-F5344CB8AC3E}">
        <p14:creationId xmlns:p14="http://schemas.microsoft.com/office/powerpoint/2010/main" val="2166724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4294967295"/>
          </p:nvPr>
        </p:nvSpPr>
        <p:spPr>
          <a:xfrm>
            <a:off x="503238" y="1646237"/>
            <a:ext cx="9069387" cy="4987925"/>
          </a:xfrm>
          <a:prstGeom prst="rect">
            <a:avLst/>
          </a:prstGeom>
        </p:spPr>
        <p:txBody>
          <a:bodyPr/>
          <a:lstStyle/>
          <a:p>
            <a:r>
              <a:rPr lang="en-US" dirty="0" smtClean="0"/>
              <a:t>Write a program that reads two exam scores from the user.  If both exam scores are greater than 90, print "Way to go!".  If either exam score is less than 70, print "Study more!".  Otherwise, print "Keep it up!".</a:t>
            </a:r>
            <a:endParaRPr lang="en-US" dirty="0"/>
          </a:p>
        </p:txBody>
      </p:sp>
    </p:spTree>
    <p:extLst>
      <p:ext uri="{BB962C8B-B14F-4D97-AF65-F5344CB8AC3E}">
        <p14:creationId xmlns:p14="http://schemas.microsoft.com/office/powerpoint/2010/main" val="1554084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1306512" y="1570037"/>
            <a:ext cx="7774782" cy="5426870"/>
          </a:xfrm>
          <a:prstGeom prst="rect">
            <a:avLst/>
          </a:prstGeom>
        </p:spPr>
        <p:txBody>
          <a:bodyPr wrap="square">
            <a:spAutoFit/>
          </a:bodyPr>
          <a:lstStyle/>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8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exam1</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exam2</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your two exam scores:"</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exam1</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8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exam2</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8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exam1</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90) &amp;&amp;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exam2</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90</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"Way to go!"</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exam1</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70) || (</a:t>
            </a:r>
            <a:r>
              <a:rPr lang="en-US" sz="18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exam2</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70</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"Study more!"</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"Keep it up!"</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04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98884" y="3631009"/>
            <a:ext cx="2466975" cy="1847850"/>
          </a:xfrm>
          <a:prstGeom prst="rect">
            <a:avLst/>
          </a:prstGeom>
        </p:spPr>
      </p:pic>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4294967295"/>
          </p:nvPr>
        </p:nvSpPr>
        <p:spPr>
          <a:xfrm>
            <a:off x="315912" y="1646237"/>
            <a:ext cx="9413874" cy="4987925"/>
          </a:xfrm>
          <a:prstGeom prst="rect">
            <a:avLst/>
          </a:prstGeom>
        </p:spPr>
        <p:txBody>
          <a:bodyPr/>
          <a:lstStyle/>
          <a:p>
            <a:r>
              <a:rPr lang="en-US" dirty="0" smtClean="0"/>
              <a:t>Human Example: greeting two different people</a:t>
            </a:r>
            <a:endParaRPr lang="en-US" dirty="0"/>
          </a:p>
        </p:txBody>
      </p:sp>
      <p:sp>
        <p:nvSpPr>
          <p:cNvPr id="11" name="Rounded Rectangular Callout 10"/>
          <p:cNvSpPr/>
          <p:nvPr/>
        </p:nvSpPr>
        <p:spPr bwMode="auto">
          <a:xfrm>
            <a:off x="5772915" y="2414657"/>
            <a:ext cx="2971800" cy="564356"/>
          </a:xfrm>
          <a:prstGeom prst="wedgeRoundRectCallout">
            <a:avLst>
              <a:gd name="adj1" fmla="val -34602"/>
              <a:gd name="adj2" fmla="val 225367"/>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lang="en-US" dirty="0" smtClean="0"/>
              <a:t>'</a:t>
            </a:r>
            <a:r>
              <a:rPr lang="en-US" dirty="0" err="1" smtClean="0"/>
              <a:t>ello</a:t>
            </a:r>
            <a:r>
              <a:rPr lang="en-US" dirty="0" smtClean="0"/>
              <a:t> Harry!</a:t>
            </a:r>
            <a:endParaRPr kumimoji="0" lang="en-US" sz="2400" b="0" i="0" u="none" strike="noStrike" cap="none" normalizeH="0" baseline="0" dirty="0" smtClean="0">
              <a:ln>
                <a:noFill/>
              </a:ln>
              <a:effectLst/>
              <a:latin typeface="Bitstream Vera Serif" pitchFamily="16" charset="0"/>
            </a:endParaRPr>
          </a:p>
        </p:txBody>
      </p:sp>
      <p:sp>
        <p:nvSpPr>
          <p:cNvPr id="17" name="Rounded Rectangular Callout 16"/>
          <p:cNvSpPr/>
          <p:nvPr/>
        </p:nvSpPr>
        <p:spPr bwMode="auto">
          <a:xfrm>
            <a:off x="5841025" y="6365279"/>
            <a:ext cx="2971800" cy="564356"/>
          </a:xfrm>
          <a:prstGeom prst="wedgeRoundRectCallout">
            <a:avLst>
              <a:gd name="adj1" fmla="val -36324"/>
              <a:gd name="adj2" fmla="val -402521"/>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Bitstream Vera Serif" pitchFamily="16" charset="0"/>
              </a:rPr>
              <a:t>'</a:t>
            </a:r>
            <a:r>
              <a:rPr kumimoji="0" lang="en-US" sz="2400" b="0" i="0" u="none" strike="noStrike" cap="none" normalizeH="0" baseline="0" dirty="0" err="1" smtClean="0">
                <a:ln>
                  <a:noFill/>
                </a:ln>
                <a:effectLst/>
                <a:latin typeface="Bitstream Vera Serif" pitchFamily="16" charset="0"/>
              </a:rPr>
              <a:t>ello</a:t>
            </a:r>
            <a:r>
              <a:rPr kumimoji="0" lang="en-US" sz="2400" b="0" i="0" u="none" strike="noStrike" cap="none" normalizeH="0" baseline="0" dirty="0" smtClean="0">
                <a:ln>
                  <a:noFill/>
                </a:ln>
                <a:effectLst/>
                <a:latin typeface="Bitstream Vera Serif" pitchFamily="16" charset="0"/>
              </a:rPr>
              <a:t> Hermione!</a:t>
            </a:r>
          </a:p>
        </p:txBody>
      </p:sp>
      <p:pic>
        <p:nvPicPr>
          <p:cNvPr id="4" name="Picture 3"/>
          <p:cNvPicPr>
            <a:picLocks noChangeAspect="1"/>
          </p:cNvPicPr>
          <p:nvPr/>
        </p:nvPicPr>
        <p:blipFill>
          <a:blip r:embed="rId3"/>
          <a:stretch>
            <a:fillRect/>
          </a:stretch>
        </p:blipFill>
        <p:spPr>
          <a:xfrm>
            <a:off x="1230312" y="2408237"/>
            <a:ext cx="2066925" cy="2021398"/>
          </a:xfrm>
          <a:prstGeom prst="rect">
            <a:avLst/>
          </a:prstGeom>
        </p:spPr>
      </p:pic>
      <p:pic>
        <p:nvPicPr>
          <p:cNvPr id="5" name="Picture 4"/>
          <p:cNvPicPr>
            <a:picLocks noChangeAspect="1"/>
          </p:cNvPicPr>
          <p:nvPr/>
        </p:nvPicPr>
        <p:blipFill>
          <a:blip r:embed="rId4"/>
          <a:stretch>
            <a:fillRect/>
          </a:stretch>
        </p:blipFill>
        <p:spPr>
          <a:xfrm>
            <a:off x="1382712" y="4694237"/>
            <a:ext cx="1685925" cy="2250797"/>
          </a:xfrm>
          <a:prstGeom prst="rect">
            <a:avLst/>
          </a:prstGeom>
        </p:spPr>
      </p:pic>
    </p:spTree>
    <p:extLst>
      <p:ext uri="{BB962C8B-B14F-4D97-AF65-F5344CB8AC3E}">
        <p14:creationId xmlns:p14="http://schemas.microsoft.com/office/powerpoint/2010/main" val="30253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a:t>
            </a:r>
            <a:endParaRPr lang="en-US" dirty="0"/>
          </a:p>
        </p:txBody>
      </p:sp>
      <p:sp>
        <p:nvSpPr>
          <p:cNvPr id="3" name="Content Placeholder 2"/>
          <p:cNvSpPr>
            <a:spLocks noGrp="1"/>
          </p:cNvSpPr>
          <p:nvPr>
            <p:ph idx="4294967295"/>
          </p:nvPr>
        </p:nvSpPr>
        <p:spPr>
          <a:xfrm>
            <a:off x="503238" y="1570037"/>
            <a:ext cx="9069387" cy="4987925"/>
          </a:xfrm>
          <a:prstGeom prst="rect">
            <a:avLst/>
          </a:prstGeom>
        </p:spPr>
        <p:txBody>
          <a:bodyPr/>
          <a:lstStyle/>
          <a:p>
            <a:r>
              <a:rPr lang="en-US" dirty="0" smtClean="0"/>
              <a:t>When using comparison operators, always use “</a:t>
            </a:r>
            <a:r>
              <a:rPr lang="en-US" dirty="0" smtClean="0">
                <a:latin typeface="Consolas" pitchFamily="49" charset="0"/>
                <a:cs typeface="Consolas" pitchFamily="49" charset="0"/>
              </a:rPr>
              <a:t>==</a:t>
            </a:r>
            <a:r>
              <a:rPr lang="en-US" dirty="0" smtClean="0"/>
              <a:t>“ for checking equality, never “</a:t>
            </a:r>
            <a:r>
              <a:rPr lang="en-US" dirty="0" smtClean="0">
                <a:latin typeface="Consolas" pitchFamily="49" charset="0"/>
                <a:cs typeface="Consolas" pitchFamily="49" charset="0"/>
              </a:rPr>
              <a:t>=</a:t>
            </a:r>
            <a:r>
              <a:rPr lang="en-US" dirty="0" smtClean="0"/>
              <a:t>“</a:t>
            </a:r>
          </a:p>
          <a:p>
            <a:pPr lvl="1"/>
            <a:r>
              <a:rPr lang="en-US" dirty="0" smtClean="0"/>
              <a:t>Some situations will not give you any errors or warnings, but your program will not operate as you expect</a:t>
            </a:r>
          </a:p>
          <a:p>
            <a:r>
              <a:rPr lang="en-US" dirty="0" smtClean="0"/>
              <a:t>You can not put multiple comparisons together without the “and” or “or” operators</a:t>
            </a:r>
          </a:p>
          <a:p>
            <a:pPr lvl="1"/>
            <a:r>
              <a:rPr lang="en-US" dirty="0" smtClean="0"/>
              <a:t>Incorrect:		</a:t>
            </a:r>
            <a:r>
              <a:rPr lang="en-US" b="1" dirty="0" smtClean="0">
                <a:solidFill>
                  <a:srgbClr val="7F0055"/>
                </a:solidFill>
                <a:latin typeface="Consolas" pitchFamily="49" charset="0"/>
                <a:cs typeface="Consolas" pitchFamily="49" charset="0"/>
              </a:rPr>
              <a:t>if</a:t>
            </a:r>
            <a:r>
              <a:rPr lang="en-US" dirty="0" smtClean="0">
                <a:latin typeface="Consolas" pitchFamily="49" charset="0"/>
                <a:cs typeface="Consolas" pitchFamily="49" charset="0"/>
              </a:rPr>
              <a:t>(10 &lt; </a:t>
            </a:r>
            <a:r>
              <a:rPr lang="en-US" dirty="0" smtClean="0">
                <a:solidFill>
                  <a:srgbClr val="6A3E3E"/>
                </a:solidFill>
                <a:latin typeface="Consolas" pitchFamily="49" charset="0"/>
                <a:cs typeface="Consolas" pitchFamily="49" charset="0"/>
              </a:rPr>
              <a:t>x</a:t>
            </a:r>
            <a:r>
              <a:rPr lang="en-US" dirty="0" smtClean="0">
                <a:latin typeface="Consolas" pitchFamily="49" charset="0"/>
                <a:cs typeface="Consolas" pitchFamily="49" charset="0"/>
              </a:rPr>
              <a:t> &lt; 15)</a:t>
            </a:r>
          </a:p>
          <a:p>
            <a:pPr lvl="1"/>
            <a:r>
              <a:rPr lang="en-US" dirty="0" smtClean="0"/>
              <a:t>Correct:		</a:t>
            </a:r>
            <a:r>
              <a:rPr lang="en-US" b="1" dirty="0" smtClean="0">
                <a:solidFill>
                  <a:srgbClr val="7F0055"/>
                </a:solidFill>
                <a:latin typeface="Consolas" pitchFamily="49" charset="0"/>
                <a:cs typeface="Consolas" pitchFamily="49" charset="0"/>
              </a:rPr>
              <a:t>if</a:t>
            </a:r>
            <a:r>
              <a:rPr lang="en-US" dirty="0" smtClean="0">
                <a:latin typeface="Consolas" pitchFamily="49" charset="0"/>
                <a:cs typeface="Consolas" pitchFamily="49" charset="0"/>
              </a:rPr>
              <a:t>((10 &lt; </a:t>
            </a:r>
            <a:r>
              <a:rPr lang="en-US" dirty="0" smtClean="0">
                <a:solidFill>
                  <a:srgbClr val="6A3E3E"/>
                </a:solidFill>
                <a:latin typeface="Consolas" pitchFamily="49" charset="0"/>
                <a:cs typeface="Consolas" pitchFamily="49" charset="0"/>
              </a:rPr>
              <a:t>x</a:t>
            </a:r>
            <a:r>
              <a:rPr lang="en-US" dirty="0" smtClean="0">
                <a:latin typeface="Consolas" pitchFamily="49" charset="0"/>
                <a:cs typeface="Consolas" pitchFamily="49" charset="0"/>
              </a:rPr>
              <a:t>) &amp;&amp; (</a:t>
            </a:r>
            <a:r>
              <a:rPr lang="en-US" dirty="0" smtClean="0">
                <a:solidFill>
                  <a:srgbClr val="6A3E3E"/>
                </a:solidFill>
                <a:latin typeface="Consolas" pitchFamily="49" charset="0"/>
                <a:cs typeface="Consolas" pitchFamily="49" charset="0"/>
              </a:rPr>
              <a:t>x</a:t>
            </a:r>
            <a:r>
              <a:rPr lang="en-US" dirty="0" smtClean="0">
                <a:latin typeface="Consolas" pitchFamily="49" charset="0"/>
                <a:cs typeface="Consolas" pitchFamily="49" charset="0"/>
              </a:rPr>
              <a:t> &lt; 15))</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1247107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Points</a:t>
            </a:r>
            <a:endParaRPr lang="en-US" dirty="0"/>
          </a:p>
        </p:txBody>
      </p:sp>
      <p:sp>
        <p:nvSpPr>
          <p:cNvPr id="3" name="Content Placeholder 2"/>
          <p:cNvSpPr>
            <a:spLocks noGrp="1"/>
          </p:cNvSpPr>
          <p:nvPr>
            <p:ph idx="4294967295"/>
          </p:nvPr>
        </p:nvSpPr>
        <p:spPr>
          <a:xfrm>
            <a:off x="503238" y="1687512"/>
            <a:ext cx="9069387" cy="4987925"/>
          </a:xfrm>
          <a:prstGeom prst="rect">
            <a:avLst/>
          </a:prstGeom>
        </p:spPr>
        <p:txBody>
          <a:bodyPr/>
          <a:lstStyle/>
          <a:p>
            <a:r>
              <a:rPr lang="en-US" dirty="0" smtClean="0"/>
              <a:t>Use </a:t>
            </a:r>
            <a:r>
              <a:rPr lang="en-US" b="1" dirty="0" smtClean="0">
                <a:solidFill>
                  <a:srgbClr val="7F0055"/>
                </a:solidFill>
                <a:latin typeface="Consolas" pitchFamily="49" charset="0"/>
                <a:cs typeface="Consolas" pitchFamily="49" charset="0"/>
              </a:rPr>
              <a:t>if</a:t>
            </a:r>
            <a:r>
              <a:rPr lang="en-US" dirty="0" smtClean="0"/>
              <a:t>-</a:t>
            </a:r>
            <a:r>
              <a:rPr lang="en-US" b="1" dirty="0" smtClean="0">
                <a:solidFill>
                  <a:srgbClr val="7F0055"/>
                </a:solidFill>
                <a:latin typeface="Consolas" pitchFamily="49" charset="0"/>
                <a:cs typeface="Consolas" pitchFamily="49" charset="0"/>
              </a:rPr>
              <a:t>else</a:t>
            </a:r>
            <a:r>
              <a:rPr lang="en-US" b="1" dirty="0" smtClean="0">
                <a:solidFill>
                  <a:srgbClr val="7F0055"/>
                </a:solidFill>
              </a:rPr>
              <a:t> </a:t>
            </a:r>
            <a:r>
              <a:rPr lang="en-US" dirty="0" smtClean="0"/>
              <a:t>statements when you need to choose between two or more possibilities</a:t>
            </a:r>
          </a:p>
          <a:p>
            <a:r>
              <a:rPr lang="en-US" dirty="0" smtClean="0"/>
              <a:t>Always put </a:t>
            </a:r>
            <a:r>
              <a:rPr lang="en-US" dirty="0" err="1" smtClean="0"/>
              <a:t>boolean</a:t>
            </a:r>
            <a:r>
              <a:rPr lang="en-US" dirty="0" smtClean="0"/>
              <a:t> expressions in parentheses</a:t>
            </a:r>
          </a:p>
          <a:p>
            <a:r>
              <a:rPr lang="en-US" dirty="0" smtClean="0"/>
              <a:t>Multiple expressions can be put together with the “and” (</a:t>
            </a:r>
            <a:r>
              <a:rPr lang="en-US" dirty="0" smtClean="0">
                <a:latin typeface="Consolas" pitchFamily="49" charset="0"/>
                <a:cs typeface="Consolas" pitchFamily="49" charset="0"/>
              </a:rPr>
              <a:t>&amp;&amp;</a:t>
            </a:r>
            <a:r>
              <a:rPr lang="en-US" dirty="0" smtClean="0"/>
              <a:t>) and “or” (</a:t>
            </a:r>
            <a:r>
              <a:rPr lang="en-US" dirty="0" smtClean="0">
                <a:latin typeface="Consolas" pitchFamily="49" charset="0"/>
                <a:cs typeface="Consolas" pitchFamily="49" charset="0"/>
              </a:rPr>
              <a:t>||</a:t>
            </a:r>
            <a:r>
              <a:rPr lang="en-US" dirty="0" smtClean="0"/>
              <a:t>) operators</a:t>
            </a:r>
          </a:p>
          <a:p>
            <a:pPr lvl="1"/>
            <a:r>
              <a:rPr lang="en-US" dirty="0" smtClean="0"/>
              <a:t>Always put each comparison in its own set of parentheses</a:t>
            </a:r>
          </a:p>
          <a:p>
            <a:r>
              <a:rPr lang="en-US" dirty="0" smtClean="0"/>
              <a:t>Always use “</a:t>
            </a:r>
            <a:r>
              <a:rPr lang="en-US" dirty="0" smtClean="0">
                <a:latin typeface="Consolas" pitchFamily="49" charset="0"/>
                <a:cs typeface="Consolas" pitchFamily="49" charset="0"/>
              </a:rPr>
              <a:t>==</a:t>
            </a:r>
            <a:r>
              <a:rPr lang="en-US" dirty="0" smtClean="0"/>
              <a:t>“ for testing equality, never “</a:t>
            </a:r>
            <a:r>
              <a:rPr lang="en-US" dirty="0" smtClean="0">
                <a:latin typeface="Consolas" pitchFamily="49" charset="0"/>
                <a:cs typeface="Consolas" pitchFamily="49" charset="0"/>
              </a:rPr>
              <a:t>=</a:t>
            </a:r>
            <a:r>
              <a:rPr lang="en-US" dirty="0" smtClean="0"/>
              <a:t>“</a:t>
            </a:r>
            <a:endParaRPr lang="en-US" dirty="0"/>
          </a:p>
        </p:txBody>
      </p:sp>
    </p:spTree>
    <p:extLst>
      <p:ext uri="{BB962C8B-B14F-4D97-AF65-F5344CB8AC3E}">
        <p14:creationId xmlns:p14="http://schemas.microsoft.com/office/powerpoint/2010/main" val="2063663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Steps</a:t>
            </a:r>
            <a:endParaRPr lang="en-US" dirty="0"/>
          </a:p>
        </p:txBody>
      </p:sp>
      <p:sp>
        <p:nvSpPr>
          <p:cNvPr id="3" name="Content Placeholder 2"/>
          <p:cNvSpPr>
            <a:spLocks noGrp="1"/>
          </p:cNvSpPr>
          <p:nvPr>
            <p:ph idx="4294967295"/>
          </p:nvPr>
        </p:nvSpPr>
        <p:spPr>
          <a:xfrm>
            <a:off x="503238" y="1768475"/>
            <a:ext cx="9069387" cy="4987925"/>
          </a:xfrm>
          <a:prstGeom prst="rect">
            <a:avLst/>
          </a:prstGeom>
        </p:spPr>
        <p:txBody>
          <a:bodyPr/>
          <a:lstStyle/>
          <a:p>
            <a:r>
              <a:rPr lang="en-US" dirty="0" smtClean="0"/>
              <a:t>Thought process:</a:t>
            </a:r>
          </a:p>
          <a:p>
            <a:pPr lvl="1"/>
            <a:r>
              <a:rPr lang="en-US" dirty="0" smtClean="0"/>
              <a:t>Whom am I looking at?</a:t>
            </a:r>
          </a:p>
          <a:p>
            <a:pPr lvl="1"/>
            <a:r>
              <a:rPr lang="en-US" dirty="0" smtClean="0"/>
              <a:t>If I am looking at Harry Potter</a:t>
            </a:r>
          </a:p>
          <a:p>
            <a:pPr lvl="2"/>
            <a:r>
              <a:rPr lang="en-US" dirty="0" smtClean="0"/>
              <a:t>Say “'</a:t>
            </a:r>
            <a:r>
              <a:rPr lang="en-US" dirty="0" err="1" smtClean="0"/>
              <a:t>ello</a:t>
            </a:r>
            <a:r>
              <a:rPr lang="en-US" dirty="0" smtClean="0"/>
              <a:t> Harry!”</a:t>
            </a:r>
          </a:p>
          <a:p>
            <a:pPr lvl="1"/>
            <a:r>
              <a:rPr lang="en-US" dirty="0" smtClean="0"/>
              <a:t>If I am looking at Hermione Granger</a:t>
            </a:r>
          </a:p>
          <a:p>
            <a:pPr lvl="2"/>
            <a:r>
              <a:rPr lang="en-US" dirty="0" smtClean="0"/>
              <a:t>Say “'</a:t>
            </a:r>
            <a:r>
              <a:rPr lang="en-US" dirty="0" err="1" smtClean="0"/>
              <a:t>ello</a:t>
            </a:r>
            <a:r>
              <a:rPr lang="en-US" dirty="0" smtClean="0"/>
              <a:t> Hermione!”</a:t>
            </a:r>
          </a:p>
          <a:p>
            <a:r>
              <a:rPr lang="en-US" dirty="0" smtClean="0"/>
              <a:t>Java uses </a:t>
            </a:r>
            <a:r>
              <a:rPr lang="en-US" b="1" dirty="0" smtClean="0">
                <a:solidFill>
                  <a:srgbClr val="7F0055"/>
                </a:solidFill>
                <a:latin typeface="Consolas" pitchFamily="49" charset="0"/>
                <a:cs typeface="Consolas" pitchFamily="49" charset="0"/>
              </a:rPr>
              <a:t>if</a:t>
            </a:r>
            <a:r>
              <a:rPr lang="en-US" dirty="0" smtClean="0"/>
              <a:t>-</a:t>
            </a:r>
            <a:r>
              <a:rPr lang="en-US" b="1" dirty="0" smtClean="0">
                <a:solidFill>
                  <a:srgbClr val="7F0055"/>
                </a:solidFill>
                <a:latin typeface="Consolas" pitchFamily="49" charset="0"/>
                <a:cs typeface="Consolas" pitchFamily="49" charset="0"/>
              </a:rPr>
              <a:t>else</a:t>
            </a:r>
            <a:r>
              <a:rPr lang="en-US" dirty="0" smtClean="0"/>
              <a:t> statements to choose between alternatives</a:t>
            </a:r>
          </a:p>
          <a:p>
            <a:endParaRPr lang="en-US" dirty="0"/>
          </a:p>
        </p:txBody>
      </p:sp>
    </p:spTree>
    <p:extLst>
      <p:ext uri="{BB962C8B-B14F-4D97-AF65-F5344CB8AC3E}">
        <p14:creationId xmlns:p14="http://schemas.microsoft.com/office/powerpoint/2010/main" val="3318395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F0055"/>
                </a:solidFill>
                <a:latin typeface="Consolas" pitchFamily="49" charset="0"/>
                <a:cs typeface="Consolas" pitchFamily="49" charset="0"/>
              </a:rPr>
              <a:t>if</a:t>
            </a:r>
            <a:r>
              <a:rPr lang="en-US" dirty="0" smtClean="0"/>
              <a:t>-</a:t>
            </a:r>
            <a:r>
              <a:rPr lang="en-US" b="1" dirty="0" smtClean="0">
                <a:solidFill>
                  <a:srgbClr val="7F0055"/>
                </a:solidFill>
                <a:latin typeface="Consolas" pitchFamily="49" charset="0"/>
                <a:cs typeface="Consolas" pitchFamily="49" charset="0"/>
              </a:rPr>
              <a:t>else</a:t>
            </a:r>
            <a:endParaRPr lang="en-US" b="1" dirty="0">
              <a:solidFill>
                <a:srgbClr val="7F0055"/>
              </a:solidFill>
              <a:latin typeface="Consolas" pitchFamily="49" charset="0"/>
              <a:cs typeface="Consolas" pitchFamily="49" charset="0"/>
            </a:endParaRPr>
          </a:p>
        </p:txBody>
      </p:sp>
      <p:sp>
        <p:nvSpPr>
          <p:cNvPr id="5" name="Content Placeholder 2"/>
          <p:cNvSpPr>
            <a:spLocks noGrp="1"/>
          </p:cNvSpPr>
          <p:nvPr>
            <p:ph idx="4294967295"/>
          </p:nvPr>
        </p:nvSpPr>
        <p:spPr>
          <a:xfrm>
            <a:off x="163512" y="1646237"/>
            <a:ext cx="9069387" cy="4987925"/>
          </a:xfrm>
          <a:prstGeom prst="rect">
            <a:avLst/>
          </a:prstGeom>
        </p:spPr>
        <p:txBody>
          <a:bodyPr/>
          <a:lstStyle/>
          <a:p>
            <a:r>
              <a:rPr lang="en-US" dirty="0" smtClean="0"/>
              <a:t>Example:</a:t>
            </a:r>
          </a:p>
          <a:p>
            <a:endParaRPr lang="en-US" dirty="0" smtClean="0"/>
          </a:p>
          <a:p>
            <a:endParaRPr lang="en-US" dirty="0"/>
          </a:p>
          <a:p>
            <a:endParaRPr lang="en-US" dirty="0" smtClean="0"/>
          </a:p>
          <a:p>
            <a:r>
              <a:rPr lang="en-US" dirty="0" smtClean="0"/>
              <a:t>Generic form:</a:t>
            </a:r>
          </a:p>
          <a:p>
            <a:endParaRPr lang="en-US" dirty="0"/>
          </a:p>
        </p:txBody>
      </p:sp>
      <p:sp>
        <p:nvSpPr>
          <p:cNvPr id="3" name="Rectangle 2"/>
          <p:cNvSpPr/>
          <p:nvPr/>
        </p:nvSpPr>
        <p:spPr>
          <a:xfrm>
            <a:off x="2673351" y="1681162"/>
            <a:ext cx="6329362" cy="1870512"/>
          </a:xfrm>
          <a:prstGeom prst="rect">
            <a:avLst/>
          </a:prstGeom>
        </p:spPr>
        <p:txBody>
          <a:bodyPr wrap="square">
            <a:spAutoFit/>
          </a:bodyPr>
          <a:lstStyle/>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err="1"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user_id</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1742)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ello</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Harry!"</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8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8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rgbClr val="2A00FF"/>
                </a:solidFill>
                <a:latin typeface="Consolas" panose="020B0609020204030204" pitchFamily="49" charset="0"/>
                <a:ea typeface="Calibri" panose="020F0502020204030204" pitchFamily="34" charset="0"/>
                <a:cs typeface="Times New Roman" panose="02020603050405020304" pitchFamily="18" charset="0"/>
              </a:rPr>
              <a:t>ello</a:t>
            </a:r>
            <a:r>
              <a:rPr lang="en-US" sz="18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 Hermione!"</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2673351" y="4744917"/>
            <a:ext cx="6329362" cy="1870512"/>
          </a:xfrm>
          <a:prstGeom prst="rect">
            <a:avLst/>
          </a:prstGeom>
        </p:spPr>
        <p:txBody>
          <a:bodyPr wrap="square">
            <a:spAutoFit/>
          </a:bodyPr>
          <a:lstStyle/>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(BOOLEAN EXPRESSION)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YES/TRUE STATEMENTS</a:t>
            </a: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NO/FALSE STATEMENTS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30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F0055"/>
                </a:solidFill>
                <a:latin typeface="Consolas" pitchFamily="49" charset="0"/>
                <a:cs typeface="Consolas" pitchFamily="49" charset="0"/>
              </a:rPr>
              <a:t>if</a:t>
            </a:r>
            <a:r>
              <a:rPr lang="en-US" dirty="0"/>
              <a:t>-</a:t>
            </a:r>
            <a:r>
              <a:rPr lang="en-US" b="1" dirty="0">
                <a:solidFill>
                  <a:srgbClr val="7F0055"/>
                </a:solidFill>
                <a:latin typeface="Consolas" pitchFamily="49" charset="0"/>
                <a:cs typeface="Consolas" pitchFamily="49" charset="0"/>
              </a:rPr>
              <a:t>else</a:t>
            </a:r>
            <a:endParaRPr lang="en-US" dirty="0">
              <a:solidFill>
                <a:srgbClr val="0000FF"/>
              </a:solidFill>
              <a:latin typeface="Consolas" pitchFamily="49" charset="0"/>
              <a:cs typeface="Consolas" pitchFamily="49" charset="0"/>
            </a:endParaRPr>
          </a:p>
        </p:txBody>
      </p:sp>
      <p:sp>
        <p:nvSpPr>
          <p:cNvPr id="3" name="Content Placeholder 2"/>
          <p:cNvSpPr>
            <a:spLocks noGrp="1"/>
          </p:cNvSpPr>
          <p:nvPr>
            <p:ph idx="4294967295"/>
          </p:nvPr>
        </p:nvSpPr>
        <p:spPr>
          <a:xfrm>
            <a:off x="503238" y="1570037"/>
            <a:ext cx="9069387" cy="4987925"/>
          </a:xfrm>
          <a:prstGeom prst="rect">
            <a:avLst/>
          </a:prstGeom>
        </p:spPr>
        <p:txBody>
          <a:bodyPr/>
          <a:lstStyle/>
          <a:p>
            <a:r>
              <a:rPr lang="en-US" dirty="0" smtClean="0"/>
              <a:t>Each </a:t>
            </a:r>
            <a:r>
              <a:rPr lang="en-US" b="1" dirty="0">
                <a:solidFill>
                  <a:srgbClr val="7F0055"/>
                </a:solidFill>
                <a:latin typeface="Consolas" pitchFamily="49" charset="0"/>
                <a:cs typeface="Consolas" pitchFamily="49" charset="0"/>
              </a:rPr>
              <a:t>if</a:t>
            </a:r>
            <a:r>
              <a:rPr lang="en-US" dirty="0"/>
              <a:t>-</a:t>
            </a:r>
            <a:r>
              <a:rPr lang="en-US" b="1" dirty="0">
                <a:solidFill>
                  <a:srgbClr val="7F0055"/>
                </a:solidFill>
                <a:latin typeface="Consolas" pitchFamily="49" charset="0"/>
                <a:cs typeface="Consolas" pitchFamily="49" charset="0"/>
              </a:rPr>
              <a:t>else</a:t>
            </a:r>
            <a:r>
              <a:rPr lang="en-US" dirty="0" smtClean="0"/>
              <a:t> statement allows your program to do one of two different things</a:t>
            </a:r>
          </a:p>
          <a:p>
            <a:r>
              <a:rPr lang="en-US" dirty="0" smtClean="0"/>
              <a:t>In other words, you EITHER use one set of statements OR you use the other</a:t>
            </a:r>
          </a:p>
          <a:p>
            <a:r>
              <a:rPr lang="en-US" dirty="0" smtClean="0"/>
              <a:t>The statements in between the </a:t>
            </a:r>
            <a:r>
              <a:rPr lang="en-US" dirty="0" smtClean="0">
                <a:latin typeface="Consolas" pitchFamily="49" charset="0"/>
                <a:cs typeface="Consolas" pitchFamily="49" charset="0"/>
              </a:rPr>
              <a:t>{ }</a:t>
            </a:r>
            <a:r>
              <a:rPr lang="en-US" dirty="0" smtClean="0"/>
              <a:t> for the </a:t>
            </a:r>
            <a:r>
              <a:rPr lang="en-US" b="1" dirty="0" smtClean="0">
                <a:solidFill>
                  <a:srgbClr val="7F0055"/>
                </a:solidFill>
                <a:latin typeface="Consolas" pitchFamily="49" charset="0"/>
                <a:cs typeface="Consolas" pitchFamily="49" charset="0"/>
              </a:rPr>
              <a:t>if</a:t>
            </a:r>
            <a:r>
              <a:rPr lang="en-US" dirty="0" smtClean="0">
                <a:solidFill>
                  <a:srgbClr val="0000FF"/>
                </a:solidFill>
                <a:latin typeface="Consolas" pitchFamily="49" charset="0"/>
                <a:cs typeface="Consolas" pitchFamily="49" charset="0"/>
              </a:rPr>
              <a:t> </a:t>
            </a:r>
            <a:r>
              <a:rPr lang="en-US" dirty="0" smtClean="0"/>
              <a:t>and the </a:t>
            </a:r>
            <a:r>
              <a:rPr lang="en-US" b="1" dirty="0" smtClean="0">
                <a:solidFill>
                  <a:srgbClr val="7F0055"/>
                </a:solidFill>
                <a:latin typeface="Consolas" pitchFamily="49" charset="0"/>
                <a:cs typeface="Consolas" pitchFamily="49" charset="0"/>
              </a:rPr>
              <a:t>else</a:t>
            </a:r>
            <a:r>
              <a:rPr lang="en-US" dirty="0" smtClean="0">
                <a:solidFill>
                  <a:srgbClr val="0000FF"/>
                </a:solidFill>
                <a:latin typeface="Consolas" pitchFamily="49" charset="0"/>
                <a:cs typeface="Consolas" pitchFamily="49" charset="0"/>
              </a:rPr>
              <a:t> </a:t>
            </a:r>
            <a:r>
              <a:rPr lang="en-US" dirty="0" smtClean="0"/>
              <a:t>can contain any code you want, just like code that is not inside an </a:t>
            </a:r>
            <a:r>
              <a:rPr lang="en-US" b="1" dirty="0" smtClean="0">
                <a:solidFill>
                  <a:srgbClr val="7F0055"/>
                </a:solidFill>
                <a:latin typeface="Consolas" pitchFamily="49" charset="0"/>
                <a:cs typeface="Consolas" pitchFamily="49" charset="0"/>
              </a:rPr>
              <a:t>if</a:t>
            </a:r>
            <a:r>
              <a:rPr lang="en-US" dirty="0" smtClean="0"/>
              <a:t>-</a:t>
            </a:r>
            <a:r>
              <a:rPr lang="en-US" b="1" dirty="0" smtClean="0">
                <a:solidFill>
                  <a:srgbClr val="7F0055"/>
                </a:solidFill>
                <a:latin typeface="Consolas" pitchFamily="49" charset="0"/>
                <a:cs typeface="Consolas" pitchFamily="49" charset="0"/>
              </a:rPr>
              <a:t>else</a:t>
            </a:r>
          </a:p>
          <a:p>
            <a:pPr lvl="1"/>
            <a:r>
              <a:rPr lang="en-US" dirty="0" smtClean="0"/>
              <a:t>Even other </a:t>
            </a:r>
            <a:r>
              <a:rPr lang="en-US" b="1" dirty="0">
                <a:solidFill>
                  <a:srgbClr val="7F0055"/>
                </a:solidFill>
                <a:latin typeface="Consolas" pitchFamily="49" charset="0"/>
                <a:cs typeface="Consolas" pitchFamily="49" charset="0"/>
              </a:rPr>
              <a:t>if</a:t>
            </a:r>
            <a:r>
              <a:rPr lang="en-US" dirty="0"/>
              <a:t>-</a:t>
            </a:r>
            <a:r>
              <a:rPr lang="en-US" b="1" dirty="0">
                <a:solidFill>
                  <a:srgbClr val="7F0055"/>
                </a:solidFill>
                <a:latin typeface="Consolas" pitchFamily="49" charset="0"/>
                <a:cs typeface="Consolas" pitchFamily="49" charset="0"/>
              </a:rPr>
              <a:t>else</a:t>
            </a:r>
            <a:r>
              <a:rPr lang="en-US" dirty="0" smtClean="0"/>
              <a:t> statements!</a:t>
            </a:r>
            <a:endParaRPr lang="en-US" dirty="0"/>
          </a:p>
        </p:txBody>
      </p:sp>
    </p:spTree>
    <p:extLst>
      <p:ext uri="{BB962C8B-B14F-4D97-AF65-F5344CB8AC3E}">
        <p14:creationId xmlns:p14="http://schemas.microsoft.com/office/powerpoint/2010/main" val="1090284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4294967295"/>
          </p:nvPr>
        </p:nvSpPr>
        <p:spPr>
          <a:xfrm>
            <a:off x="503238" y="1417637"/>
            <a:ext cx="9069387" cy="5638800"/>
          </a:xfrm>
          <a:prstGeom prst="rect">
            <a:avLst/>
          </a:prstGeom>
        </p:spPr>
        <p:txBody>
          <a:bodyPr/>
          <a:lstStyle/>
          <a:p>
            <a:pPr>
              <a:lnSpc>
                <a:spcPct val="110000"/>
              </a:lnSpc>
            </a:pPr>
            <a:r>
              <a:rPr lang="en-US" dirty="0" smtClean="0"/>
              <a:t>Boolean expressions (like </a:t>
            </a:r>
            <a:r>
              <a:rPr lang="en-US" b="1" dirty="0" err="1" smtClean="0">
                <a:solidFill>
                  <a:srgbClr val="7F0055"/>
                </a:solidFill>
                <a:latin typeface="Consolas" pitchFamily="49" charset="0"/>
                <a:cs typeface="Consolas" pitchFamily="49" charset="0"/>
              </a:rPr>
              <a:t>boolean</a:t>
            </a:r>
            <a:r>
              <a:rPr lang="en-US" dirty="0" smtClean="0">
                <a:solidFill>
                  <a:srgbClr val="7F0055"/>
                </a:solidFill>
              </a:rPr>
              <a:t> </a:t>
            </a:r>
            <a:r>
              <a:rPr lang="en-US" dirty="0" smtClean="0"/>
              <a:t>variables) are either true or false, and are composed of comparisons</a:t>
            </a:r>
          </a:p>
          <a:p>
            <a:pPr>
              <a:lnSpc>
                <a:spcPct val="110000"/>
              </a:lnSpc>
            </a:pPr>
            <a:r>
              <a:rPr lang="en-US" dirty="0" smtClean="0"/>
              <a:t>Comparison Operators</a:t>
            </a:r>
          </a:p>
          <a:p>
            <a:pPr lvl="1">
              <a:lnSpc>
                <a:spcPct val="110000"/>
              </a:lnSpc>
            </a:pPr>
            <a:r>
              <a:rPr lang="en-US" sz="2400" dirty="0" smtClean="0">
                <a:latin typeface="Consolas" pitchFamily="49" charset="0"/>
                <a:cs typeface="Consolas" pitchFamily="49" charset="0"/>
              </a:rPr>
              <a:t>==</a:t>
            </a:r>
            <a:r>
              <a:rPr lang="en-US" sz="2400" dirty="0" smtClean="0">
                <a:latin typeface="Arial" pitchFamily="34" charset="0"/>
                <a:cs typeface="Arial" pitchFamily="34" charset="0"/>
              </a:rPr>
              <a:t>		Equal To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x</a:t>
            </a:r>
            <a:r>
              <a:rPr lang="en-US" sz="2400" dirty="0" smtClean="0">
                <a:latin typeface="Consolas" pitchFamily="49" charset="0"/>
                <a:cs typeface="Consolas" pitchFamily="49" charset="0"/>
              </a:rPr>
              <a:t> == 10)</a:t>
            </a:r>
          </a:p>
          <a:p>
            <a:pPr lvl="1">
              <a:lnSpc>
                <a:spcPct val="110000"/>
              </a:lnSpc>
            </a:pPr>
            <a:r>
              <a:rPr lang="en-US" sz="2400" dirty="0" smtClean="0">
                <a:latin typeface="Consolas" pitchFamily="49" charset="0"/>
                <a:cs typeface="Consolas" pitchFamily="49" charset="0"/>
              </a:rPr>
              <a:t>!=</a:t>
            </a:r>
            <a:r>
              <a:rPr lang="en-US" sz="2400" dirty="0" smtClean="0">
                <a:latin typeface="Arial" pitchFamily="34" charset="0"/>
                <a:cs typeface="Arial" pitchFamily="34" charset="0"/>
              </a:rPr>
              <a:t>		Not Equal To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a:solidFill>
                  <a:srgbClr val="6A3E3E"/>
                </a:solidFill>
                <a:latin typeface="Consolas" pitchFamily="49" charset="0"/>
                <a:cs typeface="Consolas" pitchFamily="49" charset="0"/>
              </a:rPr>
              <a:t>x</a:t>
            </a:r>
            <a:r>
              <a:rPr lang="en-US" sz="2400" dirty="0" smtClean="0">
                <a:latin typeface="Consolas" pitchFamily="49" charset="0"/>
                <a:cs typeface="Consolas" pitchFamily="49" charset="0"/>
              </a:rPr>
              <a:t> != 5)</a:t>
            </a:r>
          </a:p>
          <a:p>
            <a:pPr lvl="1">
              <a:lnSpc>
                <a:spcPct val="110000"/>
              </a:lnSpc>
            </a:pPr>
            <a:r>
              <a:rPr lang="en-US" sz="2400" dirty="0" smtClean="0">
                <a:latin typeface="Consolas" pitchFamily="49" charset="0"/>
                <a:cs typeface="Consolas" pitchFamily="49" charset="0"/>
              </a:rPr>
              <a:t>&lt;</a:t>
            </a:r>
            <a:r>
              <a:rPr lang="en-US" sz="2400" dirty="0" smtClean="0">
                <a:latin typeface="Arial" pitchFamily="34" charset="0"/>
                <a:cs typeface="Arial" pitchFamily="34" charset="0"/>
              </a:rPr>
              <a:t>		Less Than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hours</a:t>
            </a:r>
            <a:r>
              <a:rPr lang="en-US" sz="2400" dirty="0" smtClean="0">
                <a:latin typeface="Consolas" pitchFamily="49" charset="0"/>
                <a:cs typeface="Consolas" pitchFamily="49" charset="0"/>
              </a:rPr>
              <a:t> &lt; 40)</a:t>
            </a:r>
          </a:p>
          <a:p>
            <a:pPr lvl="1">
              <a:lnSpc>
                <a:spcPct val="110000"/>
              </a:lnSpc>
            </a:pPr>
            <a:r>
              <a:rPr lang="en-US" sz="2400" dirty="0" smtClean="0">
                <a:latin typeface="Consolas" pitchFamily="49" charset="0"/>
                <a:cs typeface="Consolas" pitchFamily="49" charset="0"/>
              </a:rPr>
              <a:t>&lt;=</a:t>
            </a:r>
            <a:r>
              <a:rPr lang="en-US" sz="2400" dirty="0" smtClean="0">
                <a:latin typeface="Arial" pitchFamily="34" charset="0"/>
                <a:cs typeface="Arial" pitchFamily="34" charset="0"/>
              </a:rPr>
              <a:t>		Less Than or Equal To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dollars</a:t>
            </a:r>
            <a:r>
              <a:rPr lang="en-US" sz="2400" dirty="0" smtClean="0">
                <a:latin typeface="Consolas" pitchFamily="49" charset="0"/>
                <a:cs typeface="Consolas" pitchFamily="49" charset="0"/>
              </a:rPr>
              <a:t> &lt;= 100)</a:t>
            </a:r>
          </a:p>
          <a:p>
            <a:pPr lvl="1">
              <a:lnSpc>
                <a:spcPct val="110000"/>
              </a:lnSpc>
            </a:pPr>
            <a:r>
              <a:rPr lang="en-US" sz="2400" dirty="0" smtClean="0">
                <a:latin typeface="Consolas" pitchFamily="49" charset="0"/>
                <a:cs typeface="Consolas" pitchFamily="49" charset="0"/>
              </a:rPr>
              <a:t>&gt;</a:t>
            </a:r>
            <a:r>
              <a:rPr lang="en-US" sz="2400" dirty="0" smtClean="0">
                <a:latin typeface="Arial" pitchFamily="34" charset="0"/>
                <a:cs typeface="Arial" pitchFamily="34" charset="0"/>
              </a:rPr>
              <a:t>		Greater Than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dollars</a:t>
            </a:r>
            <a:r>
              <a:rPr lang="en-US" sz="2400" dirty="0" smtClean="0">
                <a:latin typeface="Consolas" pitchFamily="49" charset="0"/>
                <a:cs typeface="Consolas" pitchFamily="49" charset="0"/>
              </a:rPr>
              <a:t> &gt; 100)</a:t>
            </a:r>
          </a:p>
          <a:p>
            <a:pPr lvl="1">
              <a:lnSpc>
                <a:spcPct val="110000"/>
              </a:lnSpc>
            </a:pPr>
            <a:r>
              <a:rPr lang="en-US" sz="2400" dirty="0" smtClean="0">
                <a:latin typeface="Consolas" pitchFamily="49" charset="0"/>
                <a:cs typeface="Consolas" pitchFamily="49" charset="0"/>
              </a:rPr>
              <a:t>&gt;=</a:t>
            </a:r>
            <a:r>
              <a:rPr lang="en-US" sz="2400" dirty="0" smtClean="0">
                <a:latin typeface="Arial" pitchFamily="34" charset="0"/>
                <a:cs typeface="Arial" pitchFamily="34" charset="0"/>
              </a:rPr>
              <a:t>		Greater than or Equal To	</a:t>
            </a:r>
            <a:r>
              <a:rPr lang="en-US" sz="2400" b="1" dirty="0" smtClean="0">
                <a:solidFill>
                  <a:srgbClr val="7F0055"/>
                </a:solidFill>
                <a:latin typeface="Consolas" pitchFamily="49" charset="0"/>
                <a:cs typeface="Consolas" pitchFamily="49" charset="0"/>
              </a:rPr>
              <a:t>if </a:t>
            </a:r>
            <a:r>
              <a:rPr lang="en-US" sz="2400" dirty="0" smtClean="0">
                <a:latin typeface="Consolas" pitchFamily="49" charset="0"/>
                <a:cs typeface="Consolas" pitchFamily="49" charset="0"/>
              </a:rPr>
              <a:t>(</a:t>
            </a:r>
            <a:r>
              <a:rPr lang="en-US" sz="2400" dirty="0" smtClean="0">
                <a:solidFill>
                  <a:srgbClr val="6A3E3E"/>
                </a:solidFill>
                <a:latin typeface="Consolas" pitchFamily="49" charset="0"/>
                <a:cs typeface="Consolas" pitchFamily="49" charset="0"/>
              </a:rPr>
              <a:t>hours</a:t>
            </a:r>
            <a:r>
              <a:rPr lang="en-US" sz="2400" dirty="0" smtClean="0">
                <a:latin typeface="Consolas" pitchFamily="49" charset="0"/>
                <a:cs typeface="Consolas" pitchFamily="49" charset="0"/>
              </a:rPr>
              <a:t> &gt;= 40)</a:t>
            </a:r>
            <a:endParaRPr lang="en-US" sz="2400" dirty="0">
              <a:latin typeface="Consolas" pitchFamily="49" charset="0"/>
              <a:cs typeface="Consolas" pitchFamily="49" charset="0"/>
            </a:endParaRPr>
          </a:p>
        </p:txBody>
      </p:sp>
    </p:spTree>
    <p:extLst>
      <p:ext uri="{BB962C8B-B14F-4D97-AF65-F5344CB8AC3E}">
        <p14:creationId xmlns:p14="http://schemas.microsoft.com/office/powerpoint/2010/main" val="789085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Rectangle 2"/>
          <p:cNvSpPr/>
          <p:nvPr/>
        </p:nvSpPr>
        <p:spPr>
          <a:xfrm>
            <a:off x="1230312" y="1586132"/>
            <a:ext cx="8001000" cy="5394105"/>
          </a:xfrm>
          <a:prstGeom prst="rect">
            <a:avLst/>
          </a:prstGeom>
        </p:spPr>
        <p:txBody>
          <a:bodyPr wrap="square">
            <a:spAutoFit/>
          </a:bodyPr>
          <a:lstStyle/>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input_value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"Please enter a number: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input_value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input_value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100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greater than 100."</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"That is less than or equal to 100."</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"Thank you!"</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8889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4294967295"/>
          </p:nvPr>
        </p:nvSpPr>
        <p:spPr>
          <a:xfrm>
            <a:off x="503238" y="1611312"/>
            <a:ext cx="9069387" cy="4987925"/>
          </a:xfrm>
          <a:prstGeom prst="rect">
            <a:avLst/>
          </a:prstGeom>
        </p:spPr>
        <p:txBody>
          <a:bodyPr/>
          <a:lstStyle/>
          <a:p>
            <a:r>
              <a:rPr lang="en-US" dirty="0" smtClean="0"/>
              <a:t>So, if the </a:t>
            </a:r>
            <a:r>
              <a:rPr lang="en-US" b="1" dirty="0" smtClean="0">
                <a:solidFill>
                  <a:srgbClr val="7F0055"/>
                </a:solidFill>
                <a:latin typeface="Consolas" pitchFamily="49" charset="0"/>
                <a:cs typeface="Consolas" pitchFamily="49" charset="0"/>
              </a:rPr>
              <a:t>if</a:t>
            </a:r>
            <a:r>
              <a:rPr lang="en-US" dirty="0" smtClean="0">
                <a:solidFill>
                  <a:srgbClr val="7F0055"/>
                </a:solidFill>
              </a:rPr>
              <a:t> </a:t>
            </a:r>
            <a:r>
              <a:rPr lang="en-US" dirty="0" smtClean="0"/>
              <a:t>condition is true, the statements between the next curly braces are executed, then it skips down past the </a:t>
            </a:r>
            <a:r>
              <a:rPr lang="en-US" b="1" dirty="0" smtClean="0">
                <a:solidFill>
                  <a:srgbClr val="7F0055"/>
                </a:solidFill>
                <a:latin typeface="Consolas" pitchFamily="49" charset="0"/>
                <a:cs typeface="Consolas" pitchFamily="49" charset="0"/>
              </a:rPr>
              <a:t>else</a:t>
            </a:r>
            <a:r>
              <a:rPr lang="en-US" dirty="0" smtClean="0">
                <a:solidFill>
                  <a:srgbClr val="7F0055"/>
                </a:solidFill>
              </a:rPr>
              <a:t> </a:t>
            </a:r>
            <a:r>
              <a:rPr lang="en-US" dirty="0" smtClean="0"/>
              <a:t>curly braces and continues executing</a:t>
            </a:r>
          </a:p>
          <a:p>
            <a:r>
              <a:rPr lang="en-US" dirty="0" smtClean="0"/>
              <a:t>If the </a:t>
            </a:r>
            <a:r>
              <a:rPr lang="en-US" b="1" dirty="0" smtClean="0">
                <a:solidFill>
                  <a:srgbClr val="7F0055"/>
                </a:solidFill>
                <a:latin typeface="Consolas" pitchFamily="49" charset="0"/>
                <a:cs typeface="Consolas" pitchFamily="49" charset="0"/>
              </a:rPr>
              <a:t>if</a:t>
            </a:r>
            <a:r>
              <a:rPr lang="en-US" dirty="0" smtClean="0">
                <a:solidFill>
                  <a:srgbClr val="7F0055"/>
                </a:solidFill>
              </a:rPr>
              <a:t> </a:t>
            </a:r>
            <a:r>
              <a:rPr lang="en-US" dirty="0" smtClean="0"/>
              <a:t>condition is false, the statements between the </a:t>
            </a:r>
            <a:r>
              <a:rPr lang="en-US" b="1" dirty="0" smtClean="0">
                <a:solidFill>
                  <a:srgbClr val="7F0055"/>
                </a:solidFill>
                <a:latin typeface="Consolas" pitchFamily="49" charset="0"/>
                <a:cs typeface="Consolas" pitchFamily="49" charset="0"/>
              </a:rPr>
              <a:t>if</a:t>
            </a:r>
            <a:r>
              <a:rPr lang="en-US" dirty="0" smtClean="0">
                <a:solidFill>
                  <a:srgbClr val="7F0055"/>
                </a:solidFill>
              </a:rPr>
              <a:t> </a:t>
            </a:r>
            <a:r>
              <a:rPr lang="en-US" dirty="0" smtClean="0"/>
              <a:t>braces are ignored, then the statements between the </a:t>
            </a:r>
            <a:r>
              <a:rPr lang="en-US" b="1" dirty="0" smtClean="0">
                <a:solidFill>
                  <a:srgbClr val="7F0055"/>
                </a:solidFill>
                <a:latin typeface="Consolas" pitchFamily="49" charset="0"/>
                <a:cs typeface="Consolas" pitchFamily="49" charset="0"/>
              </a:rPr>
              <a:t>else</a:t>
            </a:r>
            <a:r>
              <a:rPr lang="en-US" dirty="0" smtClean="0">
                <a:solidFill>
                  <a:srgbClr val="7F0055"/>
                </a:solidFill>
              </a:rPr>
              <a:t> </a:t>
            </a:r>
            <a:r>
              <a:rPr lang="en-US" dirty="0" smtClean="0"/>
              <a:t>braces are executed, then it continues executing whatever is next</a:t>
            </a:r>
            <a:endParaRPr lang="en-US" dirty="0"/>
          </a:p>
        </p:txBody>
      </p:sp>
    </p:spTree>
    <p:extLst>
      <p:ext uri="{BB962C8B-B14F-4D97-AF65-F5344CB8AC3E}">
        <p14:creationId xmlns:p14="http://schemas.microsoft.com/office/powerpoint/2010/main" val="1711231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163</TotalTime>
  <Words>1116</Words>
  <Application>Microsoft Office PowerPoint</Application>
  <PresentationFormat>Custom</PresentationFormat>
  <Paragraphs>358</Paragraphs>
  <Slides>31</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Arial</vt:lpstr>
      <vt:lpstr>Bitstream Vera Serif</vt:lpstr>
      <vt:lpstr>Calibri</vt:lpstr>
      <vt:lpstr>Comic Sans MS</vt:lpstr>
      <vt:lpstr>Consolas</vt:lpstr>
      <vt:lpstr>Cordia New</vt:lpstr>
      <vt:lpstr>Georgia</vt:lpstr>
      <vt:lpstr>msmincho</vt:lpstr>
      <vt:lpstr>Tahoma</vt:lpstr>
      <vt:lpstr>Times New Roman</vt:lpstr>
      <vt:lpstr>Verdana</vt:lpstr>
      <vt:lpstr>Wingdings</vt:lpstr>
      <vt:lpstr>comp128</vt:lpstr>
      <vt:lpstr>comp128 title</vt:lpstr>
      <vt:lpstr>WIT COMP1000</vt:lpstr>
      <vt:lpstr>Control Flow</vt:lpstr>
      <vt:lpstr>Branching</vt:lpstr>
      <vt:lpstr>Basics Steps</vt:lpstr>
      <vt:lpstr>if-else</vt:lpstr>
      <vt:lpstr>if-else</vt:lpstr>
      <vt:lpstr>Boolean Expressions</vt:lpstr>
      <vt:lpstr>Example</vt:lpstr>
      <vt:lpstr>Control Flow</vt:lpstr>
      <vt:lpstr>Execution Example</vt:lpstr>
      <vt:lpstr>Exercise</vt:lpstr>
      <vt:lpstr>Answer</vt:lpstr>
      <vt:lpstr>String Equality</vt:lpstr>
      <vt:lpstr>String Comparison Example</vt:lpstr>
      <vt:lpstr>Omitting Braces</vt:lpstr>
      <vt:lpstr>Multiple Choices</vt:lpstr>
      <vt:lpstr>else if Statements</vt:lpstr>
      <vt:lpstr>Example</vt:lpstr>
      <vt:lpstr>Example</vt:lpstr>
      <vt:lpstr>Multiple else if Statements</vt:lpstr>
      <vt:lpstr>Exercise</vt:lpstr>
      <vt:lpstr>Answer</vt:lpstr>
      <vt:lpstr>Complex Boolean Expressions</vt:lpstr>
      <vt:lpstr>Examples</vt:lpstr>
      <vt:lpstr>Time Example</vt:lpstr>
      <vt:lpstr>Pin Hole Camera Example</vt:lpstr>
      <vt:lpstr>Sanitizing User Inputs</vt:lpstr>
      <vt:lpstr>Exercise</vt:lpstr>
      <vt:lpstr>Answer</vt:lpstr>
      <vt:lpstr>Common Mistakes</vt:lpstr>
      <vt:lpstr>Take Home Points</vt:lpstr>
    </vt:vector>
  </TitlesOfParts>
  <Company>Wentworth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Wiseman, Charles</cp:lastModifiedBy>
  <cp:revision>7</cp:revision>
  <cp:lastPrinted>1601-01-01T00:00:00Z</cp:lastPrinted>
  <dcterms:created xsi:type="dcterms:W3CDTF">2015-09-01T19:54:48Z</dcterms:created>
  <dcterms:modified xsi:type="dcterms:W3CDTF">2015-09-15T21:12:32Z</dcterms:modified>
</cp:coreProperties>
</file>