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29"/>
  </p:notesMasterIdLst>
  <p:sldIdLst>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85" r:id="rId18"/>
    <p:sldId id="275" r:id="rId19"/>
    <p:sldId id="276" r:id="rId20"/>
    <p:sldId id="277" r:id="rId21"/>
    <p:sldId id="278" r:id="rId22"/>
    <p:sldId id="279" r:id="rId23"/>
    <p:sldId id="280" r:id="rId24"/>
    <p:sldId id="281" r:id="rId25"/>
    <p:sldId id="282" r:id="rId26"/>
    <p:sldId id="283" r:id="rId27"/>
    <p:sldId id="284" r:id="rId28"/>
  </p:sldIdLst>
  <p:sldSz cx="10080625" cy="7559675"/>
  <p:notesSz cx="7772400" cy="10058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20000"/>
    <a:srgbClr val="640000"/>
    <a:srgbClr val="928F00"/>
    <a:srgbClr val="E3DE00"/>
    <a:srgbClr val="C9C4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367" autoAdjust="0"/>
  </p:normalViewPr>
  <p:slideViewPr>
    <p:cSldViewPr>
      <p:cViewPr varScale="1">
        <p:scale>
          <a:sx n="84" d="100"/>
          <a:sy n="84" d="100"/>
        </p:scale>
        <p:origin x="1320" y="84"/>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587500" y="1006475"/>
            <a:ext cx="459422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185863" y="4787900"/>
            <a:ext cx="5405437"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WIT COMP1000 Computer Science I Course Material by Wentworth</a:t>
            </a:r>
            <a:r>
              <a:rPr lang="en-US" baseline="0" dirty="0" smtClean="0"/>
              <a:t> Institute of Technology</a:t>
            </a:r>
            <a:r>
              <a:rPr lang="en-US" dirty="0" smtClean="0"/>
              <a:t> (http://www.wit.edu/computer-science) is licensed under a Creative Commons Attribution-</a:t>
            </a:r>
            <a:r>
              <a:rPr lang="en-US" dirty="0" err="1" smtClean="0"/>
              <a:t>NonCommercial</a:t>
            </a:r>
            <a:r>
              <a:rPr lang="en-US" dirty="0" smtClean="0"/>
              <a:t> 4.0 International License (http://creativecommons.org/licenses/by-nc/4.0/).</a:t>
            </a:r>
            <a:r>
              <a:rPr lang="en-US" sz="1200" b="0" i="0" kern="1200" dirty="0" smtClean="0">
                <a:solidFill>
                  <a:srgbClr val="000000"/>
                </a:solidFill>
                <a:effectLst/>
                <a:latin typeface="Times New Roman" pitchFamily="16" charset="0"/>
                <a:ea typeface="+mn-ea"/>
                <a:cs typeface="+mn-cs"/>
              </a:rPr>
              <a:t> </a:t>
            </a:r>
            <a:r>
              <a:rPr lang="en-US" sz="1200" b="0" i="0" kern="1200" smtClean="0">
                <a:solidFill>
                  <a:srgbClr val="000000"/>
                </a:solidFill>
                <a:effectLst/>
                <a:latin typeface="Times New Roman" pitchFamily="16" charset="0"/>
                <a:ea typeface="+mn-ea"/>
                <a:cs typeface="+mn-cs"/>
              </a:rPr>
              <a:t>Based on a work at </a:t>
            </a:r>
            <a:r>
              <a:rPr lang="en-US" sz="1200" b="0" i="0" u="none" strike="noStrike" kern="1200" smtClean="0">
                <a:solidFill>
                  <a:srgbClr val="000000"/>
                </a:solidFill>
                <a:effectLst/>
                <a:latin typeface="Times New Roman" pitchFamily="16" charset="0"/>
                <a:ea typeface="+mn-ea"/>
                <a:cs typeface="+mn-cs"/>
              </a:rPr>
              <a:t>https://sites.google.com/site/witcomp128fall2014.</a:t>
            </a:r>
            <a:endParaRPr lang="en-US" smtClean="0"/>
          </a:p>
          <a:p>
            <a:endParaRPr lang="en-US" dirty="0"/>
          </a:p>
        </p:txBody>
      </p:sp>
    </p:spTree>
    <p:extLst>
      <p:ext uri="{BB962C8B-B14F-4D97-AF65-F5344CB8AC3E}">
        <p14:creationId xmlns:p14="http://schemas.microsoft.com/office/powerpoint/2010/main" val="425030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10" name="Text Placeholder 9"/>
          <p:cNvSpPr>
            <a:spLocks noGrp="1"/>
          </p:cNvSpPr>
          <p:nvPr>
            <p:ph type="body" sz="quarter" idx="10"/>
          </p:nvPr>
        </p:nvSpPr>
        <p:spPr>
          <a:xfrm>
            <a:off x="487167" y="1570037"/>
            <a:ext cx="9143999"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792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321855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57200" indent="-457200">
              <a:buFont typeface="Wingdings" pitchFamily="2" charset="2"/>
              <a:buChar char="§"/>
              <a:defRPr/>
            </a:lvl1pPr>
            <a:lvl2pPr marL="914400" indent="-457200">
              <a:buFont typeface="Arial" pitchFamily="34" charset="0"/>
              <a:buChar char="•"/>
              <a:defRPr/>
            </a:lvl2pPr>
            <a:lvl3pPr marL="1257300" indent="-342900">
              <a:buFont typeface="Wingdings" pitchFamily="2" charset="2"/>
              <a:buChar char="§"/>
              <a:defRPr/>
            </a:lvl3pPr>
            <a:lvl4pPr marL="1714500" indent="-342900">
              <a:buFont typeface="Arial" pitchFamily="34" charset="0"/>
              <a:buChar char="•"/>
              <a:defRPr/>
            </a:lvl4pPr>
            <a:lvl5pPr marL="2171700" indent="-342900">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7610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WIT COMP1000</a:t>
            </a:r>
            <a:endParaRPr lang="de-DE" sz="1600" i="0" dirty="0">
              <a:latin typeface="Tahoma" pitchFamily="34" charset="0"/>
              <a:ea typeface="Tahoma" pitchFamily="34" charset="0"/>
              <a:cs typeface="Tahoma" pitchFamily="34" charset="0"/>
            </a:endParaRP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3" name="Rectangle 2"/>
          <p:cNvSpPr/>
          <p:nvPr/>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5" name="Picture 4"/>
          <p:cNvPicPr>
            <a:picLocks noChangeAspect="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6" name="Parallelogram 5"/>
          <p:cNvSpPr/>
          <p:nvPr/>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smtClean="0">
                <a:latin typeface="Tahoma" pitchFamily="34" charset="0"/>
                <a:ea typeface="Tahoma" pitchFamily="34" charset="0"/>
                <a:cs typeface="Tahoma" pitchFamily="34" charset="0"/>
              </a:rPr>
              <a:t>Do. Learn. Succeed.</a:t>
            </a:r>
            <a:endParaRPr lang="de-DE" sz="1600" i="0" dirty="0">
              <a:latin typeface="Tahoma" pitchFamily="34" charset="0"/>
              <a:ea typeface="Tahoma" pitchFamily="34" charset="0"/>
              <a:cs typeface="Tahoma" pitchFamily="34" charset="0"/>
            </a:endParaRP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smtClean="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the outline text format</a:t>
            </a:r>
          </a:p>
          <a:p>
            <a:pPr lvl="1"/>
            <a:r>
              <a:rPr lang="en-US" dirty="0" smtClean="0"/>
              <a:t>Second Outline Level</a:t>
            </a:r>
          </a:p>
          <a:p>
            <a:pPr lvl="2"/>
            <a:r>
              <a:rPr lang="en-US" dirty="0" smtClean="0"/>
              <a:t>Third Outline Level</a:t>
            </a:r>
          </a:p>
          <a:p>
            <a:pPr lvl="3"/>
            <a:r>
              <a:rPr lang="en-US" dirty="0" smtClean="0"/>
              <a:t>Fourth Outline Level</a:t>
            </a:r>
          </a:p>
          <a:p>
            <a:pPr lvl="4"/>
            <a:r>
              <a:rPr lang="en-US" dirty="0" smtClean="0"/>
              <a:t>Fifth Outline Level</a:t>
            </a:r>
          </a:p>
          <a:p>
            <a:pPr lvl="4"/>
            <a:r>
              <a:rPr lang="en-US" dirty="0" smtClean="0"/>
              <a:t>Sixth Outline Level</a:t>
            </a:r>
          </a:p>
          <a:p>
            <a:pPr lvl="4"/>
            <a:r>
              <a:rPr lang="en-US" dirty="0" smtClean="0"/>
              <a:t>Seventh Outline Level</a:t>
            </a:r>
          </a:p>
          <a:p>
            <a:pPr lvl="4"/>
            <a:r>
              <a:rPr lang="en-US" dirty="0" smtClean="0"/>
              <a:t>Eighth Outline Level</a:t>
            </a:r>
          </a:p>
          <a:p>
            <a:pPr lvl="4"/>
            <a:r>
              <a:rPr lang="en-US" dirty="0" smtClean="0"/>
              <a:t>Ninth Outline Level</a:t>
            </a:r>
          </a:p>
        </p:txBody>
      </p:sp>
      <p:sp>
        <p:nvSpPr>
          <p:cNvPr id="9" name="Rectangle 8"/>
          <p:cNvSpPr/>
          <p:nvPr userDrawn="1"/>
        </p:nvSpPr>
        <p:spPr bwMode="auto">
          <a:xfrm>
            <a:off x="0" y="1"/>
            <a:ext cx="5802312" cy="443108"/>
          </a:xfrm>
          <a:prstGeom prst="rect">
            <a:avLst/>
          </a:prstGeom>
          <a:solidFill>
            <a:srgbClr val="E3DE00">
              <a:alpha val="50196"/>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smtClean="0">
                <a:ln>
                  <a:noFill/>
                </a:ln>
                <a:effectLst/>
                <a:latin typeface="Bitstream Vera Serif" pitchFamily="16" charset="0"/>
              </a:rPr>
              <a:t>       </a:t>
            </a:r>
            <a:r>
              <a:rPr kumimoji="0" lang="en-US" sz="2200" b="1" i="0" u="none" strike="noStrike" cap="none" normalizeH="0" baseline="0" dirty="0" smtClean="0">
                <a:ln>
                  <a:noFill/>
                </a:ln>
                <a:effectLst/>
                <a:latin typeface="Georgia" panose="02040502050405020303" pitchFamily="18" charset="0"/>
                <a:cs typeface="Cordia New" pitchFamily="34" charset="-34"/>
              </a:rPr>
              <a:t>Wentworth Institute of Technology</a:t>
            </a:r>
          </a:p>
        </p:txBody>
      </p:sp>
      <p:pic>
        <p:nvPicPr>
          <p:cNvPr id="10" name="Picture 9"/>
          <p:cNvPicPr>
            <a:picLocks noChangeAspect="1"/>
          </p:cNvPicPr>
          <p:nvPr userDrawn="1"/>
        </p:nvPicPr>
        <p:blipFill>
          <a:blip r:embed="rId4" cstate="print">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34447" y="790"/>
            <a:ext cx="362384" cy="434340"/>
          </a:xfrm>
          <a:prstGeom prst="rect">
            <a:avLst/>
          </a:prstGeom>
        </p:spPr>
      </p:pic>
      <p:sp>
        <p:nvSpPr>
          <p:cNvPr id="11" name="Parallelogram 10"/>
          <p:cNvSpPr/>
          <p:nvPr userDrawn="1"/>
        </p:nvSpPr>
        <p:spPr bwMode="auto">
          <a:xfrm rot="5400000">
            <a:off x="5687695" y="114619"/>
            <a:ext cx="604836" cy="375603"/>
          </a:xfrm>
          <a:prstGeom prst="parallelogram">
            <a:avLst>
              <a:gd name="adj" fmla="val 43422"/>
            </a:avLst>
          </a:prstGeom>
          <a:solidFill>
            <a:srgbClr val="928F00">
              <a:alpha val="7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solidFill>
                  <a:schemeClr val="bg1"/>
                </a:solidFill>
                <a:effectLst/>
                <a:latin typeface="Georgia" panose="02040502050405020303" pitchFamily="18" charset="0"/>
                <a:cs typeface="Cordia New" pitchFamily="34" charset="-34"/>
              </a:rPr>
              <a:t>Engineering &amp; Technology</a:t>
            </a: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4" r:id="rId2"/>
  </p:sldLayoutIdLst>
  <p:timing>
    <p:tnLst>
      <p:par>
        <p:cTn id="1" dur="indefinite" restart="never" nodeType="tmRoot"/>
      </p:par>
    </p:tnLst>
  </p:timing>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WIT COMP1000</a:t>
            </a:r>
            <a:endParaRPr lang="en-US" dirty="0"/>
          </a:p>
        </p:txBody>
      </p:sp>
      <p:sp>
        <p:nvSpPr>
          <p:cNvPr id="5" name="Subtitle 4"/>
          <p:cNvSpPr>
            <a:spLocks noGrp="1"/>
          </p:cNvSpPr>
          <p:nvPr>
            <p:ph type="subTitle" idx="1"/>
          </p:nvPr>
        </p:nvSpPr>
        <p:spPr/>
        <p:txBody>
          <a:bodyPr/>
          <a:lstStyle/>
          <a:p>
            <a:r>
              <a:rPr lang="en-US" dirty="0"/>
              <a:t>Testing and Debugging</a:t>
            </a:r>
          </a:p>
        </p:txBody>
      </p:sp>
    </p:spTree>
    <p:extLst>
      <p:ext uri="{BB962C8B-B14F-4D97-AF65-F5344CB8AC3E}">
        <p14:creationId xmlns:p14="http://schemas.microsoft.com/office/powerpoint/2010/main" val="996566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Localize Errors</a:t>
            </a:r>
            <a:endParaRPr lang="en-US" dirty="0"/>
          </a:p>
        </p:txBody>
      </p:sp>
      <p:sp>
        <p:nvSpPr>
          <p:cNvPr id="3" name="Content Placeholder 2"/>
          <p:cNvSpPr>
            <a:spLocks noGrp="1"/>
          </p:cNvSpPr>
          <p:nvPr>
            <p:ph idx="4294967295"/>
          </p:nvPr>
        </p:nvSpPr>
        <p:spPr>
          <a:xfrm>
            <a:off x="503238" y="1763712"/>
            <a:ext cx="9069387" cy="4987925"/>
          </a:xfrm>
          <a:prstGeom prst="rect">
            <a:avLst/>
          </a:prstGeom>
        </p:spPr>
        <p:txBody>
          <a:bodyPr/>
          <a:lstStyle/>
          <a:p>
            <a:r>
              <a:rPr lang="en-US" sz="2800" dirty="0" smtClean="0"/>
              <a:t>When you don't get the output you expect, DO NOT just change code randomly</a:t>
            </a:r>
          </a:p>
          <a:p>
            <a:pPr marL="182880" indent="0">
              <a:buNone/>
            </a:pPr>
            <a:endParaRPr lang="en-US" sz="2800" dirty="0" smtClean="0"/>
          </a:p>
          <a:p>
            <a:r>
              <a:rPr lang="en-US" sz="2800" dirty="0" smtClean="0"/>
              <a:t>Narrow down where the problem is by checking values throughout the program</a:t>
            </a:r>
          </a:p>
          <a:p>
            <a:pPr lvl="1"/>
            <a:r>
              <a:rPr lang="en-US" sz="2400" dirty="0" smtClean="0"/>
              <a:t>Use output statements at key points to check current variable values</a:t>
            </a:r>
          </a:p>
          <a:p>
            <a:pPr lvl="1"/>
            <a:r>
              <a:rPr lang="en-US" sz="2400" dirty="0" smtClean="0"/>
              <a:t>Also use output statements to verify which branch of </a:t>
            </a:r>
            <a:r>
              <a:rPr lang="en-US" sz="2400" b="1" dirty="0" smtClean="0">
                <a:solidFill>
                  <a:srgbClr val="7F0055"/>
                </a:solidFill>
                <a:latin typeface="Consolas" pitchFamily="49" charset="0"/>
                <a:cs typeface="Consolas" pitchFamily="49" charset="0"/>
              </a:rPr>
              <a:t>if</a:t>
            </a:r>
            <a:r>
              <a:rPr lang="en-US" sz="2400" dirty="0"/>
              <a:t>-</a:t>
            </a:r>
            <a:r>
              <a:rPr lang="en-US" sz="2400" b="1" dirty="0" smtClean="0">
                <a:solidFill>
                  <a:srgbClr val="7F0055"/>
                </a:solidFill>
                <a:latin typeface="Consolas" pitchFamily="49" charset="0"/>
                <a:cs typeface="Consolas" pitchFamily="49" charset="0"/>
              </a:rPr>
              <a:t>else</a:t>
            </a:r>
            <a:r>
              <a:rPr lang="en-US" sz="2400" dirty="0" smtClean="0"/>
              <a:t> statements are taken</a:t>
            </a:r>
            <a:endParaRPr lang="en-US" sz="2800" dirty="0"/>
          </a:p>
        </p:txBody>
      </p:sp>
      <p:pic>
        <p:nvPicPr>
          <p:cNvPr id="4" name="Content Placeholder 6" descr="the_difference.png"/>
          <p:cNvPicPr>
            <a:picLocks noChangeAspect="1"/>
          </p:cNvPicPr>
          <p:nvPr/>
        </p:nvPicPr>
        <p:blipFill rotWithShape="1">
          <a:blip r:embed="rId2">
            <a:extLst>
              <a:ext uri="{28A0092B-C50C-407E-A947-70E740481C1C}">
                <a14:useLocalDpi xmlns:a14="http://schemas.microsoft.com/office/drawing/2010/main" val="0"/>
              </a:ext>
            </a:extLst>
          </a:blip>
          <a:srcRect l="49981" t="74895" r="8851" b="1735"/>
          <a:stretch/>
        </p:blipFill>
        <p:spPr>
          <a:xfrm>
            <a:off x="7097712" y="2179637"/>
            <a:ext cx="1425796" cy="1524000"/>
          </a:xfrm>
          <a:prstGeom prst="rect">
            <a:avLst/>
          </a:prstGeom>
        </p:spPr>
      </p:pic>
    </p:spTree>
    <p:extLst>
      <p:ext uri="{BB962C8B-B14F-4D97-AF65-F5344CB8AC3E}">
        <p14:creationId xmlns:p14="http://schemas.microsoft.com/office/powerpoint/2010/main" val="259659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 Errors)</a:t>
            </a:r>
            <a:endParaRPr lang="en-US" dirty="0"/>
          </a:p>
        </p:txBody>
      </p:sp>
      <p:sp>
        <p:nvSpPr>
          <p:cNvPr id="3" name="Rectangle 2"/>
          <p:cNvSpPr/>
          <p:nvPr/>
        </p:nvSpPr>
        <p:spPr>
          <a:xfrm>
            <a:off x="1116012" y="1570037"/>
            <a:ext cx="8001000" cy="5888663"/>
          </a:xfrm>
          <a:prstGeom prst="rect">
            <a:avLst/>
          </a:prstGeom>
        </p:spPr>
        <p:txBody>
          <a:bodyPr wrap="square">
            <a:spAutoFit/>
          </a:bodyPr>
          <a:lstStyle/>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import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java.util.Scanner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class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ClassExamples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6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radius of the cone: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height of the cone: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 3 *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Math.</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PI</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volume is: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909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712" y="1798637"/>
            <a:ext cx="8763000" cy="4538358"/>
          </a:xfrm>
          <a:prstGeom prst="rect">
            <a:avLst/>
          </a:prstGeom>
        </p:spPr>
        <p:txBody>
          <a:bodyPr wrap="square">
            <a:spAutoFit/>
          </a:bodyPr>
          <a:lstStyle/>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6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radius of the cone: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the height of the cone: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"radius is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radius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"height is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height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//volume = 1 / 3 * </a:t>
            </a:r>
            <a:r>
              <a:rPr lang="en-US" sz="1600" dirty="0" err="1">
                <a:solidFill>
                  <a:srgbClr val="3F7F5F"/>
                </a:solidFill>
                <a:latin typeface="Consolas" panose="020B0609020204030204" pitchFamily="49" charset="0"/>
                <a:ea typeface="Calibri" panose="020F0502020204030204" pitchFamily="34" charset="0"/>
                <a:cs typeface="Times New Roman" panose="02020603050405020304" pitchFamily="18" charset="0"/>
              </a:rPr>
              <a:t>Math.PI</a:t>
            </a:r>
            <a:r>
              <a:rPr lang="en-US" sz="16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 * radius * radius * height;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//volume = 1 / 3 * </a:t>
            </a:r>
            <a:r>
              <a:rPr lang="en-US" sz="1600" dirty="0" err="1">
                <a:solidFill>
                  <a:srgbClr val="3F7F5F"/>
                </a:solidFill>
                <a:latin typeface="Consolas" panose="020B0609020204030204" pitchFamily="49" charset="0"/>
                <a:ea typeface="Calibri" panose="020F0502020204030204" pitchFamily="34" charset="0"/>
                <a:cs typeface="Times New Roman" panose="02020603050405020304" pitchFamily="18" charset="0"/>
              </a:rPr>
              <a:t>Math.PI</a:t>
            </a:r>
            <a:r>
              <a:rPr lang="en-US" sz="16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 / 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volume is: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volume</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a:spLocks noGrp="1"/>
          </p:cNvSpPr>
          <p:nvPr>
            <p:ph type="title"/>
          </p:nvPr>
        </p:nvSpPr>
        <p:spPr>
          <a:xfrm>
            <a:off x="1458912" y="350837"/>
            <a:ext cx="7707312" cy="1260475"/>
          </a:xfrm>
        </p:spPr>
        <p:txBody>
          <a:bodyPr/>
          <a:lstStyle/>
          <a:p>
            <a:r>
              <a:rPr lang="en-US" dirty="0" smtClean="0"/>
              <a:t>Error Localized</a:t>
            </a:r>
            <a:endParaRPr lang="en-US" dirty="0"/>
          </a:p>
        </p:txBody>
      </p:sp>
      <p:sp>
        <p:nvSpPr>
          <p:cNvPr id="6" name="Rounded Rectangular Callout 5"/>
          <p:cNvSpPr/>
          <p:nvPr/>
        </p:nvSpPr>
        <p:spPr bwMode="auto">
          <a:xfrm>
            <a:off x="6575424" y="5380037"/>
            <a:ext cx="2427288" cy="533400"/>
          </a:xfrm>
          <a:prstGeom prst="wedgeRoundRectCallout">
            <a:avLst>
              <a:gd name="adj1" fmla="val -181967"/>
              <a:gd name="adj2" fmla="val -2808"/>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Bitstream Vera Serif" pitchFamily="16" charset="0"/>
              </a:rPr>
              <a:t>Integer division!</a:t>
            </a:r>
          </a:p>
        </p:txBody>
      </p:sp>
    </p:spTree>
    <p:extLst>
      <p:ext uri="{BB962C8B-B14F-4D97-AF65-F5344CB8AC3E}">
        <p14:creationId xmlns:p14="http://schemas.microsoft.com/office/powerpoint/2010/main" val="1416912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Testing and Debugging</a:t>
            </a:r>
            <a:endParaRPr lang="en-US" dirty="0"/>
          </a:p>
        </p:txBody>
      </p:sp>
      <p:sp>
        <p:nvSpPr>
          <p:cNvPr id="3" name="Content Placeholder 2"/>
          <p:cNvSpPr>
            <a:spLocks noGrp="1"/>
          </p:cNvSpPr>
          <p:nvPr>
            <p:ph idx="4294967295"/>
          </p:nvPr>
        </p:nvSpPr>
        <p:spPr>
          <a:xfrm>
            <a:off x="315912" y="1798637"/>
            <a:ext cx="9448800" cy="4987925"/>
          </a:xfrm>
          <a:prstGeom prst="rect">
            <a:avLst/>
          </a:prstGeom>
        </p:spPr>
        <p:txBody>
          <a:bodyPr/>
          <a:lstStyle/>
          <a:p>
            <a:pPr>
              <a:lnSpc>
                <a:spcPct val="110000"/>
              </a:lnSpc>
            </a:pPr>
            <a:r>
              <a:rPr lang="en-US" dirty="0" smtClean="0"/>
              <a:t>When your code doesn't produce the correct output, don't just randomly change things</a:t>
            </a:r>
          </a:p>
          <a:p>
            <a:pPr>
              <a:lnSpc>
                <a:spcPct val="110000"/>
              </a:lnSpc>
            </a:pPr>
            <a:r>
              <a:rPr lang="en-US" dirty="0" smtClean="0"/>
              <a:t>Localize the error by using output statements to track variable values, branch conditions, and other interesting areas of your code</a:t>
            </a:r>
          </a:p>
          <a:p>
            <a:pPr>
              <a:lnSpc>
                <a:spcPct val="110000"/>
              </a:lnSpc>
            </a:pPr>
            <a:r>
              <a:rPr lang="en-US" dirty="0" smtClean="0"/>
              <a:t>Always check for common mistakes (look very hard, because they are easy to overlook)</a:t>
            </a:r>
          </a:p>
          <a:p>
            <a:pPr marL="0" indent="0">
              <a:lnSpc>
                <a:spcPct val="110000"/>
              </a:lnSpc>
              <a:buNone/>
            </a:pPr>
            <a:endParaRPr lang="en-US" dirty="0" smtClean="0"/>
          </a:p>
          <a:p>
            <a:pPr>
              <a:lnSpc>
                <a:spcPct val="110000"/>
              </a:lnSpc>
            </a:pPr>
            <a:endParaRPr lang="en-US" dirty="0"/>
          </a:p>
        </p:txBody>
      </p:sp>
    </p:spTree>
    <p:extLst>
      <p:ext uri="{BB962C8B-B14F-4D97-AF65-F5344CB8AC3E}">
        <p14:creationId xmlns:p14="http://schemas.microsoft.com/office/powerpoint/2010/main" val="117842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Exercise</a:t>
            </a:r>
            <a:endParaRPr lang="en-US" dirty="0"/>
          </a:p>
        </p:txBody>
      </p:sp>
      <p:sp>
        <p:nvSpPr>
          <p:cNvPr id="3" name="Rectangle 2"/>
          <p:cNvSpPr/>
          <p:nvPr/>
        </p:nvSpPr>
        <p:spPr>
          <a:xfrm>
            <a:off x="1573212" y="1551931"/>
            <a:ext cx="7086600" cy="4998933"/>
          </a:xfrm>
          <a:prstGeom prst="rect">
            <a:avLst/>
          </a:prstGeom>
        </p:spPr>
        <p:txBody>
          <a:bodyPr wrap="square">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a guess between 1 and 10: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rPr>
              <a:t>System.</a:t>
            </a:r>
            <a:r>
              <a:rPr lang="en-US" sz="1400" i="1" dirty="0" err="1">
                <a:solidFill>
                  <a:srgbClr val="000000"/>
                </a:solidFill>
                <a:latin typeface="Consolas" panose="020B0609020204030204" pitchFamily="49" charset="0"/>
                <a:ea typeface="Calibri" panose="020F0502020204030204" pitchFamily="34" charset="0"/>
              </a:rPr>
              <a:t>exit</a:t>
            </a:r>
            <a:r>
              <a:rPr lang="en-US" sz="1400" dirty="0">
                <a:solidFill>
                  <a:srgbClr val="000000"/>
                </a:solidFill>
                <a:latin typeface="Consolas" panose="020B0609020204030204" pitchFamily="49" charset="0"/>
                <a:ea typeface="Calibri" panose="020F0502020204030204" pitchFamily="34" charset="0"/>
              </a:rPr>
              <a:t>(0</a:t>
            </a:r>
            <a:r>
              <a:rPr lang="en-US" sz="1400" dirty="0" smtClean="0">
                <a:solidFill>
                  <a:srgbClr val="000000"/>
                </a:solidFill>
                <a:latin typeface="Consolas" panose="020B0609020204030204" pitchFamily="49" charset="0"/>
                <a:ea typeface="Calibri" panose="020F0502020204030204" pitchFamily="34" charset="0"/>
              </a:rPr>
              <a:t>);</a:t>
            </a:r>
          </a:p>
          <a:p>
            <a:pPr marL="0" marR="0">
              <a:lnSpc>
                <a:spcPct val="107000"/>
              </a:lnSpc>
              <a:spcBef>
                <a:spcPts val="0"/>
              </a:spcBef>
              <a:spcAft>
                <a:spcPts val="0"/>
              </a:spcAft>
            </a:pP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"Wrong! Try again."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"You got it!"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163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Rectangle 2"/>
          <p:cNvSpPr/>
          <p:nvPr/>
        </p:nvSpPr>
        <p:spPr>
          <a:xfrm>
            <a:off x="696912" y="1570037"/>
            <a:ext cx="8839200" cy="4933082"/>
          </a:xfrm>
          <a:prstGeom prst="rect">
            <a:avLst/>
          </a:prstGeom>
        </p:spPr>
        <p:txBody>
          <a:bodyPr wrap="square">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a guess between 1 and 10: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10)) { </a:t>
            </a:r>
            <a:r>
              <a:rPr lang="en-US" sz="1400" dirty="0" smtClean="0">
                <a:solidFill>
                  <a:srgbClr val="3F7F5F"/>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used &lt;= and &gt;= instead of &lt; and </a:t>
            </a:r>
            <a:r>
              <a:rPr lang="en-US" sz="1400" dirty="0" smtClean="0">
                <a:solidFill>
                  <a:srgbClr val="3F7F5F"/>
                </a:solidFill>
                <a:latin typeface="Consolas" panose="020B0609020204030204" pitchFamily="49" charset="0"/>
                <a:ea typeface="Calibri" panose="020F0502020204030204" pitchFamily="34" charset="0"/>
                <a:cs typeface="Times New Roman" panose="02020603050405020304" pitchFamily="18" charset="0"/>
              </a:rPr>
              <a:t>&gt;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rPr>
              <a:t>System.</a:t>
            </a:r>
            <a:r>
              <a:rPr lang="en-US" sz="1400" i="1" dirty="0" err="1">
                <a:solidFill>
                  <a:srgbClr val="000000"/>
                </a:solidFill>
                <a:latin typeface="Consolas" panose="020B0609020204030204" pitchFamily="49" charset="0"/>
                <a:ea typeface="Calibri" panose="020F0502020204030204" pitchFamily="34" charset="0"/>
              </a:rPr>
              <a:t>exit</a:t>
            </a:r>
            <a:r>
              <a:rPr lang="en-US" sz="1400" dirty="0">
                <a:solidFill>
                  <a:srgbClr val="000000"/>
                </a:solidFill>
                <a:latin typeface="Consolas" panose="020B0609020204030204" pitchFamily="49" charset="0"/>
                <a:ea typeface="Calibri" panose="020F0502020204030204" pitchFamily="34" charset="0"/>
              </a:rPr>
              <a:t>(0);</a:t>
            </a: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"You got it!"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3F7F5F"/>
                </a:solidFill>
                <a:latin typeface="Consolas" panose="020B0609020204030204" pitchFamily="49" charset="0"/>
                <a:ea typeface="Calibri" panose="020F0502020204030204" pitchFamily="34" charset="0"/>
                <a:cs typeface="Times New Roman" panose="02020603050405020304" pitchFamily="18" charset="0"/>
              </a:rPr>
              <a:t>// swapped two output messages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"Wrong! Try again."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202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JUnit Testing</a:t>
            </a:r>
            <a:endParaRPr lang="en-US" dirty="0"/>
          </a:p>
        </p:txBody>
      </p:sp>
      <p:sp>
        <p:nvSpPr>
          <p:cNvPr id="3" name="Text Placeholder 2"/>
          <p:cNvSpPr>
            <a:spLocks noGrp="1"/>
          </p:cNvSpPr>
          <p:nvPr>
            <p:ph type="body" sz="quarter" idx="10"/>
          </p:nvPr>
        </p:nvSpPr>
        <p:spPr>
          <a:xfrm>
            <a:off x="487167" y="1570037"/>
            <a:ext cx="9143999" cy="5334000"/>
          </a:xfrm>
        </p:spPr>
        <p:txBody>
          <a:bodyPr/>
          <a:lstStyle/>
          <a:p>
            <a:pPr>
              <a:lnSpc>
                <a:spcPct val="106000"/>
              </a:lnSpc>
            </a:pPr>
            <a:r>
              <a:rPr lang="en-US" sz="2800" dirty="0" smtClean="0"/>
              <a:t>Another widely used type of testing is known as </a:t>
            </a:r>
            <a:r>
              <a:rPr lang="en-US" sz="2800" i="1" dirty="0" smtClean="0"/>
              <a:t>unit testing</a:t>
            </a:r>
            <a:endParaRPr lang="en-US" sz="2800" dirty="0" smtClean="0"/>
          </a:p>
          <a:p>
            <a:pPr>
              <a:lnSpc>
                <a:spcPct val="106000"/>
              </a:lnSpc>
            </a:pPr>
            <a:r>
              <a:rPr lang="en-US" sz="2800" dirty="0" smtClean="0"/>
              <a:t>The idea is to write additional code, called unit tests, that will automatically test your program with certain inputs to ensure that they produce the correct output</a:t>
            </a:r>
          </a:p>
          <a:p>
            <a:pPr lvl="1">
              <a:lnSpc>
                <a:spcPct val="106000"/>
              </a:lnSpc>
            </a:pPr>
            <a:r>
              <a:rPr lang="en-US" sz="2400" dirty="0" smtClean="0"/>
              <a:t>Of course, you must verify that your unit tests are correct!</a:t>
            </a:r>
          </a:p>
          <a:p>
            <a:pPr>
              <a:lnSpc>
                <a:spcPct val="106000"/>
              </a:lnSpc>
            </a:pPr>
            <a:r>
              <a:rPr lang="en-US" sz="2800" dirty="0" smtClean="0"/>
              <a:t>JUnit is a very commonly used (and </a:t>
            </a:r>
            <a:r>
              <a:rPr lang="en-US" sz="2800" smtClean="0"/>
              <a:t>open source!) unit </a:t>
            </a:r>
            <a:r>
              <a:rPr lang="en-US" sz="2800" dirty="0" smtClean="0"/>
              <a:t>testing framework for Java</a:t>
            </a:r>
            <a:endParaRPr lang="en-US" sz="2800" dirty="0" smtClean="0"/>
          </a:p>
          <a:p>
            <a:pPr lvl="1">
              <a:lnSpc>
                <a:spcPct val="106000"/>
              </a:lnSpc>
            </a:pPr>
            <a:r>
              <a:rPr lang="en-US" sz="2400" dirty="0" smtClean="0"/>
              <a:t>The tests you've been in running in Eclipse all semester!</a:t>
            </a:r>
          </a:p>
          <a:p>
            <a:pPr lvl="1">
              <a:lnSpc>
                <a:spcPct val="106000"/>
              </a:lnSpc>
            </a:pPr>
            <a:r>
              <a:rPr lang="en-US" sz="2400" dirty="0" smtClean="0"/>
              <a:t>Take some time to look at the test code to see that it's just more Java</a:t>
            </a:r>
            <a:endParaRPr lang="en-US" sz="2400" dirty="0"/>
          </a:p>
        </p:txBody>
      </p:sp>
    </p:spTree>
    <p:extLst>
      <p:ext uri="{BB962C8B-B14F-4D97-AF65-F5344CB8AC3E}">
        <p14:creationId xmlns:p14="http://schemas.microsoft.com/office/powerpoint/2010/main" val="189186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Tools</a:t>
            </a:r>
            <a:endParaRPr lang="en-US" dirty="0"/>
          </a:p>
        </p:txBody>
      </p:sp>
      <p:sp>
        <p:nvSpPr>
          <p:cNvPr id="3" name="Content Placeholder 2"/>
          <p:cNvSpPr>
            <a:spLocks noGrp="1"/>
          </p:cNvSpPr>
          <p:nvPr>
            <p:ph idx="4294967295"/>
          </p:nvPr>
        </p:nvSpPr>
        <p:spPr>
          <a:xfrm>
            <a:off x="503238" y="1570037"/>
            <a:ext cx="9069387" cy="4987925"/>
          </a:xfrm>
          <a:prstGeom prst="rect">
            <a:avLst/>
          </a:prstGeom>
        </p:spPr>
        <p:txBody>
          <a:bodyPr/>
          <a:lstStyle/>
          <a:p>
            <a:r>
              <a:rPr lang="en-US" sz="2800" dirty="0" smtClean="0"/>
              <a:t>Debuggers help you to quickly find and identify errors in your code</a:t>
            </a:r>
          </a:p>
          <a:p>
            <a:r>
              <a:rPr lang="en-US" sz="2800" dirty="0" smtClean="0"/>
              <a:t>Allow you to:</a:t>
            </a:r>
          </a:p>
          <a:p>
            <a:pPr lvl="1"/>
            <a:r>
              <a:rPr lang="en-US" sz="2400" i="1" dirty="0" smtClean="0"/>
              <a:t>Step </a:t>
            </a:r>
            <a:r>
              <a:rPr lang="en-US" sz="2400" dirty="0" smtClean="0"/>
              <a:t>through your code one line at a time</a:t>
            </a:r>
          </a:p>
          <a:p>
            <a:pPr lvl="1"/>
            <a:r>
              <a:rPr lang="en-US" sz="2400" dirty="0" smtClean="0"/>
              <a:t>View current values of all variables as the program progresses</a:t>
            </a:r>
          </a:p>
          <a:p>
            <a:pPr lvl="1"/>
            <a:r>
              <a:rPr lang="en-US" sz="2400" dirty="0" smtClean="0"/>
              <a:t>Set </a:t>
            </a:r>
            <a:r>
              <a:rPr lang="en-US" sz="2400" i="1" dirty="0" smtClean="0"/>
              <a:t>breakpoints</a:t>
            </a:r>
            <a:r>
              <a:rPr lang="en-US" sz="2400" dirty="0" smtClean="0"/>
              <a:t> that will stop the code at certain places in your code</a:t>
            </a:r>
          </a:p>
          <a:p>
            <a:r>
              <a:rPr lang="en-US" sz="2800" dirty="0" smtClean="0"/>
              <a:t>Should NOT be used in place of proper testing and analysis, but rather as an assistive tool</a:t>
            </a:r>
            <a:endParaRPr lang="en-US" sz="2800" dirty="0"/>
          </a:p>
        </p:txBody>
      </p:sp>
    </p:spTree>
    <p:extLst>
      <p:ext uri="{BB962C8B-B14F-4D97-AF65-F5344CB8AC3E}">
        <p14:creationId xmlns:p14="http://schemas.microsoft.com/office/powerpoint/2010/main" val="1281648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Debugger</a:t>
            </a:r>
            <a:endParaRPr lang="en-US" dirty="0"/>
          </a:p>
        </p:txBody>
      </p:sp>
      <p:sp>
        <p:nvSpPr>
          <p:cNvPr id="3" name="Content Placeholder 2"/>
          <p:cNvSpPr>
            <a:spLocks noGrp="1"/>
          </p:cNvSpPr>
          <p:nvPr>
            <p:ph idx="4294967295"/>
          </p:nvPr>
        </p:nvSpPr>
        <p:spPr>
          <a:xfrm>
            <a:off x="503238" y="1646237"/>
            <a:ext cx="9069387" cy="5749925"/>
          </a:xfrm>
          <a:prstGeom prst="rect">
            <a:avLst/>
          </a:prstGeom>
        </p:spPr>
        <p:txBody>
          <a:bodyPr/>
          <a:lstStyle/>
          <a:p>
            <a:pPr>
              <a:lnSpc>
                <a:spcPct val="100000"/>
              </a:lnSpc>
            </a:pPr>
            <a:r>
              <a:rPr lang="en-US" sz="2600" dirty="0" smtClean="0"/>
              <a:t>Eclipse has a built in debugger that has all the normal debugging functionality</a:t>
            </a:r>
          </a:p>
          <a:p>
            <a:pPr>
              <a:lnSpc>
                <a:spcPct val="100000"/>
              </a:lnSpc>
            </a:pPr>
            <a:r>
              <a:rPr lang="en-US" sz="2600" dirty="0" smtClean="0"/>
              <a:t>Set breakpoints by double clicking on the left of a line of code in the light blue vertical bar</a:t>
            </a:r>
          </a:p>
          <a:p>
            <a:pPr>
              <a:lnSpc>
                <a:spcPct val="100000"/>
              </a:lnSpc>
            </a:pPr>
            <a:r>
              <a:rPr lang="en-US" sz="2600" dirty="0" smtClean="0"/>
              <a:t>Start the program with debugging (</a:t>
            </a:r>
            <a:r>
              <a:rPr lang="en-US" sz="2600" b="1" dirty="0" smtClean="0"/>
              <a:t>F11</a:t>
            </a:r>
            <a:r>
              <a:rPr lang="en-US" sz="2600" dirty="0" smtClean="0"/>
              <a:t>, the bug button, or go to the </a:t>
            </a:r>
            <a:r>
              <a:rPr lang="en-US" sz="2600" b="1" dirty="0" smtClean="0"/>
              <a:t>Run</a:t>
            </a:r>
            <a:r>
              <a:rPr lang="en-US" sz="2600" dirty="0" smtClean="0"/>
              <a:t> menu and click </a:t>
            </a:r>
            <a:r>
              <a:rPr lang="en-US" sz="2600" b="1" dirty="0" smtClean="0"/>
              <a:t>Debug</a:t>
            </a:r>
            <a:r>
              <a:rPr lang="en-US" sz="2600" dirty="0" smtClean="0"/>
              <a:t>)</a:t>
            </a:r>
          </a:p>
          <a:p>
            <a:pPr>
              <a:lnSpc>
                <a:spcPct val="100000"/>
              </a:lnSpc>
            </a:pPr>
            <a:r>
              <a:rPr lang="en-US" sz="2600" dirty="0" smtClean="0"/>
              <a:t>The program will execute like normal until you come to a breakpoint</a:t>
            </a:r>
          </a:p>
          <a:p>
            <a:pPr>
              <a:lnSpc>
                <a:spcPct val="100000"/>
              </a:lnSpc>
            </a:pPr>
            <a:r>
              <a:rPr lang="en-US" sz="2600" dirty="0" smtClean="0"/>
              <a:t>When a breakpoint is encountered, the program will stop and Eclipse will ask you to switch to the Debug perspective (which you should do)</a:t>
            </a:r>
          </a:p>
        </p:txBody>
      </p:sp>
    </p:spTree>
    <p:extLst>
      <p:ext uri="{BB962C8B-B14F-4D97-AF65-F5344CB8AC3E}">
        <p14:creationId xmlns:p14="http://schemas.microsoft.com/office/powerpoint/2010/main" val="4017944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Debug Perspective</a:t>
            </a:r>
            <a:endParaRPr lang="en-US" dirty="0"/>
          </a:p>
        </p:txBody>
      </p:sp>
      <p:sp>
        <p:nvSpPr>
          <p:cNvPr id="3" name="Content Placeholder 2"/>
          <p:cNvSpPr>
            <a:spLocks noGrp="1"/>
          </p:cNvSpPr>
          <p:nvPr>
            <p:ph idx="4294967295"/>
          </p:nvPr>
        </p:nvSpPr>
        <p:spPr>
          <a:xfrm>
            <a:off x="392112" y="1570037"/>
            <a:ext cx="9069387" cy="4987925"/>
          </a:xfrm>
          <a:prstGeom prst="rect">
            <a:avLst/>
          </a:prstGeom>
        </p:spPr>
        <p:txBody>
          <a:bodyPr/>
          <a:lstStyle/>
          <a:p>
            <a:pPr>
              <a:lnSpc>
                <a:spcPct val="100000"/>
              </a:lnSpc>
              <a:spcAft>
                <a:spcPts val="1200"/>
              </a:spcAft>
            </a:pPr>
            <a:r>
              <a:rPr lang="en-US" sz="2400" dirty="0" smtClean="0"/>
              <a:t>Once debugging, </a:t>
            </a:r>
            <a:r>
              <a:rPr lang="en-US" sz="2400" dirty="0"/>
              <a:t>you can see the value of all </a:t>
            </a:r>
            <a:r>
              <a:rPr lang="en-US" sz="2400" dirty="0" smtClean="0"/>
              <a:t>variables </a:t>
            </a:r>
            <a:r>
              <a:rPr lang="en-US" sz="2400" dirty="0"/>
              <a:t>in the </a:t>
            </a:r>
            <a:r>
              <a:rPr lang="en-US" sz="2400" dirty="0" smtClean="0"/>
              <a:t>upper right window (make sure you are looking at the </a:t>
            </a:r>
            <a:r>
              <a:rPr lang="en-US" sz="2400" b="1" dirty="0" smtClean="0"/>
              <a:t>Variables</a:t>
            </a:r>
            <a:r>
              <a:rPr lang="en-US" sz="2400" dirty="0" smtClean="0"/>
              <a:t> tab)</a:t>
            </a:r>
            <a:endParaRPr lang="en-US" sz="2400" dirty="0"/>
          </a:p>
          <a:p>
            <a:pPr>
              <a:lnSpc>
                <a:spcPct val="100000"/>
              </a:lnSpc>
            </a:pPr>
            <a:r>
              <a:rPr lang="en-US" sz="2400" dirty="0" smtClean="0"/>
              <a:t>Use the Play/Resume (</a:t>
            </a:r>
            <a:r>
              <a:rPr lang="en-US" sz="2400" b="1" dirty="0" smtClean="0"/>
              <a:t>F8</a:t>
            </a:r>
            <a:r>
              <a:rPr lang="en-US" sz="2400" dirty="0" smtClean="0"/>
              <a:t>) and Step Over (</a:t>
            </a:r>
            <a:r>
              <a:rPr lang="en-US" sz="2400" b="1" dirty="0" smtClean="0"/>
              <a:t>F6</a:t>
            </a:r>
            <a:r>
              <a:rPr lang="en-US" sz="2400" dirty="0" smtClean="0"/>
              <a:t>) buttons to navigate through the code</a:t>
            </a:r>
          </a:p>
          <a:p>
            <a:pPr lvl="1">
              <a:lnSpc>
                <a:spcPct val="100000"/>
              </a:lnSpc>
            </a:pPr>
            <a:r>
              <a:rPr lang="en-US" sz="2000" dirty="0" smtClean="0"/>
              <a:t>Play/Resume starts the program running again, and it will continue until another breakpoint is encountered or the program ends</a:t>
            </a:r>
          </a:p>
          <a:p>
            <a:pPr lvl="1">
              <a:lnSpc>
                <a:spcPct val="100000"/>
              </a:lnSpc>
            </a:pPr>
            <a:r>
              <a:rPr lang="en-US" sz="2000" dirty="0" smtClean="0"/>
              <a:t>Step Over executes </a:t>
            </a:r>
            <a:r>
              <a:rPr lang="en-US" sz="2000" i="1" dirty="0" smtClean="0"/>
              <a:t>only</a:t>
            </a:r>
            <a:r>
              <a:rPr lang="en-US" sz="2000" dirty="0" smtClean="0"/>
              <a:t> the next line of code and then stops</a:t>
            </a:r>
          </a:p>
          <a:p>
            <a:pPr>
              <a:lnSpc>
                <a:spcPct val="100000"/>
              </a:lnSpc>
            </a:pPr>
            <a:r>
              <a:rPr lang="en-US" sz="2400" dirty="0" smtClean="0"/>
              <a:t>There are two other options you'll use in the future</a:t>
            </a:r>
          </a:p>
          <a:p>
            <a:pPr lvl="1">
              <a:lnSpc>
                <a:spcPct val="100000"/>
              </a:lnSpc>
            </a:pPr>
            <a:r>
              <a:rPr lang="en-US" sz="2000" dirty="0"/>
              <a:t>Step Into (</a:t>
            </a:r>
            <a:r>
              <a:rPr lang="en-US" sz="2000" b="1" dirty="0"/>
              <a:t>F5</a:t>
            </a:r>
            <a:r>
              <a:rPr lang="en-US" sz="2000" dirty="0" smtClean="0"/>
              <a:t>) </a:t>
            </a:r>
            <a:r>
              <a:rPr lang="en-US" sz="2000" dirty="0"/>
              <a:t>executes the next line of code, and goes into a </a:t>
            </a:r>
            <a:r>
              <a:rPr lang="en-US" sz="2000" dirty="0" smtClean="0"/>
              <a:t>method if </a:t>
            </a:r>
            <a:r>
              <a:rPr lang="en-US" sz="2000" dirty="0"/>
              <a:t>that line is a </a:t>
            </a:r>
            <a:r>
              <a:rPr lang="en-US" sz="2000" dirty="0" smtClean="0"/>
              <a:t>method call</a:t>
            </a:r>
          </a:p>
          <a:p>
            <a:pPr lvl="1">
              <a:lnSpc>
                <a:spcPct val="100000"/>
              </a:lnSpc>
            </a:pPr>
            <a:r>
              <a:rPr lang="en-US" sz="2000" dirty="0"/>
              <a:t>Step Return (</a:t>
            </a:r>
            <a:r>
              <a:rPr lang="en-US" sz="2000" b="1" dirty="0"/>
              <a:t>F7</a:t>
            </a:r>
            <a:r>
              <a:rPr lang="en-US" sz="2000" dirty="0" smtClean="0"/>
              <a:t>) </a:t>
            </a:r>
            <a:r>
              <a:rPr lang="en-US" sz="2000" dirty="0"/>
              <a:t>starts the program running again, and it continues until the current </a:t>
            </a:r>
            <a:r>
              <a:rPr lang="en-US" sz="2000" dirty="0" smtClean="0"/>
              <a:t>method call finishes, </a:t>
            </a:r>
            <a:r>
              <a:rPr lang="en-US" sz="2000" dirty="0"/>
              <a:t>then stops again</a:t>
            </a:r>
          </a:p>
          <a:p>
            <a:pPr lvl="1">
              <a:lnSpc>
                <a:spcPct val="100000"/>
              </a:lnSpc>
            </a:pPr>
            <a:endParaRPr lang="en-US" sz="2000" dirty="0"/>
          </a:p>
          <a:p>
            <a:pPr lvl="1">
              <a:lnSpc>
                <a:spcPct val="100000"/>
              </a:lnSpc>
            </a:pPr>
            <a:endParaRPr lang="en-US" sz="2000" dirty="0"/>
          </a:p>
          <a:p>
            <a:endParaRPr lang="en-US" dirty="0"/>
          </a:p>
        </p:txBody>
      </p:sp>
    </p:spTree>
    <p:extLst>
      <p:ext uri="{BB962C8B-B14F-4D97-AF65-F5344CB8AC3E}">
        <p14:creationId xmlns:p14="http://schemas.microsoft.com/office/powerpoint/2010/main" val="2538905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Programs</a:t>
            </a:r>
            <a:endParaRPr lang="en-US" dirty="0"/>
          </a:p>
        </p:txBody>
      </p:sp>
      <p:sp>
        <p:nvSpPr>
          <p:cNvPr id="3" name="Content Placeholder 2"/>
          <p:cNvSpPr>
            <a:spLocks noGrp="1"/>
          </p:cNvSpPr>
          <p:nvPr>
            <p:ph idx="4294967295"/>
          </p:nvPr>
        </p:nvSpPr>
        <p:spPr>
          <a:xfrm>
            <a:off x="503238" y="1570037"/>
            <a:ext cx="9069387" cy="5186363"/>
          </a:xfrm>
          <a:prstGeom prst="rect">
            <a:avLst/>
          </a:prstGeom>
        </p:spPr>
        <p:txBody>
          <a:bodyPr/>
          <a:lstStyle/>
          <a:p>
            <a:r>
              <a:rPr lang="en-US" dirty="0" smtClean="0"/>
              <a:t>When testing your code, always test a variety of input values</a:t>
            </a:r>
          </a:p>
          <a:p>
            <a:r>
              <a:rPr lang="en-US" dirty="0" smtClean="0"/>
              <a:t>Never test only one or two values because those samples may not catch some errors</a:t>
            </a:r>
          </a:p>
          <a:p>
            <a:r>
              <a:rPr lang="en-US" dirty="0" smtClean="0"/>
              <a:t>Always test "interesting" values</a:t>
            </a:r>
          </a:p>
          <a:p>
            <a:pPr lvl="1"/>
            <a:r>
              <a:rPr lang="en-US" dirty="0" smtClean="0"/>
              <a:t>Values that show up in the code</a:t>
            </a:r>
          </a:p>
          <a:p>
            <a:pPr lvl="1"/>
            <a:r>
              <a:rPr lang="en-US" dirty="0" smtClean="0"/>
              <a:t>For example, boundary values that change if/else behavior</a:t>
            </a:r>
            <a:endParaRPr lang="en-US" dirty="0"/>
          </a:p>
        </p:txBody>
      </p:sp>
    </p:spTree>
    <p:extLst>
      <p:ext uri="{BB962C8B-B14F-4D97-AF65-F5344CB8AC3E}">
        <p14:creationId xmlns:p14="http://schemas.microsoft.com/office/powerpoint/2010/main" val="979682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Example</a:t>
            </a:r>
            <a:endParaRPr lang="en-US" dirty="0"/>
          </a:p>
        </p:txBody>
      </p:sp>
      <p:sp>
        <p:nvSpPr>
          <p:cNvPr id="5" name="Rectangle 4"/>
          <p:cNvSpPr/>
          <p:nvPr/>
        </p:nvSpPr>
        <p:spPr>
          <a:xfrm>
            <a:off x="1573212" y="1551931"/>
            <a:ext cx="7086600" cy="4998933"/>
          </a:xfrm>
          <a:prstGeom prst="rect">
            <a:avLst/>
          </a:prstGeom>
        </p:spPr>
        <p:txBody>
          <a:bodyPr wrap="square">
            <a:spAutoFit/>
          </a:bodyPr>
          <a:lstStyle/>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4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err="1">
                <a:solidFill>
                  <a:srgbClr val="7F0055"/>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a guess between 1 and 10: "</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1)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&gt;= 10</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rPr>
              <a:t>System.</a:t>
            </a:r>
            <a:r>
              <a:rPr lang="en-US" sz="1400" i="1" dirty="0" err="1">
                <a:solidFill>
                  <a:srgbClr val="000000"/>
                </a:solidFill>
                <a:latin typeface="Consolas" panose="020B0609020204030204" pitchFamily="49" charset="0"/>
                <a:ea typeface="Calibri" panose="020F0502020204030204" pitchFamily="34" charset="0"/>
              </a:rPr>
              <a:t>exit</a:t>
            </a:r>
            <a:r>
              <a:rPr lang="en-US" sz="1400" dirty="0">
                <a:solidFill>
                  <a:srgbClr val="000000"/>
                </a:solidFill>
                <a:latin typeface="Consolas" panose="020B0609020204030204" pitchFamily="49" charset="0"/>
                <a:ea typeface="Calibri" panose="020F0502020204030204" pitchFamily="34" charset="0"/>
              </a:rPr>
              <a:t>(0</a:t>
            </a:r>
            <a:r>
              <a:rPr lang="en-US" sz="1400" dirty="0" smtClean="0">
                <a:solidFill>
                  <a:srgbClr val="000000"/>
                </a:solidFill>
                <a:latin typeface="Consolas" panose="020B0609020204030204" pitchFamily="49" charset="0"/>
                <a:ea typeface="Calibri" panose="020F0502020204030204" pitchFamily="34"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answer</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"Wrong! Try again."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else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4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4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"You got it!"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176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4294967295"/>
          </p:nvPr>
        </p:nvSpPr>
        <p:spPr>
          <a:xfrm>
            <a:off x="392112" y="1722437"/>
            <a:ext cx="9413874" cy="4987925"/>
          </a:xfrm>
          <a:prstGeom prst="rect">
            <a:avLst/>
          </a:prstGeom>
        </p:spPr>
        <p:txBody>
          <a:bodyPr/>
          <a:lstStyle/>
          <a:p>
            <a:r>
              <a:rPr lang="en-US" sz="2400" dirty="0" smtClean="0"/>
              <a:t>Start by putting a breakpoint at the first </a:t>
            </a:r>
            <a:r>
              <a:rPr lang="en-US" sz="2400" b="1" dirty="0" smtClean="0">
                <a:solidFill>
                  <a:srgbClr val="7F0055"/>
                </a:solidFill>
                <a:latin typeface="Consolas" pitchFamily="49" charset="0"/>
                <a:cs typeface="Consolas" pitchFamily="49" charset="0"/>
              </a:rPr>
              <a:t>if</a:t>
            </a:r>
            <a:r>
              <a:rPr lang="en-US" sz="2400" dirty="0" smtClean="0">
                <a:solidFill>
                  <a:srgbClr val="7F0055"/>
                </a:solidFill>
              </a:rPr>
              <a:t> </a:t>
            </a:r>
            <a:r>
              <a:rPr lang="en-US" sz="2400" dirty="0" smtClean="0"/>
              <a:t>statement</a:t>
            </a:r>
          </a:p>
          <a:p>
            <a:pPr lvl="1"/>
            <a:r>
              <a:rPr lang="en-US" sz="2000" dirty="0" smtClean="0"/>
              <a:t>Double click in the blue bar on the left of the line</a:t>
            </a:r>
          </a:p>
          <a:p>
            <a:pPr lvl="1"/>
            <a:r>
              <a:rPr lang="en-US" sz="2000" dirty="0" smtClean="0"/>
              <a:t>It should add a blue dot to indicate that there is a breakpoint there now</a:t>
            </a:r>
          </a:p>
          <a:p>
            <a:pPr lvl="1"/>
            <a:r>
              <a:rPr lang="en-US" sz="2000" dirty="0" smtClean="0"/>
              <a:t>You can double click on the dot to remove the breakpoint</a:t>
            </a:r>
          </a:p>
          <a:p>
            <a:r>
              <a:rPr lang="en-US" sz="2400" dirty="0" smtClean="0"/>
              <a:t>Hit </a:t>
            </a:r>
            <a:r>
              <a:rPr lang="en-US" sz="2400" b="1" dirty="0" smtClean="0"/>
              <a:t>F11</a:t>
            </a:r>
            <a:r>
              <a:rPr lang="en-US" sz="2400" dirty="0" smtClean="0"/>
              <a:t> to start debugging, and enter a value of 1 in the console</a:t>
            </a:r>
          </a:p>
          <a:p>
            <a:r>
              <a:rPr lang="en-US" sz="2400" dirty="0" smtClean="0"/>
              <a:t>Eclipse will then stop automatically at the </a:t>
            </a:r>
            <a:r>
              <a:rPr lang="en-US" sz="2400" b="1" dirty="0" smtClean="0">
                <a:solidFill>
                  <a:srgbClr val="7F0055"/>
                </a:solidFill>
                <a:latin typeface="Consolas" pitchFamily="49" charset="0"/>
                <a:cs typeface="Consolas" pitchFamily="49" charset="0"/>
              </a:rPr>
              <a:t>if</a:t>
            </a:r>
            <a:r>
              <a:rPr lang="en-US" sz="2400" dirty="0" smtClean="0">
                <a:solidFill>
                  <a:srgbClr val="7F0055"/>
                </a:solidFill>
              </a:rPr>
              <a:t> </a:t>
            </a:r>
            <a:r>
              <a:rPr lang="en-US" sz="2400" dirty="0" smtClean="0"/>
              <a:t>statement</a:t>
            </a:r>
          </a:p>
          <a:p>
            <a:pPr lvl="1"/>
            <a:r>
              <a:rPr lang="en-US" sz="2000" dirty="0" smtClean="0"/>
              <a:t>Make sure to switch do the Debug perspective</a:t>
            </a:r>
          </a:p>
          <a:p>
            <a:r>
              <a:rPr lang="en-US" sz="2400" dirty="0" smtClean="0"/>
              <a:t>Examine the </a:t>
            </a:r>
            <a:r>
              <a:rPr lang="en-US" sz="24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 </a:t>
            </a:r>
            <a:r>
              <a:rPr lang="en-US" sz="2400" dirty="0" smtClean="0"/>
              <a:t>variable and see that it is 1</a:t>
            </a:r>
          </a:p>
          <a:p>
            <a:r>
              <a:rPr lang="en-US" sz="2400" dirty="0" smtClean="0"/>
              <a:t>Click the Step Over (</a:t>
            </a:r>
            <a:r>
              <a:rPr lang="en-US" sz="2400" b="1" dirty="0" smtClean="0"/>
              <a:t>F6</a:t>
            </a:r>
            <a:r>
              <a:rPr lang="en-US" sz="2400" dirty="0" smtClean="0"/>
              <a:t>) button to execute the </a:t>
            </a:r>
            <a:r>
              <a:rPr lang="en-US" sz="2400" b="1" dirty="0" smtClean="0">
                <a:solidFill>
                  <a:srgbClr val="7F0055"/>
                </a:solidFill>
                <a:latin typeface="Consolas" pitchFamily="49" charset="0"/>
                <a:cs typeface="Consolas" pitchFamily="49" charset="0"/>
              </a:rPr>
              <a:t>if</a:t>
            </a:r>
            <a:r>
              <a:rPr lang="en-US" sz="2400" dirty="0" smtClean="0">
                <a:solidFill>
                  <a:srgbClr val="7F0055"/>
                </a:solidFill>
              </a:rPr>
              <a:t> </a:t>
            </a:r>
            <a:r>
              <a:rPr lang="en-US" sz="2400" dirty="0" smtClean="0"/>
              <a:t>statement</a:t>
            </a:r>
            <a:endParaRPr lang="en-US" sz="2400" dirty="0"/>
          </a:p>
        </p:txBody>
      </p:sp>
    </p:spTree>
    <p:extLst>
      <p:ext uri="{BB962C8B-B14F-4D97-AF65-F5344CB8AC3E}">
        <p14:creationId xmlns:p14="http://schemas.microsoft.com/office/powerpoint/2010/main" val="215919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4294967295"/>
          </p:nvPr>
        </p:nvSpPr>
        <p:spPr>
          <a:xfrm>
            <a:off x="503238" y="1570037"/>
            <a:ext cx="9069387" cy="4987925"/>
          </a:xfrm>
          <a:prstGeom prst="rect">
            <a:avLst/>
          </a:prstGeom>
        </p:spPr>
        <p:txBody>
          <a:bodyPr/>
          <a:lstStyle/>
          <a:p>
            <a:pPr>
              <a:lnSpc>
                <a:spcPct val="100000"/>
              </a:lnSpc>
            </a:pPr>
            <a:r>
              <a:rPr lang="en-US" sz="2400" dirty="0" smtClean="0"/>
              <a:t>The program jumps into the </a:t>
            </a:r>
            <a:r>
              <a:rPr lang="en-US" sz="2400" b="1" dirty="0">
                <a:solidFill>
                  <a:srgbClr val="7F0055"/>
                </a:solidFill>
                <a:latin typeface="Consolas" pitchFamily="49" charset="0"/>
                <a:cs typeface="Consolas" pitchFamily="49" charset="0"/>
              </a:rPr>
              <a:t>if</a:t>
            </a:r>
            <a:r>
              <a:rPr lang="en-US" sz="2400" dirty="0">
                <a:solidFill>
                  <a:srgbClr val="7F0055"/>
                </a:solidFill>
              </a:rPr>
              <a:t> </a:t>
            </a:r>
            <a:r>
              <a:rPr lang="en-US" sz="2400" dirty="0" smtClean="0"/>
              <a:t>code block</a:t>
            </a:r>
          </a:p>
          <a:p>
            <a:pPr lvl="1">
              <a:lnSpc>
                <a:spcPct val="100000"/>
              </a:lnSpc>
            </a:pPr>
            <a:r>
              <a:rPr lang="en-US" sz="2000" dirty="0" smtClean="0"/>
              <a:t>This code should only be used when the guess was invalid, but 1 is a valid guess!</a:t>
            </a:r>
          </a:p>
          <a:p>
            <a:pPr lvl="1">
              <a:lnSpc>
                <a:spcPct val="100000"/>
              </a:lnSpc>
            </a:pPr>
            <a:r>
              <a:rPr lang="en-US" sz="2000" dirty="0" smtClean="0"/>
              <a:t>We now know to look very hard at the </a:t>
            </a:r>
            <a:r>
              <a:rPr lang="en-US" sz="2000" b="1" dirty="0">
                <a:solidFill>
                  <a:srgbClr val="7F0055"/>
                </a:solidFill>
                <a:latin typeface="Consolas" pitchFamily="49" charset="0"/>
                <a:cs typeface="Consolas" pitchFamily="49" charset="0"/>
              </a:rPr>
              <a:t>if</a:t>
            </a:r>
            <a:r>
              <a:rPr lang="en-US" sz="2000" dirty="0">
                <a:solidFill>
                  <a:srgbClr val="7F0055"/>
                </a:solidFill>
              </a:rPr>
              <a:t> </a:t>
            </a:r>
            <a:r>
              <a:rPr lang="en-US" sz="2000" dirty="0" smtClean="0"/>
              <a:t>condition because it must be wrong</a:t>
            </a:r>
          </a:p>
          <a:p>
            <a:pPr lvl="1">
              <a:lnSpc>
                <a:spcPct val="100000"/>
              </a:lnSpc>
            </a:pPr>
            <a:r>
              <a:rPr lang="en-US" sz="2000" dirty="0" smtClean="0"/>
              <a:t>In this case (as it often is), the problem is an off by one error cause by using </a:t>
            </a:r>
            <a:r>
              <a:rPr lang="en-US" sz="2000" dirty="0" smtClean="0">
                <a:latin typeface="Consolas" panose="020B0609020204030204" pitchFamily="49" charset="0"/>
                <a:cs typeface="Consolas" panose="020B0609020204030204" pitchFamily="49" charset="0"/>
              </a:rPr>
              <a:t>&lt;=</a:t>
            </a:r>
            <a:r>
              <a:rPr lang="en-US" sz="2000" dirty="0" smtClean="0"/>
              <a:t> instead of </a:t>
            </a:r>
            <a:r>
              <a:rPr lang="en-US" sz="2000" dirty="0" smtClean="0">
                <a:latin typeface="Consolas" panose="020B0609020204030204" pitchFamily="49" charset="0"/>
                <a:cs typeface="Consolas" panose="020B0609020204030204" pitchFamily="49" charset="0"/>
              </a:rPr>
              <a:t>&lt;</a:t>
            </a:r>
            <a:endParaRPr lang="en-US" sz="2400" dirty="0" smtClean="0">
              <a:latin typeface="Consolas" panose="020B0609020204030204" pitchFamily="49" charset="0"/>
              <a:cs typeface="Consolas" panose="020B0609020204030204" pitchFamily="49" charset="0"/>
            </a:endParaRPr>
          </a:p>
          <a:p>
            <a:pPr>
              <a:lnSpc>
                <a:spcPct val="100000"/>
              </a:lnSpc>
            </a:pPr>
            <a:r>
              <a:rPr lang="en-US" sz="2400" dirty="0" smtClean="0"/>
              <a:t>Fix the </a:t>
            </a:r>
            <a:r>
              <a:rPr lang="en-US" sz="2400" b="1" dirty="0">
                <a:solidFill>
                  <a:srgbClr val="7F0055"/>
                </a:solidFill>
                <a:latin typeface="Consolas" pitchFamily="49" charset="0"/>
                <a:cs typeface="Consolas" pitchFamily="49" charset="0"/>
              </a:rPr>
              <a:t>if</a:t>
            </a:r>
            <a:r>
              <a:rPr lang="en-US" sz="2400" dirty="0">
                <a:solidFill>
                  <a:srgbClr val="7F0055"/>
                </a:solidFill>
              </a:rPr>
              <a:t> </a:t>
            </a:r>
            <a:r>
              <a:rPr lang="en-US" sz="2400" dirty="0" smtClean="0"/>
              <a:t>statement, then stop debugging and start the program again with debugging</a:t>
            </a:r>
          </a:p>
          <a:p>
            <a:pPr>
              <a:lnSpc>
                <a:spcPct val="100000"/>
              </a:lnSpc>
            </a:pPr>
            <a:r>
              <a:rPr lang="en-US" sz="2400" dirty="0" smtClean="0"/>
              <a:t>Next, set breakpoints at the two output statements that tell the user if their guess was correct or not</a:t>
            </a:r>
          </a:p>
          <a:p>
            <a:pPr lvl="1">
              <a:lnSpc>
                <a:spcPct val="100000"/>
              </a:lnSpc>
            </a:pPr>
            <a:r>
              <a:rPr lang="en-US" sz="2000" dirty="0" smtClean="0"/>
              <a:t>Examine the values of </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guess </a:t>
            </a:r>
            <a:r>
              <a:rPr lang="en-US" sz="2000" dirty="0" smtClean="0"/>
              <a:t>and </a:t>
            </a:r>
            <a:r>
              <a:rPr lang="en-US" sz="2000" dirty="0" smtClean="0">
                <a:solidFill>
                  <a:srgbClr val="6A3E3E"/>
                </a:solidFill>
                <a:latin typeface="Consolas" panose="020B0609020204030204" pitchFamily="49" charset="0"/>
                <a:cs typeface="Times New Roman" panose="02020603050405020304" pitchFamily="18" charset="0"/>
              </a:rPr>
              <a:t>answer</a:t>
            </a:r>
            <a:r>
              <a:rPr lang="en-US" sz="20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 </a:t>
            </a:r>
          </a:p>
          <a:p>
            <a:pPr lvl="1">
              <a:lnSpc>
                <a:spcPct val="100000"/>
              </a:lnSpc>
            </a:pPr>
            <a:r>
              <a:rPr lang="en-US" sz="2000" dirty="0"/>
              <a:t>You'll see that the wrong output is printed when they are the same</a:t>
            </a:r>
            <a:r>
              <a:rPr lang="en-US" sz="2000" dirty="0" smtClean="0"/>
              <a:t>!</a:t>
            </a:r>
            <a:endParaRPr lang="en-US" sz="2000" dirty="0"/>
          </a:p>
        </p:txBody>
      </p:sp>
    </p:spTree>
    <p:extLst>
      <p:ext uri="{BB962C8B-B14F-4D97-AF65-F5344CB8AC3E}">
        <p14:creationId xmlns:p14="http://schemas.microsoft.com/office/powerpoint/2010/main" val="2220841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Exercise</a:t>
            </a:r>
            <a:endParaRPr lang="en-US" dirty="0"/>
          </a:p>
        </p:txBody>
      </p:sp>
      <p:sp>
        <p:nvSpPr>
          <p:cNvPr id="3" name="Rectangle 2"/>
          <p:cNvSpPr/>
          <p:nvPr/>
        </p:nvSpPr>
        <p:spPr>
          <a:xfrm>
            <a:off x="1687512" y="1570037"/>
            <a:ext cx="7696200" cy="5361724"/>
          </a:xfrm>
          <a:prstGeom prst="rect">
            <a:avLst/>
          </a:prstGeom>
        </p:spPr>
        <p:txBody>
          <a:bodyPr wrap="square">
            <a:spAutoFit/>
          </a:bodyPr>
          <a:lstStyle/>
          <a:p>
            <a:pPr marL="0" marR="0">
              <a:lnSpc>
                <a:spcPct val="107000"/>
              </a:lnSpc>
              <a:spcBef>
                <a:spcPts val="0"/>
              </a:spcBef>
              <a:spcAft>
                <a:spcPts val="0"/>
              </a:spcAft>
            </a:pPr>
            <a:r>
              <a:rPr lang="en-US" sz="16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public</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static</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main(String[]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args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Scanner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new</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Scanner(System.</a:t>
            </a:r>
            <a:r>
              <a:rPr lang="en-US" sz="1600" b="1" i="1" dirty="0">
                <a:solidFill>
                  <a:srgbClr val="0000C0"/>
                </a:solidFill>
                <a:latin typeface="Consolas" panose="020B0609020204030204" pitchFamily="49" charset="0"/>
                <a:ea typeface="Calibri" panose="020F0502020204030204" pitchFamily="34" charset="0"/>
                <a:cs typeface="Times New Roman" panose="02020603050405020304" pitchFamily="18" charset="0"/>
              </a:rPr>
              <a:t>in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length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width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area</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positive rectangle length: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length</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"Enter positive rectangle width: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width</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6A3E3E"/>
                </a:solidFill>
                <a:latin typeface="Consolas" panose="020B0609020204030204" pitchFamily="49" charset="0"/>
                <a:ea typeface="Calibri" panose="020F0502020204030204" pitchFamily="34" charset="0"/>
                <a:cs typeface="Times New Roman" panose="02020603050405020304" pitchFamily="18" charset="0"/>
              </a:rPr>
              <a:t>input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.nextDouble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length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 &amp;&amp;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width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&lt; 0</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"Invalid measurements!"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00"/>
                </a:solidFill>
                <a:latin typeface="Consolas" panose="020B0609020204030204" pitchFamily="49" charset="0"/>
                <a:ea typeface="Calibri" panose="020F0502020204030204" pitchFamily="34" charset="0"/>
              </a:rPr>
              <a:t>System.</a:t>
            </a:r>
            <a:r>
              <a:rPr lang="en-US" sz="1600" i="1" dirty="0" err="1">
                <a:solidFill>
                  <a:srgbClr val="000000"/>
                </a:solidFill>
                <a:latin typeface="Consolas" panose="020B0609020204030204" pitchFamily="49" charset="0"/>
                <a:ea typeface="Calibri" panose="020F0502020204030204" pitchFamily="34" charset="0"/>
              </a:rPr>
              <a:t>exit</a:t>
            </a:r>
            <a:r>
              <a:rPr lang="en-US" sz="1600" dirty="0">
                <a:solidFill>
                  <a:srgbClr val="000000"/>
                </a:solidFill>
                <a:latin typeface="Consolas" panose="020B0609020204030204" pitchFamily="49" charset="0"/>
                <a:ea typeface="Calibri" panose="020F0502020204030204" pitchFamily="34" charset="0"/>
              </a:rPr>
              <a:t>(0</a:t>
            </a:r>
            <a:r>
              <a:rPr lang="en-US" sz="1600" dirty="0" smtClean="0">
                <a:solidFill>
                  <a:srgbClr val="000000"/>
                </a:solidFill>
                <a:latin typeface="Consolas" panose="020B0609020204030204" pitchFamily="49" charset="0"/>
                <a:ea typeface="Calibri" panose="020F0502020204030204" pitchFamily="34"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area</a:t>
            </a: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length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width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System.</a:t>
            </a:r>
            <a:r>
              <a:rPr lang="en-US" sz="1600" b="1" i="1" dirty="0" err="1" smtClean="0">
                <a:solidFill>
                  <a:srgbClr val="0000C0"/>
                </a:solidFill>
                <a:latin typeface="Consolas" panose="020B0609020204030204" pitchFamily="49" charset="0"/>
                <a:ea typeface="Calibri" panose="020F0502020204030204" pitchFamily="34" charset="0"/>
                <a:cs typeface="Times New Roman" panose="02020603050405020304" pitchFamily="18" charset="0"/>
              </a:rPr>
              <a:t>out</a:t>
            </a:r>
            <a:r>
              <a:rPr lang="en-US" sz="16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.println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2A00FF"/>
                </a:solidFill>
                <a:latin typeface="Consolas" panose="020B0609020204030204" pitchFamily="49" charset="0"/>
                <a:ea typeface="Calibri" panose="020F0502020204030204" pitchFamily="34" charset="0"/>
                <a:cs typeface="Times New Roman" panose="02020603050405020304" pitchFamily="18" charset="0"/>
              </a:rPr>
              <a:t>"The area is: "</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area</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9079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4294967295"/>
          </p:nvPr>
        </p:nvSpPr>
        <p:spPr>
          <a:xfrm>
            <a:off x="503238" y="1493837"/>
            <a:ext cx="9069387" cy="4987925"/>
          </a:xfrm>
          <a:prstGeom prst="rect">
            <a:avLst/>
          </a:prstGeom>
        </p:spPr>
        <p:txBody>
          <a:bodyPr/>
          <a:lstStyle/>
          <a:p>
            <a:r>
              <a:rPr lang="en-US" sz="2800" dirty="0" smtClean="0"/>
              <a:t>Run the program and find the following bugs:</a:t>
            </a:r>
          </a:p>
          <a:p>
            <a:pPr lvl="1"/>
            <a:r>
              <a:rPr lang="en-US" sz="2400" dirty="0" smtClean="0"/>
              <a:t>The program does not print an error message if either measurement is zero</a:t>
            </a:r>
          </a:p>
          <a:p>
            <a:pPr lvl="1"/>
            <a:r>
              <a:rPr lang="en-US" sz="2400" dirty="0" smtClean="0"/>
              <a:t>The program does not print an error message if only one measurement is negative</a:t>
            </a:r>
          </a:p>
          <a:p>
            <a:r>
              <a:rPr lang="en-US" sz="2800" dirty="0" smtClean="0"/>
              <a:t>There must be something wrong around the </a:t>
            </a:r>
            <a:r>
              <a:rPr lang="en-US" sz="2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800" dirty="0" smtClean="0"/>
              <a:t>statement</a:t>
            </a:r>
          </a:p>
          <a:p>
            <a:r>
              <a:rPr lang="en-US" sz="2800" dirty="0" smtClean="0"/>
              <a:t>Set a breakpoint on the </a:t>
            </a:r>
            <a:r>
              <a:rPr lang="en-US" sz="28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800" dirty="0" smtClean="0"/>
              <a:t>statement</a:t>
            </a:r>
          </a:p>
          <a:p>
            <a:r>
              <a:rPr lang="en-US" sz="2800" dirty="0" smtClean="0"/>
              <a:t>Use the Step Over button to execute one statement at a time</a:t>
            </a:r>
            <a:endParaRPr lang="en-US" sz="2800" dirty="0"/>
          </a:p>
        </p:txBody>
      </p:sp>
    </p:spTree>
    <p:extLst>
      <p:ext uri="{BB962C8B-B14F-4D97-AF65-F5344CB8AC3E}">
        <p14:creationId xmlns:p14="http://schemas.microsoft.com/office/powerpoint/2010/main" val="3902826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4294967295"/>
          </p:nvPr>
        </p:nvSpPr>
        <p:spPr>
          <a:xfrm>
            <a:off x="503238" y="1722437"/>
            <a:ext cx="9069387" cy="4987925"/>
          </a:xfrm>
          <a:prstGeom prst="rect">
            <a:avLst/>
          </a:prstGeom>
        </p:spPr>
        <p:txBody>
          <a:bodyPr/>
          <a:lstStyle/>
          <a:p>
            <a:pPr>
              <a:lnSpc>
                <a:spcPct val="106000"/>
              </a:lnSpc>
            </a:pPr>
            <a:r>
              <a:rPr lang="en-US" sz="2400" dirty="0" smtClean="0"/>
              <a:t>You'll see that it skips the error message and </a:t>
            </a:r>
            <a:r>
              <a:rPr lang="en-US" sz="24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return </a:t>
            </a:r>
            <a:r>
              <a:rPr lang="en-US" sz="2400" dirty="0" smtClean="0"/>
              <a:t>statement on several occasions when they should be executed</a:t>
            </a:r>
          </a:p>
          <a:p>
            <a:pPr lvl="1">
              <a:lnSpc>
                <a:spcPct val="106000"/>
              </a:lnSpc>
            </a:pPr>
            <a:r>
              <a:rPr lang="en-US" sz="2000" dirty="0" smtClean="0"/>
              <a:t>Verify this by looking at the values of </a:t>
            </a:r>
            <a:r>
              <a:rPr lang="en-US" sz="2000" dirty="0">
                <a:solidFill>
                  <a:srgbClr val="6A3E3E"/>
                </a:solidFill>
                <a:latin typeface="Consolas" panose="020B0609020204030204" pitchFamily="49" charset="0"/>
                <a:ea typeface="Calibri" panose="020F0502020204030204" pitchFamily="34" charset="0"/>
                <a:cs typeface="Times New Roman" panose="02020603050405020304" pitchFamily="18" charset="0"/>
              </a:rPr>
              <a:t>length</a:t>
            </a:r>
            <a:r>
              <a:rPr lang="en-US" sz="2000" dirty="0">
                <a:latin typeface="Consolas" panose="020B0609020204030204" pitchFamily="49" charset="0"/>
                <a:ea typeface="Calibri" panose="020F0502020204030204" pitchFamily="34" charset="0"/>
                <a:cs typeface="Times New Roman" panose="02020603050405020304" pitchFamily="18" charset="0"/>
              </a:rPr>
              <a:t> </a:t>
            </a:r>
            <a:r>
              <a:rPr lang="en-US" sz="2000" dirty="0" smtClean="0"/>
              <a:t>and </a:t>
            </a:r>
            <a:r>
              <a:rPr lang="en-US" sz="2000" dirty="0" smtClean="0">
                <a:solidFill>
                  <a:srgbClr val="6A3E3E"/>
                </a:solidFill>
                <a:latin typeface="Consolas" panose="020B0609020204030204" pitchFamily="49" charset="0"/>
                <a:cs typeface="Times New Roman" panose="02020603050405020304" pitchFamily="18" charset="0"/>
              </a:rPr>
              <a:t>width</a:t>
            </a:r>
            <a:r>
              <a:rPr lang="en-US" sz="2000" dirty="0" smtClean="0">
                <a:latin typeface="Consolas" panose="020B0609020204030204" pitchFamily="49" charset="0"/>
                <a:ea typeface="Calibri" panose="020F0502020204030204" pitchFamily="34" charset="0"/>
                <a:cs typeface="Times New Roman" panose="02020603050405020304" pitchFamily="18" charset="0"/>
              </a:rPr>
              <a:t> </a:t>
            </a:r>
            <a:r>
              <a:rPr lang="en-US" sz="2000" dirty="0" smtClean="0"/>
              <a:t>in the variables section of the debugger</a:t>
            </a:r>
          </a:p>
          <a:p>
            <a:pPr>
              <a:lnSpc>
                <a:spcPct val="106000"/>
              </a:lnSpc>
            </a:pPr>
            <a:r>
              <a:rPr lang="en-US" sz="2400" dirty="0" smtClean="0"/>
              <a:t>That means that the error must be in the </a:t>
            </a:r>
            <a:r>
              <a:rPr lang="en-US" sz="2400" b="1" dirty="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2400" dirty="0" smtClean="0"/>
              <a:t>condition</a:t>
            </a:r>
          </a:p>
          <a:p>
            <a:pPr>
              <a:lnSpc>
                <a:spcPct val="106000"/>
              </a:lnSpc>
            </a:pPr>
            <a:r>
              <a:rPr lang="en-US" sz="2400" dirty="0" smtClean="0"/>
              <a:t>Try running with interesting boundary conditions such as -1, 0, and 1</a:t>
            </a:r>
          </a:p>
          <a:p>
            <a:pPr lvl="1">
              <a:lnSpc>
                <a:spcPct val="106000"/>
              </a:lnSpc>
            </a:pPr>
            <a:r>
              <a:rPr lang="en-US" sz="2000" dirty="0" smtClean="0"/>
              <a:t>As you test, pay attention to the conditions and change it when you note buggy behavior</a:t>
            </a:r>
          </a:p>
          <a:p>
            <a:pPr>
              <a:lnSpc>
                <a:spcPct val="106000"/>
              </a:lnSpc>
            </a:pPr>
            <a:r>
              <a:rPr lang="en-US" sz="2400" dirty="0" smtClean="0"/>
              <a:t>In particular, both conditions should be </a:t>
            </a:r>
            <a:r>
              <a:rPr lang="en-US" sz="2400" dirty="0" smtClean="0">
                <a:latin typeface="Consolas" panose="020B0609020204030204" pitchFamily="49" charset="0"/>
                <a:cs typeface="Consolas" panose="020B0609020204030204" pitchFamily="49" charset="0"/>
              </a:rPr>
              <a:t>&lt;=</a:t>
            </a:r>
            <a:r>
              <a:rPr lang="en-US" sz="2400" dirty="0" smtClean="0"/>
              <a:t> instead of </a:t>
            </a:r>
            <a:r>
              <a:rPr lang="en-US" sz="2400" dirty="0" smtClean="0">
                <a:latin typeface="Consolas" panose="020B0609020204030204" pitchFamily="49" charset="0"/>
                <a:cs typeface="Consolas" panose="020B0609020204030204" pitchFamily="49" charset="0"/>
              </a:rPr>
              <a:t>&lt;</a:t>
            </a:r>
            <a:r>
              <a:rPr lang="en-US" sz="2400" dirty="0" smtClean="0"/>
              <a:t> and it should be </a:t>
            </a:r>
            <a:r>
              <a:rPr lang="en-US" sz="2400" dirty="0" smtClean="0">
                <a:latin typeface="Consolas" panose="020B0609020204030204" pitchFamily="49" charset="0"/>
                <a:cs typeface="Consolas" panose="020B0609020204030204" pitchFamily="49" charset="0"/>
              </a:rPr>
              <a:t>||</a:t>
            </a:r>
            <a:r>
              <a:rPr lang="en-US" sz="2400" dirty="0" smtClean="0"/>
              <a:t> instead of </a:t>
            </a:r>
            <a:r>
              <a:rPr lang="en-US" sz="2400" dirty="0" smtClean="0">
                <a:latin typeface="Consolas" panose="020B0609020204030204" pitchFamily="49" charset="0"/>
                <a:cs typeface="Consolas" panose="020B0609020204030204" pitchFamily="49" charset="0"/>
              </a:rPr>
              <a:t>&amp;&amp;</a:t>
            </a:r>
          </a:p>
          <a:p>
            <a:pPr>
              <a:lnSpc>
                <a:spcPct val="106000"/>
              </a:lnSpc>
            </a:pPr>
            <a:endParaRPr lang="en-US" sz="2400" dirty="0"/>
          </a:p>
        </p:txBody>
      </p:sp>
    </p:spTree>
    <p:extLst>
      <p:ext uri="{BB962C8B-B14F-4D97-AF65-F5344CB8AC3E}">
        <p14:creationId xmlns:p14="http://schemas.microsoft.com/office/powerpoint/2010/main" val="299418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Points</a:t>
            </a:r>
            <a:endParaRPr lang="en-US" dirty="0"/>
          </a:p>
        </p:txBody>
      </p:sp>
      <p:sp>
        <p:nvSpPr>
          <p:cNvPr id="3" name="Content Placeholder 2"/>
          <p:cNvSpPr>
            <a:spLocks noGrp="1"/>
          </p:cNvSpPr>
          <p:nvPr>
            <p:ph idx="4294967295"/>
          </p:nvPr>
        </p:nvSpPr>
        <p:spPr>
          <a:xfrm>
            <a:off x="503238" y="1646237"/>
            <a:ext cx="9069387" cy="4987925"/>
          </a:xfrm>
          <a:prstGeom prst="rect">
            <a:avLst/>
          </a:prstGeom>
        </p:spPr>
        <p:txBody>
          <a:bodyPr/>
          <a:lstStyle/>
          <a:p>
            <a:r>
              <a:rPr lang="en-US" sz="2400" dirty="0" smtClean="0"/>
              <a:t>Testing your code is vital, and it takes time to learn how to do it well</a:t>
            </a:r>
          </a:p>
          <a:p>
            <a:pPr marL="182880" indent="0">
              <a:buNone/>
            </a:pPr>
            <a:endParaRPr lang="en-US" sz="2400" dirty="0" smtClean="0"/>
          </a:p>
          <a:p>
            <a:r>
              <a:rPr lang="en-US" sz="2400" dirty="0" smtClean="0"/>
              <a:t>Use simple testing and debugging techniques such as adding output statements throughout your code</a:t>
            </a:r>
          </a:p>
          <a:p>
            <a:pPr lvl="1"/>
            <a:r>
              <a:rPr lang="en-US" sz="2000" dirty="0" smtClean="0"/>
              <a:t>Of course, be sure to remove them once you have fixed any problems!</a:t>
            </a:r>
          </a:p>
          <a:p>
            <a:r>
              <a:rPr lang="en-US" sz="2400" dirty="0" smtClean="0"/>
              <a:t>Use debuggers, like the Eclipse debugger, to trace through code in order to find errors</a:t>
            </a:r>
          </a:p>
          <a:p>
            <a:pPr lvl="1"/>
            <a:r>
              <a:rPr lang="en-US" sz="2000" dirty="0" smtClean="0"/>
              <a:t>Set breakpoints near lines you want to check to skip ahead to those areas of the code</a:t>
            </a:r>
          </a:p>
        </p:txBody>
      </p:sp>
      <p:pic>
        <p:nvPicPr>
          <p:cNvPr id="4" name="Content Placeholder 6" descr="goto.png"/>
          <p:cNvPicPr>
            <a:picLocks noChangeAspect="1"/>
          </p:cNvPicPr>
          <p:nvPr/>
        </p:nvPicPr>
        <p:blipFill rotWithShape="1">
          <a:blip r:embed="rId2">
            <a:extLst>
              <a:ext uri="{28A0092B-C50C-407E-A947-70E740481C1C}">
                <a14:useLocalDpi xmlns:a14="http://schemas.microsoft.com/office/drawing/2010/main" val="0"/>
              </a:ext>
            </a:extLst>
          </a:blip>
          <a:srcRect l="72423" t="27557" r="930" b="2142"/>
          <a:stretch/>
        </p:blipFill>
        <p:spPr>
          <a:xfrm>
            <a:off x="4202112" y="2103437"/>
            <a:ext cx="1471080" cy="1054186"/>
          </a:xfrm>
          <a:prstGeom prst="rect">
            <a:avLst/>
          </a:prstGeom>
        </p:spPr>
      </p:pic>
    </p:spTree>
    <p:extLst>
      <p:ext uri="{BB962C8B-B14F-4D97-AF65-F5344CB8AC3E}">
        <p14:creationId xmlns:p14="http://schemas.microsoft.com/office/powerpoint/2010/main" val="1825283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Values</a:t>
            </a:r>
            <a:endParaRPr lang="en-US" dirty="0"/>
          </a:p>
        </p:txBody>
      </p:sp>
      <p:pic>
        <p:nvPicPr>
          <p:cNvPr id="4" name="Content Placeholder 6" descr="bug.png"/>
          <p:cNvPicPr>
            <a:picLocks noChangeAspect="1"/>
          </p:cNvPicPr>
          <p:nvPr/>
        </p:nvPicPr>
        <p:blipFill>
          <a:blip r:embed="rId2">
            <a:extLst>
              <a:ext uri="{28A0092B-C50C-407E-A947-70E740481C1C}">
                <a14:useLocalDpi xmlns:a14="http://schemas.microsoft.com/office/drawing/2010/main" val="0"/>
              </a:ext>
            </a:extLst>
          </a:blip>
          <a:srcRect l="-30810" r="-30810"/>
          <a:stretch>
            <a:fillRect/>
          </a:stretch>
        </p:blipFill>
        <p:spPr>
          <a:xfrm>
            <a:off x="925512" y="1646237"/>
            <a:ext cx="8229600" cy="4847679"/>
          </a:xfrm>
          <a:prstGeom prst="rect">
            <a:avLst/>
          </a:prstGeom>
        </p:spPr>
      </p:pic>
      <p:sp>
        <p:nvSpPr>
          <p:cNvPr id="5" name="Rectangle 4"/>
          <p:cNvSpPr/>
          <p:nvPr/>
        </p:nvSpPr>
        <p:spPr>
          <a:xfrm>
            <a:off x="3363912" y="6599237"/>
            <a:ext cx="3108543" cy="454292"/>
          </a:xfrm>
          <a:prstGeom prst="rect">
            <a:avLst/>
          </a:prstGeom>
        </p:spPr>
        <p:txBody>
          <a:bodyPr wrap="none">
            <a:spAutoFit/>
          </a:bodyPr>
          <a:lstStyle/>
          <a:p>
            <a:r>
              <a:rPr lang="en-US" cap="small" dirty="0">
                <a:solidFill>
                  <a:srgbClr val="000000"/>
                </a:solidFill>
                <a:latin typeface="Lucida"/>
              </a:rPr>
              <a:t>http://xkcd.com/376/</a:t>
            </a:r>
            <a:endParaRPr lang="en-US" dirty="0"/>
          </a:p>
        </p:txBody>
      </p:sp>
    </p:spTree>
    <p:extLst>
      <p:ext uri="{BB962C8B-B14F-4D97-AF65-F5344CB8AC3E}">
        <p14:creationId xmlns:p14="http://schemas.microsoft.com/office/powerpoint/2010/main" val="2185796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Be Nice to Your Computer</a:t>
            </a:r>
            <a:endParaRPr lang="en-US" dirty="0"/>
          </a:p>
        </p:txBody>
      </p:sp>
      <p:pic>
        <p:nvPicPr>
          <p:cNvPr id="4" name="Content Placeholder 6" descr="compiler_complaint.png"/>
          <p:cNvPicPr>
            <a:picLocks noChangeAspect="1"/>
          </p:cNvPicPr>
          <p:nvPr/>
        </p:nvPicPr>
        <p:blipFill>
          <a:blip r:embed="rId2">
            <a:extLst>
              <a:ext uri="{28A0092B-C50C-407E-A947-70E740481C1C}">
                <a14:useLocalDpi xmlns:a14="http://schemas.microsoft.com/office/drawing/2010/main" val="0"/>
              </a:ext>
            </a:extLst>
          </a:blip>
          <a:srcRect t="-58914" b="-58914"/>
          <a:stretch>
            <a:fillRect/>
          </a:stretch>
        </p:blipFill>
        <p:spPr>
          <a:xfrm>
            <a:off x="315912" y="960437"/>
            <a:ext cx="9525000" cy="5610740"/>
          </a:xfrm>
          <a:prstGeom prst="rect">
            <a:avLst/>
          </a:prstGeom>
        </p:spPr>
      </p:pic>
      <p:sp>
        <p:nvSpPr>
          <p:cNvPr id="5" name="Rectangle 4"/>
          <p:cNvSpPr/>
          <p:nvPr/>
        </p:nvSpPr>
        <p:spPr bwMode="auto">
          <a:xfrm>
            <a:off x="7631112" y="2865437"/>
            <a:ext cx="914400" cy="304800"/>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1600" b="0" i="0" u="none" strike="noStrike" cap="none" normalizeH="0" baseline="0" dirty="0" smtClean="0">
                <a:ln>
                  <a:noFill/>
                </a:ln>
                <a:effectLst/>
                <a:latin typeface="Lucida"/>
              </a:rPr>
              <a:t>CRASH</a:t>
            </a:r>
            <a:endParaRPr kumimoji="0" lang="en-US" sz="2400" b="0" i="0" u="none" strike="noStrike" cap="none" normalizeH="0" baseline="0" dirty="0" smtClean="0">
              <a:ln>
                <a:noFill/>
              </a:ln>
              <a:effectLst/>
              <a:latin typeface="Lucida"/>
            </a:endParaRPr>
          </a:p>
        </p:txBody>
      </p:sp>
      <p:sp>
        <p:nvSpPr>
          <p:cNvPr id="6" name="Rectangle 5"/>
          <p:cNvSpPr/>
          <p:nvPr/>
        </p:nvSpPr>
        <p:spPr bwMode="auto">
          <a:xfrm>
            <a:off x="8196261" y="3635214"/>
            <a:ext cx="762001" cy="321833"/>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1200" b="0" i="0" u="none" strike="noStrike" cap="none" normalizeH="0" baseline="0" dirty="0" smtClean="0">
                <a:ln>
                  <a:noFill/>
                </a:ln>
                <a:effectLst/>
                <a:latin typeface="Lucida"/>
              </a:rPr>
              <a:t>EVERYTHING</a:t>
            </a:r>
            <a:endParaRPr kumimoji="0" lang="en-US" sz="1800" b="0" i="0" u="none" strike="noStrike" cap="none" normalizeH="0" baseline="0" dirty="0" smtClean="0">
              <a:ln>
                <a:noFill/>
              </a:ln>
              <a:effectLst/>
              <a:latin typeface="Lucida"/>
            </a:endParaRPr>
          </a:p>
        </p:txBody>
      </p:sp>
      <p:sp>
        <p:nvSpPr>
          <p:cNvPr id="7" name="Rectangle 6"/>
          <p:cNvSpPr/>
          <p:nvPr/>
        </p:nvSpPr>
        <p:spPr>
          <a:xfrm>
            <a:off x="3440112" y="5989637"/>
            <a:ext cx="3108543" cy="454292"/>
          </a:xfrm>
          <a:prstGeom prst="rect">
            <a:avLst/>
          </a:prstGeom>
        </p:spPr>
        <p:txBody>
          <a:bodyPr wrap="none">
            <a:spAutoFit/>
          </a:bodyPr>
          <a:lstStyle/>
          <a:p>
            <a:r>
              <a:rPr lang="en-US" cap="small" dirty="0">
                <a:solidFill>
                  <a:srgbClr val="000000"/>
                </a:solidFill>
                <a:latin typeface="Lucida"/>
              </a:rPr>
              <a:t>http://xkcd.com/371/</a:t>
            </a:r>
            <a:endParaRPr lang="en-US" dirty="0"/>
          </a:p>
        </p:txBody>
      </p:sp>
    </p:spTree>
    <p:extLst>
      <p:ext uri="{BB962C8B-B14F-4D97-AF65-F5344CB8AC3E}">
        <p14:creationId xmlns:p14="http://schemas.microsoft.com/office/powerpoint/2010/main" val="333288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a:t>
            </a:r>
            <a:r>
              <a:rPr lang="en-US" dirty="0" err="1"/>
              <a:t>A</a:t>
            </a:r>
            <a:r>
              <a:rPr lang="en-US" dirty="0" err="1" smtClean="0"/>
              <a:t>lso</a:t>
            </a:r>
            <a:r>
              <a:rPr lang="en-US" dirty="0" smtClean="0"/>
              <a:t>: Be Diligent!</a:t>
            </a:r>
            <a:endParaRPr lang="en-US" dirty="0"/>
          </a:p>
        </p:txBody>
      </p:sp>
      <p:pic>
        <p:nvPicPr>
          <p:cNvPr id="6" name="Content Placeholder 6" descr="the_difference.png"/>
          <p:cNvPicPr>
            <a:picLocks noChangeAspect="1"/>
          </p:cNvPicPr>
          <p:nvPr/>
        </p:nvPicPr>
        <p:blipFill>
          <a:blip r:embed="rId2">
            <a:extLst>
              <a:ext uri="{28A0092B-C50C-407E-A947-70E740481C1C}">
                <a14:useLocalDpi xmlns:a14="http://schemas.microsoft.com/office/drawing/2010/main" val="0"/>
              </a:ext>
            </a:extLst>
          </a:blip>
          <a:srcRect l="-109828" r="-109828"/>
          <a:stretch>
            <a:fillRect/>
          </a:stretch>
        </p:blipFill>
        <p:spPr>
          <a:xfrm>
            <a:off x="-369888" y="1646237"/>
            <a:ext cx="9184556" cy="5410200"/>
          </a:xfrm>
          <a:prstGeom prst="rect">
            <a:avLst/>
          </a:prstGeom>
        </p:spPr>
      </p:pic>
      <p:sp>
        <p:nvSpPr>
          <p:cNvPr id="7" name="Rounded Rectangular Callout 6"/>
          <p:cNvSpPr/>
          <p:nvPr/>
        </p:nvSpPr>
        <p:spPr bwMode="auto">
          <a:xfrm>
            <a:off x="5268912" y="4770437"/>
            <a:ext cx="1676400" cy="457200"/>
          </a:xfrm>
          <a:prstGeom prst="wedgeRoundRectCallout">
            <a:avLst>
              <a:gd name="adj1" fmla="val -62957"/>
              <a:gd name="adj2" fmla="val 92203"/>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Bitstream Vera Serif" pitchFamily="16" charset="0"/>
              </a:rPr>
              <a:t>Computer!</a:t>
            </a:r>
          </a:p>
        </p:txBody>
      </p:sp>
      <p:sp>
        <p:nvSpPr>
          <p:cNvPr id="8" name="Rectangle 7"/>
          <p:cNvSpPr/>
          <p:nvPr/>
        </p:nvSpPr>
        <p:spPr>
          <a:xfrm>
            <a:off x="5800147" y="6602145"/>
            <a:ext cx="3108543" cy="454292"/>
          </a:xfrm>
          <a:prstGeom prst="rect">
            <a:avLst/>
          </a:prstGeom>
        </p:spPr>
        <p:txBody>
          <a:bodyPr wrap="none">
            <a:spAutoFit/>
          </a:bodyPr>
          <a:lstStyle/>
          <a:p>
            <a:r>
              <a:rPr lang="en-US" cap="small" dirty="0">
                <a:solidFill>
                  <a:srgbClr val="000000"/>
                </a:solidFill>
                <a:latin typeface="Lucida"/>
              </a:rPr>
              <a:t>http://xkcd.com/242/</a:t>
            </a:r>
            <a:endParaRPr lang="en-US" dirty="0"/>
          </a:p>
        </p:txBody>
      </p:sp>
    </p:spTree>
    <p:extLst>
      <p:ext uri="{BB962C8B-B14F-4D97-AF65-F5344CB8AC3E}">
        <p14:creationId xmlns:p14="http://schemas.microsoft.com/office/powerpoint/2010/main" val="2127562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Last Warning</a:t>
            </a:r>
            <a:endParaRPr lang="en-US" dirty="0"/>
          </a:p>
        </p:txBody>
      </p:sp>
      <p:pic>
        <p:nvPicPr>
          <p:cNvPr id="4" name="Content Placeholder 6" descr="goto.png"/>
          <p:cNvPicPr>
            <a:picLocks noChangeAspect="1"/>
          </p:cNvPicPr>
          <p:nvPr/>
        </p:nvPicPr>
        <p:blipFill>
          <a:blip r:embed="rId2">
            <a:extLst>
              <a:ext uri="{28A0092B-C50C-407E-A947-70E740481C1C}">
                <a14:useLocalDpi xmlns:a14="http://schemas.microsoft.com/office/drawing/2010/main" val="0"/>
              </a:ext>
            </a:extLst>
          </a:blip>
          <a:srcRect t="-58433" b="-58433"/>
          <a:stretch>
            <a:fillRect/>
          </a:stretch>
        </p:blipFill>
        <p:spPr>
          <a:xfrm>
            <a:off x="691356" y="1341437"/>
            <a:ext cx="8850312" cy="5213312"/>
          </a:xfrm>
          <a:prstGeom prst="rect">
            <a:avLst/>
          </a:prstGeom>
        </p:spPr>
      </p:pic>
      <p:sp>
        <p:nvSpPr>
          <p:cNvPr id="5" name="Rectangle 4"/>
          <p:cNvSpPr/>
          <p:nvPr/>
        </p:nvSpPr>
        <p:spPr>
          <a:xfrm>
            <a:off x="3562240" y="6218237"/>
            <a:ext cx="3108543" cy="454292"/>
          </a:xfrm>
          <a:prstGeom prst="rect">
            <a:avLst/>
          </a:prstGeom>
        </p:spPr>
        <p:txBody>
          <a:bodyPr wrap="none">
            <a:spAutoFit/>
          </a:bodyPr>
          <a:lstStyle/>
          <a:p>
            <a:r>
              <a:rPr lang="en-US" cap="small" dirty="0">
                <a:solidFill>
                  <a:srgbClr val="000000"/>
                </a:solidFill>
                <a:latin typeface="Lucida"/>
              </a:rPr>
              <a:t>http://xkcd.com/292/</a:t>
            </a:r>
            <a:endParaRPr lang="en-US" dirty="0"/>
          </a:p>
        </p:txBody>
      </p:sp>
    </p:spTree>
    <p:extLst>
      <p:ext uri="{BB962C8B-B14F-4D97-AF65-F5344CB8AC3E}">
        <p14:creationId xmlns:p14="http://schemas.microsoft.com/office/powerpoint/2010/main" val="389524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Bug: Microsoft, 12/31/2008</a:t>
            </a:r>
            <a:endParaRPr lang="en-US" dirty="0"/>
          </a:p>
        </p:txBody>
      </p:sp>
      <p:sp>
        <p:nvSpPr>
          <p:cNvPr id="4" name="Content Placeholder 2"/>
          <p:cNvSpPr txBox="1">
            <a:spLocks/>
          </p:cNvSpPr>
          <p:nvPr/>
        </p:nvSpPr>
        <p:spPr>
          <a:xfrm>
            <a:off x="628742" y="1493837"/>
            <a:ext cx="6349975" cy="4847679"/>
          </a:xfrm>
          <a:prstGeom prst="rect">
            <a:avLst/>
          </a:prstGeom>
        </p:spPr>
        <p:txBody>
          <a:bodyPr>
            <a:noAutofit/>
          </a:bodyPr>
          <a:lst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a:lstStyle>
          <a:p>
            <a:pPr marL="0" indent="0">
              <a:lnSpc>
                <a:spcPct val="100000"/>
              </a:lnSpc>
              <a:spcAft>
                <a:spcPts val="0"/>
              </a:spcAft>
              <a:buFont typeface="Wingdings" pitchFamily="2" charset="2"/>
              <a:buNone/>
            </a:pPr>
            <a:r>
              <a:rPr lang="en-US" sz="2000" i="1" kern="0" dirty="0" smtClean="0"/>
              <a:t>Early this morning we were alerted by our customers that there was a widespread issue affecting our 2006 model Zune 30GB devices (a large number of which are still actively being used). The technical team jumped on the problem immediately and isolated the issue: a bug in the internal clock driver related to the way the device handles a </a:t>
            </a:r>
            <a:r>
              <a:rPr lang="en-US" sz="2000" b="1" i="1" u="sng" kern="0" dirty="0" smtClean="0"/>
              <a:t>leap year.</a:t>
            </a:r>
            <a:r>
              <a:rPr lang="en-US" sz="2000" i="1" kern="0" dirty="0" smtClean="0"/>
              <a:t> That being the case, the issue should be resolved over the next 24 hours as the time change moves to January 1, 2009. We expect the internal clock on the Zune 30GB devices will automatically reset tomorrow (noon, GMT). By tomorrow you should allow the battery to fully run out of power before the unit can restart successfully then simply ensure that your device is recharged, then turn it back on. If you’re a Zune Pass subscriber, you may need to sync your device with your PC to refresh the rights to the subscription content you have downloaded to your device.</a:t>
            </a:r>
            <a:endParaRPr lang="en-US" sz="2000" i="1" kern="0" dirty="0"/>
          </a:p>
        </p:txBody>
      </p:sp>
      <p:pic>
        <p:nvPicPr>
          <p:cNvPr id="5" name="Picture 4" descr="z2k9.jpg"/>
          <p:cNvPicPr>
            <a:picLocks noChangeAspect="1"/>
          </p:cNvPicPr>
          <p:nvPr/>
        </p:nvPicPr>
        <p:blipFill rotWithShape="1">
          <a:blip r:embed="rId2">
            <a:extLst>
              <a:ext uri="{28A0092B-C50C-407E-A947-70E740481C1C}">
                <a14:useLocalDpi xmlns:a14="http://schemas.microsoft.com/office/drawing/2010/main" val="0"/>
              </a:ext>
            </a:extLst>
          </a:blip>
          <a:srcRect l="21909" r="22933"/>
          <a:stretch/>
        </p:blipFill>
        <p:spPr>
          <a:xfrm>
            <a:off x="7631112" y="3017837"/>
            <a:ext cx="1532030" cy="2444199"/>
          </a:xfrm>
          <a:prstGeom prst="rect">
            <a:avLst/>
          </a:prstGeom>
        </p:spPr>
      </p:pic>
    </p:spTree>
    <p:extLst>
      <p:ext uri="{BB962C8B-B14F-4D97-AF65-F5344CB8AC3E}">
        <p14:creationId xmlns:p14="http://schemas.microsoft.com/office/powerpoint/2010/main" val="2548403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Zune Bug Excerpt</a:t>
            </a:r>
            <a:endParaRPr lang="en-US" dirty="0"/>
          </a:p>
        </p:txBody>
      </p:sp>
      <p:sp>
        <p:nvSpPr>
          <p:cNvPr id="4" name="Rectangle 3"/>
          <p:cNvSpPr/>
          <p:nvPr/>
        </p:nvSpPr>
        <p:spPr>
          <a:xfrm>
            <a:off x="468312" y="2364260"/>
            <a:ext cx="9067800" cy="2956450"/>
          </a:xfrm>
          <a:prstGeom prst="rect">
            <a:avLst/>
          </a:prstGeom>
        </p:spPr>
        <p:txBody>
          <a:bodyPr wrap="square">
            <a:spAutoFit/>
          </a:bodyPr>
          <a:lstStyle/>
          <a:p>
            <a:r>
              <a:rPr lang="en-US" sz="1800" dirty="0">
                <a:solidFill>
                  <a:srgbClr val="3F7F5F"/>
                </a:solidFill>
                <a:latin typeface="Consolas" panose="020B0609020204030204" pitchFamily="49" charset="0"/>
                <a:ea typeface="Calibri" panose="020F0502020204030204" pitchFamily="34" charset="0"/>
              </a:rPr>
              <a:t>// days is the number of days since 1980, e.g., 10000 or 365 or </a:t>
            </a:r>
            <a:r>
              <a:rPr lang="en-US" sz="1800" dirty="0" smtClean="0">
                <a:solidFill>
                  <a:srgbClr val="3F7F5F"/>
                </a:solidFill>
                <a:latin typeface="Consolas" panose="020B0609020204030204" pitchFamily="49" charset="0"/>
                <a:ea typeface="Calibri" panose="020F0502020204030204" pitchFamily="34" charset="0"/>
              </a:rPr>
              <a:t>10592</a:t>
            </a:r>
          </a:p>
          <a:p>
            <a:r>
              <a:rPr lang="en-US" sz="1800" dirty="0" smtClean="0">
                <a:solidFill>
                  <a:srgbClr val="3F7F5F"/>
                </a:solidFill>
                <a:latin typeface="Consolas" panose="020B0609020204030204" pitchFamily="49" charset="0"/>
              </a:rPr>
              <a:t>// year is the current year</a:t>
            </a:r>
            <a:endParaRPr lang="en-US" sz="1800" dirty="0">
              <a:solidFill>
                <a:prstClr val="black"/>
              </a:solidFill>
              <a:latin typeface="Consolas"/>
            </a:endParaRPr>
          </a:p>
          <a:p>
            <a:endParaRPr lang="en-US" sz="1800" dirty="0" smtClean="0">
              <a:solidFill>
                <a:prstClr val="black"/>
              </a:solidFill>
              <a:latin typeface="Consolas"/>
            </a:endParaRPr>
          </a:p>
          <a:p>
            <a:endParaRPr lang="en-US" sz="1800" dirty="0">
              <a:solidFill>
                <a:prstClr val="black"/>
              </a:solidFill>
              <a:latin typeface="Consolas"/>
            </a:endParaRPr>
          </a:p>
          <a:p>
            <a:pPr marL="0" marR="0">
              <a:lnSpc>
                <a:spcPct val="107000"/>
              </a:lnSpc>
              <a:spcBef>
                <a:spcPts val="0"/>
              </a:spcBef>
              <a:spcAft>
                <a:spcPts val="0"/>
              </a:spcAft>
            </a:pP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	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IsLeapYear</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year</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b="1" dirty="0" smtClean="0">
                <a:solidFill>
                  <a:srgbClr val="7F0055"/>
                </a:solidFill>
                <a:latin typeface="Consolas" panose="020B0609020204030204" pitchFamily="49" charset="0"/>
                <a:ea typeface="Calibri" panose="020F0502020204030204" pitchFamily="34" charset="0"/>
                <a:cs typeface="Times New Roman" panose="02020603050405020304" pitchFamily="18" charset="0"/>
              </a:rPr>
              <a:t>if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8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days</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366</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days</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366;</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6A3E3E"/>
                </a:solidFill>
                <a:latin typeface="Consolas" panose="020B0609020204030204" pitchFamily="49" charset="0"/>
                <a:ea typeface="Calibri" panose="020F0502020204030204" pitchFamily="34" charset="0"/>
                <a:cs typeface="Times New Roman" panose="02020603050405020304" pitchFamily="18" charset="0"/>
              </a:rPr>
              <a:t>year</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ed Rectangular Callout 5"/>
          <p:cNvSpPr/>
          <p:nvPr/>
        </p:nvSpPr>
        <p:spPr bwMode="auto">
          <a:xfrm>
            <a:off x="6208901" y="2925557"/>
            <a:ext cx="2743200" cy="1066800"/>
          </a:xfrm>
          <a:prstGeom prst="wedgeRoundRectCallout">
            <a:avLst>
              <a:gd name="adj1" fmla="val -148156"/>
              <a:gd name="adj2" fmla="val 72936"/>
              <a:gd name="adj3" fmla="val 16667"/>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effectLst/>
                <a:latin typeface="Bitstream Vera Serif" pitchFamily="16" charset="0"/>
              </a:rPr>
              <a:t>366 and 367 seem</a:t>
            </a:r>
            <a:r>
              <a:rPr kumimoji="0" lang="en-US" sz="2400" b="0" i="0" u="none" strike="noStrike" cap="none" normalizeH="0" dirty="0" smtClean="0">
                <a:ln>
                  <a:noFill/>
                </a:ln>
                <a:effectLst/>
                <a:latin typeface="Bitstream Vera Serif" pitchFamily="16" charset="0"/>
              </a:rPr>
              <a:t> </a:t>
            </a:r>
            <a:r>
              <a:rPr kumimoji="0" lang="en-US" sz="2400" b="0" i="0" u="none" strike="noStrike" cap="none" normalizeH="0" baseline="0" dirty="0" smtClean="0">
                <a:ln>
                  <a:noFill/>
                </a:ln>
                <a:effectLst/>
                <a:latin typeface="Bitstream Vera Serif" pitchFamily="16" charset="0"/>
              </a:rPr>
              <a:t>like good values to test</a:t>
            </a:r>
          </a:p>
        </p:txBody>
      </p:sp>
      <p:pic>
        <p:nvPicPr>
          <p:cNvPr id="7" name="Content Placeholder 6" descr="bug.png"/>
          <p:cNvPicPr>
            <a:picLocks noChangeAspect="1"/>
          </p:cNvPicPr>
          <p:nvPr/>
        </p:nvPicPr>
        <p:blipFill rotWithShape="1">
          <a:blip r:embed="rId2">
            <a:extLst>
              <a:ext uri="{28A0092B-C50C-407E-A947-70E740481C1C}">
                <a14:useLocalDpi xmlns:a14="http://schemas.microsoft.com/office/drawing/2010/main" val="0"/>
              </a:ext>
            </a:extLst>
          </a:blip>
          <a:srcRect l="56392" t="30545" r="6284" b="8580"/>
          <a:stretch/>
        </p:blipFill>
        <p:spPr>
          <a:xfrm>
            <a:off x="7021512" y="4185800"/>
            <a:ext cx="1580726" cy="2454480"/>
          </a:xfrm>
          <a:prstGeom prst="rect">
            <a:avLst/>
          </a:prstGeom>
        </p:spPr>
      </p:pic>
    </p:spTree>
    <p:extLst>
      <p:ext uri="{BB962C8B-B14F-4D97-AF65-F5344CB8AC3E}">
        <p14:creationId xmlns:p14="http://schemas.microsoft.com/office/powerpoint/2010/main" val="39995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Advice</a:t>
            </a:r>
            <a:endParaRPr lang="en-US" dirty="0"/>
          </a:p>
        </p:txBody>
      </p:sp>
      <p:sp>
        <p:nvSpPr>
          <p:cNvPr id="3" name="Content Placeholder 2"/>
          <p:cNvSpPr>
            <a:spLocks noGrp="1"/>
          </p:cNvSpPr>
          <p:nvPr>
            <p:ph idx="4294967295"/>
          </p:nvPr>
        </p:nvSpPr>
        <p:spPr>
          <a:xfrm>
            <a:off x="503238" y="1570037"/>
            <a:ext cx="9069387" cy="5186363"/>
          </a:xfrm>
          <a:prstGeom prst="rect">
            <a:avLst/>
          </a:prstGeom>
        </p:spPr>
        <p:txBody>
          <a:bodyPr/>
          <a:lstStyle/>
          <a:p>
            <a:r>
              <a:rPr lang="en-US" dirty="0" smtClean="0"/>
              <a:t>Always check for common errors</a:t>
            </a:r>
          </a:p>
          <a:p>
            <a:pPr lvl="1"/>
            <a:r>
              <a:rPr lang="en-US" dirty="0" smtClean="0"/>
              <a:t>Using </a:t>
            </a:r>
            <a:r>
              <a:rPr lang="en-US" dirty="0" smtClean="0">
                <a:latin typeface="Consolas" pitchFamily="49" charset="0"/>
                <a:cs typeface="Consolas" pitchFamily="49" charset="0"/>
              </a:rPr>
              <a:t>=</a:t>
            </a:r>
            <a:r>
              <a:rPr lang="en-US" dirty="0" smtClean="0"/>
              <a:t> instead of </a:t>
            </a:r>
            <a:r>
              <a:rPr lang="en-US" dirty="0" smtClean="0">
                <a:latin typeface="Consolas" pitchFamily="49" charset="0"/>
                <a:cs typeface="Consolas" pitchFamily="49" charset="0"/>
              </a:rPr>
              <a:t>==</a:t>
            </a:r>
          </a:p>
          <a:p>
            <a:pPr lvl="1"/>
            <a:r>
              <a:rPr lang="en-US" dirty="0" smtClean="0"/>
              <a:t>Using </a:t>
            </a:r>
            <a:r>
              <a:rPr lang="en-US" dirty="0" smtClean="0">
                <a:latin typeface="Consolas" pitchFamily="49" charset="0"/>
                <a:cs typeface="Consolas" pitchFamily="49" charset="0"/>
              </a:rPr>
              <a:t>&gt;</a:t>
            </a:r>
            <a:r>
              <a:rPr lang="en-US" dirty="0" smtClean="0"/>
              <a:t> or </a:t>
            </a:r>
            <a:r>
              <a:rPr lang="en-US" dirty="0" smtClean="0">
                <a:latin typeface="Consolas" pitchFamily="49" charset="0"/>
                <a:cs typeface="Consolas" pitchFamily="49" charset="0"/>
              </a:rPr>
              <a:t>&lt;</a:t>
            </a:r>
            <a:r>
              <a:rPr lang="en-US" dirty="0" smtClean="0"/>
              <a:t> instead of </a:t>
            </a:r>
            <a:r>
              <a:rPr lang="en-US" dirty="0" smtClean="0">
                <a:latin typeface="Consolas" pitchFamily="49" charset="0"/>
                <a:cs typeface="Consolas" pitchFamily="49" charset="0"/>
              </a:rPr>
              <a:t>&lt;=</a:t>
            </a:r>
            <a:r>
              <a:rPr lang="en-US" dirty="0" smtClean="0"/>
              <a:t> or </a:t>
            </a:r>
            <a:r>
              <a:rPr lang="en-US" dirty="0" smtClean="0">
                <a:latin typeface="Consolas" pitchFamily="49" charset="0"/>
                <a:cs typeface="Consolas" pitchFamily="49" charset="0"/>
              </a:rPr>
              <a:t>&gt;=</a:t>
            </a:r>
          </a:p>
          <a:p>
            <a:pPr lvl="1"/>
            <a:r>
              <a:rPr lang="en-US" dirty="0" smtClean="0"/>
              <a:t>Other off-by-one errors</a:t>
            </a:r>
          </a:p>
          <a:p>
            <a:pPr lvl="1"/>
            <a:r>
              <a:rPr lang="en-US" dirty="0" smtClean="0"/>
              <a:t>Integer division</a:t>
            </a:r>
          </a:p>
          <a:p>
            <a:r>
              <a:rPr lang="en-US" dirty="0" smtClean="0"/>
              <a:t>Always test your code</a:t>
            </a:r>
          </a:p>
          <a:p>
            <a:pPr lvl="1"/>
            <a:r>
              <a:rPr lang="en-US" dirty="0" smtClean="0"/>
              <a:t>Use lots of values to test, including ones that change the behavior of the code</a:t>
            </a:r>
            <a:endParaRPr lang="en-US" dirty="0"/>
          </a:p>
        </p:txBody>
      </p:sp>
    </p:spTree>
    <p:extLst>
      <p:ext uri="{BB962C8B-B14F-4D97-AF65-F5344CB8AC3E}">
        <p14:creationId xmlns:p14="http://schemas.microsoft.com/office/powerpoint/2010/main" val="307055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AE1A2C68-3AE8-4636-B266-E43DAA38822E}"/>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12459FF-DE4A-4FE4-9155-2FFE1E53AE01}" vid="{49AC0599-F6D6-4661-A444-01CF26CBDAF2}"/>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15</TotalTime>
  <Words>1413</Words>
  <Application>Microsoft Office PowerPoint</Application>
  <PresentationFormat>Custom</PresentationFormat>
  <Paragraphs>250</Paragraphs>
  <Slides>26</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26</vt:i4>
      </vt:variant>
    </vt:vector>
  </HeadingPairs>
  <TitlesOfParts>
    <vt:vector size="41" baseType="lpstr">
      <vt:lpstr>Arial</vt:lpstr>
      <vt:lpstr>Bitstream Vera Serif</vt:lpstr>
      <vt:lpstr>Calibri</vt:lpstr>
      <vt:lpstr>Comic Sans MS</vt:lpstr>
      <vt:lpstr>Consolas</vt:lpstr>
      <vt:lpstr>Cordia New</vt:lpstr>
      <vt:lpstr>Georgia</vt:lpstr>
      <vt:lpstr>Lucida</vt:lpstr>
      <vt:lpstr>msmincho</vt:lpstr>
      <vt:lpstr>Tahoma</vt:lpstr>
      <vt:lpstr>Times New Roman</vt:lpstr>
      <vt:lpstr>Verdana</vt:lpstr>
      <vt:lpstr>Wingdings</vt:lpstr>
      <vt:lpstr>comp128</vt:lpstr>
      <vt:lpstr>comp128 title</vt:lpstr>
      <vt:lpstr>WIT COMP1000</vt:lpstr>
      <vt:lpstr>Testing Programs</vt:lpstr>
      <vt:lpstr>"Interesting" Values</vt:lpstr>
      <vt:lpstr>Also: Be Nice to Your Computer</vt:lpstr>
      <vt:lpstr>Also Also: Be Diligent!</vt:lpstr>
      <vt:lpstr>One Last Warning</vt:lpstr>
      <vt:lpstr>Example Bug: Microsoft, 12/31/2008</vt:lpstr>
      <vt:lpstr>Zune Bug Excerpt</vt:lpstr>
      <vt:lpstr>General Advice</vt:lpstr>
      <vt:lpstr>Localize Errors</vt:lpstr>
      <vt:lpstr>Example (with Errors)</vt:lpstr>
      <vt:lpstr>Error Localized</vt:lpstr>
      <vt:lpstr>Simple Testing and Debugging</vt:lpstr>
      <vt:lpstr>Debugging Exercise</vt:lpstr>
      <vt:lpstr>Answer</vt:lpstr>
      <vt:lpstr>JUnit Testing</vt:lpstr>
      <vt:lpstr>Debugging Tools</vt:lpstr>
      <vt:lpstr>Eclipse Debugger</vt:lpstr>
      <vt:lpstr>Eclipse Debug Perspective</vt:lpstr>
      <vt:lpstr>Debugging Example</vt:lpstr>
      <vt:lpstr>Steps</vt:lpstr>
      <vt:lpstr>Steps</vt:lpstr>
      <vt:lpstr>Debugging Exercise</vt:lpstr>
      <vt:lpstr>Steps</vt:lpstr>
      <vt:lpstr>Steps</vt:lpstr>
      <vt:lpstr>Take Home Points</vt:lpstr>
    </vt:vector>
  </TitlesOfParts>
  <Company>Wentworth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Wiseman, Charles</cp:lastModifiedBy>
  <cp:revision>3</cp:revision>
  <cp:lastPrinted>1601-01-01T00:00:00Z</cp:lastPrinted>
  <dcterms:created xsi:type="dcterms:W3CDTF">2015-09-01T22:39:25Z</dcterms:created>
  <dcterms:modified xsi:type="dcterms:W3CDTF">2015-09-21T00:02:48Z</dcterms:modified>
</cp:coreProperties>
</file>