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23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367" autoAdjust="0"/>
  </p:normalViewPr>
  <p:slideViewPr>
    <p:cSldViewPr>
      <p:cViewPr varScale="1">
        <p:scale>
          <a:sx n="120" d="100"/>
          <a:sy n="120" d="100"/>
        </p:scale>
        <p:origin x="972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 1 Review</a:t>
            </a:r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03238" y="1570037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27432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1413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27432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1138"/>
              </a:spcAft>
              <a:buClr>
                <a:srgbClr val="820000"/>
              </a:buClr>
              <a:buSzPct val="100000"/>
              <a:buFont typeface="Verdana" pitchFamily="34" charset="0"/>
              <a:buChar char="»"/>
              <a:defRPr sz="2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257300" indent="-27432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850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714500" indent="-3429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575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171700" indent="-3429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smtClean="0"/>
              <a:t>What is the output of the following program fragment?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520950" y="2700799"/>
            <a:ext cx="6481763" cy="351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3.75;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"Less than 0!"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1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"Greater than 1!"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3.75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"Equal to 3.75!"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"Umm... something?"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3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516312" y="3779837"/>
            <a:ext cx="4191000" cy="4873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Greater than 1!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0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03238" y="15700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the output of the following program fragment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7649" y="2713037"/>
            <a:ext cx="6481763" cy="351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3.75;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"Less than 0!"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 1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"Greater than 1!"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3.75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"Equal to 3.75!"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"Umm... something?"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8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363912" y="3246437"/>
            <a:ext cx="4191000" cy="48736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Greater than 1!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Equal to 3.75!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are the values of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dirty="0" smtClean="0"/>
              <a:t> at the end of the program fragment below?  Explain your answer.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8512" y="4008437"/>
            <a:ext cx="594836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x1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14 / 4 * 3 / 2;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6A3E3E"/>
                </a:solidFill>
                <a:latin typeface="Consolas"/>
              </a:rPr>
              <a:t>x2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= 14.0 / 4 * 3 / 2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;</a:t>
            </a:r>
            <a:endParaRPr lang="fr-FR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37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39712" y="3094037"/>
            <a:ext cx="9753600" cy="3662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dirty="0" smtClean="0"/>
              <a:t> has value 4 due to integer division and order of operations:                                                 ((14/4) * 3) / 2 == (3 * 3) / 2 == 9/2 == 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/>
              <a:t> has value 5.25, there are no integer operations:                                                 </a:t>
            </a:r>
            <a:r>
              <a:rPr lang="en-US" sz="2800" dirty="0" smtClean="0"/>
              <a:t>((14.0 / 4) * 3) / 2 == (3.5 * 3) / 2 == 10.5 / 2 == 5.25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2331" y="1722437"/>
            <a:ext cx="594836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x1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14 / 4 * 3 / 2;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6A3E3E"/>
                </a:solidFill>
                <a:latin typeface="Consolas"/>
              </a:rPr>
              <a:t>x2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= 14.0 / 4 * 3 / 2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;</a:t>
            </a:r>
            <a:endParaRPr lang="fr-FR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18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03238" y="15351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Find and list all errors in the Java program fragment below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5131" y="2795587"/>
            <a:ext cx="6705600" cy="35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an integer between 1 and 5: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5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"That is not between 1 and 5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"GREAT"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3292" y="1705344"/>
            <a:ext cx="7543801" cy="4044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an integer between 1 and 5: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"That is not between 1 and 5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"GREAT"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17561" y="1646237"/>
            <a:ext cx="2784295" cy="843279"/>
          </a:xfrm>
          <a:prstGeom prst="wedgeRoundRectCallout">
            <a:avLst>
              <a:gd name="adj1" fmla="val -197285"/>
              <a:gd name="adj2" fmla="val 6143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System.in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should be </a:t>
            </a:r>
            <a:r>
              <a:rPr lang="en-US" dirty="0" err="1" smtClean="0"/>
              <a:t>System.out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396619" y="2906712"/>
            <a:ext cx="2429563" cy="533400"/>
          </a:xfrm>
          <a:prstGeom prst="wedgeRoundRectCallout">
            <a:avLst>
              <a:gd name="adj1" fmla="val -152209"/>
              <a:gd name="adj2" fmla="val 3076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&amp;&amp; should be ||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15764" y="3857308"/>
            <a:ext cx="1589088" cy="533400"/>
          </a:xfrm>
          <a:prstGeom prst="wedgeRoundRectCallout">
            <a:avLst>
              <a:gd name="adj1" fmla="val -84270"/>
              <a:gd name="adj2" fmla="val -6212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Missing 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284356" y="4560731"/>
            <a:ext cx="2470944" cy="533400"/>
          </a:xfrm>
          <a:prstGeom prst="wedgeRoundRectCallout">
            <a:avLst>
              <a:gd name="adj1" fmla="val -179742"/>
              <a:gd name="adj2" fmla="val -9273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= should be ==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30912" y="5456237"/>
            <a:ext cx="2239194" cy="838200"/>
          </a:xfrm>
          <a:prstGeom prst="wedgeRoundRectCallout">
            <a:avLst>
              <a:gd name="adj1" fmla="val -183819"/>
              <a:gd name="adj2" fmla="val -9892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No condition after an else!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complete Java program that reads in three numbers from the user and prints out the maximum (largest) of the three.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7149" y="1646237"/>
            <a:ext cx="5038725" cy="53947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1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three numbers: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num3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num3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max was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938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exam will be 5-6 problems, with some problems having multiple sub-questions</a:t>
            </a:r>
          </a:p>
          <a:p>
            <a:r>
              <a:rPr lang="en-US" dirty="0" smtClean="0"/>
              <a:t>You are allowed a single 8.5x11" piece of paper with whatever notes you want on it</a:t>
            </a:r>
          </a:p>
          <a:p>
            <a:pPr lvl="1"/>
            <a:r>
              <a:rPr lang="en-US" dirty="0" smtClean="0"/>
              <a:t>Can be handwritten or computer printed</a:t>
            </a:r>
          </a:p>
          <a:p>
            <a:pPr lvl="1"/>
            <a:r>
              <a:rPr lang="en-US" dirty="0" smtClean="0"/>
              <a:t>You may use both the front and back</a:t>
            </a:r>
          </a:p>
          <a:p>
            <a:r>
              <a:rPr lang="en-US" dirty="0" smtClean="0"/>
              <a:t>No calculators, books, laptops, phones, or anything besides your single page of notes may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0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Review the previous slides and assignments</a:t>
            </a:r>
          </a:p>
          <a:p>
            <a:r>
              <a:rPr lang="en-US" sz="2800" dirty="0" smtClean="0"/>
              <a:t>Work through all the examples and exercises</a:t>
            </a:r>
          </a:p>
          <a:p>
            <a:r>
              <a:rPr lang="en-US" sz="2800" dirty="0" smtClean="0"/>
              <a:t>Check the book if you have it for additional exercises (with answers)</a:t>
            </a:r>
          </a:p>
          <a:p>
            <a:r>
              <a:rPr lang="en-US" sz="2800" dirty="0" smtClean="0"/>
              <a:t>Use the page of notes as a study guide to help you prepare for the exam</a:t>
            </a:r>
          </a:p>
          <a:p>
            <a:r>
              <a:rPr lang="en-US" sz="2800" dirty="0" smtClean="0"/>
              <a:t>Come see me with any questions or if you need some help understanding anything we've covered so far this semester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527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Kinds of questions to expect:</a:t>
            </a:r>
          </a:p>
          <a:p>
            <a:pPr lvl="1"/>
            <a:r>
              <a:rPr lang="en-US" dirty="0" smtClean="0"/>
              <a:t>Explain a program or part of a program</a:t>
            </a:r>
          </a:p>
          <a:p>
            <a:pPr lvl="1"/>
            <a:r>
              <a:rPr lang="en-US" dirty="0" smtClean="0"/>
              <a:t>Translate between "normal" math expressions and their Java equivalents</a:t>
            </a:r>
          </a:p>
          <a:p>
            <a:pPr lvl="1"/>
            <a:r>
              <a:rPr lang="en-US" dirty="0" smtClean="0"/>
              <a:t>Write your own code</a:t>
            </a:r>
          </a:p>
          <a:p>
            <a:pPr lvl="1"/>
            <a:r>
              <a:rPr lang="en-US" dirty="0" smtClean="0"/>
              <a:t>Fix incorrect code / find bugs in code</a:t>
            </a:r>
          </a:p>
          <a:p>
            <a:pPr lvl="1"/>
            <a:r>
              <a:rPr lang="en-US" dirty="0" smtClean="0"/>
              <a:t>Fill in the blank (in a program)</a:t>
            </a:r>
          </a:p>
          <a:p>
            <a:pPr lvl="1"/>
            <a:r>
              <a:rPr lang="en-US" dirty="0" smtClean="0"/>
              <a:t>Short answer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9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5700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Essentially, everything we've covered so far in the semester, including:</a:t>
            </a:r>
          </a:p>
          <a:p>
            <a:pPr lvl="1"/>
            <a:r>
              <a:rPr lang="en-US" dirty="0" smtClean="0"/>
              <a:t>Basic computer layout and components</a:t>
            </a:r>
          </a:p>
          <a:p>
            <a:pPr lvl="1"/>
            <a:r>
              <a:rPr lang="en-US" dirty="0" smtClean="0"/>
              <a:t>Compilers and the JVM</a:t>
            </a:r>
          </a:p>
          <a:p>
            <a:pPr lvl="1"/>
            <a:r>
              <a:rPr lang="en-US" dirty="0" smtClean="0"/>
              <a:t>Variables / data types</a:t>
            </a:r>
          </a:p>
          <a:p>
            <a:pPr lvl="1"/>
            <a:r>
              <a:rPr lang="en-US" dirty="0" smtClean="0"/>
              <a:t>Input and output</a:t>
            </a:r>
          </a:p>
          <a:p>
            <a:pPr lvl="1"/>
            <a:r>
              <a:rPr lang="en-US" dirty="0" smtClean="0"/>
              <a:t>Mathematical expressions in Java (order of operations, integer division,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 smtClean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411871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following slides contain exercises that will help you prepare for the exam</a:t>
            </a:r>
          </a:p>
          <a:p>
            <a:r>
              <a:rPr lang="en-US" dirty="0" smtClean="0"/>
              <a:t>The exercises give you an idea of the style of questions to expect as well as the complexity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3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503238" y="1768475"/>
                <a:ext cx="9069387" cy="4987925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 smtClean="0"/>
                  <a:t>Convert the following mathematical expressions into their Java equivalents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−2≤3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03238" y="1768475"/>
                <a:ext cx="9069387" cy="4987925"/>
              </a:xfrm>
              <a:prstGeom prst="rect">
                <a:avLst/>
              </a:prstGeom>
              <a:blipFill rotWithShape="0">
                <a:blip r:embed="rId2"/>
                <a:stretch>
                  <a:fillRect l="-538" t="-1956" r="-3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0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503238" y="1768475"/>
                <a:ext cx="9069387" cy="4987925"/>
              </a:xfrm>
              <a:prstGeom prst="rect">
                <a:avLst/>
              </a:prstGeom>
            </p:spPr>
            <p:txBody>
              <a:bodyPr/>
              <a:lstStyle/>
              <a:p>
                <a:pPr marL="457200" lvl="1">
                  <a:spcAft>
                    <a:spcPts val="1413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𝑥𝑦𝑧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3*</a:t>
                </a:r>
                <a:r>
                  <a:rPr lang="en-US" dirty="0" smtClean="0">
                    <a:solidFill>
                      <a:srgbClr val="6A3E3E"/>
                    </a:solidFill>
                    <a:latin typeface="Consolas" panose="020B0609020204030204" pitchFamily="49" charset="0"/>
                    <a:ea typeface="Calibri" panose="020F0502020204030204" pitchFamily="34" charset="0"/>
                  </a:rPr>
                  <a:t>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*</a:t>
                </a:r>
                <a:r>
                  <a:rPr lang="en-US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*</a:t>
                </a:r>
                <a:r>
                  <a:rPr lang="en-US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</a:p>
              <a:p>
                <a:pPr marL="457200" lvl="1">
                  <a:spcAft>
                    <a:spcPts val="1413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11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800100" lvl="2">
                  <a:spcAft>
                    <a:spcPts val="1413"/>
                  </a:spcAft>
                </a:pP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(11*</a:t>
                </a:r>
                <a:r>
                  <a:rPr lang="en-US" sz="2800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) / ( 2*(</a:t>
                </a:r>
                <a:r>
                  <a:rPr lang="en-US" sz="2800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– 3*</a:t>
                </a:r>
                <a:r>
                  <a:rPr lang="en-US" sz="2800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*</a:t>
                </a:r>
                <a:r>
                  <a:rPr lang="en-US" sz="2800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) )</a:t>
                </a:r>
                <a:endParaRPr lang="en-US" sz="2800" dirty="0">
                  <a:latin typeface="Consolas" pitchFamily="49" charset="0"/>
                  <a:cs typeface="Consolas" pitchFamily="49" charset="0"/>
                </a:endParaRPr>
              </a:p>
              <a:p>
                <a:pPr marL="457200" lvl="1">
                  <a:spcAft>
                    <a:spcPts val="1413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−2≤3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≤5</m:t>
                    </m:r>
                    <m:r>
                      <a:rPr lang="en-US" i="1">
                        <a:latin typeface="Cambria Math"/>
                      </a:rPr>
                      <m:t>𝑦𝑧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-2) &lt;= (3*</a:t>
                </a:r>
                <a:r>
                  <a:rPr lang="en-US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&amp;&amp; (3*</a:t>
                </a:r>
                <a:r>
                  <a:rPr lang="en-US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&lt;= (5*</a:t>
                </a:r>
                <a:r>
                  <a:rPr lang="en-US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*</a:t>
                </a:r>
                <a:r>
                  <a:rPr lang="en-US" dirty="0" smtClean="0">
                    <a:solidFill>
                      <a:srgbClr val="6A3E3E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03238" y="1768475"/>
                <a:ext cx="9069387" cy="49879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8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the output of the following program fragment?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2712" y="3884158"/>
            <a:ext cx="625316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99/100 + 4 + 5/2;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3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11712" y="3779837"/>
            <a:ext cx="803274" cy="4873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55122"/>
      </p:ext>
    </p:extLst>
  </p:cSld>
  <p:clrMapOvr>
    <a:masterClrMapping/>
  </p:clrMapOvr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AE1A2C68-3AE8-4636-B266-E43DAA38822E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49AC0599-F6D6-4661-A444-01CF26CBDA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5</TotalTime>
  <Words>567</Words>
  <Application>Microsoft Office PowerPoint</Application>
  <PresentationFormat>Custom</PresentationFormat>
  <Paragraphs>165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Bitstream Vera Serif</vt:lpstr>
      <vt:lpstr>Calibri</vt:lpstr>
      <vt:lpstr>Cambria Math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Format</vt:lpstr>
      <vt:lpstr>Format</vt:lpstr>
      <vt:lpstr>Content</vt:lpstr>
      <vt:lpstr>Review Exercises</vt:lpstr>
      <vt:lpstr>Exercise</vt:lpstr>
      <vt:lpstr>Answer</vt:lpstr>
      <vt:lpstr>Exercise</vt:lpstr>
      <vt:lpstr>Answer</vt:lpstr>
      <vt:lpstr>Exercise</vt:lpstr>
      <vt:lpstr>Answer</vt:lpstr>
      <vt:lpstr>Exercise</vt:lpstr>
      <vt:lpstr>Answer</vt:lpstr>
      <vt:lpstr>Exercise</vt:lpstr>
      <vt:lpstr>Answer</vt:lpstr>
      <vt:lpstr>Exercise</vt:lpstr>
      <vt:lpstr>Answer</vt:lpstr>
      <vt:lpstr>Exercise</vt:lpstr>
      <vt:lpstr>Answer</vt:lpstr>
      <vt:lpstr>Wrap Up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Wiseman, Charlie</cp:lastModifiedBy>
  <cp:revision>3</cp:revision>
  <cp:lastPrinted>1601-01-01T00:00:00Z</cp:lastPrinted>
  <dcterms:created xsi:type="dcterms:W3CDTF">2015-09-01T22:55:12Z</dcterms:created>
  <dcterms:modified xsi:type="dcterms:W3CDTF">2015-09-23T19:30:44Z</dcterms:modified>
</cp:coreProperties>
</file>