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23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7" r:id="rId21"/>
    <p:sldId id="278" r:id="rId22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367" autoAdjust="0"/>
  </p:normalViewPr>
  <p:slideViewPr>
    <p:cSldViewPr>
      <p:cViewPr varScale="1">
        <p:scale>
          <a:sx n="120" d="100"/>
          <a:sy n="120" d="100"/>
        </p:scale>
        <p:origin x="1026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program that prints out all the numbers from 0 to N, where N is provided by the user.  That is, ask the user for a number then print out all the numbers from 0 to that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7531" y="2103437"/>
            <a:ext cx="6557962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N: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Always be careful to ensure that your loop conditions will be false eventually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Loops that have conditions that are always true are </a:t>
            </a:r>
            <a:r>
              <a:rPr lang="en-US" sz="2800" i="1" dirty="0" smtClean="0"/>
              <a:t>infinite</a:t>
            </a:r>
            <a:r>
              <a:rPr lang="en-US" sz="2800" dirty="0" smtClean="0"/>
              <a:t> loops, and are usually a mistake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You can halt a program stuck in an infinite loop by pressing the terminate button (red square) in the console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931" y="5227637"/>
            <a:ext cx="838200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100)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will repeat forever..."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512" y="350837"/>
            <a:ext cx="8001000" cy="1260475"/>
          </a:xfrm>
        </p:spPr>
        <p:txBody>
          <a:bodyPr/>
          <a:lstStyle/>
          <a:p>
            <a:r>
              <a:rPr lang="en-US" sz="3600" dirty="0" smtClean="0"/>
              <a:t>Increment/Decrement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512" y="1611312"/>
            <a:ext cx="9677400" cy="544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Java includes shorthand increment and decrement operators that are often useful with loops (and plenty of other times)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 smtClean="0"/>
              <a:t> is the increment operator, used to increase a variable's value by one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Example: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++;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same as count = count + 1;</a:t>
            </a:r>
            <a:endParaRPr lang="en-US" sz="24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dirty="0" smtClean="0">
                <a:cs typeface="Arial" pitchFamily="34" charset="0"/>
              </a:rPr>
              <a:t> is the decrement operator, used to decrease a variable's value by one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Arial" pitchFamily="34" charset="0"/>
              </a:rPr>
              <a:t>Example: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--;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same as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- 1;</a:t>
            </a:r>
            <a:endParaRPr lang="en-US" sz="24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/>
              <a:t>-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2590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loop body might be executed zero times if the condition is never true</a:t>
            </a:r>
          </a:p>
          <a:p>
            <a:r>
              <a:rPr lang="en-US" dirty="0" smtClean="0"/>
              <a:t>If you need to always execute the body at least once, use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5912" y="4999037"/>
            <a:ext cx="9256713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1 to print this message again: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12" y="350837"/>
            <a:ext cx="8305800" cy="1260475"/>
          </a:xfrm>
        </p:spPr>
        <p:txBody>
          <a:bodyPr/>
          <a:lstStyle/>
          <a:p>
            <a:r>
              <a:rPr lang="en-US" sz="3600" dirty="0" smtClean="0"/>
              <a:t>Generic Form of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3600" dirty="0" smtClean="0"/>
              <a:t> 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4613274"/>
            <a:ext cx="9069387" cy="2366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Note that you need a semicolon after the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(EXPRESSION)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/>
              <a:t> loops, but NOT in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8257" y="1839533"/>
            <a:ext cx="5902578" cy="220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STATEMENT1;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STATEMENT2;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(BOOLEAN EXPRESSION);</a:t>
            </a:r>
          </a:p>
        </p:txBody>
      </p:sp>
    </p:spTree>
    <p:extLst>
      <p:ext uri="{BB962C8B-B14F-4D97-AF65-F5344CB8AC3E}">
        <p14:creationId xmlns:p14="http://schemas.microsoft.com/office/powerpoint/2010/main" val="32441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Sanitizing Inputs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2112" y="2713037"/>
            <a:ext cx="9448800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number: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square root is %.3f%n"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1712" y="3042008"/>
            <a:ext cx="82296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y to print this message again: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program that uses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/>
              <a:t> loop to read integer values from the user until a value between 1 and 100 (inclusive) is entered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2612" y="3017837"/>
            <a:ext cx="90678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number between 1 and 100 (inclusive):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 ||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100);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Often, you need to repeat the same computation, action, or sequence of steps many times</a:t>
            </a:r>
          </a:p>
          <a:p>
            <a:r>
              <a:rPr lang="en-US" dirty="0" smtClean="0"/>
              <a:t>Example:  Writing “I will not expose the ignorance of the faculty.” 100 times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2" y="4814310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9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5410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loops to repeat a series of statements so long as some condition is true</a:t>
            </a: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/>
              <a:t> loops if you need to guarantee that the loop body executes at least once</a:t>
            </a:r>
          </a:p>
          <a:p>
            <a:r>
              <a:rPr lang="en-US" dirty="0" smtClean="0"/>
              <a:t>Be wary of infinite loops</a:t>
            </a:r>
          </a:p>
          <a:p>
            <a:r>
              <a:rPr lang="en-US" dirty="0" smtClean="0"/>
              <a:t>Use increment/decrement operators as shortcuts to add or subtract one from a variable</a:t>
            </a:r>
          </a:p>
        </p:txBody>
      </p:sp>
    </p:spTree>
    <p:extLst>
      <p:ext uri="{BB962C8B-B14F-4D97-AF65-F5344CB8AC3E}">
        <p14:creationId xmlns:p14="http://schemas.microsoft.com/office/powerpoint/2010/main" val="17035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Of course, you </a:t>
            </a:r>
            <a:r>
              <a:rPr lang="en-US" i="1" dirty="0" smtClean="0"/>
              <a:t>could</a:t>
            </a:r>
            <a:r>
              <a:rPr lang="en-US" dirty="0" smtClean="0"/>
              <a:t> use 100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r>
              <a:rPr lang="en-US" dirty="0" smtClean="0"/>
              <a:t> statements to accomplish this, but that's a lot of copy and pasting work</a:t>
            </a:r>
          </a:p>
          <a:p>
            <a:r>
              <a:rPr lang="en-US" dirty="0" smtClean="0"/>
              <a:t>Instead, programming languages have control flow mechanisms called </a:t>
            </a:r>
            <a:r>
              <a:rPr lang="en-US" i="1" dirty="0" smtClean="0"/>
              <a:t>loops</a:t>
            </a:r>
            <a:r>
              <a:rPr lang="en-US" dirty="0"/>
              <a:t> </a:t>
            </a:r>
            <a:r>
              <a:rPr lang="en-US" dirty="0" smtClean="0"/>
              <a:t>that allow you to loop over (repeat) the same section of code as many times as you need</a:t>
            </a:r>
          </a:p>
          <a:p>
            <a:r>
              <a:rPr lang="en-US" dirty="0" smtClean="0"/>
              <a:t>Two of the most common types of loops are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while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loops and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9217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while</a:t>
            </a:r>
            <a:r>
              <a:rPr lang="en-US" dirty="0" smtClean="0"/>
              <a:t>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1249362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while</a:t>
            </a:r>
            <a:r>
              <a:rPr lang="en-US" dirty="0" smtClean="0"/>
              <a:t> loops are used to repeat a set of Java statements </a:t>
            </a:r>
            <a:r>
              <a:rPr lang="en-US" i="1" dirty="0" smtClean="0"/>
              <a:t>while</a:t>
            </a:r>
            <a:r>
              <a:rPr lang="en-US" dirty="0" smtClean="0"/>
              <a:t> some condition is </a:t>
            </a:r>
            <a:r>
              <a:rPr lang="en-US" i="1" dirty="0" smtClean="0"/>
              <a:t>true</a:t>
            </a:r>
          </a:p>
          <a:p>
            <a:r>
              <a:rPr lang="en-US" dirty="0" smtClean="0"/>
              <a:t>Example: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112" y="4237037"/>
            <a:ext cx="94488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100)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 will not expose the ignorance of </a:t>
            </a:r>
            <a:r>
              <a:rPr lang="en-US" sz="18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faculty."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Form of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712" y="1687133"/>
            <a:ext cx="5705408" cy="220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hile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(BOOLEAN EXPRESSION)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STATEMENT1;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STATEMENT2;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39712" y="4359275"/>
            <a:ext cx="9677400" cy="2468562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The loop body executes over and over as long as the expression is true</a:t>
            </a:r>
          </a:p>
          <a:p>
            <a:pPr lvl="1"/>
            <a:r>
              <a:rPr lang="en-US" sz="2400" dirty="0" smtClean="0"/>
              <a:t>Expressions are the same as for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if</a:t>
            </a:r>
            <a:r>
              <a:rPr lang="en-US" sz="2400" dirty="0" smtClean="0"/>
              <a:t>/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else if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statements</a:t>
            </a:r>
          </a:p>
          <a:p>
            <a:r>
              <a:rPr lang="en-US" sz="2800" dirty="0" smtClean="0"/>
              <a:t>Each repetition is called an </a:t>
            </a:r>
            <a:r>
              <a:rPr lang="en-US" sz="2800" i="1" dirty="0" smtClean="0"/>
              <a:t>iteration</a:t>
            </a:r>
            <a:r>
              <a:rPr lang="en-US" sz="2800" dirty="0" smtClean="0"/>
              <a:t> of the loop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4512" y="2551611"/>
            <a:ext cx="1752600" cy="474852"/>
          </a:xfrm>
          <a:prstGeom prst="wedgeRoundRectCallout">
            <a:avLst>
              <a:gd name="adj1" fmla="val 86519"/>
              <a:gd name="adj2" fmla="val -24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Loop body</a:t>
            </a:r>
          </a:p>
        </p:txBody>
      </p:sp>
    </p:spTree>
    <p:extLst>
      <p:ext uri="{BB962C8B-B14F-4D97-AF65-F5344CB8AC3E}">
        <p14:creationId xmlns:p14="http://schemas.microsoft.com/office/powerpoint/2010/main" val="365517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Behavior of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63512" y="1751012"/>
            <a:ext cx="6096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7312" y="5761037"/>
            <a:ext cx="990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370331" y="6218237"/>
            <a:ext cx="5429115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 value of </a:t>
            </a: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2800" dirty="0" smtClean="0">
                <a:latin typeface="+mn-lt"/>
              </a:rPr>
              <a:t>: 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131" y="6237009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?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9726" y="6237287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6723381" y="6370637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417870" y="6237287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7101525" y="6370637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817920" y="6237287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7501575" y="6370637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239876" y="6237287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7923531" y="6370637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879673" y="1660149"/>
            <a:ext cx="698004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 an integer: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2;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"Done."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101525" y="2560637"/>
            <a:ext cx="2739387" cy="30480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2925" y="2560637"/>
            <a:ext cx="22765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Output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7230644" y="3014929"/>
            <a:ext cx="24578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7104205" y="3058292"/>
            <a:ext cx="27238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Enter an integer: </a:t>
            </a:r>
            <a:endParaRPr lang="en-US" sz="20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49154" y="3075267"/>
            <a:ext cx="32573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99913" y="3632470"/>
            <a:ext cx="32573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9713" y="3345381"/>
            <a:ext cx="32573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9713" y="3955969"/>
            <a:ext cx="32573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8553" y="4261827"/>
            <a:ext cx="88998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-4.9643E-6 L 3.30709E-6 0.0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0504 L 3.30709E-6 0.10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1071 L 3.30709E-6 0.207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79 L 3.30709E-6 0.258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583 L 3.30709E-6 0.308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3087 L 3.30709E-6 0.35175 L 3.30709E-6 0.20748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79 L 3.30709E-6 0.25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583 L 3.30709E-6 0.30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3087 L 3.30709E-6 0.34335 L 3.30709E-6 0.20727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79 L 3.30709E-6 0.258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583 L 3.30709E-6 0.30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3087 L 3.30709E-6 0.34944 L 3.30709E-6 0.20727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79 L 3.30709E-6 0.4699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5" grpId="13" animBg="1"/>
      <p:bldP spid="9" grpId="0"/>
      <p:bldP spid="11" grpId="0"/>
      <p:bldP spid="14" grpId="0"/>
      <p:bldP spid="16" grpId="0"/>
      <p:bldP spid="18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65088" y="1654953"/>
            <a:ext cx="609600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63512" y="1751012"/>
            <a:ext cx="6096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312" y="5761037"/>
            <a:ext cx="990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370331" y="5913437"/>
            <a:ext cx="326025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 value of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+mn-lt"/>
              </a:rPr>
              <a:t>: 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4531" y="5913437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6126" y="5913715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589781" y="6047065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284270" y="5913715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4967925" y="6047065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684320" y="5913715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5367975" y="6047065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106276" y="5913715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5789931" y="6047065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7101525" y="2560637"/>
            <a:ext cx="2739387" cy="30480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2925" y="2560637"/>
            <a:ext cx="22765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Output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7230644" y="3014929"/>
            <a:ext cx="24578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7101525" y="3085441"/>
            <a:ext cx="46679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2712" y="6465331"/>
            <a:ext cx="3654590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 value of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  <a:ea typeface="Tahoma" pitchFamily="34" charset="0"/>
                <a:cs typeface="Times New Roman" panose="02020603050405020304" pitchFamily="18" charset="0"/>
              </a:rPr>
              <a:t>sum</a:t>
            </a:r>
            <a:r>
              <a:rPr lang="en-US" sz="2800" dirty="0" smtClean="0">
                <a:latin typeface="+mn-lt"/>
              </a:rPr>
              <a:t>: </a:t>
            </a:r>
            <a:endParaRPr lang="en-US" sz="2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1731" y="6465331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3326" y="6465609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5046981" y="6598959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741470" y="6465609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5425125" y="6598959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141520" y="6465609"/>
            <a:ext cx="381836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5825175" y="6598959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6563476" y="6465609"/>
            <a:ext cx="579005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6247131" y="6598959"/>
            <a:ext cx="150019" cy="2763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11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-4.9643E-6 L 3.30709E-6 0.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0567 L 3.30709E-6 0.15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1575 L 3.30709E-6 0.208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853 L 3.30709E-6 0.258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5829 L 3.30709E-6 0.31583 L 3.30709E-6 0.15833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1575 L 3.30709E-6 0.2085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853 L 3.30709E-6 0.25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8031E-6 0.2583 L -7.48031E-6 0.31626 L -7.48031E-6 0.1575 " pathEditMode="relative" ptsTypes="A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1575 L 3.30709E-6 0.2085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853 L 3.30709E-6 0.258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094E-6 0.2583 L -2.44094E-6 0.31752 L -2.44094E-6 0.15834 " pathEditMode="relative" ptsTypes="A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1575 L 3.30709E-6 0.2085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20853 L 3.30709E-6 0.258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969E-6 0.2583 L -2.51969E-6 0.31626 L -2.51969E-6 0.15876 " pathEditMode="relative" ptsTypes="AAA">
                                      <p:cBhvr>
                                        <p:cTn id="1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709E-6 0.1575 L 3.30709E-6 0.4170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5" grpId="13" animBg="1"/>
      <p:bldP spid="5" grpId="14" animBg="1"/>
      <p:bldP spid="5" grpId="15" animBg="1"/>
      <p:bldP spid="8" grpId="0"/>
      <p:bldP spid="9" grpId="0"/>
      <p:bldP spid="11" grpId="0"/>
      <p:bldP spid="13" grpId="0"/>
      <p:bldP spid="15" grpId="0"/>
      <p:bldP spid="23" grpId="0"/>
      <p:bldP spid="27" grpId="0"/>
      <p:bldP spid="28" grpId="0"/>
      <p:bldP spid="30" grpId="0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r>
              <a:rPr lang="en-US" dirty="0" smtClean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Yes, that is valid Java!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Always remember that “=“ is NOT a statement of fact, it is a one time assignment of a value to a variable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 example, if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 currently has a value of 3, then it will plug </a:t>
            </a:r>
            <a:r>
              <a:rPr lang="en-US" smtClean="0"/>
              <a:t>that </a:t>
            </a:r>
            <a:r>
              <a:rPr lang="en-US" smtClean="0"/>
              <a:t>in </a:t>
            </a:r>
            <a:r>
              <a:rPr lang="en-US" dirty="0" smtClean="0"/>
              <a:t>to the right hand side of the equal sign, add one to get 4, then assign 4 back to the variable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The same is true for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When the program reaches a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smtClean="0"/>
              <a:t>loop for the first time, it checks the condition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If it is true it begins running the statements inside the loop (in the loop body, between the curly braces)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If the condition is false, it skips past the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/>
              <a:t>loop entirely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When it executes the last statement inside a loop and reaches 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800" dirty="0" smtClean="0"/>
              <a:t>, it goes </a:t>
            </a:r>
            <a:r>
              <a:rPr lang="en-US" sz="2800" i="1" dirty="0" smtClean="0"/>
              <a:t>back</a:t>
            </a:r>
            <a:r>
              <a:rPr lang="en-US" sz="2800" dirty="0" smtClean="0"/>
              <a:t> to the original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smtClean="0"/>
              <a:t>line and checks the condition again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The condition is only checked when the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/>
              <a:t>line itself is executing, not after each statement inside the loop body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267</TotalTime>
  <Words>820</Words>
  <Application>Microsoft Office PowerPoint</Application>
  <PresentationFormat>Custom</PresentationFormat>
  <Paragraphs>159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Loops</vt:lpstr>
      <vt:lpstr>Loops</vt:lpstr>
      <vt:lpstr>while Loops </vt:lpstr>
      <vt:lpstr>Generic Form of the while Loop</vt:lpstr>
      <vt:lpstr>Example Behavior of a while Loop</vt:lpstr>
      <vt:lpstr>Another Example</vt:lpstr>
      <vt:lpstr>Wait, i = i + 1??</vt:lpstr>
      <vt:lpstr>Notes</vt:lpstr>
      <vt:lpstr>Exercise</vt:lpstr>
      <vt:lpstr>Answer</vt:lpstr>
      <vt:lpstr>Infinite Loops</vt:lpstr>
      <vt:lpstr>Increment/Decrement Operators</vt:lpstr>
      <vt:lpstr>do-while Loops</vt:lpstr>
      <vt:lpstr>Generic Form of the do-while loop</vt:lpstr>
      <vt:lpstr>Example: Sanitizing Inputs</vt:lpstr>
      <vt:lpstr>String Example</vt:lpstr>
      <vt:lpstr>Exercise</vt:lpstr>
      <vt:lpstr>Answer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Charlie</dc:creator>
  <cp:lastModifiedBy>Wiseman, Charlie</cp:lastModifiedBy>
  <cp:revision>16</cp:revision>
  <cp:lastPrinted>1601-01-01T00:00:00Z</cp:lastPrinted>
  <dcterms:created xsi:type="dcterms:W3CDTF">2015-09-24T12:16:06Z</dcterms:created>
  <dcterms:modified xsi:type="dcterms:W3CDTF">2015-09-24T17:17:16Z</dcterms:modified>
</cp:coreProperties>
</file>