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1" r:id="rId2"/>
  </p:sldMasterIdLst>
  <p:notesMasterIdLst>
    <p:notesMasterId r:id="rId17"/>
  </p:notesMasterIdLst>
  <p:sldIdLst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0080625" cy="7559675"/>
  <p:notesSz cx="7772400" cy="10058400"/>
  <p:defaultTextStyle>
    <a:defPPr>
      <a:defRPr lang="en-US"/>
    </a:defPPr>
    <a:lvl1pPr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1pPr>
    <a:lvl2pPr marL="742950" indent="-28575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2pPr>
    <a:lvl3pPr marL="11430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3pPr>
    <a:lvl4pPr marL="16002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4pPr>
    <a:lvl5pPr marL="2057400" indent="-228600" algn="l" defTabSz="449263" rtl="0" fontAlgn="base" hangingPunct="0">
      <a:lnSpc>
        <a:spcPct val="98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itstream Vera Serif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0000"/>
    <a:srgbClr val="640000"/>
    <a:srgbClr val="928F00"/>
    <a:srgbClr val="E3DE00"/>
    <a:srgbClr val="C9C400"/>
    <a:srgbClr val="FFFF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367" autoAdjust="0"/>
  </p:normalViewPr>
  <p:slideViewPr>
    <p:cSldViewPr>
      <p:cViewPr varScale="1">
        <p:scale>
          <a:sx n="84" d="100"/>
          <a:sy n="84" d="100"/>
        </p:scale>
        <p:origin x="1368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7500" y="1006475"/>
            <a:ext cx="459422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1185863" y="4787900"/>
            <a:ext cx="5405437" cy="382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1403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lang="en-US" dirty="0" smtClean="0"/>
              <a:t>WIT COMP1000 Computer Science I Course Material by Wentworth</a:t>
            </a:r>
            <a:r>
              <a:rPr lang="en-US" baseline="0" dirty="0" smtClean="0"/>
              <a:t> Institute of Technology</a:t>
            </a:r>
            <a:r>
              <a:rPr lang="en-US" dirty="0" smtClean="0"/>
              <a:t> (http://www.wit.edu/computer-science)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4.0 International License (http://creativecommons.org/licenses/by-nc/4.0/).</a:t>
            </a:r>
            <a:r>
              <a:rPr lang="en-US" sz="1200" b="0" i="0" kern="1200" dirty="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 </a:t>
            </a:r>
            <a:r>
              <a:rPr lang="en-US" sz="1200" b="0" i="0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Based on a work at </a:t>
            </a:r>
            <a:r>
              <a:rPr lang="en-US" sz="1200" b="0" i="0" u="none" strike="noStrike" kern="1200" smtClean="0">
                <a:solidFill>
                  <a:srgbClr val="000000"/>
                </a:solidFill>
                <a:effectLst/>
                <a:latin typeface="Times New Roman" pitchFamily="16" charset="0"/>
                <a:ea typeface="+mn-ea"/>
                <a:cs typeface="+mn-cs"/>
              </a:rPr>
              <a:t>https://sites.google.com/site/witcomp128fall2014.</a:t>
            </a:r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7167" y="1570037"/>
            <a:ext cx="9143999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473200"/>
            <a:ext cx="8569325" cy="1620837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85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914400" indent="-457200">
              <a:buFont typeface="Arial" pitchFamily="34" charset="0"/>
              <a:buChar char="•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Arial" pitchFamily="34" charset="0"/>
              <a:buChar char="•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1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Line 1"/>
          <p:cNvSpPr>
            <a:spLocks noChangeShapeType="1"/>
          </p:cNvSpPr>
          <p:nvPr/>
        </p:nvSpPr>
        <p:spPr bwMode="auto">
          <a:xfrm>
            <a:off x="134447" y="71326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306485" y="7227691"/>
            <a:ext cx="176202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WIT COMP1000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843216" y="7216202"/>
            <a:ext cx="365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/>
          <a:p>
            <a:pPr>
              <a:lnSpc>
                <a:spcPct val="93000"/>
              </a:lnSpc>
            </a:pPr>
            <a:fld id="{0CBF143C-F1D4-4CC7-8AA6-A94FC5CAAAF3}" type="slidenum">
              <a:rPr lang="de-DE" sz="18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>
                <a:lnSpc>
                  <a:spcPct val="93000"/>
                </a:lnSpc>
              </a:pPr>
              <a:t>‹#›</a:t>
            </a:fld>
            <a:endParaRPr lang="de-DE" sz="1800" dirty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3095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570037"/>
            <a:ext cx="9069387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7993257" y="7227692"/>
            <a:ext cx="1923855" cy="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5876" rIns="0" bIns="0"/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5pPr>
            <a:lvl6pPr marL="25146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6pPr>
            <a:lvl7pPr marL="29718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7pPr>
            <a:lvl8pPr marL="34290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8pPr>
            <a:lvl9pPr marL="3886200" indent="-228600" defTabSz="449263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rgbClr val="000000"/>
                </a:solidFill>
                <a:latin typeface="Bitstream Vera Serif" pitchFamily="16" charset="0"/>
                <a:ea typeface="msmincho" charset="0"/>
                <a:cs typeface="msmincho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de-DE" sz="1600" i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Do. Learn. Succeed.</a:t>
            </a:r>
            <a:endParaRPr lang="de-DE" sz="1600" i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134447" y="1341437"/>
            <a:ext cx="978266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30312" y="538162"/>
            <a:ext cx="7772401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title text format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874837"/>
            <a:ext cx="906938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the outline text format</a:t>
            </a:r>
          </a:p>
          <a:p>
            <a:pPr lvl="1"/>
            <a:r>
              <a:rPr lang="en-US" dirty="0" smtClean="0"/>
              <a:t>Second Outline Level</a:t>
            </a:r>
          </a:p>
          <a:p>
            <a:pPr lvl="2"/>
            <a:r>
              <a:rPr lang="en-US" dirty="0" smtClean="0"/>
              <a:t>Third Outline Level</a:t>
            </a:r>
          </a:p>
          <a:p>
            <a:pPr lvl="3"/>
            <a:r>
              <a:rPr lang="en-US" dirty="0" smtClean="0"/>
              <a:t>Fourth Outline Level</a:t>
            </a:r>
          </a:p>
          <a:p>
            <a:pPr lvl="4"/>
            <a:r>
              <a:rPr lang="en-US" dirty="0" smtClean="0"/>
              <a:t>Fifth Outline Level</a:t>
            </a:r>
          </a:p>
          <a:p>
            <a:pPr lvl="4"/>
            <a:r>
              <a:rPr lang="en-US" dirty="0" smtClean="0"/>
              <a:t>Sixth Outline Level</a:t>
            </a:r>
          </a:p>
          <a:p>
            <a:pPr lvl="4"/>
            <a:r>
              <a:rPr lang="en-US" dirty="0" smtClean="0"/>
              <a:t>Seventh Outline Level</a:t>
            </a:r>
          </a:p>
          <a:p>
            <a:pPr lvl="4"/>
            <a:r>
              <a:rPr lang="en-US" dirty="0" smtClean="0"/>
              <a:t>Eighth Outline Level</a:t>
            </a:r>
          </a:p>
          <a:p>
            <a:pPr lvl="4"/>
            <a:r>
              <a:rPr lang="en-US" dirty="0" smtClean="0"/>
              <a:t>Ninth Outline Level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"/>
            <a:ext cx="5802312" cy="443108"/>
          </a:xfrm>
          <a:prstGeom prst="rect">
            <a:avLst/>
          </a:prstGeom>
          <a:solidFill>
            <a:srgbClr val="E3DE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effectLst/>
                <a:latin typeface="Bitstream Vera Serif" pitchFamily="16" charset="0"/>
              </a:rPr>
              <a:t>      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effectLst/>
                <a:latin typeface="Georgia" panose="02040502050405020303" pitchFamily="18" charset="0"/>
                <a:cs typeface="Cordia New" pitchFamily="34" charset="-34"/>
              </a:rPr>
              <a:t>Wentworth Institute of Technology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47" y="790"/>
            <a:ext cx="362384" cy="434340"/>
          </a:xfrm>
          <a:prstGeom prst="rect">
            <a:avLst/>
          </a:prstGeom>
        </p:spPr>
      </p:pic>
      <p:sp>
        <p:nvSpPr>
          <p:cNvPr id="11" name="Parallelogram 10"/>
          <p:cNvSpPr/>
          <p:nvPr userDrawn="1"/>
        </p:nvSpPr>
        <p:spPr bwMode="auto">
          <a:xfrm rot="5400000">
            <a:off x="5687695" y="114619"/>
            <a:ext cx="604836" cy="375603"/>
          </a:xfrm>
          <a:prstGeom prst="parallelogram">
            <a:avLst>
              <a:gd name="adj" fmla="val 43422"/>
            </a:avLst>
          </a:prstGeom>
          <a:solidFill>
            <a:srgbClr val="928F00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6177917" y="163831"/>
            <a:ext cx="3902708" cy="4410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  <a:cs typeface="Cordia New" pitchFamily="34" charset="-34"/>
              </a:rPr>
              <a:t>Engineering &amp; Technology</a:t>
            </a:r>
          </a:p>
        </p:txBody>
      </p:sp>
    </p:spTree>
    <p:extLst>
      <p:ext uri="{BB962C8B-B14F-4D97-AF65-F5344CB8AC3E}">
        <p14:creationId xmlns:p14="http://schemas.microsoft.com/office/powerpoint/2010/main" val="351534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600">
          <a:solidFill>
            <a:srgbClr val="82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2pPr>
      <a:lvl3pPr marL="1143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3pPr>
      <a:lvl4pPr marL="1600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4pPr>
      <a:lvl5pPr marL="20574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5pPr>
      <a:lvl6pPr marL="25146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6pPr>
      <a:lvl7pPr marL="29718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7pPr>
      <a:lvl8pPr marL="34290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8pPr>
      <a:lvl9pPr marL="3886200" indent="-228600" algn="ctr" defTabSz="449263" rtl="0" eaLnBrk="1" fontAlgn="base" hangingPunct="1">
        <a:lnSpc>
          <a:spcPct val="11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omic Sans MS" charset="0"/>
          <a:ea typeface="msmincho" charset="0"/>
          <a:cs typeface="msmincho" charset="0"/>
        </a:defRPr>
      </a:lvl9pPr>
    </p:titleStyle>
    <p:bodyStyle>
      <a:lvl1pPr marL="4572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413"/>
        </a:spcAft>
        <a:buClr>
          <a:srgbClr val="820000"/>
        </a:buClr>
        <a:buSzPct val="100000"/>
        <a:buFont typeface="Wingdings" pitchFamily="2" charset="2"/>
        <a:buChar char="§"/>
        <a:defRPr sz="32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9144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1138"/>
        </a:spcAft>
        <a:buClr>
          <a:srgbClr val="820000"/>
        </a:buClr>
        <a:buSzPct val="100000"/>
        <a:buFont typeface="Verdana" pitchFamily="34" charset="0"/>
        <a:buChar char="»"/>
        <a:defRPr sz="28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257300" indent="-274320" algn="l" defTabSz="449263" rtl="0" eaLnBrk="1" fontAlgn="base" hangingPunct="1">
        <a:lnSpc>
          <a:spcPct val="117000"/>
        </a:lnSpc>
        <a:spcBef>
          <a:spcPct val="0"/>
        </a:spcBef>
        <a:spcAft>
          <a:spcPts val="850"/>
        </a:spcAft>
        <a:buClr>
          <a:srgbClr val="820000"/>
        </a:buClr>
        <a:buSzPct val="100000"/>
        <a:buFont typeface="Wingdings" pitchFamily="2" charset="2"/>
        <a:buChar char="§"/>
        <a:defRPr sz="24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7145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575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171700" indent="-3429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820000"/>
        </a:buClr>
        <a:buSzPct val="100000"/>
        <a:buFont typeface="Wingdings" pitchFamily="2" charset="2"/>
        <a:buChar char="§"/>
        <a:defRPr sz="2000">
          <a:solidFill>
            <a:srgbClr val="000000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117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 COMP1000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Update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22437"/>
            <a:ext cx="9069387" cy="2590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The update step can be more complex than a simple increment</a:t>
            </a:r>
            <a:endParaRPr lang="en-US" dirty="0"/>
          </a:p>
          <a:p>
            <a:r>
              <a:rPr lang="en-US" dirty="0" smtClean="0"/>
              <a:t>It can be </a:t>
            </a:r>
            <a:r>
              <a:rPr lang="en-US" i="1" dirty="0" smtClean="0"/>
              <a:t>any</a:t>
            </a:r>
            <a:r>
              <a:rPr lang="en-US" dirty="0" smtClean="0"/>
              <a:t> assignment operation </a:t>
            </a:r>
          </a:p>
          <a:p>
            <a:pPr lvl="1"/>
            <a:r>
              <a:rPr lang="en-US" dirty="0" smtClean="0"/>
              <a:t>Usually updates the loop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Watch out for infinite loops!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144712" y="5078615"/>
            <a:ext cx="5038725" cy="16730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0;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--)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6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859588" y="4002088"/>
            <a:ext cx="162560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038726" y="4373563"/>
            <a:ext cx="1820863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859588" y="4373563"/>
            <a:ext cx="162560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038726" y="4743451"/>
            <a:ext cx="1820863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859588" y="4743451"/>
            <a:ext cx="162560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038726" y="5114926"/>
            <a:ext cx="1820863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859588" y="5114926"/>
            <a:ext cx="162560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5038726" y="5484813"/>
            <a:ext cx="1820863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6859588" y="5486401"/>
            <a:ext cx="162560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5038726" y="5856288"/>
            <a:ext cx="1820863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6859588" y="5856288"/>
            <a:ext cx="162560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038726" y="6227763"/>
            <a:ext cx="1820863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859588" y="6227763"/>
            <a:ext cx="162560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5038726" y="6597651"/>
            <a:ext cx="1820863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6859588" y="6597651"/>
            <a:ext cx="1625600" cy="3714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066" name="Group 1065"/>
          <p:cNvGrpSpPr/>
          <p:nvPr/>
        </p:nvGrpSpPr>
        <p:grpSpPr>
          <a:xfrm>
            <a:off x="1535113" y="4002088"/>
            <a:ext cx="6956425" cy="2973388"/>
            <a:chOff x="1535113" y="4002088"/>
            <a:chExt cx="6956425" cy="2973388"/>
          </a:xfrm>
        </p:grpSpPr>
        <p:sp>
          <p:nvSpPr>
            <p:cNvPr id="1024" name="Rectangle 30"/>
            <p:cNvSpPr>
              <a:spLocks noChangeArrowheads="1"/>
            </p:cNvSpPr>
            <p:nvPr/>
          </p:nvSpPr>
          <p:spPr bwMode="auto">
            <a:xfrm>
              <a:off x="5032376" y="4002088"/>
              <a:ext cx="12700" cy="297338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25" name="Rectangle 31"/>
            <p:cNvSpPr>
              <a:spLocks noChangeArrowheads="1"/>
            </p:cNvSpPr>
            <p:nvPr/>
          </p:nvSpPr>
          <p:spPr bwMode="auto">
            <a:xfrm>
              <a:off x="6853238" y="4002088"/>
              <a:ext cx="12700" cy="297338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27" name="Rectangle 32"/>
            <p:cNvSpPr>
              <a:spLocks noChangeArrowheads="1"/>
            </p:cNvSpPr>
            <p:nvPr/>
          </p:nvSpPr>
          <p:spPr bwMode="auto">
            <a:xfrm>
              <a:off x="1535113" y="4367213"/>
              <a:ext cx="6956425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28" name="Rectangle 33"/>
            <p:cNvSpPr>
              <a:spLocks noChangeArrowheads="1"/>
            </p:cNvSpPr>
            <p:nvPr/>
          </p:nvSpPr>
          <p:spPr bwMode="auto">
            <a:xfrm>
              <a:off x="1535113" y="4737101"/>
              <a:ext cx="6956425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29" name="Rectangle 34"/>
            <p:cNvSpPr>
              <a:spLocks noChangeArrowheads="1"/>
            </p:cNvSpPr>
            <p:nvPr/>
          </p:nvSpPr>
          <p:spPr bwMode="auto">
            <a:xfrm>
              <a:off x="1535113" y="5108576"/>
              <a:ext cx="6956425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30" name="Rectangle 35"/>
            <p:cNvSpPr>
              <a:spLocks noChangeArrowheads="1"/>
            </p:cNvSpPr>
            <p:nvPr/>
          </p:nvSpPr>
          <p:spPr bwMode="auto">
            <a:xfrm>
              <a:off x="1535113" y="5480051"/>
              <a:ext cx="6956425" cy="11113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31" name="Rectangle 36"/>
            <p:cNvSpPr>
              <a:spLocks noChangeArrowheads="1"/>
            </p:cNvSpPr>
            <p:nvPr/>
          </p:nvSpPr>
          <p:spPr bwMode="auto">
            <a:xfrm>
              <a:off x="1535113" y="5849938"/>
              <a:ext cx="6956425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32" name="Rectangle 37"/>
            <p:cNvSpPr>
              <a:spLocks noChangeArrowheads="1"/>
            </p:cNvSpPr>
            <p:nvPr/>
          </p:nvSpPr>
          <p:spPr bwMode="auto">
            <a:xfrm>
              <a:off x="1535113" y="6221413"/>
              <a:ext cx="6956425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33" name="Rectangle 38"/>
            <p:cNvSpPr>
              <a:spLocks noChangeArrowheads="1"/>
            </p:cNvSpPr>
            <p:nvPr/>
          </p:nvSpPr>
          <p:spPr bwMode="auto">
            <a:xfrm>
              <a:off x="1535113" y="6591301"/>
              <a:ext cx="6956425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34" name="Rectangle 39"/>
            <p:cNvSpPr>
              <a:spLocks noChangeArrowheads="1"/>
            </p:cNvSpPr>
            <p:nvPr/>
          </p:nvSpPr>
          <p:spPr bwMode="auto">
            <a:xfrm>
              <a:off x="8478838" y="4002088"/>
              <a:ext cx="12700" cy="2973388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035" name="Rectangle 40"/>
            <p:cNvSpPr>
              <a:spLocks noChangeArrowheads="1"/>
            </p:cNvSpPr>
            <p:nvPr/>
          </p:nvSpPr>
          <p:spPr bwMode="auto">
            <a:xfrm>
              <a:off x="1535113" y="6962776"/>
              <a:ext cx="6956425" cy="12700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036" name="Rectangle 41"/>
          <p:cNvSpPr>
            <a:spLocks noChangeArrowheads="1"/>
          </p:cNvSpPr>
          <p:nvPr/>
        </p:nvSpPr>
        <p:spPr bwMode="auto">
          <a:xfrm>
            <a:off x="5726112" y="4076313"/>
            <a:ext cx="453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total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7" name="Rectangle 42"/>
          <p:cNvSpPr>
            <a:spLocks noChangeArrowheads="1"/>
          </p:cNvSpPr>
          <p:nvPr/>
        </p:nvSpPr>
        <p:spPr bwMode="auto">
          <a:xfrm>
            <a:off x="7573993" y="4076313"/>
            <a:ext cx="2857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val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8" name="Rectangle 43"/>
          <p:cNvSpPr>
            <a:spLocks noChangeArrowheads="1"/>
          </p:cNvSpPr>
          <p:nvPr/>
        </p:nvSpPr>
        <p:spPr bwMode="auto">
          <a:xfrm>
            <a:off x="2452688" y="4436676"/>
            <a:ext cx="7227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before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9" name="Rectangle 44"/>
          <p:cNvSpPr>
            <a:spLocks noChangeArrowheads="1"/>
          </p:cNvSpPr>
          <p:nvPr/>
        </p:nvSpPr>
        <p:spPr bwMode="auto">
          <a:xfrm>
            <a:off x="3212600" y="4448583"/>
            <a:ext cx="3799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hangingPunct="1">
              <a:lnSpc>
                <a:spcPct val="100000"/>
              </a:lnSpc>
              <a:buClrTx/>
              <a:buSzTx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40" name="Rectangle 45"/>
          <p:cNvSpPr>
            <a:spLocks noChangeArrowheads="1"/>
          </p:cNvSpPr>
          <p:nvPr/>
        </p:nvSpPr>
        <p:spPr bwMode="auto">
          <a:xfrm>
            <a:off x="3697288" y="4436676"/>
            <a:ext cx="4296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loop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41" name="Rectangle 46"/>
          <p:cNvSpPr>
            <a:spLocks noChangeArrowheads="1"/>
          </p:cNvSpPr>
          <p:nvPr/>
        </p:nvSpPr>
        <p:spPr bwMode="auto">
          <a:xfrm>
            <a:off x="5794279" y="4436676"/>
            <a:ext cx="3238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42" name="Rectangle 47"/>
          <p:cNvSpPr>
            <a:spLocks noChangeArrowheads="1"/>
          </p:cNvSpPr>
          <p:nvPr/>
        </p:nvSpPr>
        <p:spPr bwMode="auto">
          <a:xfrm>
            <a:off x="7143751" y="4436676"/>
            <a:ext cx="10114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undefined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43" name="Rectangle 48"/>
          <p:cNvSpPr>
            <a:spLocks noChangeArrowheads="1"/>
          </p:cNvSpPr>
          <p:nvPr/>
        </p:nvSpPr>
        <p:spPr bwMode="auto">
          <a:xfrm>
            <a:off x="2144712" y="4807357"/>
            <a:ext cx="9810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after loop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44" name="Rectangle 49"/>
          <p:cNvSpPr>
            <a:spLocks noChangeArrowheads="1"/>
          </p:cNvSpPr>
          <p:nvPr/>
        </p:nvSpPr>
        <p:spPr bwMode="auto">
          <a:xfrm>
            <a:off x="3211512" y="4807357"/>
            <a:ext cx="11997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initialization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45" name="Rectangle 50"/>
          <p:cNvSpPr>
            <a:spLocks noChangeArrowheads="1"/>
          </p:cNvSpPr>
          <p:nvPr/>
        </p:nvSpPr>
        <p:spPr bwMode="auto">
          <a:xfrm>
            <a:off x="5794279" y="4807357"/>
            <a:ext cx="3238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0.0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46" name="Rectangle 51"/>
          <p:cNvSpPr>
            <a:spLocks noChangeArrowheads="1"/>
          </p:cNvSpPr>
          <p:nvPr/>
        </p:nvSpPr>
        <p:spPr bwMode="auto">
          <a:xfrm>
            <a:off x="7531099" y="4807357"/>
            <a:ext cx="3238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1.0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47" name="Rectangle 52"/>
          <p:cNvSpPr>
            <a:spLocks noChangeArrowheads="1"/>
          </p:cNvSpPr>
          <p:nvPr/>
        </p:nvSpPr>
        <p:spPr bwMode="auto">
          <a:xfrm>
            <a:off x="2354170" y="5178039"/>
            <a:ext cx="184794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after first iteration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48" name="Rectangle 53"/>
          <p:cNvSpPr>
            <a:spLocks noChangeArrowheads="1"/>
          </p:cNvSpPr>
          <p:nvPr/>
        </p:nvSpPr>
        <p:spPr bwMode="auto">
          <a:xfrm>
            <a:off x="5787568" y="5178039"/>
            <a:ext cx="3238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1.0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49" name="Rectangle 54"/>
          <p:cNvSpPr>
            <a:spLocks noChangeArrowheads="1"/>
          </p:cNvSpPr>
          <p:nvPr/>
        </p:nvSpPr>
        <p:spPr bwMode="auto">
          <a:xfrm>
            <a:off x="7461249" y="5178039"/>
            <a:ext cx="4504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10.0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0" name="Rectangle 55"/>
          <p:cNvSpPr>
            <a:spLocks noChangeArrowheads="1"/>
          </p:cNvSpPr>
          <p:nvPr/>
        </p:nvSpPr>
        <p:spPr bwMode="auto">
          <a:xfrm>
            <a:off x="2144712" y="5549514"/>
            <a:ext cx="21701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after second iteration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1" name="Rectangle 56"/>
          <p:cNvSpPr>
            <a:spLocks noChangeArrowheads="1"/>
          </p:cNvSpPr>
          <p:nvPr/>
        </p:nvSpPr>
        <p:spPr bwMode="auto">
          <a:xfrm>
            <a:off x="5735181" y="5549514"/>
            <a:ext cx="4504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11.0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2" name="Rectangle 57"/>
          <p:cNvSpPr>
            <a:spLocks noChangeArrowheads="1"/>
          </p:cNvSpPr>
          <p:nvPr/>
        </p:nvSpPr>
        <p:spPr bwMode="auto">
          <a:xfrm>
            <a:off x="7391399" y="5549514"/>
            <a:ext cx="5770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100.0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3" name="Rectangle 58"/>
          <p:cNvSpPr>
            <a:spLocks noChangeArrowheads="1"/>
          </p:cNvSpPr>
          <p:nvPr/>
        </p:nvSpPr>
        <p:spPr bwMode="auto">
          <a:xfrm>
            <a:off x="2275174" y="5919401"/>
            <a:ext cx="19269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after third iteration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4" name="Rectangle 59"/>
          <p:cNvSpPr>
            <a:spLocks noChangeArrowheads="1"/>
          </p:cNvSpPr>
          <p:nvPr/>
        </p:nvSpPr>
        <p:spPr bwMode="auto">
          <a:xfrm>
            <a:off x="5684381" y="5919401"/>
            <a:ext cx="5770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111.0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5" name="Rectangle 60"/>
          <p:cNvSpPr>
            <a:spLocks noChangeArrowheads="1"/>
          </p:cNvSpPr>
          <p:nvPr/>
        </p:nvSpPr>
        <p:spPr bwMode="auto">
          <a:xfrm>
            <a:off x="7319962" y="5919401"/>
            <a:ext cx="7037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1000.0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6" name="Rectangle 61"/>
          <p:cNvSpPr>
            <a:spLocks noChangeArrowheads="1"/>
          </p:cNvSpPr>
          <p:nvPr/>
        </p:nvSpPr>
        <p:spPr bwMode="auto">
          <a:xfrm>
            <a:off x="2206591" y="6290876"/>
            <a:ext cx="20717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after fourth iteration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7" name="Rectangle 62"/>
          <p:cNvSpPr>
            <a:spLocks noChangeArrowheads="1"/>
          </p:cNvSpPr>
          <p:nvPr/>
        </p:nvSpPr>
        <p:spPr bwMode="auto">
          <a:xfrm>
            <a:off x="5631993" y="6290876"/>
            <a:ext cx="7037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1111.0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8" name="Rectangle 63"/>
          <p:cNvSpPr>
            <a:spLocks noChangeArrowheads="1"/>
          </p:cNvSpPr>
          <p:nvPr/>
        </p:nvSpPr>
        <p:spPr bwMode="auto">
          <a:xfrm>
            <a:off x="7250112" y="6290876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10000.0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59" name="Rectangle 64"/>
          <p:cNvSpPr>
            <a:spLocks noChangeArrowheads="1"/>
          </p:cNvSpPr>
          <p:nvPr/>
        </p:nvSpPr>
        <p:spPr bwMode="auto">
          <a:xfrm>
            <a:off x="2449512" y="6660764"/>
            <a:ext cx="549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after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60" name="Rectangle 65"/>
          <p:cNvSpPr>
            <a:spLocks noChangeArrowheads="1"/>
          </p:cNvSpPr>
          <p:nvPr/>
        </p:nvSpPr>
        <p:spPr bwMode="auto">
          <a:xfrm>
            <a:off x="3060200" y="6673463"/>
            <a:ext cx="3799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hangingPunct="1">
              <a:lnSpc>
                <a:spcPct val="100000"/>
              </a:lnSpc>
              <a:buClrTx/>
              <a:buSzTx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61" name="Rectangle 66"/>
          <p:cNvSpPr>
            <a:spLocks noChangeArrowheads="1"/>
          </p:cNvSpPr>
          <p:nvPr/>
        </p:nvSpPr>
        <p:spPr bwMode="auto">
          <a:xfrm>
            <a:off x="3538537" y="6660764"/>
            <a:ext cx="4296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loop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62" name="Rectangle 67"/>
          <p:cNvSpPr>
            <a:spLocks noChangeArrowheads="1"/>
          </p:cNvSpPr>
          <p:nvPr/>
        </p:nvSpPr>
        <p:spPr bwMode="auto">
          <a:xfrm>
            <a:off x="5631993" y="6660764"/>
            <a:ext cx="7037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1111.0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63" name="Rectangle 68"/>
          <p:cNvSpPr>
            <a:spLocks noChangeArrowheads="1"/>
          </p:cNvSpPr>
          <p:nvPr/>
        </p:nvSpPr>
        <p:spPr bwMode="auto">
          <a:xfrm>
            <a:off x="7250112" y="6660764"/>
            <a:ext cx="8303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10000.0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8512" y="1526344"/>
            <a:ext cx="5814651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1000;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10) {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8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8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/>
      <p:bldP spid="1037" grpId="0"/>
      <p:bldP spid="1038" grpId="0"/>
      <p:bldP spid="1039" grpId="0"/>
      <p:bldP spid="1040" grpId="0"/>
      <p:bldP spid="1041" grpId="0"/>
      <p:bldP spid="1042" grpId="0"/>
      <p:bldP spid="1043" grpId="0"/>
      <p:bldP spid="1044" grpId="0"/>
      <p:bldP spid="1045" grpId="0"/>
      <p:bldP spid="1046" grpId="0"/>
      <p:bldP spid="1047" grpId="0"/>
      <p:bldP spid="1048" grpId="0"/>
      <p:bldP spid="1049" grpId="0"/>
      <p:bldP spid="1050" grpId="0"/>
      <p:bldP spid="1051" grpId="0"/>
      <p:bldP spid="1052" grpId="0"/>
      <p:bldP spid="1053" grpId="0"/>
      <p:bldP spid="1054" grpId="0"/>
      <p:bldP spid="1055" grpId="0"/>
      <p:bldP spid="1056" grpId="0"/>
      <p:bldP spid="1057" grpId="0"/>
      <p:bldP spid="1058" grpId="0"/>
      <p:bldP spid="1059" grpId="0"/>
      <p:bldP spid="1060" grpId="0"/>
      <p:bldP spid="1061" grpId="0"/>
      <p:bldP spid="1062" grpId="0"/>
      <p:bldP spid="10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a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loop </a:t>
            </a:r>
            <a:r>
              <a:rPr lang="en-US" dirty="0" smtClean="0"/>
              <a:t>that prints all the powers of two between 1 and 1 billion</a:t>
            </a:r>
          </a:p>
          <a:p>
            <a:r>
              <a:rPr lang="en-US" dirty="0" smtClean="0"/>
              <a:t>Do not use the </a:t>
            </a:r>
            <a:r>
              <a:rPr lang="en-US" dirty="0" err="1" smtClean="0"/>
              <a:t>Math.</a:t>
            </a:r>
            <a:r>
              <a:rPr lang="en-US" i="1" dirty="0" err="1" smtClean="0"/>
              <a:t>pow</a:t>
            </a:r>
            <a:r>
              <a:rPr lang="en-US" dirty="0" smtClean="0"/>
              <a:t>()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function!</a:t>
            </a:r>
          </a:p>
          <a:p>
            <a:r>
              <a:rPr lang="en-US" dirty="0" smtClean="0"/>
              <a:t>Think about how to get from one power of two to the next</a:t>
            </a:r>
          </a:p>
          <a:p>
            <a:pPr lvl="1"/>
            <a:r>
              <a:rPr lang="en-US" dirty="0" smtClean="0"/>
              <a:t>1, 2, 4, 8, 16, 32, 64,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0312" y="3239626"/>
            <a:ext cx="7848600" cy="2068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1000000000;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2) {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8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loops </a:t>
            </a:r>
            <a:r>
              <a:rPr lang="en-US" dirty="0" smtClean="0"/>
              <a:t>when you need to repeat a task a certain number of times</a:t>
            </a:r>
          </a:p>
          <a:p>
            <a:r>
              <a:rPr lang="en-US" dirty="0" smtClean="0"/>
              <a:t>The counter/iteration variable is initialized, checked, and updated as part of the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loop </a:t>
            </a:r>
            <a:r>
              <a:rPr lang="en-US" dirty="0" smtClean="0"/>
              <a:t>syntax</a:t>
            </a:r>
          </a:p>
          <a:p>
            <a:r>
              <a:rPr lang="en-US" dirty="0" smtClean="0"/>
              <a:t>Always check your semicolons to be sure they are in the correct place, with no extras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80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25512" y="3983406"/>
            <a:ext cx="8763001" cy="2463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1;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8)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 smtClean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squared is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392112" y="1611312"/>
            <a:ext cx="9220200" cy="2092325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loops </a:t>
            </a:r>
            <a:r>
              <a:rPr lang="en-US" dirty="0" smtClean="0"/>
              <a:t>are often used to repeat a task a fixed number of times, which leads to a similar structure based on a counter variable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754311" y="3365842"/>
            <a:ext cx="2667000" cy="955360"/>
          </a:xfrm>
          <a:prstGeom prst="wedgeRoundRectCallout">
            <a:avLst>
              <a:gd name="adj1" fmla="val -59794"/>
              <a:gd name="adj2" fmla="val 6902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c</a:t>
            </a:r>
            <a:r>
              <a:rPr lang="en-US" dirty="0" smtClean="0"/>
              <a:t>ounter variable initialization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802312" y="3843522"/>
            <a:ext cx="3086100" cy="955360"/>
          </a:xfrm>
          <a:prstGeom prst="wedgeRoundRectCallout">
            <a:avLst>
              <a:gd name="adj1" fmla="val -124128"/>
              <a:gd name="adj2" fmla="val 4368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c</a:t>
            </a:r>
            <a:r>
              <a:rPr lang="en-US" dirty="0" smtClean="0"/>
              <a:t>ounter variable </a:t>
            </a:r>
            <a:r>
              <a:rPr lang="en-US" dirty="0" err="1" smtClean="0"/>
              <a:t>boolean</a:t>
            </a:r>
            <a:r>
              <a:rPr lang="en-US" dirty="0" smtClean="0"/>
              <a:t> expression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135312" y="5742033"/>
            <a:ext cx="2667000" cy="955360"/>
          </a:xfrm>
          <a:prstGeom prst="wedgeRoundRectCallout">
            <a:avLst>
              <a:gd name="adj1" fmla="val -70703"/>
              <a:gd name="adj2" fmla="val -5605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c</a:t>
            </a:r>
            <a:r>
              <a:rPr lang="en-US" dirty="0" smtClean="0"/>
              <a:t>ounter variable update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3712"/>
            <a:ext cx="9069387" cy="125412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loops are specialized loops based on that counter structure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44512" y="3246437"/>
            <a:ext cx="2514600" cy="955360"/>
          </a:xfrm>
          <a:prstGeom prst="wedgeRoundRectCallout">
            <a:avLst>
              <a:gd name="adj1" fmla="val 36416"/>
              <a:gd name="adj2" fmla="val 10600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c</a:t>
            </a:r>
            <a:r>
              <a:rPr lang="en-US" dirty="0" smtClean="0"/>
              <a:t>ounter variable initialization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135312" y="3246437"/>
            <a:ext cx="3048000" cy="955360"/>
          </a:xfrm>
          <a:prstGeom prst="wedgeRoundRectCallout">
            <a:avLst>
              <a:gd name="adj1" fmla="val -12262"/>
              <a:gd name="adj2" fmla="val 11144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c</a:t>
            </a:r>
            <a:r>
              <a:rPr lang="en-US" dirty="0" smtClean="0"/>
              <a:t>ounter variable </a:t>
            </a:r>
            <a:r>
              <a:rPr lang="en-US" dirty="0" err="1" smtClean="0"/>
              <a:t>boolean</a:t>
            </a:r>
            <a:r>
              <a:rPr lang="en-US" dirty="0" smtClean="0"/>
              <a:t> expression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259512" y="3246437"/>
            <a:ext cx="2514600" cy="955360"/>
          </a:xfrm>
          <a:prstGeom prst="wedgeRoundRectCallout">
            <a:avLst>
              <a:gd name="adj1" fmla="val -61931"/>
              <a:gd name="adj2" fmla="val 11253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c</a:t>
            </a:r>
            <a:r>
              <a:rPr lang="en-US" dirty="0" smtClean="0"/>
              <a:t>ounter variable update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9312" y="4403099"/>
            <a:ext cx="8915400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8;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squared is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8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9331" y="1610933"/>
            <a:ext cx="8680581" cy="1902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(INITIALIZATION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BOOLEAN_EXPRESSION;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UPDATE) {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	STATEMENT1;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STATEMENT2;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44912" y="2677733"/>
            <a:ext cx="1905000" cy="477680"/>
          </a:xfrm>
          <a:prstGeom prst="wedgeRoundRectCallout">
            <a:avLst>
              <a:gd name="adj1" fmla="val -78784"/>
              <a:gd name="adj2" fmla="val -5105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/>
              <a:t>l</a:t>
            </a:r>
            <a:r>
              <a:rPr lang="en-US" dirty="0" smtClean="0"/>
              <a:t>oop body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476292" y="3932237"/>
            <a:ext cx="9305969" cy="3733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INITIALIZATON</a:t>
            </a:r>
            <a:r>
              <a:rPr lang="en-US" sz="2800" dirty="0" smtClean="0"/>
              <a:t> is done </a:t>
            </a:r>
            <a:r>
              <a:rPr lang="en-US" sz="2800" u="sng" dirty="0" smtClean="0"/>
              <a:t>one</a:t>
            </a:r>
            <a:r>
              <a:rPr lang="en-US" sz="2800" b="1" dirty="0" smtClean="0"/>
              <a:t> </a:t>
            </a:r>
            <a:r>
              <a:rPr lang="en-US" sz="2800" dirty="0" smtClean="0"/>
              <a:t>time, </a:t>
            </a:r>
            <a:r>
              <a:rPr lang="en-US" sz="2800" u="sng" dirty="0" smtClean="0"/>
              <a:t>before</a:t>
            </a:r>
            <a:r>
              <a:rPr lang="en-US" sz="2800" dirty="0" smtClean="0"/>
              <a:t> the first loop iteration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800" dirty="0" smtClean="0"/>
              <a:t> is done </a:t>
            </a:r>
            <a:r>
              <a:rPr lang="en-US" sz="2800" u="sng" dirty="0" smtClean="0"/>
              <a:t>every</a:t>
            </a:r>
            <a:r>
              <a:rPr lang="en-US" sz="2800" dirty="0" smtClean="0"/>
              <a:t> loop iteration </a:t>
            </a:r>
            <a:r>
              <a:rPr lang="en-US" sz="2800" u="sng" dirty="0" smtClean="0"/>
              <a:t>after</a:t>
            </a:r>
            <a:r>
              <a:rPr lang="en-US" sz="2800" dirty="0" smtClean="0"/>
              <a:t> the last loop body statement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BOOLEAN_EXPRESSION</a:t>
            </a:r>
            <a:r>
              <a:rPr lang="en-US" sz="2800" dirty="0" smtClean="0"/>
              <a:t> is checked </a:t>
            </a:r>
            <a:r>
              <a:rPr lang="en-US" sz="2800" u="sng" dirty="0" smtClean="0"/>
              <a:t>every</a:t>
            </a:r>
            <a:r>
              <a:rPr lang="en-US" sz="2800" dirty="0" smtClean="0"/>
              <a:t> loop iteration, </a:t>
            </a:r>
            <a:r>
              <a:rPr lang="en-US" sz="2800" u="sng" dirty="0" smtClean="0"/>
              <a:t>after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800" dirty="0" smtClean="0">
                <a:cs typeface="Consolas" pitchFamily="49" charset="0"/>
              </a:rPr>
              <a:t> (and </a:t>
            </a:r>
            <a:r>
              <a:rPr lang="en-US" sz="2800" u="sng" dirty="0" smtClean="0">
                <a:cs typeface="Consolas" pitchFamily="49" charset="0"/>
              </a:rPr>
              <a:t>once</a:t>
            </a:r>
            <a:r>
              <a:rPr lang="en-US" sz="2800" dirty="0" smtClean="0">
                <a:cs typeface="Consolas" pitchFamily="49" charset="0"/>
              </a:rPr>
              <a:t> after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INITIALIZATION)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6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640512" y="2468302"/>
            <a:ext cx="2819400" cy="1294713"/>
          </a:xfrm>
          <a:prstGeom prst="wedgeRoundRectCallout">
            <a:avLst>
              <a:gd name="adj1" fmla="val -83584"/>
              <a:gd name="adj2" fmla="val 2552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Create a new random number generator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869112" y="5303837"/>
            <a:ext cx="2819400" cy="1295401"/>
          </a:xfrm>
          <a:prstGeom prst="wedgeRoundRectCallout">
            <a:avLst>
              <a:gd name="adj1" fmla="val -70647"/>
              <a:gd name="adj2" fmla="val -101846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dirty="0" smtClean="0"/>
              <a:t>Generate a random </a:t>
            </a:r>
            <a:r>
              <a:rPr lang="en-US" dirty="0" smtClean="0"/>
              <a:t>number between 0 and 9</a:t>
            </a:r>
            <a:endParaRPr kumimoji="0" lang="en-US" sz="2400" b="0" i="0" u="none" strike="noStrike" cap="none" normalizeH="0" baseline="0" dirty="0" smtClean="0">
              <a:ln>
                <a:noFill/>
              </a:ln>
              <a:effectLst/>
              <a:latin typeface="Bitstream Vera Serif" pitchFamily="1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1712" y="1417637"/>
            <a:ext cx="7239000" cy="453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java.util.Random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ForExample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Scanner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Random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generator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Random();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20;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generator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.nextInt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(10);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random_value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5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646237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/>
              <a:t>There are only two semicolons</a:t>
            </a:r>
          </a:p>
          <a:p>
            <a:pPr lvl="1"/>
            <a:r>
              <a:rPr lang="en-US" sz="2400" dirty="0" smtClean="0"/>
              <a:t>Between the initialization step and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</a:t>
            </a:r>
          </a:p>
          <a:p>
            <a:pPr lvl="1"/>
            <a:r>
              <a:rPr lang="en-US" sz="2400" dirty="0" smtClean="0"/>
              <a:t>Between the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expression and the update step</a:t>
            </a:r>
          </a:p>
          <a:p>
            <a:r>
              <a:rPr lang="en-US" sz="2800" dirty="0" smtClean="0"/>
              <a:t>No semicolon after the update step</a:t>
            </a:r>
          </a:p>
          <a:p>
            <a:r>
              <a:rPr lang="en-US" sz="2800" dirty="0" smtClean="0"/>
              <a:t>No semicolon after the parentheses</a:t>
            </a:r>
          </a:p>
          <a:p>
            <a:r>
              <a:rPr lang="en-US" sz="2800" dirty="0" smtClean="0"/>
              <a:t>If you are doing an increment, be sure you do something like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2800" dirty="0" smtClean="0"/>
              <a:t>, </a:t>
            </a:r>
            <a:r>
              <a:rPr lang="en-US" sz="2800" dirty="0" smtClean="0"/>
              <a:t>not just </a:t>
            </a:r>
            <a:r>
              <a:rPr lang="en-US" sz="28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+1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smtClean="0"/>
              <a:t>That is, either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 </a:t>
            </a:r>
            <a:r>
              <a:rPr lang="en-US" sz="2400" dirty="0" smtClean="0"/>
              <a:t>or </a:t>
            </a:r>
            <a:r>
              <a:rPr lang="en-US" sz="2400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smtClean="0"/>
              <a:t>Just </a:t>
            </a:r>
            <a:r>
              <a:rPr lang="en-US" sz="2400" dirty="0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sz="2400" dirty="0" smtClean="0"/>
              <a:t> </a:t>
            </a:r>
            <a:r>
              <a:rPr lang="en-US" sz="2400" dirty="0" smtClean="0"/>
              <a:t>doesn’t do anything!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344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Write a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loop </a:t>
            </a:r>
            <a:r>
              <a:rPr lang="en-US" dirty="0" smtClean="0"/>
              <a:t>that prints all the numbers between 100 and 200 </a:t>
            </a:r>
            <a:r>
              <a:rPr lang="en-US" dirty="0" smtClean="0"/>
              <a:t>(inclusive, in </a:t>
            </a:r>
            <a:r>
              <a:rPr lang="en-US" dirty="0" smtClean="0"/>
              <a:t>increasing order)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09031" y="3170237"/>
            <a:ext cx="5414962" cy="1673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100;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&lt;= 200;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and</a:t>
            </a:r>
            <a:r>
              <a:rPr lang="en-US" sz="3200" dirty="0" smtClean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endParaRPr lang="en-US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Both kinds of loops work basically the same way</a:t>
            </a:r>
          </a:p>
          <a:p>
            <a:r>
              <a:rPr lang="en-US" dirty="0" smtClean="0"/>
              <a:t>The only difference is that the initialization and update pieces are part of the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syntax </a:t>
            </a:r>
            <a:r>
              <a:rPr lang="en-US" dirty="0" smtClean="0"/>
              <a:t>directly</a:t>
            </a:r>
          </a:p>
          <a:p>
            <a:r>
              <a:rPr lang="en-US" dirty="0" smtClean="0"/>
              <a:t>There is no particular benefit to using either loop, so you should use the one that makes the most sense to you in each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8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AE1A2C68-3AE8-4636-B266-E43DAA38822E}"/>
    </a:ext>
  </a:extLst>
</a:theme>
</file>

<file path=ppt/theme/theme2.xml><?xml version="1.0" encoding="utf-8"?>
<a:theme xmlns:a="http://schemas.openxmlformats.org/drawingml/2006/main" name="comp128 titl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omic Sans MS"/>
        <a:ea typeface="msmincho"/>
        <a:cs typeface="msmincho"/>
      </a:majorFont>
      <a:minorFont>
        <a:latin typeface="Comic Sans MS"/>
        <a:ea typeface="msmincho"/>
        <a:cs typeface="msminch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8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US" sz="2400" b="0" i="0" u="none" strike="noStrike" cap="none" normalizeH="0" baseline="0" smtClean="0">
            <a:ln>
              <a:noFill/>
            </a:ln>
            <a:effectLst/>
            <a:latin typeface="Bitstream Vera Serif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12459FF-DE4A-4FE4-9155-2FFE1E53AE01}" vid="{49AC0599-F6D6-4661-A444-01CF26CBDAF2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comp1000</Template>
  <TotalTime>126</TotalTime>
  <Words>569</Words>
  <Application>Microsoft Office PowerPoint</Application>
  <PresentationFormat>Custom</PresentationFormat>
  <Paragraphs>135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Bitstream Vera Serif</vt:lpstr>
      <vt:lpstr>Calibri</vt:lpstr>
      <vt:lpstr>Comic Sans MS</vt:lpstr>
      <vt:lpstr>Consolas</vt:lpstr>
      <vt:lpstr>Cordia New</vt:lpstr>
      <vt:lpstr>Georgia</vt:lpstr>
      <vt:lpstr>msmincho</vt:lpstr>
      <vt:lpstr>Tahoma</vt:lpstr>
      <vt:lpstr>Times New Roman</vt:lpstr>
      <vt:lpstr>Verdana</vt:lpstr>
      <vt:lpstr>Wingdings</vt:lpstr>
      <vt:lpstr>comp128</vt:lpstr>
      <vt:lpstr>comp128 title</vt:lpstr>
      <vt:lpstr>WIT COMP1000</vt:lpstr>
      <vt:lpstr>while Loops</vt:lpstr>
      <vt:lpstr>for loops</vt:lpstr>
      <vt:lpstr>Generic Form</vt:lpstr>
      <vt:lpstr>Another Example</vt:lpstr>
      <vt:lpstr>Gotchas</vt:lpstr>
      <vt:lpstr>Exercise</vt:lpstr>
      <vt:lpstr>Answer</vt:lpstr>
      <vt:lpstr>for and while</vt:lpstr>
      <vt:lpstr>Complex Update Steps</vt:lpstr>
      <vt:lpstr>Another Example</vt:lpstr>
      <vt:lpstr>Exercise</vt:lpstr>
      <vt:lpstr>Answer</vt:lpstr>
      <vt:lpstr>Take Home Points</vt:lpstr>
    </vt:vector>
  </TitlesOfParts>
  <Company>Wentworth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WIT COMP1000</dc:title>
  <dc:creator>Wiseman, Charles</dc:creator>
  <cp:lastModifiedBy>Wiseman, Charlie</cp:lastModifiedBy>
  <cp:revision>7</cp:revision>
  <cp:lastPrinted>1601-01-01T00:00:00Z</cp:lastPrinted>
  <dcterms:created xsi:type="dcterms:W3CDTF">2015-09-30T14:39:51Z</dcterms:created>
  <dcterms:modified xsi:type="dcterms:W3CDTF">2015-09-30T16:46:33Z</dcterms:modified>
</cp:coreProperties>
</file>