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51" r:id="rId2"/>
  </p:sldMasterIdLst>
  <p:notesMasterIdLst>
    <p:notesMasterId r:id="rId31"/>
  </p:notesMasterIdLst>
  <p:sldIdLst>
    <p:sldId id="258" r:id="rId3"/>
    <p:sldId id="261" r:id="rId4"/>
    <p:sldId id="262" r:id="rId5"/>
    <p:sldId id="263" r:id="rId6"/>
    <p:sldId id="264" r:id="rId7"/>
    <p:sldId id="265" r:id="rId8"/>
    <p:sldId id="284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87" r:id="rId18"/>
    <p:sldId id="274" r:id="rId19"/>
    <p:sldId id="275" r:id="rId20"/>
    <p:sldId id="276" r:id="rId21"/>
    <p:sldId id="277" r:id="rId22"/>
    <p:sldId id="278" r:id="rId23"/>
    <p:sldId id="285" r:id="rId24"/>
    <p:sldId id="286" r:id="rId25"/>
    <p:sldId id="280" r:id="rId26"/>
    <p:sldId id="279" r:id="rId27"/>
    <p:sldId id="281" r:id="rId28"/>
    <p:sldId id="282" r:id="rId29"/>
    <p:sldId id="283" r:id="rId30"/>
  </p:sldIdLst>
  <p:sldSz cx="10080625" cy="7559675"/>
  <p:notesSz cx="7772400" cy="10058400"/>
  <p:defaultTextStyle>
    <a:defPPr>
      <a:defRPr lang="en-US"/>
    </a:defPPr>
    <a:lvl1pPr algn="l" defTabSz="449263" rtl="0" fontAlgn="base" hangingPunct="0">
      <a:lnSpc>
        <a:spcPct val="98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tx1"/>
        </a:solidFill>
        <a:latin typeface="Bitstream Vera Serif" pitchFamily="16" charset="0"/>
        <a:ea typeface="+mn-ea"/>
        <a:cs typeface="+mn-cs"/>
      </a:defRPr>
    </a:lvl1pPr>
    <a:lvl2pPr marL="742950" indent="-285750" algn="l" defTabSz="449263" rtl="0" fontAlgn="base" hangingPunct="0">
      <a:lnSpc>
        <a:spcPct val="98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tx1"/>
        </a:solidFill>
        <a:latin typeface="Bitstream Vera Serif" pitchFamily="16" charset="0"/>
        <a:ea typeface="+mn-ea"/>
        <a:cs typeface="+mn-cs"/>
      </a:defRPr>
    </a:lvl2pPr>
    <a:lvl3pPr marL="1143000" indent="-228600" algn="l" defTabSz="449263" rtl="0" fontAlgn="base" hangingPunct="0">
      <a:lnSpc>
        <a:spcPct val="98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tx1"/>
        </a:solidFill>
        <a:latin typeface="Bitstream Vera Serif" pitchFamily="16" charset="0"/>
        <a:ea typeface="+mn-ea"/>
        <a:cs typeface="+mn-cs"/>
      </a:defRPr>
    </a:lvl3pPr>
    <a:lvl4pPr marL="1600200" indent="-228600" algn="l" defTabSz="449263" rtl="0" fontAlgn="base" hangingPunct="0">
      <a:lnSpc>
        <a:spcPct val="98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tx1"/>
        </a:solidFill>
        <a:latin typeface="Bitstream Vera Serif" pitchFamily="16" charset="0"/>
        <a:ea typeface="+mn-ea"/>
        <a:cs typeface="+mn-cs"/>
      </a:defRPr>
    </a:lvl4pPr>
    <a:lvl5pPr marL="2057400" indent="-228600" algn="l" defTabSz="449263" rtl="0" fontAlgn="base" hangingPunct="0">
      <a:lnSpc>
        <a:spcPct val="98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tx1"/>
        </a:solidFill>
        <a:latin typeface="Bitstream Vera Serif" pitchFamily="16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Bitstream Vera Serif" pitchFamily="16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Bitstream Vera Serif" pitchFamily="16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Bitstream Vera Serif" pitchFamily="16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Bitstream Vera Serif" pitchFamily="1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820000"/>
    <a:srgbClr val="640000"/>
    <a:srgbClr val="928F00"/>
    <a:srgbClr val="E3DE00"/>
    <a:srgbClr val="C9C400"/>
    <a:srgbClr val="FFFF66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1367" autoAdjust="0"/>
  </p:normalViewPr>
  <p:slideViewPr>
    <p:cSldViewPr>
      <p:cViewPr varScale="1">
        <p:scale>
          <a:sx n="84" d="100"/>
          <a:sy n="84" d="100"/>
        </p:scale>
        <p:origin x="1224" y="8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587500" y="1006475"/>
            <a:ext cx="4594225" cy="344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1185863" y="4787900"/>
            <a:ext cx="5405437" cy="3824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714034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r>
              <a:rPr lang="en-US" dirty="0" smtClean="0"/>
              <a:t>WIT COMP1000 Computer Science I Course Material by Wentworth</a:t>
            </a:r>
            <a:r>
              <a:rPr lang="en-US" baseline="0" dirty="0" smtClean="0"/>
              <a:t> Institute of Technology</a:t>
            </a:r>
            <a:r>
              <a:rPr lang="en-US" dirty="0" smtClean="0"/>
              <a:t> (http://www.wit.edu/computer-science) is licensed under a Creative Commons Attribution-</a:t>
            </a:r>
            <a:r>
              <a:rPr lang="en-US" dirty="0" err="1" smtClean="0"/>
              <a:t>NonCommercial</a:t>
            </a:r>
            <a:r>
              <a:rPr lang="en-US" dirty="0" smtClean="0"/>
              <a:t> 4.0 International License (http://creativecommons.org/licenses/by-nc/4.0/).</a:t>
            </a:r>
            <a:r>
              <a:rPr lang="en-US" sz="1200" b="0" i="0" kern="1200" dirty="0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 </a:t>
            </a:r>
            <a:r>
              <a:rPr lang="en-US" sz="1200" b="0" i="0" kern="1200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Based on a work at </a:t>
            </a:r>
            <a:r>
              <a:rPr lang="en-US" sz="1200" b="0" i="0" u="none" strike="noStrike" kern="1200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https://sites.google.com/site/witcomp128fall2014.</a:t>
            </a:r>
            <a:endParaRPr lang="en-US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301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487167" y="1570037"/>
            <a:ext cx="9143999" cy="5334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1792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1473200"/>
            <a:ext cx="8569325" cy="1620837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 anchor="ctr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185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7200" indent="-457200">
              <a:buFont typeface="Wingdings" pitchFamily="2" charset="2"/>
              <a:buChar char="§"/>
              <a:defRPr/>
            </a:lvl1pPr>
            <a:lvl2pPr marL="914400" indent="-457200">
              <a:buFont typeface="Arial" pitchFamily="34" charset="0"/>
              <a:buChar char="•"/>
              <a:defRPr/>
            </a:lvl2pPr>
            <a:lvl3pPr marL="1257300" indent="-342900">
              <a:buFont typeface="Wingdings" pitchFamily="2" charset="2"/>
              <a:buChar char="§"/>
              <a:defRPr/>
            </a:lvl3pPr>
            <a:lvl4pPr marL="1714500" indent="-342900">
              <a:buFont typeface="Arial" pitchFamily="34" charset="0"/>
              <a:buChar char="•"/>
              <a:defRPr/>
            </a:lvl4pPr>
            <a:lvl5pPr marL="2171700" indent="-342900">
              <a:buFont typeface="Wingdings" pitchFamily="2" charset="2"/>
              <a:buChar char="§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610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Line 1"/>
          <p:cNvSpPr>
            <a:spLocks noChangeShapeType="1"/>
          </p:cNvSpPr>
          <p:nvPr/>
        </p:nvSpPr>
        <p:spPr bwMode="auto">
          <a:xfrm>
            <a:off x="134447" y="7132637"/>
            <a:ext cx="978266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306485" y="7227691"/>
            <a:ext cx="1762027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5876" rIns="0" bIns="0"/>
          <a:lstStyle>
            <a:lvl1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Bitstream Vera Serif" pitchFamily="16" charset="0"/>
                <a:ea typeface="msmincho" charset="0"/>
                <a:cs typeface="msmincho" charset="0"/>
              </a:defRPr>
            </a:lvl1pPr>
            <a:lvl2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Bitstream Vera Serif" pitchFamily="16" charset="0"/>
                <a:ea typeface="msmincho" charset="0"/>
                <a:cs typeface="msmincho" charset="0"/>
              </a:defRPr>
            </a:lvl2pPr>
            <a:lvl3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Bitstream Vera Serif" pitchFamily="16" charset="0"/>
                <a:ea typeface="msmincho" charset="0"/>
                <a:cs typeface="msmincho" charset="0"/>
              </a:defRPr>
            </a:lvl3pPr>
            <a:lvl4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Bitstream Vera Serif" pitchFamily="16" charset="0"/>
                <a:ea typeface="msmincho" charset="0"/>
                <a:cs typeface="msmincho" charset="0"/>
              </a:defRPr>
            </a:lvl4pPr>
            <a:lvl5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Bitstream Vera Serif" pitchFamily="16" charset="0"/>
                <a:ea typeface="msmincho" charset="0"/>
                <a:cs typeface="msmincho" charset="0"/>
              </a:defRPr>
            </a:lvl5pPr>
            <a:lvl6pPr marL="2514600" indent="-228600" defTabSz="449263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Bitstream Vera Serif" pitchFamily="16" charset="0"/>
                <a:ea typeface="msmincho" charset="0"/>
                <a:cs typeface="msmincho" charset="0"/>
              </a:defRPr>
            </a:lvl6pPr>
            <a:lvl7pPr marL="2971800" indent="-228600" defTabSz="449263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Bitstream Vera Serif" pitchFamily="16" charset="0"/>
                <a:ea typeface="msmincho" charset="0"/>
                <a:cs typeface="msmincho" charset="0"/>
              </a:defRPr>
            </a:lvl7pPr>
            <a:lvl8pPr marL="3429000" indent="-228600" defTabSz="449263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Bitstream Vera Serif" pitchFamily="16" charset="0"/>
                <a:ea typeface="msmincho" charset="0"/>
                <a:cs typeface="msmincho" charset="0"/>
              </a:defRPr>
            </a:lvl8pPr>
            <a:lvl9pPr marL="3886200" indent="-228600" defTabSz="449263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Bitstream Vera Serif" pitchFamily="16" charset="0"/>
                <a:ea typeface="msmincho" charset="0"/>
                <a:cs typeface="msmincho" charset="0"/>
              </a:defRPr>
            </a:lvl9pPr>
          </a:lstStyle>
          <a:p>
            <a:pPr>
              <a:lnSpc>
                <a:spcPct val="93000"/>
              </a:lnSpc>
            </a:pPr>
            <a:r>
              <a:rPr lang="de-DE" sz="1600" i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WIT COMP1000</a:t>
            </a:r>
            <a:endParaRPr lang="de-DE" sz="1600" i="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4843216" y="7216202"/>
            <a:ext cx="365125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5876" rIns="0" bIns="0"/>
          <a:lstStyle/>
          <a:p>
            <a:pPr>
              <a:lnSpc>
                <a:spcPct val="93000"/>
              </a:lnSpc>
            </a:pPr>
            <a:fld id="{0CBF143C-F1D4-4CC7-8AA6-A94FC5CAAAF3}" type="slidenum">
              <a:rPr lang="de-DE" sz="180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pPr>
                <a:lnSpc>
                  <a:spcPct val="93000"/>
                </a:lnSpc>
              </a:pPr>
              <a:t>‹#›</a:t>
            </a:fld>
            <a:endParaRPr lang="de-DE" sz="1800" dirty="0">
              <a:solidFill>
                <a:srgbClr val="00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230312" y="309562"/>
            <a:ext cx="7772401" cy="126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the title text format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570037"/>
            <a:ext cx="9069387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the outline text format</a:t>
            </a:r>
          </a:p>
          <a:p>
            <a:pPr lvl="1"/>
            <a:r>
              <a:rPr lang="en-US" dirty="0" smtClean="0"/>
              <a:t>Second Outline Level</a:t>
            </a:r>
          </a:p>
          <a:p>
            <a:pPr lvl="2"/>
            <a:r>
              <a:rPr lang="en-US" dirty="0" smtClean="0"/>
              <a:t>Third Outline Level</a:t>
            </a:r>
          </a:p>
          <a:p>
            <a:pPr lvl="3"/>
            <a:r>
              <a:rPr lang="en-US" dirty="0" smtClean="0"/>
              <a:t>Fourth Outline Level</a:t>
            </a:r>
          </a:p>
          <a:p>
            <a:pPr lvl="4"/>
            <a:r>
              <a:rPr lang="en-US" dirty="0" smtClean="0"/>
              <a:t>Fifth Outline Level</a:t>
            </a:r>
          </a:p>
          <a:p>
            <a:pPr lvl="4"/>
            <a:r>
              <a:rPr lang="en-US" dirty="0" smtClean="0"/>
              <a:t>Sixth Outline Level</a:t>
            </a:r>
          </a:p>
          <a:p>
            <a:pPr lvl="4"/>
            <a:r>
              <a:rPr lang="en-US" dirty="0" smtClean="0"/>
              <a:t>Seventh Outline Level</a:t>
            </a:r>
          </a:p>
          <a:p>
            <a:pPr lvl="4"/>
            <a:r>
              <a:rPr lang="en-US" dirty="0" smtClean="0"/>
              <a:t>Eighth Outline Level</a:t>
            </a:r>
          </a:p>
          <a:p>
            <a:pPr lvl="4"/>
            <a:r>
              <a:rPr lang="en-US" dirty="0" smtClean="0"/>
              <a:t>Ninth Outline Level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0" y="1"/>
            <a:ext cx="5802312" cy="443108"/>
          </a:xfrm>
          <a:prstGeom prst="rect">
            <a:avLst/>
          </a:prstGeom>
          <a:solidFill>
            <a:srgbClr val="E3DE00">
              <a:alpha val="50196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effectLst/>
                <a:latin typeface="Bitstream Vera Serif" pitchFamily="16" charset="0"/>
              </a:rPr>
              <a:t>       </a:t>
            </a:r>
            <a:r>
              <a:rPr kumimoji="0" lang="en-US" sz="2200" b="1" i="0" u="none" strike="noStrike" cap="none" normalizeH="0" baseline="0" dirty="0" smtClean="0">
                <a:ln>
                  <a:noFill/>
                </a:ln>
                <a:effectLst/>
                <a:latin typeface="Georgia" panose="02040502050405020303" pitchFamily="18" charset="0"/>
                <a:cs typeface="Cordia New" pitchFamily="34" charset="-34"/>
              </a:rPr>
              <a:t>Wentworth Institute of Technology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47" y="790"/>
            <a:ext cx="362384" cy="434340"/>
          </a:xfrm>
          <a:prstGeom prst="rect">
            <a:avLst/>
          </a:prstGeom>
        </p:spPr>
      </p:pic>
      <p:sp>
        <p:nvSpPr>
          <p:cNvPr id="6" name="Parallelogram 5"/>
          <p:cNvSpPr/>
          <p:nvPr/>
        </p:nvSpPr>
        <p:spPr bwMode="auto">
          <a:xfrm rot="5400000">
            <a:off x="5687695" y="114619"/>
            <a:ext cx="604836" cy="375603"/>
          </a:xfrm>
          <a:prstGeom prst="parallelogram">
            <a:avLst>
              <a:gd name="adj" fmla="val 43422"/>
            </a:avLst>
          </a:prstGeom>
          <a:solidFill>
            <a:srgbClr val="928F00">
              <a:alpha val="7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effectLst/>
              <a:latin typeface="Bitstream Vera Serif" pitchFamily="16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6177917" y="163831"/>
            <a:ext cx="3902708" cy="441008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eorgia" panose="02040502050405020303" pitchFamily="18" charset="0"/>
                <a:cs typeface="Cordia New" pitchFamily="34" charset="-34"/>
              </a:rPr>
              <a:t>Engineering &amp; Technology</a:t>
            </a:r>
          </a:p>
        </p:txBody>
      </p:sp>
      <p:sp>
        <p:nvSpPr>
          <p:cNvPr id="18" name="Text Box 3"/>
          <p:cNvSpPr txBox="1">
            <a:spLocks noChangeArrowheads="1"/>
          </p:cNvSpPr>
          <p:nvPr/>
        </p:nvSpPr>
        <p:spPr bwMode="auto">
          <a:xfrm>
            <a:off x="7993257" y="7227692"/>
            <a:ext cx="1923855" cy="257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5876" rIns="0" bIns="0"/>
          <a:lstStyle>
            <a:lvl1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Bitstream Vera Serif" pitchFamily="16" charset="0"/>
                <a:ea typeface="msmincho" charset="0"/>
                <a:cs typeface="msmincho" charset="0"/>
              </a:defRPr>
            </a:lvl1pPr>
            <a:lvl2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Bitstream Vera Serif" pitchFamily="16" charset="0"/>
                <a:ea typeface="msmincho" charset="0"/>
                <a:cs typeface="msmincho" charset="0"/>
              </a:defRPr>
            </a:lvl2pPr>
            <a:lvl3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Bitstream Vera Serif" pitchFamily="16" charset="0"/>
                <a:ea typeface="msmincho" charset="0"/>
                <a:cs typeface="msmincho" charset="0"/>
              </a:defRPr>
            </a:lvl3pPr>
            <a:lvl4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Bitstream Vera Serif" pitchFamily="16" charset="0"/>
                <a:ea typeface="msmincho" charset="0"/>
                <a:cs typeface="msmincho" charset="0"/>
              </a:defRPr>
            </a:lvl4pPr>
            <a:lvl5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Bitstream Vera Serif" pitchFamily="16" charset="0"/>
                <a:ea typeface="msmincho" charset="0"/>
                <a:cs typeface="msmincho" charset="0"/>
              </a:defRPr>
            </a:lvl5pPr>
            <a:lvl6pPr marL="2514600" indent="-228600" defTabSz="449263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Bitstream Vera Serif" pitchFamily="16" charset="0"/>
                <a:ea typeface="msmincho" charset="0"/>
                <a:cs typeface="msmincho" charset="0"/>
              </a:defRPr>
            </a:lvl6pPr>
            <a:lvl7pPr marL="2971800" indent="-228600" defTabSz="449263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Bitstream Vera Serif" pitchFamily="16" charset="0"/>
                <a:ea typeface="msmincho" charset="0"/>
                <a:cs typeface="msmincho" charset="0"/>
              </a:defRPr>
            </a:lvl7pPr>
            <a:lvl8pPr marL="3429000" indent="-228600" defTabSz="449263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Bitstream Vera Serif" pitchFamily="16" charset="0"/>
                <a:ea typeface="msmincho" charset="0"/>
                <a:cs typeface="msmincho" charset="0"/>
              </a:defRPr>
            </a:lvl8pPr>
            <a:lvl9pPr marL="3886200" indent="-228600" defTabSz="449263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Bitstream Vera Serif" pitchFamily="16" charset="0"/>
                <a:ea typeface="msmincho" charset="0"/>
                <a:cs typeface="msmincho" charset="0"/>
              </a:defRPr>
            </a:lvl9pPr>
          </a:lstStyle>
          <a:p>
            <a:pPr>
              <a:lnSpc>
                <a:spcPct val="93000"/>
              </a:lnSpc>
            </a:pPr>
            <a:r>
              <a:rPr lang="de-DE" sz="1600" i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Do. Learn. Succeed.</a:t>
            </a:r>
            <a:endParaRPr lang="de-DE" sz="1600" i="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2" name="Line 1"/>
          <p:cNvSpPr>
            <a:spLocks noChangeShapeType="1"/>
          </p:cNvSpPr>
          <p:nvPr/>
        </p:nvSpPr>
        <p:spPr bwMode="auto">
          <a:xfrm>
            <a:off x="134447" y="1341437"/>
            <a:ext cx="978266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ctr" defTabSz="449263" rtl="0" eaLnBrk="1" fontAlgn="base" hangingPunct="1">
        <a:lnSpc>
          <a:spcPct val="11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>
          <a:solidFill>
            <a:srgbClr val="820000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marL="742950" indent="-285750" algn="ctr" defTabSz="449263" rtl="0" eaLnBrk="1" fontAlgn="base" hangingPunct="1">
        <a:lnSpc>
          <a:spcPct val="11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omic Sans MS" charset="0"/>
          <a:ea typeface="msmincho" charset="0"/>
          <a:cs typeface="msmincho" charset="0"/>
        </a:defRPr>
      </a:lvl2pPr>
      <a:lvl3pPr marL="1143000" indent="-228600" algn="ctr" defTabSz="449263" rtl="0" eaLnBrk="1" fontAlgn="base" hangingPunct="1">
        <a:lnSpc>
          <a:spcPct val="11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omic Sans MS" charset="0"/>
          <a:ea typeface="msmincho" charset="0"/>
          <a:cs typeface="msmincho" charset="0"/>
        </a:defRPr>
      </a:lvl3pPr>
      <a:lvl4pPr marL="1600200" indent="-228600" algn="ctr" defTabSz="449263" rtl="0" eaLnBrk="1" fontAlgn="base" hangingPunct="1">
        <a:lnSpc>
          <a:spcPct val="11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omic Sans MS" charset="0"/>
          <a:ea typeface="msmincho" charset="0"/>
          <a:cs typeface="msmincho" charset="0"/>
        </a:defRPr>
      </a:lvl4pPr>
      <a:lvl5pPr marL="2057400" indent="-228600" algn="ctr" defTabSz="449263" rtl="0" eaLnBrk="1" fontAlgn="base" hangingPunct="1">
        <a:lnSpc>
          <a:spcPct val="11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omic Sans MS" charset="0"/>
          <a:ea typeface="msmincho" charset="0"/>
          <a:cs typeface="msmincho" charset="0"/>
        </a:defRPr>
      </a:lvl5pPr>
      <a:lvl6pPr marL="2514600" indent="-228600" algn="ctr" defTabSz="449263" rtl="0" eaLnBrk="1" fontAlgn="base" hangingPunct="1">
        <a:lnSpc>
          <a:spcPct val="11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omic Sans MS" charset="0"/>
          <a:ea typeface="msmincho" charset="0"/>
          <a:cs typeface="msmincho" charset="0"/>
        </a:defRPr>
      </a:lvl6pPr>
      <a:lvl7pPr marL="2971800" indent="-228600" algn="ctr" defTabSz="449263" rtl="0" eaLnBrk="1" fontAlgn="base" hangingPunct="1">
        <a:lnSpc>
          <a:spcPct val="11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omic Sans MS" charset="0"/>
          <a:ea typeface="msmincho" charset="0"/>
          <a:cs typeface="msmincho" charset="0"/>
        </a:defRPr>
      </a:lvl7pPr>
      <a:lvl8pPr marL="3429000" indent="-228600" algn="ctr" defTabSz="449263" rtl="0" eaLnBrk="1" fontAlgn="base" hangingPunct="1">
        <a:lnSpc>
          <a:spcPct val="11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omic Sans MS" charset="0"/>
          <a:ea typeface="msmincho" charset="0"/>
          <a:cs typeface="msmincho" charset="0"/>
        </a:defRPr>
      </a:lvl8pPr>
      <a:lvl9pPr marL="3886200" indent="-228600" algn="ctr" defTabSz="449263" rtl="0" eaLnBrk="1" fontAlgn="base" hangingPunct="1">
        <a:lnSpc>
          <a:spcPct val="11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omic Sans MS" charset="0"/>
          <a:ea typeface="msmincho" charset="0"/>
          <a:cs typeface="msmincho" charset="0"/>
        </a:defRPr>
      </a:lvl9pPr>
    </p:titleStyle>
    <p:bodyStyle>
      <a:lvl1pPr marL="457200" indent="-274320" algn="l" defTabSz="449263" rtl="0" eaLnBrk="1" fontAlgn="base" hangingPunct="1">
        <a:lnSpc>
          <a:spcPct val="117000"/>
        </a:lnSpc>
        <a:spcBef>
          <a:spcPct val="0"/>
        </a:spcBef>
        <a:spcAft>
          <a:spcPts val="1413"/>
        </a:spcAft>
        <a:buClr>
          <a:srgbClr val="820000"/>
        </a:buClr>
        <a:buSzPct val="100000"/>
        <a:buFont typeface="Wingdings" pitchFamily="2" charset="2"/>
        <a:buChar char="§"/>
        <a:defRPr sz="3200">
          <a:solidFill>
            <a:srgbClr val="000000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marL="914400" indent="-274320" algn="l" defTabSz="449263" rtl="0" eaLnBrk="1" fontAlgn="base" hangingPunct="1">
        <a:lnSpc>
          <a:spcPct val="117000"/>
        </a:lnSpc>
        <a:spcBef>
          <a:spcPct val="0"/>
        </a:spcBef>
        <a:spcAft>
          <a:spcPts val="1138"/>
        </a:spcAft>
        <a:buClr>
          <a:srgbClr val="820000"/>
        </a:buClr>
        <a:buSzPct val="100000"/>
        <a:buFont typeface="Verdana" pitchFamily="34" charset="0"/>
        <a:buChar char="»"/>
        <a:defRPr sz="2800">
          <a:solidFill>
            <a:srgbClr val="000000"/>
          </a:solidFill>
          <a:latin typeface="Tahoma" pitchFamily="34" charset="0"/>
          <a:ea typeface="Tahoma" pitchFamily="34" charset="0"/>
          <a:cs typeface="Tahoma" pitchFamily="34" charset="0"/>
        </a:defRPr>
      </a:lvl2pPr>
      <a:lvl3pPr marL="1257300" indent="-274320" algn="l" defTabSz="449263" rtl="0" eaLnBrk="1" fontAlgn="base" hangingPunct="1">
        <a:lnSpc>
          <a:spcPct val="117000"/>
        </a:lnSpc>
        <a:spcBef>
          <a:spcPct val="0"/>
        </a:spcBef>
        <a:spcAft>
          <a:spcPts val="850"/>
        </a:spcAft>
        <a:buClr>
          <a:srgbClr val="820000"/>
        </a:buClr>
        <a:buSzPct val="100000"/>
        <a:buFont typeface="Wingdings" pitchFamily="2" charset="2"/>
        <a:buChar char="§"/>
        <a:defRPr sz="2400">
          <a:solidFill>
            <a:srgbClr val="000000"/>
          </a:solidFill>
          <a:latin typeface="Tahoma" pitchFamily="34" charset="0"/>
          <a:ea typeface="Tahoma" pitchFamily="34" charset="0"/>
          <a:cs typeface="Tahoma" pitchFamily="34" charset="0"/>
        </a:defRPr>
      </a:lvl3pPr>
      <a:lvl4pPr marL="1714500" indent="-342900" algn="l" defTabSz="449263" rtl="0" eaLnBrk="1" fontAlgn="base" hangingPunct="1">
        <a:lnSpc>
          <a:spcPct val="117000"/>
        </a:lnSpc>
        <a:spcBef>
          <a:spcPct val="0"/>
        </a:spcBef>
        <a:spcAft>
          <a:spcPts val="575"/>
        </a:spcAft>
        <a:buClr>
          <a:srgbClr val="820000"/>
        </a:buClr>
        <a:buSzPct val="100000"/>
        <a:buFont typeface="Wingdings" pitchFamily="2" charset="2"/>
        <a:buChar char="§"/>
        <a:defRPr sz="2000">
          <a:solidFill>
            <a:srgbClr val="000000"/>
          </a:solidFill>
          <a:latin typeface="Tahoma" pitchFamily="34" charset="0"/>
          <a:ea typeface="Tahoma" pitchFamily="34" charset="0"/>
          <a:cs typeface="Tahoma" pitchFamily="34" charset="0"/>
        </a:defRPr>
      </a:lvl4pPr>
      <a:lvl5pPr marL="2171700" indent="-342900" algn="l" defTabSz="449263" rtl="0" eaLnBrk="1" fontAlgn="base" hangingPunct="1">
        <a:lnSpc>
          <a:spcPct val="117000"/>
        </a:lnSpc>
        <a:spcBef>
          <a:spcPct val="0"/>
        </a:spcBef>
        <a:spcAft>
          <a:spcPts val="288"/>
        </a:spcAft>
        <a:buClr>
          <a:srgbClr val="820000"/>
        </a:buClr>
        <a:buSzPct val="100000"/>
        <a:buFont typeface="Wingdings" pitchFamily="2" charset="2"/>
        <a:buChar char="§"/>
        <a:defRPr sz="2000">
          <a:solidFill>
            <a:srgbClr val="000000"/>
          </a:solidFill>
          <a:latin typeface="Tahoma" pitchFamily="34" charset="0"/>
          <a:ea typeface="Tahoma" pitchFamily="34" charset="0"/>
          <a:cs typeface="Tahoma" pitchFamily="34" charset="0"/>
        </a:defRPr>
      </a:lvl5pPr>
      <a:lvl6pPr marL="2514600" indent="-228600" algn="l" defTabSz="449263" rtl="0" eaLnBrk="1" fontAlgn="base" hangingPunct="1">
        <a:lnSpc>
          <a:spcPct val="117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eaLnBrk="1" fontAlgn="base" hangingPunct="1">
        <a:lnSpc>
          <a:spcPct val="117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eaLnBrk="1" fontAlgn="base" hangingPunct="1">
        <a:lnSpc>
          <a:spcPct val="117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eaLnBrk="1" fontAlgn="base" hangingPunct="1">
        <a:lnSpc>
          <a:spcPct val="117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230312" y="538162"/>
            <a:ext cx="7772401" cy="126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the title text format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874837"/>
            <a:ext cx="9069387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the outline text format</a:t>
            </a:r>
          </a:p>
          <a:p>
            <a:pPr lvl="1"/>
            <a:r>
              <a:rPr lang="en-US" dirty="0" smtClean="0"/>
              <a:t>Second Outline Level</a:t>
            </a:r>
          </a:p>
          <a:p>
            <a:pPr lvl="2"/>
            <a:r>
              <a:rPr lang="en-US" dirty="0" smtClean="0"/>
              <a:t>Third Outline Level</a:t>
            </a:r>
          </a:p>
          <a:p>
            <a:pPr lvl="3"/>
            <a:r>
              <a:rPr lang="en-US" dirty="0" smtClean="0"/>
              <a:t>Fourth Outline Level</a:t>
            </a:r>
          </a:p>
          <a:p>
            <a:pPr lvl="4"/>
            <a:r>
              <a:rPr lang="en-US" dirty="0" smtClean="0"/>
              <a:t>Fifth Outline Level</a:t>
            </a:r>
          </a:p>
          <a:p>
            <a:pPr lvl="4"/>
            <a:r>
              <a:rPr lang="en-US" dirty="0" smtClean="0"/>
              <a:t>Sixth Outline Level</a:t>
            </a:r>
          </a:p>
          <a:p>
            <a:pPr lvl="4"/>
            <a:r>
              <a:rPr lang="en-US" dirty="0" smtClean="0"/>
              <a:t>Seventh Outline Level</a:t>
            </a:r>
          </a:p>
          <a:p>
            <a:pPr lvl="4"/>
            <a:r>
              <a:rPr lang="en-US" dirty="0" smtClean="0"/>
              <a:t>Eighth Outline Level</a:t>
            </a:r>
          </a:p>
          <a:p>
            <a:pPr lvl="4"/>
            <a:r>
              <a:rPr lang="en-US" dirty="0" smtClean="0"/>
              <a:t>Ninth Outline Level</a:t>
            </a:r>
          </a:p>
        </p:txBody>
      </p:sp>
      <p:sp>
        <p:nvSpPr>
          <p:cNvPr id="9" name="Rectangle 8"/>
          <p:cNvSpPr/>
          <p:nvPr userDrawn="1"/>
        </p:nvSpPr>
        <p:spPr bwMode="auto">
          <a:xfrm>
            <a:off x="0" y="1"/>
            <a:ext cx="5802312" cy="443108"/>
          </a:xfrm>
          <a:prstGeom prst="rect">
            <a:avLst/>
          </a:prstGeom>
          <a:solidFill>
            <a:srgbClr val="E3DE00">
              <a:alpha val="50196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effectLst/>
                <a:latin typeface="Bitstream Vera Serif" pitchFamily="16" charset="0"/>
              </a:rPr>
              <a:t>       </a:t>
            </a:r>
            <a:r>
              <a:rPr kumimoji="0" lang="en-US" sz="2200" b="1" i="0" u="none" strike="noStrike" cap="none" normalizeH="0" baseline="0" dirty="0" smtClean="0">
                <a:ln>
                  <a:noFill/>
                </a:ln>
                <a:effectLst/>
                <a:latin typeface="Georgia" panose="02040502050405020303" pitchFamily="18" charset="0"/>
                <a:cs typeface="Cordia New" pitchFamily="34" charset="-34"/>
              </a:rPr>
              <a:t>Wentworth Institute of Technology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47" y="790"/>
            <a:ext cx="362384" cy="434340"/>
          </a:xfrm>
          <a:prstGeom prst="rect">
            <a:avLst/>
          </a:prstGeom>
        </p:spPr>
      </p:pic>
      <p:sp>
        <p:nvSpPr>
          <p:cNvPr id="11" name="Parallelogram 10"/>
          <p:cNvSpPr/>
          <p:nvPr userDrawn="1"/>
        </p:nvSpPr>
        <p:spPr bwMode="auto">
          <a:xfrm rot="5400000">
            <a:off x="5687695" y="114619"/>
            <a:ext cx="604836" cy="375603"/>
          </a:xfrm>
          <a:prstGeom prst="parallelogram">
            <a:avLst>
              <a:gd name="adj" fmla="val 43422"/>
            </a:avLst>
          </a:prstGeom>
          <a:solidFill>
            <a:srgbClr val="928F00">
              <a:alpha val="7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effectLst/>
              <a:latin typeface="Bitstream Vera Serif" pitchFamily="16" charset="0"/>
            </a:endParaRPr>
          </a:p>
        </p:txBody>
      </p:sp>
      <p:sp>
        <p:nvSpPr>
          <p:cNvPr id="12" name="Rectangle 11"/>
          <p:cNvSpPr/>
          <p:nvPr userDrawn="1"/>
        </p:nvSpPr>
        <p:spPr bwMode="auto">
          <a:xfrm>
            <a:off x="6177917" y="163831"/>
            <a:ext cx="3902708" cy="441008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eorgia" panose="02040502050405020303" pitchFamily="18" charset="0"/>
                <a:cs typeface="Cordia New" pitchFamily="34" charset="-34"/>
              </a:rPr>
              <a:t>Engineering &amp; Technology</a:t>
            </a:r>
          </a:p>
        </p:txBody>
      </p:sp>
    </p:spTree>
    <p:extLst>
      <p:ext uri="{BB962C8B-B14F-4D97-AF65-F5344CB8AC3E}">
        <p14:creationId xmlns:p14="http://schemas.microsoft.com/office/powerpoint/2010/main" val="3515345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ctr" defTabSz="449263" rtl="0" eaLnBrk="1" fontAlgn="base" hangingPunct="1">
        <a:lnSpc>
          <a:spcPct val="11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>
          <a:solidFill>
            <a:srgbClr val="820000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marL="742950" indent="-285750" algn="ctr" defTabSz="449263" rtl="0" eaLnBrk="1" fontAlgn="base" hangingPunct="1">
        <a:lnSpc>
          <a:spcPct val="11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omic Sans MS" charset="0"/>
          <a:ea typeface="msmincho" charset="0"/>
          <a:cs typeface="msmincho" charset="0"/>
        </a:defRPr>
      </a:lvl2pPr>
      <a:lvl3pPr marL="1143000" indent="-228600" algn="ctr" defTabSz="449263" rtl="0" eaLnBrk="1" fontAlgn="base" hangingPunct="1">
        <a:lnSpc>
          <a:spcPct val="11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omic Sans MS" charset="0"/>
          <a:ea typeface="msmincho" charset="0"/>
          <a:cs typeface="msmincho" charset="0"/>
        </a:defRPr>
      </a:lvl3pPr>
      <a:lvl4pPr marL="1600200" indent="-228600" algn="ctr" defTabSz="449263" rtl="0" eaLnBrk="1" fontAlgn="base" hangingPunct="1">
        <a:lnSpc>
          <a:spcPct val="11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omic Sans MS" charset="0"/>
          <a:ea typeface="msmincho" charset="0"/>
          <a:cs typeface="msmincho" charset="0"/>
        </a:defRPr>
      </a:lvl4pPr>
      <a:lvl5pPr marL="2057400" indent="-228600" algn="ctr" defTabSz="449263" rtl="0" eaLnBrk="1" fontAlgn="base" hangingPunct="1">
        <a:lnSpc>
          <a:spcPct val="11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omic Sans MS" charset="0"/>
          <a:ea typeface="msmincho" charset="0"/>
          <a:cs typeface="msmincho" charset="0"/>
        </a:defRPr>
      </a:lvl5pPr>
      <a:lvl6pPr marL="2514600" indent="-228600" algn="ctr" defTabSz="449263" rtl="0" eaLnBrk="1" fontAlgn="base" hangingPunct="1">
        <a:lnSpc>
          <a:spcPct val="11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omic Sans MS" charset="0"/>
          <a:ea typeface="msmincho" charset="0"/>
          <a:cs typeface="msmincho" charset="0"/>
        </a:defRPr>
      </a:lvl6pPr>
      <a:lvl7pPr marL="2971800" indent="-228600" algn="ctr" defTabSz="449263" rtl="0" eaLnBrk="1" fontAlgn="base" hangingPunct="1">
        <a:lnSpc>
          <a:spcPct val="11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omic Sans MS" charset="0"/>
          <a:ea typeface="msmincho" charset="0"/>
          <a:cs typeface="msmincho" charset="0"/>
        </a:defRPr>
      </a:lvl7pPr>
      <a:lvl8pPr marL="3429000" indent="-228600" algn="ctr" defTabSz="449263" rtl="0" eaLnBrk="1" fontAlgn="base" hangingPunct="1">
        <a:lnSpc>
          <a:spcPct val="11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omic Sans MS" charset="0"/>
          <a:ea typeface="msmincho" charset="0"/>
          <a:cs typeface="msmincho" charset="0"/>
        </a:defRPr>
      </a:lvl8pPr>
      <a:lvl9pPr marL="3886200" indent="-228600" algn="ctr" defTabSz="449263" rtl="0" eaLnBrk="1" fontAlgn="base" hangingPunct="1">
        <a:lnSpc>
          <a:spcPct val="11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omic Sans MS" charset="0"/>
          <a:ea typeface="msmincho" charset="0"/>
          <a:cs typeface="msmincho" charset="0"/>
        </a:defRPr>
      </a:lvl9pPr>
    </p:titleStyle>
    <p:bodyStyle>
      <a:lvl1pPr marL="457200" indent="-274320" algn="l" defTabSz="449263" rtl="0" eaLnBrk="1" fontAlgn="base" hangingPunct="1">
        <a:lnSpc>
          <a:spcPct val="117000"/>
        </a:lnSpc>
        <a:spcBef>
          <a:spcPct val="0"/>
        </a:spcBef>
        <a:spcAft>
          <a:spcPts val="1413"/>
        </a:spcAft>
        <a:buClr>
          <a:srgbClr val="820000"/>
        </a:buClr>
        <a:buSzPct val="100000"/>
        <a:buFont typeface="Wingdings" pitchFamily="2" charset="2"/>
        <a:buChar char="§"/>
        <a:defRPr sz="3200">
          <a:solidFill>
            <a:srgbClr val="000000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marL="914400" indent="-274320" algn="l" defTabSz="449263" rtl="0" eaLnBrk="1" fontAlgn="base" hangingPunct="1">
        <a:lnSpc>
          <a:spcPct val="117000"/>
        </a:lnSpc>
        <a:spcBef>
          <a:spcPct val="0"/>
        </a:spcBef>
        <a:spcAft>
          <a:spcPts val="1138"/>
        </a:spcAft>
        <a:buClr>
          <a:srgbClr val="820000"/>
        </a:buClr>
        <a:buSzPct val="100000"/>
        <a:buFont typeface="Verdana" pitchFamily="34" charset="0"/>
        <a:buChar char="»"/>
        <a:defRPr sz="2800">
          <a:solidFill>
            <a:srgbClr val="000000"/>
          </a:solidFill>
          <a:latin typeface="Tahoma" pitchFamily="34" charset="0"/>
          <a:ea typeface="Tahoma" pitchFamily="34" charset="0"/>
          <a:cs typeface="Tahoma" pitchFamily="34" charset="0"/>
        </a:defRPr>
      </a:lvl2pPr>
      <a:lvl3pPr marL="1257300" indent="-274320" algn="l" defTabSz="449263" rtl="0" eaLnBrk="1" fontAlgn="base" hangingPunct="1">
        <a:lnSpc>
          <a:spcPct val="117000"/>
        </a:lnSpc>
        <a:spcBef>
          <a:spcPct val="0"/>
        </a:spcBef>
        <a:spcAft>
          <a:spcPts val="850"/>
        </a:spcAft>
        <a:buClr>
          <a:srgbClr val="820000"/>
        </a:buClr>
        <a:buSzPct val="100000"/>
        <a:buFont typeface="Wingdings" pitchFamily="2" charset="2"/>
        <a:buChar char="§"/>
        <a:defRPr sz="2400">
          <a:solidFill>
            <a:srgbClr val="000000"/>
          </a:solidFill>
          <a:latin typeface="Tahoma" pitchFamily="34" charset="0"/>
          <a:ea typeface="Tahoma" pitchFamily="34" charset="0"/>
          <a:cs typeface="Tahoma" pitchFamily="34" charset="0"/>
        </a:defRPr>
      </a:lvl3pPr>
      <a:lvl4pPr marL="1714500" indent="-342900" algn="l" defTabSz="449263" rtl="0" eaLnBrk="1" fontAlgn="base" hangingPunct="1">
        <a:lnSpc>
          <a:spcPct val="117000"/>
        </a:lnSpc>
        <a:spcBef>
          <a:spcPct val="0"/>
        </a:spcBef>
        <a:spcAft>
          <a:spcPts val="575"/>
        </a:spcAft>
        <a:buClr>
          <a:srgbClr val="820000"/>
        </a:buClr>
        <a:buSzPct val="100000"/>
        <a:buFont typeface="Wingdings" pitchFamily="2" charset="2"/>
        <a:buChar char="§"/>
        <a:defRPr sz="2000">
          <a:solidFill>
            <a:srgbClr val="000000"/>
          </a:solidFill>
          <a:latin typeface="Tahoma" pitchFamily="34" charset="0"/>
          <a:ea typeface="Tahoma" pitchFamily="34" charset="0"/>
          <a:cs typeface="Tahoma" pitchFamily="34" charset="0"/>
        </a:defRPr>
      </a:lvl4pPr>
      <a:lvl5pPr marL="2171700" indent="-342900" algn="l" defTabSz="449263" rtl="0" eaLnBrk="1" fontAlgn="base" hangingPunct="1">
        <a:lnSpc>
          <a:spcPct val="117000"/>
        </a:lnSpc>
        <a:spcBef>
          <a:spcPct val="0"/>
        </a:spcBef>
        <a:spcAft>
          <a:spcPts val="288"/>
        </a:spcAft>
        <a:buClr>
          <a:srgbClr val="820000"/>
        </a:buClr>
        <a:buSzPct val="100000"/>
        <a:buFont typeface="Wingdings" pitchFamily="2" charset="2"/>
        <a:buChar char="§"/>
        <a:defRPr sz="2000">
          <a:solidFill>
            <a:srgbClr val="000000"/>
          </a:solidFill>
          <a:latin typeface="Tahoma" pitchFamily="34" charset="0"/>
          <a:ea typeface="Tahoma" pitchFamily="34" charset="0"/>
          <a:cs typeface="Tahoma" pitchFamily="34" charset="0"/>
        </a:defRPr>
      </a:lvl5pPr>
      <a:lvl6pPr marL="2514600" indent="-228600" algn="l" defTabSz="449263" rtl="0" eaLnBrk="1" fontAlgn="base" hangingPunct="1">
        <a:lnSpc>
          <a:spcPct val="117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eaLnBrk="1" fontAlgn="base" hangingPunct="1">
        <a:lnSpc>
          <a:spcPct val="117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eaLnBrk="1" fontAlgn="base" hangingPunct="1">
        <a:lnSpc>
          <a:spcPct val="117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eaLnBrk="1" fontAlgn="base" hangingPunct="1">
        <a:lnSpc>
          <a:spcPct val="117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WIT COMP1000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56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Programmer-Defined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03238" y="1687512"/>
            <a:ext cx="9069387" cy="49879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Java allows you to define your own methods to meet the needs of your specific program</a:t>
            </a:r>
          </a:p>
          <a:p>
            <a:r>
              <a:rPr lang="en-US" dirty="0" smtClean="0"/>
              <a:t>To define your own method, you need to write the method </a:t>
            </a:r>
            <a:r>
              <a:rPr lang="en-US" i="1" dirty="0" smtClean="0"/>
              <a:t>signature</a:t>
            </a:r>
            <a:r>
              <a:rPr lang="en-US" dirty="0" smtClean="0"/>
              <a:t> and the method </a:t>
            </a:r>
            <a:r>
              <a:rPr lang="en-US" i="1" dirty="0" smtClean="0"/>
              <a:t>body</a:t>
            </a:r>
          </a:p>
          <a:p>
            <a:r>
              <a:rPr lang="en-US" dirty="0" smtClean="0"/>
              <a:t>The signature includes the method name, parameter list, and return type</a:t>
            </a:r>
          </a:p>
          <a:p>
            <a:r>
              <a:rPr lang="en-US" dirty="0" smtClean="0"/>
              <a:t>The body is the set of Java statements that will be executed when the method is invoked</a:t>
            </a:r>
          </a:p>
        </p:txBody>
      </p:sp>
    </p:spTree>
    <p:extLst>
      <p:ext uri="{BB962C8B-B14F-4D97-AF65-F5344CB8AC3E}">
        <p14:creationId xmlns:p14="http://schemas.microsoft.com/office/powerpoint/2010/main" val="2294768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49312" y="1529917"/>
            <a:ext cx="7543800" cy="5163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ClassExamples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{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main(String[]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args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sz="20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i="1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sayHello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sayHello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{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.println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"hello!"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Parameters, No Return Value</a:t>
            </a:r>
            <a:endParaRPr lang="en-US" dirty="0"/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544512" y="5913437"/>
            <a:ext cx="2667000" cy="1139220"/>
          </a:xfrm>
          <a:prstGeom prst="wedgeRoundRectCallout">
            <a:avLst>
              <a:gd name="adj1" fmla="val -7572"/>
              <a:gd name="adj2" fmla="val -129743"/>
              <a:gd name="adj3" fmla="val 16667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dirty="0" smtClean="0"/>
              <a:t>For now, always put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public static </a:t>
            </a:r>
            <a:r>
              <a:rPr lang="en-US" dirty="0" smtClean="0"/>
              <a:t>in front</a:t>
            </a:r>
            <a:endParaRPr kumimoji="0" lang="en-US" sz="2400" b="0" i="0" u="none" strike="noStrike" cap="none" normalizeH="0" baseline="0" dirty="0" smtClean="0">
              <a:ln>
                <a:noFill/>
              </a:ln>
              <a:effectLst/>
              <a:latin typeface="Bitstream Vera Serif" pitchFamily="16" charset="0"/>
            </a:endParaRP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4345614" y="2772077"/>
            <a:ext cx="2743200" cy="1219200"/>
          </a:xfrm>
          <a:prstGeom prst="wedgeRoundRectCallout">
            <a:avLst>
              <a:gd name="adj1" fmla="val -74099"/>
              <a:gd name="adj2" fmla="val -7363"/>
              <a:gd name="adj3" fmla="val 16667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dirty="0" smtClean="0"/>
              <a:t>method call to execute the method</a:t>
            </a:r>
            <a:endParaRPr kumimoji="0" lang="en-US" sz="2400" b="0" i="0" u="none" strike="noStrike" cap="none" normalizeH="0" baseline="0" dirty="0" smtClean="0">
              <a:ln>
                <a:noFill/>
              </a:ln>
              <a:effectLst/>
              <a:latin typeface="Bitstream Vera Serif" pitchFamily="16" charset="0"/>
            </a:endParaRP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7326312" y="3139750"/>
            <a:ext cx="2371870" cy="1182110"/>
          </a:xfrm>
          <a:prstGeom prst="wedgeRoundRectCallout">
            <a:avLst>
              <a:gd name="adj1" fmla="val -94092"/>
              <a:gd name="adj2" fmla="val 83876"/>
              <a:gd name="adj3" fmla="val 16667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dirty="0"/>
              <a:t>e</a:t>
            </a:r>
            <a:r>
              <a:rPr lang="en-US" dirty="0" smtClean="0"/>
              <a:t>mpty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 smtClean="0"/>
              <a:t> means no parameters</a:t>
            </a:r>
            <a:endParaRPr kumimoji="0" lang="en-US" sz="2400" b="0" i="0" u="none" strike="noStrike" cap="none" normalizeH="0" baseline="0" dirty="0" smtClean="0">
              <a:ln>
                <a:noFill/>
              </a:ln>
              <a:effectLst/>
              <a:latin typeface="Bitstream Vera Serif" pitchFamily="16" charset="0"/>
            </a:endParaRP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216872" y="3552117"/>
            <a:ext cx="2371870" cy="878320"/>
          </a:xfrm>
          <a:prstGeom prst="wedgeRoundRectCallout">
            <a:avLst>
              <a:gd name="adj1" fmla="val 103899"/>
              <a:gd name="adj2" fmla="val 82359"/>
              <a:gd name="adj3" fmla="val 16667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dirty="0"/>
              <a:t>v</a:t>
            </a:r>
            <a:r>
              <a:rPr lang="en-US" dirty="0" smtClean="0"/>
              <a:t>oid means no return value</a:t>
            </a:r>
            <a:endParaRPr kumimoji="0" lang="en-US" sz="2400" b="0" i="0" u="none" strike="noStrike" cap="none" normalizeH="0" baseline="0" dirty="0" smtClean="0">
              <a:ln>
                <a:noFill/>
              </a:ln>
              <a:effectLst/>
              <a:latin typeface="Bitstream Vera Serif" pitchFamily="16" charset="0"/>
            </a:endParaRP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5954712" y="5761037"/>
            <a:ext cx="2743200" cy="1219200"/>
          </a:xfrm>
          <a:prstGeom prst="wedgeRoundRectCallout">
            <a:avLst>
              <a:gd name="adj1" fmla="val -108886"/>
              <a:gd name="adj2" fmla="val -89545"/>
              <a:gd name="adj3" fmla="val 16667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dirty="0"/>
              <a:t>s</a:t>
            </a:r>
            <a:r>
              <a:rPr lang="en-US" dirty="0" smtClean="0"/>
              <a:t>tatements to execute when the method is called</a:t>
            </a:r>
            <a:endParaRPr kumimoji="0" lang="en-US" sz="2400" b="0" i="0" u="none" strike="noStrike" cap="none" normalizeH="0" baseline="0" dirty="0" smtClean="0">
              <a:ln>
                <a:noFill/>
              </a:ln>
              <a:effectLst/>
              <a:latin typeface="Bitstream Vera Serif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9530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03238" y="1768475"/>
            <a:ext cx="9069387" cy="49879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When a program executes a method, it temporarily stops where it is in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main()</a:t>
            </a:r>
            <a:r>
              <a:rPr lang="en-US" dirty="0" smtClean="0"/>
              <a:t>, goes to the lines of code in the method, and executes those lines like normal</a:t>
            </a:r>
          </a:p>
          <a:p>
            <a:r>
              <a:rPr lang="en-US" dirty="0" smtClean="0"/>
              <a:t>Then, when you get to the end of the method (or a 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return</a:t>
            </a: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/>
              <a:t>statement) it goes back to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main()</a:t>
            </a:r>
            <a:r>
              <a:rPr lang="en-US" dirty="0" smtClean="0"/>
              <a:t> and resumes executing after the method call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845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458912" y="1689430"/>
            <a:ext cx="6324600" cy="4702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java.util.Scanner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ClassExamples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{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main(String[] 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{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600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600" i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getInteger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System.</a:t>
            </a:r>
            <a:r>
              <a:rPr lang="en-US" sz="1600" b="1" i="1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.println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"Got: 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+ 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getInteger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{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Scanner </a:t>
            </a:r>
            <a:r>
              <a:rPr lang="en-US" sz="16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input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Scanner(System.</a:t>
            </a:r>
            <a:r>
              <a:rPr lang="en-US" sz="1600" b="1" i="1" dirty="0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System.</a:t>
            </a:r>
            <a:r>
              <a:rPr lang="en-US" sz="1600" b="1" i="1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.print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"Enter an integer: 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600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input_value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input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.nextInt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input_value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5512" y="312038"/>
            <a:ext cx="8001000" cy="1260475"/>
          </a:xfrm>
        </p:spPr>
        <p:txBody>
          <a:bodyPr/>
          <a:lstStyle/>
          <a:p>
            <a:r>
              <a:rPr lang="en-US" dirty="0" smtClean="0"/>
              <a:t>No Parameters, One Return Value</a:t>
            </a:r>
            <a:endParaRPr lang="en-US" dirty="0"/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6526212" y="3089008"/>
            <a:ext cx="2514600" cy="1295400"/>
          </a:xfrm>
          <a:prstGeom prst="wedgeRoundRectCallout">
            <a:avLst>
              <a:gd name="adj1" fmla="val -158150"/>
              <a:gd name="adj2" fmla="val 45491"/>
              <a:gd name="adj3" fmla="val 16667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dirty="0" err="1">
                <a:latin typeface="Consolas" pitchFamily="49" charset="0"/>
                <a:cs typeface="Consolas" pitchFamily="49" charset="0"/>
              </a:rPr>
              <a:t>i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nt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effectLst/>
                <a:latin typeface="Bitstream Vera Serif" pitchFamily="16" charset="0"/>
              </a:rPr>
              <a:t> means the method returns an integer</a:t>
            </a: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5649912" y="5957244"/>
            <a:ext cx="2514600" cy="914400"/>
          </a:xfrm>
          <a:prstGeom prst="wedgeRoundRectCallout">
            <a:avLst>
              <a:gd name="adj1" fmla="val -92623"/>
              <a:gd name="adj2" fmla="val -92715"/>
              <a:gd name="adj3" fmla="val 16667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dirty="0" smtClean="0"/>
              <a:t>Have to return an integer value</a:t>
            </a:r>
            <a:endParaRPr kumimoji="0" lang="en-US" sz="2400" b="0" i="0" u="none" strike="noStrike" cap="none" normalizeH="0" baseline="0" dirty="0" smtClean="0">
              <a:ln>
                <a:noFill/>
              </a:ln>
              <a:effectLst/>
              <a:latin typeface="Bitstream Vera Serif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3877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03238" y="1535112"/>
            <a:ext cx="9069387" cy="49879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Methods have zero or one return value(s)</a:t>
            </a:r>
          </a:p>
          <a:p>
            <a:r>
              <a:rPr lang="en-US" dirty="0" smtClean="0"/>
              <a:t>If a method has a return value, it is of a specific type (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double</a:t>
            </a:r>
            <a:r>
              <a:rPr lang="en-US" dirty="0" smtClean="0"/>
              <a:t>,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dirty="0" smtClean="0"/>
              <a:t>, …)</a:t>
            </a:r>
          </a:p>
          <a:p>
            <a:pPr lvl="1"/>
            <a:r>
              <a:rPr lang="en-US" dirty="0" smtClean="0"/>
              <a:t>Type is defined as part of the method signature</a:t>
            </a:r>
          </a:p>
          <a:p>
            <a:r>
              <a:rPr lang="en-US" dirty="0" smtClean="0"/>
              <a:t>Use the 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return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/>
              <a:t>statement to return a value of the specified type</a:t>
            </a:r>
          </a:p>
          <a:p>
            <a:pPr lvl="1"/>
            <a:r>
              <a:rPr lang="en-US" dirty="0" smtClean="0"/>
              <a:t>Can be a constant, variable, expression, method, or anything that is evaluated to the required 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642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1712" y="350837"/>
            <a:ext cx="8001000" cy="1260475"/>
          </a:xfrm>
        </p:spPr>
        <p:txBody>
          <a:bodyPr/>
          <a:lstStyle/>
          <a:p>
            <a:r>
              <a:rPr lang="en-US" dirty="0" smtClean="0"/>
              <a:t>Another Example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763712" y="1658681"/>
            <a:ext cx="6400800" cy="52952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import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java.util.Scanner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ClassExamples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{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main(String[]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args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{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String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800" i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getString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.println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"Got: 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+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String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getString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{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Scanner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input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Scanner(System.</a:t>
            </a:r>
            <a:r>
              <a:rPr lang="en-US" sz="1800" b="1" i="1" dirty="0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.print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"Enter a string: 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String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input_value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input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.next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input_value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2836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1712" y="350837"/>
            <a:ext cx="8001000" cy="1260475"/>
          </a:xfrm>
        </p:spPr>
        <p:txBody>
          <a:bodyPr/>
          <a:lstStyle/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dirty="0" smtClean="0"/>
              <a:t> a Method Call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763712" y="1658681"/>
            <a:ext cx="6400800" cy="49989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import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java.util.Scanner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ClassExamples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{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main(String[]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args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{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String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800" i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getString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.println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"Got: 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+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String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getString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{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Scanner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input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Scanner(System.</a:t>
            </a:r>
            <a:r>
              <a:rPr lang="en-US" sz="1800" b="1" i="1" dirty="0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.print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"Enter a string: 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input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.next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1329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03238" y="1768475"/>
            <a:ext cx="9069387" cy="49879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Write a method named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getDouble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()</a:t>
            </a:r>
            <a:r>
              <a:rPr lang="en-US" dirty="0" smtClean="0"/>
              <a:t> that reads a (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double</a:t>
            </a:r>
            <a:r>
              <a:rPr lang="en-US" dirty="0" smtClean="0"/>
              <a:t>) value from the user and returns it to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main()</a:t>
            </a:r>
            <a:r>
              <a:rPr lang="en-US" dirty="0" smtClean="0"/>
              <a:t>, then print the value in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main()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2828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763712" y="1684941"/>
            <a:ext cx="7315200" cy="52952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import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java.util.Scanner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ClassExamples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{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main(String[]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args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{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double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800" i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getDouble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.println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"Got: 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+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double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getDouble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{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Scanner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input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Scanner(System.</a:t>
            </a:r>
            <a:r>
              <a:rPr lang="en-US" sz="1800" b="1" i="1" dirty="0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.print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"Enter a number: 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double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input_value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input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.nextDouble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input_value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0720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with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03238" y="1570037"/>
            <a:ext cx="9069387" cy="54864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Methods can take any number of parameters</a:t>
            </a:r>
          </a:p>
          <a:p>
            <a:r>
              <a:rPr lang="en-US" dirty="0" smtClean="0"/>
              <a:t>Each parameter has a predefined data type (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dirty="0"/>
              <a:t>,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double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dirty="0"/>
              <a:t>, …), </a:t>
            </a:r>
            <a:r>
              <a:rPr lang="en-US" dirty="0" smtClean="0"/>
              <a:t>defined as part of the method signature</a:t>
            </a:r>
          </a:p>
          <a:p>
            <a:r>
              <a:rPr lang="en-US" dirty="0" smtClean="0"/>
              <a:t>When called, the </a:t>
            </a:r>
            <a:r>
              <a:rPr lang="en-US" i="1" dirty="0" smtClean="0"/>
              <a:t>value</a:t>
            </a:r>
            <a:r>
              <a:rPr lang="en-US" dirty="0" smtClean="0"/>
              <a:t> of the argument is passed to the method</a:t>
            </a:r>
          </a:p>
          <a:p>
            <a:pPr lvl="1"/>
            <a:r>
              <a:rPr lang="en-US" dirty="0" smtClean="0"/>
              <a:t>In other words, the values of the arguments are plugged in to the method, just like in a normal expression</a:t>
            </a:r>
          </a:p>
        </p:txBody>
      </p:sp>
    </p:spTree>
    <p:extLst>
      <p:ext uri="{BB962C8B-B14F-4D97-AF65-F5344CB8AC3E}">
        <p14:creationId xmlns:p14="http://schemas.microsoft.com/office/powerpoint/2010/main" val="682240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15912" y="1722437"/>
            <a:ext cx="9448800" cy="498792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dirty="0" smtClean="0"/>
              <a:t>Programs can be logically broken down into a set of tasks</a:t>
            </a:r>
          </a:p>
          <a:p>
            <a:pPr>
              <a:lnSpc>
                <a:spcPct val="100000"/>
              </a:lnSpc>
            </a:pPr>
            <a:r>
              <a:rPr lang="en-US" sz="2800" dirty="0" smtClean="0"/>
              <a:t>Example from horoscope assignment:</a:t>
            </a:r>
          </a:p>
          <a:p>
            <a:pPr lvl="1">
              <a:lnSpc>
                <a:spcPct val="100000"/>
              </a:lnSpc>
            </a:pPr>
            <a:r>
              <a:rPr lang="en-US" sz="2400" dirty="0" smtClean="0"/>
              <a:t>Get input (month, day) from user</a:t>
            </a:r>
          </a:p>
          <a:p>
            <a:pPr lvl="1">
              <a:lnSpc>
                <a:spcPct val="100000"/>
              </a:lnSpc>
            </a:pPr>
            <a:r>
              <a:rPr lang="en-US" sz="2400" dirty="0" smtClean="0"/>
              <a:t>Determine astrological sign based on inputs and output horoscope</a:t>
            </a:r>
          </a:p>
          <a:p>
            <a:pPr>
              <a:lnSpc>
                <a:spcPct val="100000"/>
              </a:lnSpc>
            </a:pPr>
            <a:r>
              <a:rPr lang="en-US" sz="2800" dirty="0" smtClean="0"/>
              <a:t>Individual tasks can be separated out from the main program into </a:t>
            </a:r>
            <a:r>
              <a:rPr lang="en-US" sz="2800" i="1" dirty="0" smtClean="0"/>
              <a:t>methods</a:t>
            </a:r>
            <a:endParaRPr lang="en-US" sz="2800" dirty="0" smtClean="0"/>
          </a:p>
          <a:p>
            <a:pPr>
              <a:lnSpc>
                <a:spcPct val="100000"/>
              </a:lnSpc>
            </a:pPr>
            <a:r>
              <a:rPr lang="en-US" sz="2800" dirty="0" smtClean="0"/>
              <a:t>A method is simply a mini-program that completes a specific task</a:t>
            </a:r>
          </a:p>
        </p:txBody>
      </p:sp>
    </p:spTree>
    <p:extLst>
      <p:ext uri="{BB962C8B-B14F-4D97-AF65-F5344CB8AC3E}">
        <p14:creationId xmlns:p14="http://schemas.microsoft.com/office/powerpoint/2010/main" val="4095559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392112" y="1265237"/>
            <a:ext cx="9448800" cy="59212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import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java.util.Scanner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ClassExamples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{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main(String[] </a:t>
            </a:r>
            <a:r>
              <a:rPr lang="en-US" sz="20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args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{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Scanner </a:t>
            </a:r>
            <a:r>
              <a:rPr lang="en-US" sz="20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input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Scanner(System.</a:t>
            </a:r>
            <a:r>
              <a:rPr lang="en-US" sz="2000" b="1" i="1" dirty="0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double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input1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input2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result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System.</a:t>
            </a:r>
            <a:r>
              <a:rPr lang="en-US" sz="2000" b="1" i="1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.print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"Enter two numbers: 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20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input1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20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input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.nextDouble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20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input2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20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input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.nextDouble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20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result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2000" i="1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doCalculation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000" dirty="0" smtClean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input1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input2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System.</a:t>
            </a:r>
            <a:r>
              <a:rPr lang="en-US" sz="2000" b="1" i="1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.printf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"The answer is %.3f%n"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result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double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doCalculation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000" b="1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double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double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{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20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*</a:t>
            </a:r>
            <a:r>
              <a:rPr lang="en-US" sz="20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+ </a:t>
            </a:r>
            <a:r>
              <a:rPr lang="en-US" sz="20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*</a:t>
            </a:r>
            <a:r>
              <a:rPr lang="en-US" sz="20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with Two Parameters</a:t>
            </a:r>
            <a:endParaRPr lang="en-US" dirty="0"/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103114" y="4198937"/>
            <a:ext cx="2971800" cy="1295400"/>
          </a:xfrm>
          <a:prstGeom prst="wedgeRoundRectCallout">
            <a:avLst>
              <a:gd name="adj1" fmla="val 56345"/>
              <a:gd name="adj2" fmla="val 76798"/>
              <a:gd name="adj3" fmla="val 16667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dirty="0">
                <a:latin typeface="Consolas" pitchFamily="49" charset="0"/>
                <a:cs typeface="Consolas" pitchFamily="49" charset="0"/>
              </a:rPr>
              <a:t>d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ouble</a:t>
            </a:r>
            <a:r>
              <a:rPr lang="en-US" dirty="0" smtClean="0"/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effectLst/>
                <a:latin typeface="Bitstream Vera Serif" pitchFamily="16" charset="0"/>
              </a:rPr>
              <a:t>means the method returns a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effectLst/>
                <a:latin typeface="Bitstream Vera Serif" pitchFamily="16" charset="0"/>
              </a:rPr>
              <a:t> 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double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effectLst/>
                <a:latin typeface="Bitstream Vera Serif" pitchFamily="16" charset="0"/>
              </a:rPr>
              <a:t> value</a:t>
            </a:r>
            <a:endParaRPr kumimoji="0" lang="en-US" sz="2400" b="0" i="0" u="none" strike="noStrike" cap="none" normalizeH="0" baseline="0" dirty="0" smtClean="0">
              <a:ln>
                <a:noFill/>
              </a:ln>
              <a:effectLst/>
              <a:latin typeface="Bitstream Vera Serif" pitchFamily="16" charset="0"/>
            </a:endParaRP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3189214" y="4046537"/>
            <a:ext cx="2971800" cy="1295400"/>
          </a:xfrm>
          <a:prstGeom prst="wedgeRoundRectCallout">
            <a:avLst>
              <a:gd name="adj1" fmla="val 44238"/>
              <a:gd name="adj2" fmla="val 85233"/>
              <a:gd name="adj3" fmla="val 16667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dirty="0">
                <a:latin typeface="Consolas" pitchFamily="49" charset="0"/>
                <a:cs typeface="Consolas" pitchFamily="49" charset="0"/>
              </a:rPr>
              <a:t>d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ouble</a:t>
            </a:r>
            <a:r>
              <a:rPr lang="en-US" dirty="0" smtClean="0"/>
              <a:t> means the first parameter is a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double</a:t>
            </a:r>
            <a:r>
              <a:rPr lang="en-US" dirty="0" smtClean="0"/>
              <a:t> value</a:t>
            </a:r>
            <a:endParaRPr kumimoji="0" lang="en-US" sz="2400" b="0" i="0" u="none" strike="noStrike" cap="none" normalizeH="0" baseline="0" dirty="0" smtClean="0">
              <a:ln>
                <a:noFill/>
              </a:ln>
              <a:effectLst/>
              <a:latin typeface="Bitstream Vera Serif" pitchFamily="16" charset="0"/>
            </a:endParaRP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6792912" y="4198937"/>
            <a:ext cx="2971800" cy="1295400"/>
          </a:xfrm>
          <a:prstGeom prst="wedgeRoundRectCallout">
            <a:avLst>
              <a:gd name="adj1" fmla="val -30612"/>
              <a:gd name="adj2" fmla="val 70609"/>
              <a:gd name="adj3" fmla="val 16667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dirty="0">
                <a:latin typeface="Consolas" pitchFamily="49" charset="0"/>
                <a:cs typeface="Consolas" pitchFamily="49" charset="0"/>
              </a:rPr>
              <a:t>d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ouble</a:t>
            </a:r>
            <a:r>
              <a:rPr lang="en-US" dirty="0" smtClean="0"/>
              <a:t> means the second parameter is a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double</a:t>
            </a:r>
            <a:r>
              <a:rPr lang="en-US" dirty="0" smtClean="0"/>
              <a:t> value</a:t>
            </a:r>
            <a:endParaRPr kumimoji="0" lang="en-US" sz="2400" b="0" i="0" u="none" strike="noStrike" cap="none" normalizeH="0" baseline="0" dirty="0" smtClean="0">
              <a:ln>
                <a:noFill/>
              </a:ln>
              <a:effectLst/>
              <a:latin typeface="Bitstream Vera Serif" pitchFamily="16" charset="0"/>
            </a:endParaRP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3973512" y="2526293"/>
            <a:ext cx="2971800" cy="1295400"/>
          </a:xfrm>
          <a:prstGeom prst="wedgeRoundRectCallout">
            <a:avLst>
              <a:gd name="adj1" fmla="val -11513"/>
              <a:gd name="adj2" fmla="val 106137"/>
              <a:gd name="adj3" fmla="val 16667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dirty="0"/>
              <a:t>t</a:t>
            </a:r>
            <a:r>
              <a:rPr lang="en-US" dirty="0" smtClean="0"/>
              <a:t>he current value of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input1</a:t>
            </a:r>
            <a:r>
              <a:rPr lang="en-US" dirty="0" smtClean="0"/>
              <a:t> is passed to the method as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a</a:t>
            </a:r>
            <a:endParaRPr kumimoji="0" lang="en-US" sz="2400" b="0" i="0" u="none" strike="noStrike" cap="none" normalizeH="0" baseline="0" dirty="0" smtClean="0">
              <a:ln>
                <a:noFill/>
              </a:ln>
              <a:effectLst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7021512" y="2526293"/>
            <a:ext cx="2971800" cy="1295400"/>
          </a:xfrm>
          <a:prstGeom prst="wedgeRoundRectCallout">
            <a:avLst>
              <a:gd name="adj1" fmla="val -72281"/>
              <a:gd name="adj2" fmla="val 107243"/>
              <a:gd name="adj3" fmla="val 16667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dirty="0"/>
              <a:t>t</a:t>
            </a:r>
            <a:r>
              <a:rPr lang="en-US" dirty="0" smtClean="0"/>
              <a:t>he current value of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input2</a:t>
            </a:r>
            <a:r>
              <a:rPr lang="en-US" dirty="0" smtClean="0"/>
              <a:t> is passed to the method as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b</a:t>
            </a:r>
            <a:endParaRPr kumimoji="0" lang="en-US" sz="2400" b="0" i="0" u="none" strike="noStrike" cap="none" normalizeH="0" baseline="0" dirty="0" smtClean="0">
              <a:ln>
                <a:noFill/>
              </a:ln>
              <a:effectLst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Down Arrow 2"/>
          <p:cNvSpPr/>
          <p:nvPr/>
        </p:nvSpPr>
        <p:spPr bwMode="auto">
          <a:xfrm rot="18680242">
            <a:off x="5887478" y="4467488"/>
            <a:ext cx="533400" cy="1698768"/>
          </a:xfrm>
          <a:prstGeom prst="down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effectLst/>
              <a:latin typeface="Bitstream Vera Serif" pitchFamily="16" charset="0"/>
            </a:endParaRPr>
          </a:p>
        </p:txBody>
      </p:sp>
      <p:sp>
        <p:nvSpPr>
          <p:cNvPr id="10" name="Down Arrow 9"/>
          <p:cNvSpPr/>
          <p:nvPr/>
        </p:nvSpPr>
        <p:spPr bwMode="auto">
          <a:xfrm rot="18246378">
            <a:off x="7099328" y="4328549"/>
            <a:ext cx="533400" cy="1876535"/>
          </a:xfrm>
          <a:prstGeom prst="down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effectLst/>
              <a:latin typeface="Bitstream Vera Serif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5095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9" grpId="0" animBg="1"/>
      <p:bldP spid="3" grpId="0" animBg="1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03238" y="1417637"/>
            <a:ext cx="9069387" cy="498792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2800" dirty="0" smtClean="0"/>
              <a:t>Each time a method is called, you can pass it different arguments</a:t>
            </a:r>
          </a:p>
          <a:p>
            <a:pPr lvl="1">
              <a:lnSpc>
                <a:spcPct val="110000"/>
              </a:lnSpc>
            </a:pPr>
            <a:r>
              <a:rPr lang="en-US" sz="2400" dirty="0" smtClean="0"/>
              <a:t>The arguments are plugged in separately each time, so you can call a method many times with different arguments to get a different return value</a:t>
            </a:r>
          </a:p>
          <a:p>
            <a:pPr>
              <a:lnSpc>
                <a:spcPct val="110000"/>
              </a:lnSpc>
            </a:pP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1230312" y="3856037"/>
            <a:ext cx="7315200" cy="32539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ClassExamples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main(String[] 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{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result1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6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result2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6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result1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600" i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doCalculation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(3, 4);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System.</a:t>
            </a:r>
            <a:r>
              <a:rPr lang="en-US" sz="1600" b="1" i="1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.printf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"result1 is %.3f%n"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6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result1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6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result2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600" i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doCalculation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(2, 8);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System.</a:t>
            </a:r>
            <a:r>
              <a:rPr lang="en-US" sz="1600" b="1" i="1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.printf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"result2 is %.3f%n"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6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result2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doCalculation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{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16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*</a:t>
            </a:r>
            <a:r>
              <a:rPr lang="en-US" sz="16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+ </a:t>
            </a:r>
            <a:r>
              <a:rPr lang="en-US" sz="16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*</a:t>
            </a:r>
            <a:r>
              <a:rPr lang="en-US" sz="16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472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Note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Arguments are passed in by value to the method</a:t>
            </a:r>
          </a:p>
          <a:p>
            <a:r>
              <a:rPr lang="en-US" dirty="0" smtClean="0"/>
              <a:t>If you have a variable in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main() </a:t>
            </a:r>
            <a:r>
              <a:rPr lang="en-US" dirty="0" smtClean="0"/>
              <a:t>that is used as an argument to a method then the value of that variable is used as the parameter in the method</a:t>
            </a:r>
          </a:p>
          <a:p>
            <a:r>
              <a:rPr lang="en-US" dirty="0" smtClean="0"/>
              <a:t>Any changes made to the value in the method do </a:t>
            </a:r>
            <a:r>
              <a:rPr lang="en-US" i="1" dirty="0" smtClean="0"/>
              <a:t>not</a:t>
            </a:r>
            <a:r>
              <a:rPr lang="en-US" dirty="0"/>
              <a:t> </a:t>
            </a:r>
            <a:r>
              <a:rPr lang="en-US" dirty="0" smtClean="0"/>
              <a:t>affect the original variable in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</a:p>
        </p:txBody>
      </p:sp>
    </p:spTree>
    <p:extLst>
      <p:ext uri="{BB962C8B-B14F-4D97-AF65-F5344CB8AC3E}">
        <p14:creationId xmlns:p14="http://schemas.microsoft.com/office/powerpoint/2010/main" val="411110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 by Value Example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96912" y="1301449"/>
            <a:ext cx="8610600" cy="6151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ClassExamples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{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main(String[]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args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{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double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10,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20;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double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result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.println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"before </a:t>
            </a:r>
            <a:r>
              <a:rPr lang="en-US" sz="1800" dirty="0" err="1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doCalculation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(), x="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+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result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800" i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doCalculation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.println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"after </a:t>
            </a:r>
            <a:r>
              <a:rPr lang="en-US" sz="1800" dirty="0" err="1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doCalculation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(), x="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+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.println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sz="1800" dirty="0" err="1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doCalcuation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result="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+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result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double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doCalculation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double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double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{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.println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"at start of </a:t>
            </a:r>
            <a:r>
              <a:rPr lang="en-US" sz="1800" dirty="0" err="1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doCalculation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(), a="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+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- 5;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.println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"at end of </a:t>
            </a:r>
            <a:r>
              <a:rPr lang="en-US" sz="1800" dirty="0" err="1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doCalculation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(), a="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+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*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+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*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870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03238" y="1570037"/>
            <a:ext cx="9069387" cy="49879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Methods (including the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main()</a:t>
            </a:r>
            <a:r>
              <a:rPr lang="en-US" dirty="0" smtClean="0"/>
              <a:t> method) can have multiple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statements in them</a:t>
            </a:r>
          </a:p>
          <a:p>
            <a:r>
              <a:rPr lang="en-US" dirty="0" smtClean="0"/>
              <a:t>When a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statement is executed, the method stops and the stated value is returned to the caller immediately</a:t>
            </a:r>
          </a:p>
          <a:p>
            <a:pPr lvl="1"/>
            <a:r>
              <a:rPr lang="en-US" dirty="0" smtClean="0"/>
              <a:t>No more of the method is executed (unless it is called again, in which case it starts over)</a:t>
            </a:r>
          </a:p>
          <a:p>
            <a:pPr lvl="1"/>
            <a:r>
              <a:rPr lang="en-US" dirty="0" smtClean="0"/>
              <a:t>Note that in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main(),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dirty="0" smtClean="0"/>
              <a:t> causes the entire program to end (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main() </a:t>
            </a:r>
            <a:r>
              <a:rPr lang="en-US" dirty="0" smtClean="0"/>
              <a:t>is a method, too!)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320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059112" y="1575719"/>
            <a:ext cx="6248400" cy="5328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java.util.Scanner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ClassExamples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main(String[]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{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Scanner 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input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Scanner(System.</a:t>
            </a:r>
            <a:r>
              <a:rPr lang="en-US" sz="1400" b="1" i="1" dirty="0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input_value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System.</a:t>
            </a:r>
            <a:r>
              <a:rPr lang="en-US" sz="1400" b="1" i="1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.print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"Enter an integer: 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input_value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input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.nextInt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i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isEven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input_value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)) {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System.</a:t>
            </a:r>
            <a:r>
              <a:rPr lang="en-US" sz="1400" b="1" i="1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.println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input_value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+ 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 is even!"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 </a:t>
            </a:r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System.</a:t>
            </a:r>
            <a:r>
              <a:rPr lang="en-US" sz="1400" b="1" i="1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.println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input_value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+ 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 is odd!"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}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boolean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isEven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number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{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number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% 2 == 0) {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true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 </a:t>
            </a:r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false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}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dirty="0" smtClean="0"/>
              <a:t> Statements Example</a:t>
            </a:r>
            <a:endParaRPr lang="en-US" dirty="0"/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87312" y="2490119"/>
            <a:ext cx="3124200" cy="1600200"/>
          </a:xfrm>
          <a:prstGeom prst="wedgeRoundRectCallout">
            <a:avLst>
              <a:gd name="adj1" fmla="val 75263"/>
              <a:gd name="adj2" fmla="val 17432"/>
              <a:gd name="adj3" fmla="val 16667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dirty="0" smtClean="0"/>
              <a:t>Methods that return a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boolean</a:t>
            </a:r>
            <a:r>
              <a:rPr lang="en-US" dirty="0" smtClean="0"/>
              <a:t> are often used in </a:t>
            </a:r>
            <a:r>
              <a:rPr lang="en-US" dirty="0" err="1" smtClean="0"/>
              <a:t>boolean</a:t>
            </a:r>
            <a:r>
              <a:rPr lang="en-US" dirty="0" smtClean="0"/>
              <a:t> expressions</a:t>
            </a:r>
            <a:endParaRPr kumimoji="0" lang="en-US" sz="2400" b="0" i="0" u="none" strike="noStrike" cap="none" normalizeH="0" baseline="0" dirty="0" smtClean="0">
              <a:ln>
                <a:noFill/>
              </a:ln>
              <a:effectLst/>
              <a:latin typeface="Bitstream Vera Serif" pitchFamily="16" charset="0"/>
            </a:endParaRP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152400" y="5080919"/>
            <a:ext cx="2982912" cy="1295400"/>
          </a:xfrm>
          <a:prstGeom prst="wedgeRoundRectCallout">
            <a:avLst>
              <a:gd name="adj1" fmla="val 89572"/>
              <a:gd name="adj2" fmla="val -13986"/>
              <a:gd name="adj3" fmla="val 16667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dirty="0" smtClean="0"/>
              <a:t>Methods can have multiple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return</a:t>
            </a:r>
            <a:r>
              <a:rPr lang="en-US" dirty="0" smtClean="0"/>
              <a:t> statements</a:t>
            </a:r>
            <a:endParaRPr kumimoji="0" lang="en-US" sz="2400" b="0" i="0" u="none" strike="noStrike" cap="none" normalizeH="0" baseline="0" dirty="0" smtClean="0">
              <a:ln>
                <a:noFill/>
              </a:ln>
              <a:effectLst/>
              <a:latin typeface="Bitstream Vera Serif" pitchFamily="16" charset="0"/>
            </a:endParaRPr>
          </a:p>
        </p:txBody>
      </p:sp>
      <p:sp>
        <p:nvSpPr>
          <p:cNvPr id="12" name="Rounded Rectangular Callout 11"/>
          <p:cNvSpPr/>
          <p:nvPr/>
        </p:nvSpPr>
        <p:spPr bwMode="auto">
          <a:xfrm>
            <a:off x="145406" y="5080919"/>
            <a:ext cx="2982912" cy="1295400"/>
          </a:xfrm>
          <a:prstGeom prst="wedgeRoundRectCallout">
            <a:avLst>
              <a:gd name="adj1" fmla="val 92304"/>
              <a:gd name="adj2" fmla="val 23981"/>
              <a:gd name="adj3" fmla="val 16667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dirty="0" smtClean="0"/>
              <a:t>Methods can have multiple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return</a:t>
            </a:r>
            <a:r>
              <a:rPr lang="en-US" dirty="0" smtClean="0"/>
              <a:t> statements</a:t>
            </a:r>
            <a:endParaRPr kumimoji="0" lang="en-US" sz="2400" b="0" i="0" u="none" strike="noStrike" cap="none" normalizeH="0" baseline="0" dirty="0" smtClean="0">
              <a:ln>
                <a:noFill/>
              </a:ln>
              <a:effectLst/>
              <a:latin typeface="Bitstream Vera Serif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5349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03238" y="1768475"/>
            <a:ext cx="9069387" cy="49879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Write a program that calculates the area of a rectangle given the two side lengths which are provided by the user.  You must write a method that is passed the two side lengths and returns the area.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27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Answer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49312" y="1439872"/>
            <a:ext cx="9144000" cy="5493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java.util.Scanner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ClassExamples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{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main(String[] 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{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Scanner </a:t>
            </a:r>
            <a:r>
              <a:rPr lang="en-US" sz="16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input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Scanner(System.</a:t>
            </a:r>
            <a:r>
              <a:rPr lang="en-US" sz="1600" b="1" i="1" dirty="0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6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System.</a:t>
            </a:r>
            <a:r>
              <a:rPr lang="en-US" sz="1600" b="1" i="1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.print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"Enter rectangle length: 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6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input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.nextDouble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System.</a:t>
            </a:r>
            <a:r>
              <a:rPr lang="en-US" sz="1600" b="1" i="1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.print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"Enter rectangle width: 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6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input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.nextDouble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6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600" i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rectangleArea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6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System.</a:t>
            </a:r>
            <a:r>
              <a:rPr lang="en-US" sz="1600" b="1" i="1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.printf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"The area is %.3f%n"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6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		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rectangleArea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length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width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{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length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*</a:t>
            </a:r>
            <a:r>
              <a:rPr lang="en-US" sz="16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width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6968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 Home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68312" y="1417637"/>
            <a:ext cx="9185273" cy="498792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Methods are mini-programs that are generally used to contain all of the code to complete some particular task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Methods have either zero or one return value(s)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If it has one, the value is of a specified type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Methods have zero or more parameters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Each parameter (if any) has a specified type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When called, the current values of the arguments are plugged in and passed as values to the method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Methods can have multiple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dirty="0" smtClean="0"/>
              <a:t> statements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696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85825" y="3798367"/>
            <a:ext cx="8650287" cy="27268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root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input_value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System.</a:t>
            </a:r>
            <a:r>
              <a:rPr lang="en-US" b="1" i="1" dirty="0" err="1" smtClean="0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"Enter a number: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err="1" smtClean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input_value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input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.nextDouble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 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root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Math.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sqrt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input_value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System.</a:t>
            </a:r>
            <a:r>
              <a:rPr lang="en-US" b="1" i="1" dirty="0" err="1" smtClean="0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.println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"The square root is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+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root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Predefined </a:t>
            </a:r>
            <a:r>
              <a:rPr lang="en-US" dirty="0"/>
              <a:t>M</a:t>
            </a:r>
            <a:r>
              <a:rPr lang="en-US" dirty="0" smtClean="0"/>
              <a:t>ethods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63512" y="1493837"/>
            <a:ext cx="9753600" cy="3505199"/>
          </a:xfrm>
          <a:prstGeom prst="rect">
            <a:avLst/>
          </a:prstGeom>
        </p:spPr>
        <p:txBody>
          <a:bodyPr/>
          <a:lstStyle/>
          <a:p>
            <a:r>
              <a:rPr lang="en-US" sz="2800" dirty="0" smtClean="0"/>
              <a:t>Java includes many predefined methods for common programming tasks</a:t>
            </a:r>
          </a:p>
          <a:p>
            <a:r>
              <a:rPr lang="en-US" sz="2800" dirty="0" smtClean="0"/>
              <a:t>Example of using the predefined square root method, 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Math.sqrt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()</a:t>
            </a:r>
            <a:r>
              <a:rPr lang="en-US" sz="2800" dirty="0" smtClean="0"/>
              <a:t>:</a:t>
            </a:r>
            <a:endParaRPr lang="en-US" sz="2400" dirty="0" smtClean="0"/>
          </a:p>
          <a:p>
            <a:endParaRPr lang="en-US" sz="2800" dirty="0"/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3135312" y="4541837"/>
            <a:ext cx="2133600" cy="533400"/>
          </a:xfrm>
          <a:prstGeom prst="wedgeRoundRectCallout">
            <a:avLst>
              <a:gd name="adj1" fmla="val -37878"/>
              <a:gd name="adj2" fmla="val 122890"/>
              <a:gd name="adj3" fmla="val 16667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dirty="0" smtClean="0"/>
              <a:t>method call </a:t>
            </a:r>
            <a:endParaRPr kumimoji="0" lang="en-US" sz="2400" b="0" i="0" u="none" strike="noStrike" cap="none" normalizeH="0" baseline="0" dirty="0" smtClean="0">
              <a:ln>
                <a:noFill/>
              </a:ln>
              <a:effectLst/>
              <a:latin typeface="Bitstream Vera Serif" pitchFamily="16" charset="0"/>
            </a:endParaRP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6564312" y="5294571"/>
            <a:ext cx="1828800" cy="533400"/>
          </a:xfrm>
          <a:prstGeom prst="wedgeRoundRectCallout">
            <a:avLst>
              <a:gd name="adj1" fmla="val -95751"/>
              <a:gd name="adj2" fmla="val -10227"/>
              <a:gd name="adj3" fmla="val 16667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dirty="0" smtClean="0"/>
              <a:t>argument</a:t>
            </a:r>
            <a:endParaRPr kumimoji="0" lang="en-US" sz="2400" b="0" i="0" u="none" strike="noStrike" cap="none" normalizeH="0" baseline="0" dirty="0" smtClean="0">
              <a:ln>
                <a:noFill/>
              </a:ln>
              <a:effectLst/>
              <a:latin typeface="Bitstream Vera Serif" pitchFamily="16" charset="0"/>
            </a:endParaRP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182244" y="4389436"/>
            <a:ext cx="1600200" cy="838200"/>
          </a:xfrm>
          <a:prstGeom prst="wedgeRoundRectCallout">
            <a:avLst>
              <a:gd name="adj1" fmla="val 25494"/>
              <a:gd name="adj2" fmla="val 85844"/>
              <a:gd name="adj3" fmla="val 16667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dirty="0"/>
              <a:t>r</a:t>
            </a:r>
            <a:r>
              <a:rPr lang="en-US" dirty="0" smtClean="0"/>
              <a:t>eturned value</a:t>
            </a:r>
            <a:endParaRPr kumimoji="0" lang="en-US" sz="2400" b="0" i="0" u="none" strike="noStrike" cap="none" normalizeH="0" baseline="0" dirty="0" smtClean="0">
              <a:ln>
                <a:noFill/>
              </a:ln>
              <a:effectLst/>
              <a:latin typeface="Bitstream Vera Serif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5314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81818" y="2027237"/>
            <a:ext cx="9069387" cy="498792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dirty="0" smtClean="0"/>
              <a:t>A method can have any number of parameters</a:t>
            </a:r>
          </a:p>
          <a:p>
            <a:pPr lvl="1">
              <a:lnSpc>
                <a:spcPct val="100000"/>
              </a:lnSpc>
            </a:pPr>
            <a:r>
              <a:rPr lang="en-US" sz="2400" dirty="0" smtClean="0"/>
              <a:t>Each parameter has a specified type (</a:t>
            </a:r>
            <a:r>
              <a:rPr lang="en-US" sz="24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int</a:t>
            </a:r>
            <a:r>
              <a:rPr lang="en-US" sz="2400" dirty="0" smtClean="0"/>
              <a:t>,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double</a:t>
            </a:r>
            <a:r>
              <a:rPr lang="en-US" sz="2400" dirty="0" smtClean="0"/>
              <a:t>,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S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tring</a:t>
            </a:r>
            <a:r>
              <a:rPr lang="en-US" sz="2400" dirty="0" smtClean="0"/>
              <a:t>, </a:t>
            </a:r>
            <a:r>
              <a:rPr lang="en-US" sz="2400" dirty="0" err="1" smtClean="0"/>
              <a:t>etc</a:t>
            </a:r>
            <a:r>
              <a:rPr lang="en-US" sz="2400" dirty="0" smtClean="0"/>
              <a:t>)</a:t>
            </a:r>
          </a:p>
          <a:p>
            <a:pPr>
              <a:lnSpc>
                <a:spcPct val="100000"/>
              </a:lnSpc>
            </a:pPr>
            <a:r>
              <a:rPr lang="en-US" sz="2800" dirty="0" smtClean="0"/>
              <a:t>A method has either zero or one return value(s)</a:t>
            </a:r>
          </a:p>
          <a:p>
            <a:pPr lvl="1">
              <a:lnSpc>
                <a:spcPct val="100000"/>
              </a:lnSpc>
            </a:pPr>
            <a:r>
              <a:rPr lang="en-US" sz="2400" dirty="0" smtClean="0"/>
              <a:t>The return value is commonly the result of the method</a:t>
            </a:r>
          </a:p>
          <a:p>
            <a:pPr lvl="1">
              <a:lnSpc>
                <a:spcPct val="100000"/>
              </a:lnSpc>
            </a:pPr>
            <a:r>
              <a:rPr lang="en-US" sz="2400" dirty="0" smtClean="0"/>
              <a:t>If it has a return value, the value also has a specified type</a:t>
            </a:r>
          </a:p>
          <a:p>
            <a:pPr lvl="1">
              <a:lnSpc>
                <a:spcPct val="100000"/>
              </a:lnSpc>
            </a:pPr>
            <a:r>
              <a:rPr lang="en-US" sz="2400" dirty="0" smtClean="0"/>
              <a:t>The return value can be assigned to variable of the same type (as in the previous example)</a:t>
            </a:r>
          </a:p>
          <a:p>
            <a:pPr lvl="1">
              <a:lnSpc>
                <a:spcPct val="100000"/>
              </a:lnSpc>
            </a:pPr>
            <a:r>
              <a:rPr lang="en-US" sz="2400" dirty="0" smtClean="0"/>
              <a:t>Alternatively, the method call can be placed directly in another Java expression and the return value will be used in place of the method call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734217" y="1493837"/>
            <a:ext cx="8764587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457200" indent="-457200" algn="l" defTabSz="449263" rtl="0" eaLnBrk="1" fontAlgn="base" hangingPunct="1">
              <a:lnSpc>
                <a:spcPct val="117000"/>
              </a:lnSpc>
              <a:spcBef>
                <a:spcPct val="0"/>
              </a:spcBef>
              <a:spcAft>
                <a:spcPts val="1413"/>
              </a:spcAft>
              <a:buClr>
                <a:srgbClr val="263E60"/>
              </a:buClr>
              <a:buSzPct val="100000"/>
              <a:buFont typeface="Wingdings" pitchFamily="2" charset="2"/>
              <a:buChar char="§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449263" rtl="0" eaLnBrk="1" fontAlgn="base" hangingPunct="1">
              <a:lnSpc>
                <a:spcPct val="117000"/>
              </a:lnSpc>
              <a:spcBef>
                <a:spcPct val="0"/>
              </a:spcBef>
              <a:spcAft>
                <a:spcPts val="1138"/>
              </a:spcAft>
              <a:buClr>
                <a:srgbClr val="263E60"/>
              </a:buClr>
              <a:buSzPct val="100000"/>
              <a:buFont typeface="Arial" pitchFamily="34" charset="0"/>
              <a:buChar char="•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49263" rtl="0" eaLnBrk="1" fontAlgn="base" hangingPunct="1">
              <a:lnSpc>
                <a:spcPct val="117000"/>
              </a:lnSpc>
              <a:spcBef>
                <a:spcPct val="0"/>
              </a:spcBef>
              <a:spcAft>
                <a:spcPts val="850"/>
              </a:spcAft>
              <a:buClr>
                <a:srgbClr val="263E60"/>
              </a:buClr>
              <a:buSzPct val="100000"/>
              <a:buFont typeface="Wingdings" pitchFamily="2" charset="2"/>
              <a:buChar char="§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714500" indent="-342900" algn="l" defTabSz="449263" rtl="0" eaLnBrk="1" fontAlgn="base" hangingPunct="1">
              <a:lnSpc>
                <a:spcPct val="117000"/>
              </a:lnSpc>
              <a:spcBef>
                <a:spcPct val="0"/>
              </a:spcBef>
              <a:spcAft>
                <a:spcPts val="575"/>
              </a:spcAft>
              <a:buClr>
                <a:srgbClr val="263E60"/>
              </a:buClr>
              <a:buSzPct val="100000"/>
              <a:buFont typeface="Arial" pitchFamily="34" charset="0"/>
              <a:buChar char="•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171700" indent="-342900" algn="l" defTabSz="449263" rtl="0" eaLnBrk="1" fontAlgn="base" hangingPunct="1">
              <a:lnSpc>
                <a:spcPct val="117000"/>
              </a:lnSpc>
              <a:spcBef>
                <a:spcPct val="0"/>
              </a:spcBef>
              <a:spcAft>
                <a:spcPts val="288"/>
              </a:spcAft>
              <a:buClr>
                <a:srgbClr val="263E60"/>
              </a:buClr>
              <a:buSzPct val="100000"/>
              <a:buFont typeface="Wingdings" pitchFamily="2" charset="2"/>
              <a:buChar char="§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49263" rtl="0" eaLnBrk="1" fontAlgn="base" hangingPunct="1">
              <a:lnSpc>
                <a:spcPct val="117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49263" rtl="0" eaLnBrk="1" fontAlgn="base" hangingPunct="1">
              <a:lnSpc>
                <a:spcPct val="117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49263" rtl="0" eaLnBrk="1" fontAlgn="base" hangingPunct="1">
              <a:lnSpc>
                <a:spcPct val="117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49263" rtl="0" eaLnBrk="1" fontAlgn="base" hangingPunct="1">
              <a:lnSpc>
                <a:spcPct val="117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RETURN_TYPE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METHOD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(PARAMETER_1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PARAMETER_2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, …,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PARAMETER_N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)</a:t>
            </a:r>
            <a:endParaRPr lang="en-US" sz="20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8710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Java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77812" y="3017837"/>
            <a:ext cx="9677400" cy="4987925"/>
          </a:xfrm>
          <a:prstGeom prst="rect">
            <a:avLst/>
          </a:prstGeom>
        </p:spPr>
        <p:txBody>
          <a:bodyPr/>
          <a:lstStyle/>
          <a:p>
            <a:r>
              <a:rPr lang="en-US" sz="2400" dirty="0" smtClean="0"/>
              <a:t>Square root:</a:t>
            </a:r>
            <a:r>
              <a:rPr lang="en-US" sz="2400" dirty="0"/>
              <a:t>	</a:t>
            </a:r>
            <a:r>
              <a:rPr lang="en-US" sz="2400" dirty="0" smtClean="0"/>
              <a:t>	</a:t>
            </a:r>
            <a:r>
              <a:rPr lang="en-US" sz="2400" b="1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double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Math.</a:t>
            </a:r>
            <a:r>
              <a:rPr lang="en-US" sz="2400" i="1" dirty="0" err="1" smtClean="0">
                <a:latin typeface="Consolas" pitchFamily="49" charset="0"/>
                <a:cs typeface="Consolas" pitchFamily="49" charset="0"/>
              </a:rPr>
              <a:t>sqrt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double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a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)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dirty="0"/>
              <a:t>Power:			</a:t>
            </a:r>
            <a:r>
              <a:rPr lang="en-US" sz="2400" b="1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double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Math.</a:t>
            </a:r>
            <a:r>
              <a:rPr lang="en-US" sz="2400" i="1" dirty="0" err="1" smtClean="0">
                <a:latin typeface="Consolas" pitchFamily="49" charset="0"/>
                <a:cs typeface="Consolas" pitchFamily="49" charset="0"/>
              </a:rPr>
              <a:t>pow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double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base,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double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exp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)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dirty="0"/>
              <a:t>Absolute value:	</a:t>
            </a:r>
            <a:r>
              <a:rPr lang="en-US" sz="2400" b="1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double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Math.</a:t>
            </a:r>
            <a:r>
              <a:rPr lang="en-US" sz="2400" i="1" dirty="0" err="1" smtClean="0">
                <a:latin typeface="Consolas" pitchFamily="49" charset="0"/>
                <a:cs typeface="Consolas" pitchFamily="49" charset="0"/>
              </a:rPr>
              <a:t>abs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double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a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)</a:t>
            </a:r>
            <a:endParaRPr lang="en-US" sz="2400" dirty="0" smtClean="0"/>
          </a:p>
          <a:p>
            <a:r>
              <a:rPr lang="en-US" sz="2400" dirty="0" smtClean="0"/>
              <a:t>Natural log:</a:t>
            </a:r>
            <a:r>
              <a:rPr lang="en-US" sz="2400" dirty="0"/>
              <a:t>	</a:t>
            </a:r>
            <a:r>
              <a:rPr lang="en-US" sz="2400" dirty="0" smtClean="0"/>
              <a:t>	</a:t>
            </a:r>
            <a:r>
              <a:rPr lang="en-US" sz="2400" b="1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double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Math.</a:t>
            </a:r>
            <a:r>
              <a:rPr lang="en-US" sz="2400" i="1" dirty="0" smtClean="0">
                <a:latin typeface="Consolas" pitchFamily="49" charset="0"/>
                <a:cs typeface="Consolas" pitchFamily="49" charset="0"/>
              </a:rPr>
              <a:t>log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double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a)</a:t>
            </a:r>
          </a:p>
          <a:p>
            <a:r>
              <a:rPr lang="en-US" sz="2400" dirty="0" smtClean="0"/>
              <a:t>Log base 10:</a:t>
            </a:r>
            <a:r>
              <a:rPr lang="en-US" sz="2400" dirty="0"/>
              <a:t>		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double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Math.</a:t>
            </a:r>
            <a:r>
              <a:rPr lang="en-US" sz="2400" i="1" dirty="0" smtClean="0">
                <a:latin typeface="Consolas" pitchFamily="49" charset="0"/>
                <a:cs typeface="Consolas" pitchFamily="49" charset="0"/>
              </a:rPr>
              <a:t>log10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double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a)</a:t>
            </a:r>
          </a:p>
          <a:p>
            <a:endParaRPr lang="en-US" sz="2400" dirty="0"/>
          </a:p>
        </p:txBody>
      </p:sp>
      <p:sp>
        <p:nvSpPr>
          <p:cNvPr id="4" name="Rounded Rectangular Callout 3"/>
          <p:cNvSpPr/>
          <p:nvPr/>
        </p:nvSpPr>
        <p:spPr bwMode="auto">
          <a:xfrm>
            <a:off x="1916112" y="1875154"/>
            <a:ext cx="1143000" cy="838200"/>
          </a:xfrm>
          <a:prstGeom prst="wedgeRoundRectCallout">
            <a:avLst>
              <a:gd name="adj1" fmla="val 75386"/>
              <a:gd name="adj2" fmla="val 72063"/>
              <a:gd name="adj3" fmla="val 16667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dirty="0" smtClean="0"/>
              <a:t>return type</a:t>
            </a:r>
            <a:endParaRPr kumimoji="0" lang="en-US" sz="2400" b="0" i="0" u="none" strike="noStrike" cap="none" normalizeH="0" baseline="0" dirty="0" smtClean="0">
              <a:ln>
                <a:noFill/>
              </a:ln>
              <a:effectLst/>
              <a:latin typeface="Bitstream Vera Serif" pitchFamily="16" charset="0"/>
            </a:endParaRPr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4278311" y="1836737"/>
            <a:ext cx="1447800" cy="838200"/>
          </a:xfrm>
          <a:prstGeom prst="wedgeRoundRectCallout">
            <a:avLst>
              <a:gd name="adj1" fmla="val 18544"/>
              <a:gd name="adj2" fmla="val 103055"/>
              <a:gd name="adj3" fmla="val 16667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dirty="0" smtClean="0"/>
              <a:t>method name</a:t>
            </a:r>
            <a:endParaRPr kumimoji="0" lang="en-US" sz="2400" b="0" i="0" u="none" strike="noStrike" cap="none" normalizeH="0" baseline="0" dirty="0" smtClean="0">
              <a:ln>
                <a:noFill/>
              </a:ln>
              <a:effectLst/>
              <a:latin typeface="Bitstream Vera Serif" pitchFamily="16" charset="0"/>
            </a:endParaRP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7230745" y="2008187"/>
            <a:ext cx="1752600" cy="838200"/>
          </a:xfrm>
          <a:prstGeom prst="wedgeRoundRectCallout">
            <a:avLst>
              <a:gd name="adj1" fmla="val -58251"/>
              <a:gd name="adj2" fmla="val 73303"/>
              <a:gd name="adj3" fmla="val 16667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dirty="0" smtClean="0"/>
              <a:t>parameter</a:t>
            </a:r>
          </a:p>
          <a:p>
            <a:pPr marL="0" marR="0" indent="0" algn="ctr" defTabSz="449263" rtl="0" eaLnBrk="1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effectLst/>
                <a:latin typeface="Bitstream Vera Serif" pitchFamily="16" charset="0"/>
              </a:rPr>
              <a:t>list</a:t>
            </a:r>
          </a:p>
        </p:txBody>
      </p:sp>
    </p:spTree>
    <p:extLst>
      <p:ext uri="{BB962C8B-B14F-4D97-AF65-F5344CB8AC3E}">
        <p14:creationId xmlns:p14="http://schemas.microsoft.com/office/powerpoint/2010/main" val="1516026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Examples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7312" y="2046174"/>
            <a:ext cx="9982200" cy="371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double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number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cube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log2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System.</a:t>
            </a:r>
            <a:r>
              <a:rPr lang="en-US" sz="2000" b="1" i="1" dirty="0" err="1" smtClean="0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.print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"Enter a number: 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number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20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input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.nextDouble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System.</a:t>
            </a:r>
            <a:r>
              <a:rPr lang="en-US" sz="2000" b="1" i="1" dirty="0" err="1" smtClean="0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.println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000" dirty="0" smtClean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number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 </a:t>
            </a:r>
            <a:r>
              <a:rPr lang="en-US" sz="20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"'s square root is 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+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Math.</a:t>
            </a:r>
            <a:r>
              <a:rPr lang="en-US" sz="2000" i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sqrt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number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));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cube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Math.</a:t>
            </a:r>
            <a:r>
              <a:rPr lang="en-US" sz="2000" i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pow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number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3.0);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System.</a:t>
            </a:r>
            <a:r>
              <a:rPr lang="en-US" sz="2000" b="1" i="1" dirty="0" err="1" smtClean="0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.println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000" dirty="0" smtClean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number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 </a:t>
            </a:r>
            <a:r>
              <a:rPr lang="en-US" sz="20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"^3.0="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+ </a:t>
            </a:r>
            <a:r>
              <a:rPr lang="en-US" sz="20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cube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log2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Math.</a:t>
            </a:r>
            <a:r>
              <a:rPr lang="en-US" sz="2000" i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log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number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/ Math.</a:t>
            </a:r>
            <a:r>
              <a:rPr lang="en-US" sz="2000" i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log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(2.0);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System.</a:t>
            </a:r>
            <a:r>
              <a:rPr lang="en-US" sz="2000" b="1" i="1" dirty="0" err="1" smtClean="0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.println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"log2("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+ </a:t>
            </a:r>
            <a:r>
              <a:rPr lang="en-US" sz="20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number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+ </a:t>
            </a:r>
            <a:r>
              <a:rPr lang="en-US" sz="20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")="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+ </a:t>
            </a:r>
            <a:r>
              <a:rPr lang="en-US" sz="20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log2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4288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 Notes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87167" y="1493837"/>
            <a:ext cx="9143999" cy="5334000"/>
          </a:xfrm>
        </p:spPr>
        <p:txBody>
          <a:bodyPr/>
          <a:lstStyle/>
          <a:p>
            <a:r>
              <a:rPr lang="en-US" dirty="0" smtClean="0"/>
              <a:t>We use </a:t>
            </a:r>
            <a:r>
              <a:rPr lang="en-US" i="1" dirty="0" smtClean="0"/>
              <a:t>parameters</a:t>
            </a:r>
            <a:r>
              <a:rPr lang="en-US" dirty="0" smtClean="0"/>
              <a:t> to refer to the list of variables a method requires (in parentheses)</a:t>
            </a:r>
          </a:p>
          <a:p>
            <a:pPr lvl="1"/>
            <a:r>
              <a:rPr lang="en-US" dirty="0" smtClean="0"/>
              <a:t>They are place holders for values that will be used when </a:t>
            </a:r>
            <a:r>
              <a:rPr lang="en-US" smtClean="0"/>
              <a:t>the </a:t>
            </a:r>
            <a:r>
              <a:rPr lang="en-US" smtClean="0"/>
              <a:t>method is </a:t>
            </a:r>
            <a:r>
              <a:rPr lang="en-US" dirty="0" smtClean="0"/>
              <a:t>called</a:t>
            </a:r>
          </a:p>
          <a:p>
            <a:r>
              <a:rPr lang="en-US" dirty="0" smtClean="0"/>
              <a:t>We use </a:t>
            </a:r>
            <a:r>
              <a:rPr lang="en-US" i="1" dirty="0" smtClean="0"/>
              <a:t>arguments</a:t>
            </a:r>
            <a:r>
              <a:rPr lang="en-US" dirty="0" smtClean="0"/>
              <a:t> (a.k.a. actual parameters) to refer to the specific values and/or variables that are passed in when you invoke the method </a:t>
            </a:r>
          </a:p>
          <a:p>
            <a:r>
              <a:rPr lang="en-US" dirty="0" smtClean="0"/>
              <a:t>Also note that other languages refer to methods as </a:t>
            </a:r>
            <a:r>
              <a:rPr lang="en-US" i="1" dirty="0" smtClean="0"/>
              <a:t>functions</a:t>
            </a:r>
            <a:r>
              <a:rPr lang="en-US" dirty="0" smtClean="0"/>
              <a:t> or </a:t>
            </a:r>
            <a:r>
              <a:rPr lang="en-US" i="1" dirty="0" smtClean="0"/>
              <a:t>procedures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1736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03238" y="1768475"/>
            <a:ext cx="9069387" cy="49879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Write a program that prints out the value of 2</a:t>
            </a:r>
            <a:r>
              <a:rPr lang="en-US" baseline="30000" dirty="0" smtClean="0"/>
              <a:t>x</a:t>
            </a:r>
            <a:r>
              <a:rPr lang="en-US" dirty="0" smtClean="0"/>
              <a:t> for x=1,2,3,…,32</a:t>
            </a:r>
          </a:p>
          <a:p>
            <a:r>
              <a:rPr lang="en-US" dirty="0" smtClean="0"/>
              <a:t>Use the </a:t>
            </a:r>
            <a:r>
              <a:rPr lang="en-US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Math.</a:t>
            </a:r>
            <a:r>
              <a:rPr lang="en-US" i="1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pow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)</a:t>
            </a:r>
            <a:r>
              <a:rPr lang="en-US" dirty="0" smtClean="0"/>
              <a:t> method and a 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while </a:t>
            </a:r>
            <a:r>
              <a:rPr lang="en-US" dirty="0" smtClean="0"/>
              <a:t>loop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28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39712" y="2179637"/>
            <a:ext cx="9448800" cy="3780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double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1;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double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pow2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while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8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&lt;= 32) {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8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pow2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Math.</a:t>
            </a:r>
            <a:r>
              <a:rPr lang="en-US" sz="2800" i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pow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(2, </a:t>
            </a:r>
            <a:r>
              <a:rPr lang="en-US" sz="28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System.</a:t>
            </a:r>
            <a:r>
              <a:rPr lang="en-US" sz="2800" b="1" i="1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.printf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8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"2^%.0f=%.0f%n"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8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8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pow2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8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++;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ounded Rectangular Callout 3"/>
          <p:cNvSpPr/>
          <p:nvPr/>
        </p:nvSpPr>
        <p:spPr bwMode="auto">
          <a:xfrm>
            <a:off x="4735512" y="2179637"/>
            <a:ext cx="4948872" cy="1711325"/>
          </a:xfrm>
          <a:prstGeom prst="wedgeRoundRectCallout">
            <a:avLst>
              <a:gd name="adj1" fmla="val -3983"/>
              <a:gd name="adj2" fmla="val 85174"/>
              <a:gd name="adj3" fmla="val 16667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System.out.printf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 smtClean="0"/>
              <a:t> is just another method!  It has a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dirty="0" smtClean="0"/>
              <a:t> parameter followed by one argument for each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%</a:t>
            </a:r>
            <a:r>
              <a:rPr lang="en-US" dirty="0" smtClean="0"/>
              <a:t> place holder</a:t>
            </a:r>
            <a:endParaRPr kumimoji="0" lang="en-US" sz="2400" b="0" i="0" u="none" strike="noStrike" cap="none" normalizeH="0" baseline="0" dirty="0" smtClean="0">
              <a:ln>
                <a:noFill/>
              </a:ln>
              <a:effectLst/>
              <a:latin typeface="Bitstream Vera Serif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7034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comp128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omic Sans MS"/>
        <a:ea typeface="msmincho"/>
        <a:cs typeface="msmincho"/>
      </a:majorFont>
      <a:minorFont>
        <a:latin typeface="Comic Sans MS"/>
        <a:ea typeface="msmincho"/>
        <a:cs typeface="msmincho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8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US" sz="2400" b="0" i="0" u="none" strike="noStrike" cap="none" normalizeH="0" baseline="0" smtClean="0">
            <a:ln>
              <a:noFill/>
            </a:ln>
            <a:effectLst/>
            <a:latin typeface="Bitstream Vera Serif" pitchFamily="1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8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US" sz="2400" b="0" i="0" u="none" strike="noStrike" cap="none" normalizeH="0" baseline="0" smtClean="0">
            <a:ln>
              <a:noFill/>
            </a:ln>
            <a:effectLst/>
            <a:latin typeface="Bitstream Vera Serif" pitchFamily="16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" id="{012459FF-DE4A-4FE4-9155-2FFE1E53AE01}" vid="{AE1A2C68-3AE8-4636-B266-E43DAA38822E}"/>
    </a:ext>
  </a:extLst>
</a:theme>
</file>

<file path=ppt/theme/theme2.xml><?xml version="1.0" encoding="utf-8"?>
<a:theme xmlns:a="http://schemas.openxmlformats.org/drawingml/2006/main" name="comp128 titl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omic Sans MS"/>
        <a:ea typeface="msmincho"/>
        <a:cs typeface="msmincho"/>
      </a:majorFont>
      <a:minorFont>
        <a:latin typeface="Comic Sans MS"/>
        <a:ea typeface="msmincho"/>
        <a:cs typeface="msmincho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8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US" sz="2400" b="0" i="0" u="none" strike="noStrike" cap="none" normalizeH="0" baseline="0" smtClean="0">
            <a:ln>
              <a:noFill/>
            </a:ln>
            <a:effectLst/>
            <a:latin typeface="Bitstream Vera Serif" pitchFamily="1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8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US" sz="2400" b="0" i="0" u="none" strike="noStrike" cap="none" normalizeH="0" baseline="0" smtClean="0">
            <a:ln>
              <a:noFill/>
            </a:ln>
            <a:effectLst/>
            <a:latin typeface="Bitstream Vera Serif" pitchFamily="16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" id="{012459FF-DE4A-4FE4-9155-2FFE1E53AE01}" vid="{49AC0599-F6D6-4661-A444-01CF26CBDAF2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comp1000</Template>
  <TotalTime>442</TotalTime>
  <Words>1293</Words>
  <Application>Microsoft Office PowerPoint</Application>
  <PresentationFormat>Custom</PresentationFormat>
  <Paragraphs>317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42" baseType="lpstr">
      <vt:lpstr>Arial</vt:lpstr>
      <vt:lpstr>Bitstream Vera Serif</vt:lpstr>
      <vt:lpstr>Calibri</vt:lpstr>
      <vt:lpstr>Comic Sans MS</vt:lpstr>
      <vt:lpstr>Consolas</vt:lpstr>
      <vt:lpstr>Cordia New</vt:lpstr>
      <vt:lpstr>Georgia</vt:lpstr>
      <vt:lpstr>msmincho</vt:lpstr>
      <vt:lpstr>Tahoma</vt:lpstr>
      <vt:lpstr>Times New Roman</vt:lpstr>
      <vt:lpstr>Verdana</vt:lpstr>
      <vt:lpstr>Wingdings</vt:lpstr>
      <vt:lpstr>comp128</vt:lpstr>
      <vt:lpstr>comp128 title</vt:lpstr>
      <vt:lpstr>WIT COMP1000</vt:lpstr>
      <vt:lpstr>Methods</vt:lpstr>
      <vt:lpstr>Predefined Methods </vt:lpstr>
      <vt:lpstr>Generic Form</vt:lpstr>
      <vt:lpstr>A Few Java Methods</vt:lpstr>
      <vt:lpstr>More Examples</vt:lpstr>
      <vt:lpstr>Terminology Notes</vt:lpstr>
      <vt:lpstr>Exercise</vt:lpstr>
      <vt:lpstr>Answer</vt:lpstr>
      <vt:lpstr>Programmer-Defined Methods</vt:lpstr>
      <vt:lpstr>No Parameters, No Return Value</vt:lpstr>
      <vt:lpstr>Methods</vt:lpstr>
      <vt:lpstr>No Parameters, One Return Value</vt:lpstr>
      <vt:lpstr>Return Values</vt:lpstr>
      <vt:lpstr>Another Example</vt:lpstr>
      <vt:lpstr>return a Method Call</vt:lpstr>
      <vt:lpstr>Exercise</vt:lpstr>
      <vt:lpstr>Answer</vt:lpstr>
      <vt:lpstr>Methods with Parameters</vt:lpstr>
      <vt:lpstr>Example with Two Parameters</vt:lpstr>
      <vt:lpstr>Parameters</vt:lpstr>
      <vt:lpstr>Important Note</vt:lpstr>
      <vt:lpstr>Pass by Value Example</vt:lpstr>
      <vt:lpstr>Multiple return Statements</vt:lpstr>
      <vt:lpstr>Multiple return Statements Example</vt:lpstr>
      <vt:lpstr>Exercise</vt:lpstr>
      <vt:lpstr>Answer</vt:lpstr>
      <vt:lpstr>Take Home Points</vt:lpstr>
    </vt:vector>
  </TitlesOfParts>
  <Company>Wentworth Institute of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WIT COMP1000</dc:title>
  <dc:creator>Wiseman, Charlie</dc:creator>
  <cp:lastModifiedBy>Wiseman, Charlie</cp:lastModifiedBy>
  <cp:revision>26</cp:revision>
  <cp:lastPrinted>1601-01-01T00:00:00Z</cp:lastPrinted>
  <dcterms:created xsi:type="dcterms:W3CDTF">2015-10-05T15:41:50Z</dcterms:created>
  <dcterms:modified xsi:type="dcterms:W3CDTF">2015-10-07T16:57:30Z</dcterms:modified>
</cp:coreProperties>
</file>