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26A0-5D72-4017-846D-F94507609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10D06D-CD05-4966-A32C-A17E26D25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755E4-B4C1-40EF-B3FB-FDFBD4BE25A6}"/>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B0F26257-97AB-4CE4-AC0A-260CBE4C1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231F0-5E0C-4266-AE4A-EB9A1F66B974}"/>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87978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AFED-6A3D-4287-AF04-5B10A91DC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82F14-E16F-4131-B098-37D90540B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5ECDE-432B-40C7-AF40-1F887B670D19}"/>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78CB093C-65CA-4756-944E-12DD8944F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A55DF-1852-4DD1-8A1C-254E05C582DF}"/>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99971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D0B7E0-D485-4F85-9154-D49107C52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46153-7C66-4895-A908-05FE2A8713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C7D37-1C6C-407C-B258-3184BA95AA8E}"/>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E213485E-20D0-4995-ADFB-5BCF7B55E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37C9B-2953-44DB-9611-16DAEB1BD677}"/>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05848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D383-A8E2-438B-9966-436AA8DD8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854C-B338-4C81-8FB6-1879406B7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DDD3A-4AAE-4E97-A43F-A5D9BBC7748C}"/>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3D05675D-3F9F-4C4F-80AB-DD40F6A74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319A7-E739-44D7-9379-344209A95122}"/>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23815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7813-26F6-4BA4-BEDC-604E11A82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18015A-ECBE-4021-A0D1-02B42CDE5B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E6E6C-F83D-4070-B70E-87A3BB3D8520}"/>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7C8B56DC-526E-4676-B8D5-275FCB381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AD111-5978-480F-BADC-8CCFCDC18950}"/>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408036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571D-3247-41BA-AE35-D15AA01A5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1A9524-1864-47D7-9EFB-43AEB2BFF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505D1-4A72-4641-8BAC-02D9E8CB1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761B11-AC80-4FEF-84B9-3AF58EED634A}"/>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6" name="Footer Placeholder 5">
            <a:extLst>
              <a:ext uri="{FF2B5EF4-FFF2-40B4-BE49-F238E27FC236}">
                <a16:creationId xmlns:a16="http://schemas.microsoft.com/office/drawing/2014/main" id="{644FC78A-58B0-4180-B4D8-57162C6E6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20165-56CA-40D8-917A-5990ED742FF2}"/>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7654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0E13-CF5D-4F7C-80FC-63A92BE5A7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3C446B-7662-42C2-8DB0-65BAE02EF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A13D9-29A7-4362-ACED-451A0865A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82A58-8F02-446B-8C9F-D3509EACB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36E60-DB5D-47E8-B088-DD928EB122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A1C6-5398-4220-8F2B-9B1F209E4546}"/>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8" name="Footer Placeholder 7">
            <a:extLst>
              <a:ext uri="{FF2B5EF4-FFF2-40B4-BE49-F238E27FC236}">
                <a16:creationId xmlns:a16="http://schemas.microsoft.com/office/drawing/2014/main" id="{E72DD0EB-CC21-4658-A277-5CE3679D5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9E783-76E7-4FFA-BDE5-B939BDAC4910}"/>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14132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D208-DAD7-4FC0-BC2B-564155B9DB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19B731-B813-45BE-B463-FF320A593331}"/>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4" name="Footer Placeholder 3">
            <a:extLst>
              <a:ext uri="{FF2B5EF4-FFF2-40B4-BE49-F238E27FC236}">
                <a16:creationId xmlns:a16="http://schemas.microsoft.com/office/drawing/2014/main" id="{96B327F3-0611-492C-B633-21E7571BF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DE6E2-67F3-487D-BDF4-E3062FA299B2}"/>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95434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18E2A-A161-4C90-B990-CFA2C8C5C4C8}"/>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3" name="Footer Placeholder 2">
            <a:extLst>
              <a:ext uri="{FF2B5EF4-FFF2-40B4-BE49-F238E27FC236}">
                <a16:creationId xmlns:a16="http://schemas.microsoft.com/office/drawing/2014/main" id="{4DBF3855-B7FA-4E5F-BE94-BF33710D29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7425C0-F500-48D4-835B-2B501275EA09}"/>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1259030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1080-0786-4AC5-AC79-0C5CA7ED4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4138D7-9716-4E06-9C2B-1364F16C4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2B771-B2A9-4E32-B8F0-9D25EA53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7140C-A950-4175-8CE3-B99D3531E1D5}"/>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6" name="Footer Placeholder 5">
            <a:extLst>
              <a:ext uri="{FF2B5EF4-FFF2-40B4-BE49-F238E27FC236}">
                <a16:creationId xmlns:a16="http://schemas.microsoft.com/office/drawing/2014/main" id="{3AF1A5FA-5D9C-476C-BC1A-6AF8A1964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ECAB5-1205-407A-8218-133140A01EFD}"/>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38463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8823C-4E19-426E-9924-87A831A3F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BE32F-7446-49D4-AC4B-5CAE0CD69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4E80B-6780-4C38-9358-AA14BED53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34F55-C8A8-46A1-B029-67D4846F9482}"/>
              </a:ext>
            </a:extLst>
          </p:cNvPr>
          <p:cNvSpPr>
            <a:spLocks noGrp="1"/>
          </p:cNvSpPr>
          <p:nvPr>
            <p:ph type="dt" sz="half" idx="10"/>
          </p:nvPr>
        </p:nvSpPr>
        <p:spPr/>
        <p:txBody>
          <a:bodyPr/>
          <a:lstStyle/>
          <a:p>
            <a:fld id="{E10D9CE2-CC1C-49E4-8A9D-3B9FC6E0EEBF}" type="datetimeFigureOut">
              <a:rPr lang="en-US" smtClean="0"/>
              <a:t>4/9/2021</a:t>
            </a:fld>
            <a:endParaRPr lang="en-US"/>
          </a:p>
        </p:txBody>
      </p:sp>
      <p:sp>
        <p:nvSpPr>
          <p:cNvPr id="6" name="Footer Placeholder 5">
            <a:extLst>
              <a:ext uri="{FF2B5EF4-FFF2-40B4-BE49-F238E27FC236}">
                <a16:creationId xmlns:a16="http://schemas.microsoft.com/office/drawing/2014/main" id="{FAAFF463-F5A4-4B78-8286-E86C03043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B3A92-2B87-4F63-8290-181C627D693B}"/>
              </a:ext>
            </a:extLst>
          </p:cNvPr>
          <p:cNvSpPr>
            <a:spLocks noGrp="1"/>
          </p:cNvSpPr>
          <p:nvPr>
            <p:ph type="sldNum" sz="quarter" idx="12"/>
          </p:nvPr>
        </p:nvSpPr>
        <p:spPr/>
        <p:txBody>
          <a:bodyPr/>
          <a:lstStyle/>
          <a:p>
            <a:fld id="{61D3EB17-6534-4CD6-A6C9-5E56805FC887}" type="slidenum">
              <a:rPr lang="en-US" smtClean="0"/>
              <a:t>‹#›</a:t>
            </a:fld>
            <a:endParaRPr lang="en-US"/>
          </a:p>
        </p:txBody>
      </p:sp>
    </p:spTree>
    <p:extLst>
      <p:ext uri="{BB962C8B-B14F-4D97-AF65-F5344CB8AC3E}">
        <p14:creationId xmlns:p14="http://schemas.microsoft.com/office/powerpoint/2010/main" val="85110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179F6-855A-4843-83D2-C6CDEE658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55915-C8F2-4E80-85DF-0DADC8689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B5D1C-C19A-43CD-8C6E-CCD98C71D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D9CE2-CC1C-49E4-8A9D-3B9FC6E0EEBF}" type="datetimeFigureOut">
              <a:rPr lang="en-US" smtClean="0"/>
              <a:t>4/9/2021</a:t>
            </a:fld>
            <a:endParaRPr lang="en-US"/>
          </a:p>
        </p:txBody>
      </p:sp>
      <p:sp>
        <p:nvSpPr>
          <p:cNvPr id="5" name="Footer Placeholder 4">
            <a:extLst>
              <a:ext uri="{FF2B5EF4-FFF2-40B4-BE49-F238E27FC236}">
                <a16:creationId xmlns:a16="http://schemas.microsoft.com/office/drawing/2014/main" id="{9B1BEEB0-30A6-474D-91B2-7F884F9E2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45ED13-4111-45E1-8894-18A05BEAB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3EB17-6534-4CD6-A6C9-5E56805FC887}" type="slidenum">
              <a:rPr lang="en-US" smtClean="0"/>
              <a:t>‹#›</a:t>
            </a:fld>
            <a:endParaRPr lang="en-US"/>
          </a:p>
        </p:txBody>
      </p:sp>
    </p:spTree>
    <p:extLst>
      <p:ext uri="{BB962C8B-B14F-4D97-AF65-F5344CB8AC3E}">
        <p14:creationId xmlns:p14="http://schemas.microsoft.com/office/powerpoint/2010/main" val="65839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68A1-0DEF-4008-A51E-B7C6CDE2CCBE}"/>
              </a:ext>
            </a:extLst>
          </p:cNvPr>
          <p:cNvSpPr>
            <a:spLocks noGrp="1"/>
          </p:cNvSpPr>
          <p:nvPr>
            <p:ph type="title"/>
          </p:nvPr>
        </p:nvSpPr>
        <p:spPr/>
        <p:txBody>
          <a:bodyPr/>
          <a:lstStyle/>
          <a:p>
            <a:pPr algn="ctr"/>
            <a:r>
              <a:rPr lang="en-US" b="1" dirty="0"/>
              <a:t>If “imminent risk” call is unsuccessful</a:t>
            </a:r>
            <a:r>
              <a:rPr lang="en-US" dirty="0"/>
              <a:t>:</a:t>
            </a:r>
          </a:p>
        </p:txBody>
      </p:sp>
      <p:sp>
        <p:nvSpPr>
          <p:cNvPr id="3" name="Content Placeholder 2">
            <a:extLst>
              <a:ext uri="{FF2B5EF4-FFF2-40B4-BE49-F238E27FC236}">
                <a16:creationId xmlns:a16="http://schemas.microsoft.com/office/drawing/2014/main" id="{BDB8CBCA-C7D9-4B0B-8E11-D7398FEE15B4}"/>
              </a:ext>
            </a:extLst>
          </p:cNvPr>
          <p:cNvSpPr>
            <a:spLocks noGrp="1"/>
          </p:cNvSpPr>
          <p:nvPr>
            <p:ph idx="1"/>
          </p:nvPr>
        </p:nvSpPr>
        <p:spPr/>
        <p:txBody>
          <a:bodyPr>
            <a:normAutofit fontScale="92500"/>
          </a:bodyPr>
          <a:lstStyle/>
          <a:p>
            <a:pPr>
              <a:defRPr/>
            </a:pPr>
            <a:r>
              <a:rPr lang="en-US" dirty="0"/>
              <a:t>Mobile crisis unit is dispatched and person will likely go to the 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average cost for an emergency visit in the US is </a:t>
            </a:r>
            <a:r>
              <a:rPr lang="en-US" dirty="0">
                <a:solidFill>
                  <a:prstClr val="black"/>
                </a:solidFill>
                <a:latin typeface="Calibri" panose="020F0502020204030204"/>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$1400. </a:t>
            </a:r>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If person is deemed a threat to themselves, they are placed in an inpatient psychiatric facility for 72 hours.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 good cost estimate is $800/day, or $2,400 for the stay.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There are state psychiatric hospitals that provide care for patients without means, however, space is limited. If admittee has no insurance or can’t pay, the expense is “absorbed” by the healthcare company owning the facility or the city.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is a real cost that can wreak havoc on a company or city’s financial statements (balance sheet write off and net income reduction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endParaRPr lang="en-US" dirty="0"/>
          </a:p>
          <a:p>
            <a:endParaRPr lang="en-US" dirty="0"/>
          </a:p>
          <a:p>
            <a:endParaRPr lang="en-US" dirty="0"/>
          </a:p>
        </p:txBody>
      </p:sp>
    </p:spTree>
    <p:extLst>
      <p:ext uri="{BB962C8B-B14F-4D97-AF65-F5344CB8AC3E}">
        <p14:creationId xmlns:p14="http://schemas.microsoft.com/office/powerpoint/2010/main" val="17847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088E-B93C-4686-89DC-D40F593E5AD5}"/>
              </a:ext>
            </a:extLst>
          </p:cNvPr>
          <p:cNvSpPr>
            <a:spLocks noGrp="1"/>
          </p:cNvSpPr>
          <p:nvPr>
            <p:ph type="title"/>
          </p:nvPr>
        </p:nvSpPr>
        <p:spPr/>
        <p:txBody>
          <a:bodyPr/>
          <a:lstStyle/>
          <a:p>
            <a:pPr algn="ctr"/>
            <a:r>
              <a:rPr lang="en-US" dirty="0"/>
              <a:t>Value and Unmet Need</a:t>
            </a:r>
          </a:p>
        </p:txBody>
      </p:sp>
      <p:sp>
        <p:nvSpPr>
          <p:cNvPr id="3" name="Content Placeholder 2">
            <a:extLst>
              <a:ext uri="{FF2B5EF4-FFF2-40B4-BE49-F238E27FC236}">
                <a16:creationId xmlns:a16="http://schemas.microsoft.com/office/drawing/2014/main" id="{11072115-E14C-4A12-87CD-EF40EE09C209}"/>
              </a:ext>
            </a:extLst>
          </p:cNvPr>
          <p:cNvSpPr>
            <a:spLocks noGrp="1"/>
          </p:cNvSpPr>
          <p:nvPr>
            <p:ph idx="1"/>
          </p:nvPr>
        </p:nvSpPr>
        <p:spPr/>
        <p:txBody>
          <a:bodyPr>
            <a:normAutofit/>
          </a:bodyPr>
          <a:lstStyle/>
          <a:p>
            <a:r>
              <a:rPr lang="en-US" dirty="0"/>
              <a:t>The success rate for imminent risk calls is very high. # of successful imminent risk calls * $3,800 = healthcare savings, making this program incredibly cost effective and valuable!</a:t>
            </a:r>
          </a:p>
          <a:p>
            <a:r>
              <a:rPr lang="en-US" dirty="0"/>
              <a:t>There is also a large unmet need here. In 2020, 16,620 calls or 36% of calls received were not answered. Some of these may have rolled to backup locations but it demonstrates the importance of  FCS’ work.</a:t>
            </a:r>
          </a:p>
          <a:p>
            <a:r>
              <a:rPr lang="en-US" dirty="0"/>
              <a:t>In 2020, 934 calls, or 2.04%, were labeled imminent risk. Base on this, we can estimate that 339 imminent risk calls were among those unanswered during the year.</a:t>
            </a:r>
          </a:p>
          <a:p>
            <a:endParaRPr lang="en-US" dirty="0"/>
          </a:p>
        </p:txBody>
      </p:sp>
    </p:spTree>
    <p:extLst>
      <p:ext uri="{BB962C8B-B14F-4D97-AF65-F5344CB8AC3E}">
        <p14:creationId xmlns:p14="http://schemas.microsoft.com/office/powerpoint/2010/main" val="637100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259</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If “imminent risk” call is unsuccessful:</vt:lpstr>
      <vt:lpstr>Value and Unmet Need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Mental Health Treatment</dc:title>
  <dc:creator>Jeffrey Reeve</dc:creator>
  <cp:lastModifiedBy>Jeffrey Reeve</cp:lastModifiedBy>
  <cp:revision>20</cp:revision>
  <dcterms:created xsi:type="dcterms:W3CDTF">2021-04-07T19:29:21Z</dcterms:created>
  <dcterms:modified xsi:type="dcterms:W3CDTF">2021-04-09T16:26:28Z</dcterms:modified>
</cp:coreProperties>
</file>