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8" r:id="rId3"/>
    <p:sldId id="259" r:id="rId4"/>
    <p:sldId id="262" r:id="rId5"/>
    <p:sldId id="274" r:id="rId6"/>
    <p:sldId id="263" r:id="rId7"/>
    <p:sldId id="260" r:id="rId8"/>
    <p:sldId id="261" r:id="rId9"/>
    <p:sldId id="264" r:id="rId10"/>
    <p:sldId id="268" r:id="rId11"/>
    <p:sldId id="269" r:id="rId12"/>
    <p:sldId id="265" r:id="rId13"/>
    <p:sldId id="267" r:id="rId14"/>
    <p:sldId id="270" r:id="rId15"/>
    <p:sldId id="266" r:id="rId16"/>
    <p:sldId id="272" r:id="rId17"/>
    <p:sldId id="277" r:id="rId18"/>
    <p:sldId id="273" r:id="rId19"/>
    <p:sldId id="275" r:id="rId20"/>
    <p:sldId id="276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3" autoAdjust="0"/>
    <p:restoredTop sz="94660"/>
  </p:normalViewPr>
  <p:slideViewPr>
    <p:cSldViewPr snapToGrid="0">
      <p:cViewPr varScale="1">
        <p:scale>
          <a:sx n="56" d="100"/>
          <a:sy n="56" d="100"/>
        </p:scale>
        <p:origin x="7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422F-E969-4AF8-BB8F-C6F2F01E3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9AA17-28B9-4936-8F7C-F63D259AD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42A4F-ABDD-46A7-9DA9-628A5EFC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9A6C-A2FB-411D-80C8-913F6F1850B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F57BD-BA8B-4AC4-9287-E2541EE7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39997-6746-4B07-AC1B-7C37F2F5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AAD8-9756-4E01-BBAF-36551C44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FAA5-BDCE-4CEA-BF05-F5863DF7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B9743-E75A-45BE-999D-2F955DD1F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F901A-8C61-4968-8627-F95398DB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9A6C-A2FB-411D-80C8-913F6F1850B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707A2-8EB1-4808-AD56-D7862DFF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FA9FE-92B5-4756-AD5A-85967741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AAD8-9756-4E01-BBAF-36551C44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2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B0F6A-C71D-42C2-BD26-45E2973C3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A590F-B609-4AC1-BF33-8F00CC33A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8E99D-25F2-44A5-8C63-FBFC726B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9A6C-A2FB-411D-80C8-913F6F1850B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45343-ADB7-4262-98EE-D072F037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20C3C-25A0-40E7-9664-E73CC355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AAD8-9756-4E01-BBAF-36551C44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0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B460-8BF7-4AA9-9AE2-3AD72A13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0DA3F-152D-4E63-9F88-44DA0474F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A5946-A980-404E-8B3C-AE1AEB13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9A6C-A2FB-411D-80C8-913F6F1850B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47CCA-DD42-40A7-B26E-DC017C71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DC01B-1342-4714-901D-FB533DDA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AAD8-9756-4E01-BBAF-36551C44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0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03A2-BA4A-4F04-9830-27246338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E927F-3595-41B6-9A24-49EB7521E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B98D9-B7ED-4049-A274-5F2045E5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9A6C-A2FB-411D-80C8-913F6F1850B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AE6F8-FE92-440F-A357-041AB151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D83D6-6117-41AD-928D-020A9559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AAD8-9756-4E01-BBAF-36551C44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5401-5EB8-4D14-9B53-F47CAAC2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8187B-406A-4095-A386-A8DA4655D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F31D4-F9E3-47D8-BCC7-D33E98834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A89DF-B96A-4F14-8D47-01C999E1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9A6C-A2FB-411D-80C8-913F6F1850B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955D0-7F79-421F-BBEB-1344DBC2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533F-A7CD-47C9-8141-62DEAF51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AAD8-9756-4E01-BBAF-36551C44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1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1B9A-1CFB-417D-A621-6B5DA55C0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3572A-17ED-4F6A-8C34-BACB9F8E0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B952A-7FB3-4807-B0F9-63463E84A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BEA6D-A8EB-498E-8209-5FB13733F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C8264-645B-4822-BF4B-72F03FBE4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4EAA5C-80DE-4644-9F6C-4B1D2296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9A6C-A2FB-411D-80C8-913F6F1850B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F15D2-CB25-499D-97E6-AFD4F83B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5DFCA5-C0CA-4328-AA95-EE039427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AAD8-9756-4E01-BBAF-36551C44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6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4607-FB28-4F38-A593-0C323F73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FB378-653C-445B-BC61-A6A4FC44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9A6C-A2FB-411D-80C8-913F6F1850B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C9F8C-FCC0-4E68-9956-BED144EA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D2FF8-5252-4258-81C0-D5E15A97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AAD8-9756-4E01-BBAF-36551C44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5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C644A-CF33-41D7-A4E1-ACF0A0F7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9A6C-A2FB-411D-80C8-913F6F1850B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B45E7-CF35-4DE8-8EC6-B98CB254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653A9-0C76-4770-BBC2-E78F15BD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AAD8-9756-4E01-BBAF-36551C44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3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9D58-D6F8-433B-89A7-DB2C8F9C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9F1FC-6654-4743-BDCB-EE0544A82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22BA2-93C0-4319-97B4-EE4BF4E47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5A8E3-5B89-47E2-AB52-C3744D11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9A6C-A2FB-411D-80C8-913F6F1850B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B9C97-58E0-447D-9274-47CB68D8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E1161-972F-488A-83E1-F62E77CC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AAD8-9756-4E01-BBAF-36551C44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2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7C88-B8E1-40F6-B9AF-E55F5CE8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E82AA-CE46-4A5D-84BE-3E06AE319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EC07B-D321-4DA1-9C2D-9E0CBAF4F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7BCB0-8A07-4BCD-92B8-3843F960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9A6C-A2FB-411D-80C8-913F6F1850B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E4D3C-91BB-4B67-B714-F1A55CC2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32BF6-A424-445F-99F0-DFF0A5AC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AAD8-9756-4E01-BBAF-36551C44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3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09554-E5F3-4FBA-9CFC-27B2269C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A84A2-89E6-42FD-9635-64CFC0EFA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25AD5-36C2-4EBB-A8D3-57A55DEB4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29A6C-A2FB-411D-80C8-913F6F1850B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0CB45-B326-4F0C-83C6-2882FCADA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8B645-D641-4979-9D73-09CDF928B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9AAD8-9756-4E01-BBAF-36551C44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5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opera/" TargetMode="External"/><Relationship Id="rId2" Type="http://schemas.openxmlformats.org/officeDocument/2006/relationships/hyperlink" Target="https://cran.r-project.org/web/packages/forecastHybrid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A183-F938-4AD0-811F-29B18E4DC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Series: Fitting and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EE41D-A818-48B7-A662-C6C3A16E06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Jeffrey R. Norton, Ph.D.</a:t>
            </a:r>
          </a:p>
          <a:p>
            <a:r>
              <a:rPr lang="en-US" dirty="0"/>
              <a:t>Meetup: Applied Artificial Intelligence and Analytics</a:t>
            </a:r>
          </a:p>
          <a:p>
            <a:r>
              <a:rPr lang="en-US" dirty="0"/>
              <a:t>December 14, 2017</a:t>
            </a:r>
          </a:p>
        </p:txBody>
      </p:sp>
    </p:spTree>
    <p:extLst>
      <p:ext uri="{BB962C8B-B14F-4D97-AF65-F5344CB8AC3E}">
        <p14:creationId xmlns:p14="http://schemas.microsoft.com/office/powerpoint/2010/main" val="15556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3D25-F9B4-4E6B-BA52-E03D1AFC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" y="-190183"/>
            <a:ext cx="10515600" cy="1325563"/>
          </a:xfrm>
        </p:spPr>
        <p:txBody>
          <a:bodyPr/>
          <a:lstStyle/>
          <a:p>
            <a:r>
              <a:rPr lang="en-US" dirty="0" err="1"/>
              <a:t>Autoregression</a:t>
            </a:r>
            <a:r>
              <a:rPr lang="en-US" dirty="0"/>
              <a:t> in Detail</a:t>
            </a:r>
            <a:br>
              <a:rPr lang="en-US" dirty="0"/>
            </a:br>
            <a:r>
              <a:rPr lang="en-US" sz="2400" dirty="0"/>
              <a:t>See https://www.otexts.org/fpp/8/3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D674F-AA07-4A6D-A080-0A344AD22E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6139" y="1364211"/>
                <a:ext cx="10515600" cy="5193983"/>
              </a:xfrm>
            </p:spPr>
            <p:txBody>
              <a:bodyPr/>
              <a:lstStyle/>
              <a:p>
                <a:r>
                  <a:rPr lang="en-US" dirty="0"/>
                  <a:t>Overview</a:t>
                </a:r>
              </a:p>
              <a:p>
                <a:pPr lvl="1"/>
                <a:r>
                  <a:rPr lang="en-US" sz="2000" dirty="0"/>
                  <a:t>Forecast the variable using a linear combination of past values of the variable.</a:t>
                </a:r>
              </a:p>
              <a:p>
                <a:pPr lvl="1"/>
                <a:r>
                  <a:rPr lang="en-US" sz="2000" dirty="0"/>
                  <a:t>The term </a:t>
                </a:r>
                <a:r>
                  <a:rPr lang="en-US" sz="2000" dirty="0" err="1"/>
                  <a:t>autoregression</a:t>
                </a:r>
                <a:r>
                  <a:rPr lang="en-US" sz="2000" dirty="0"/>
                  <a:t> indicates that it is a regression of the variable against itself.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past series values (lags), then</a:t>
                </a:r>
                <a:br>
                  <a:rPr lang="en-US" dirty="0"/>
                </a:br>
                <a:r>
                  <a:rPr lang="en-US" dirty="0"/>
                  <a:t>AR(p):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AR(1):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Normally restrict AR models to stationary data, constrain parameters as follows: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D674F-AA07-4A6D-A080-0A344AD22E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6139" y="1364211"/>
                <a:ext cx="10515600" cy="5193983"/>
              </a:xfrm>
              <a:blipFill>
                <a:blip r:embed="rId2"/>
                <a:stretch>
                  <a:fillRect l="-1043" t="-199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6E9E32E-769E-4C5C-AF53-227809AFDE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7762238"/>
                  </p:ext>
                </p:extLst>
              </p:nvPr>
            </p:nvGraphicFramePr>
            <p:xfrm>
              <a:off x="2685366" y="3559305"/>
              <a:ext cx="874268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35355">
                      <a:extLst>
                        <a:ext uri="{9D8B030D-6E8A-4147-A177-3AD203B41FA5}">
                          <a16:colId xmlns:a16="http://schemas.microsoft.com/office/drawing/2014/main" val="3366401283"/>
                        </a:ext>
                      </a:extLst>
                    </a:gridCol>
                    <a:gridCol w="5807325">
                      <a:extLst>
                        <a:ext uri="{9D8B030D-6E8A-4147-A177-3AD203B41FA5}">
                          <a16:colId xmlns:a16="http://schemas.microsoft.com/office/drawing/2014/main" val="36327220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When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dirty="0"/>
                            <a:t> 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is equal</a:t>
                          </a:r>
                          <a:r>
                            <a:rPr lang="en-US" baseline="0" dirty="0"/>
                            <a:t> to white noise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522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When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</m:oMath>
                          </a14:m>
                          <a:r>
                            <a:rPr lang="en-US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is equivalent</a:t>
                          </a:r>
                          <a:r>
                            <a:rPr lang="en-US" baseline="0" dirty="0"/>
                            <a:t> to a random walk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544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When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dirty="0"/>
                            <a:t> 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is equivalent</a:t>
                          </a:r>
                          <a:r>
                            <a:rPr lang="en-US" baseline="0" dirty="0"/>
                            <a:t> to a random walk with drift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29369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When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tends</a:t>
                          </a:r>
                          <a:r>
                            <a:rPr lang="en-US" baseline="0" dirty="0"/>
                            <a:t> to oscillate between positive and negative values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56964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6E9E32E-769E-4C5C-AF53-227809AFDE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7762238"/>
                  </p:ext>
                </p:extLst>
              </p:nvPr>
            </p:nvGraphicFramePr>
            <p:xfrm>
              <a:off x="2685366" y="3559305"/>
              <a:ext cx="874268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35355">
                      <a:extLst>
                        <a:ext uri="{9D8B030D-6E8A-4147-A177-3AD203B41FA5}">
                          <a16:colId xmlns:a16="http://schemas.microsoft.com/office/drawing/2014/main" val="3366401283"/>
                        </a:ext>
                      </a:extLst>
                    </a:gridCol>
                    <a:gridCol w="5807325">
                      <a:extLst>
                        <a:ext uri="{9D8B030D-6E8A-4147-A177-3AD203B41FA5}">
                          <a16:colId xmlns:a16="http://schemas.microsoft.com/office/drawing/2014/main" val="36327220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7" t="-8197" r="-19813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82" t="-8197" r="-210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522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7" t="-106452" r="-198133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82" t="-106452" r="-210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44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7" t="-209836" r="-19813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82" t="-209836" r="-21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29369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7" t="-309836" r="-19813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82" t="-309836" r="-210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56964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DED624B-15B9-4B14-A058-BB424A5BC0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2747846"/>
                  </p:ext>
                </p:extLst>
              </p:nvPr>
            </p:nvGraphicFramePr>
            <p:xfrm>
              <a:off x="2685366" y="5537096"/>
              <a:ext cx="8742680" cy="1102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32982">
                      <a:extLst>
                        <a:ext uri="{9D8B030D-6E8A-4147-A177-3AD203B41FA5}">
                          <a16:colId xmlns:a16="http://schemas.microsoft.com/office/drawing/2014/main" val="4058356927"/>
                        </a:ext>
                      </a:extLst>
                    </a:gridCol>
                    <a:gridCol w="5809698">
                      <a:extLst>
                        <a:ext uri="{9D8B030D-6E8A-4147-A177-3AD203B41FA5}">
                          <a16:colId xmlns:a16="http://schemas.microsoft.com/office/drawing/2014/main" val="3589353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 an AR(1) model: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1646546"/>
                      </a:ext>
                    </a:extLst>
                  </a:tr>
                  <a:tr h="16314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 an AR(2) model: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&lt;1</m:t>
                              </m:r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1157361"/>
                      </a:ext>
                    </a:extLst>
                  </a:tr>
                  <a:tr h="16314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 p &gt;= 3: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Much more complicated, R calculates the values for you.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56279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DED624B-15B9-4B14-A058-BB424A5BC0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2747846"/>
                  </p:ext>
                </p:extLst>
              </p:nvPr>
            </p:nvGraphicFramePr>
            <p:xfrm>
              <a:off x="2685366" y="5537096"/>
              <a:ext cx="8742680" cy="1102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32982">
                      <a:extLst>
                        <a:ext uri="{9D8B030D-6E8A-4147-A177-3AD203B41FA5}">
                          <a16:colId xmlns:a16="http://schemas.microsoft.com/office/drawing/2014/main" val="4058356927"/>
                        </a:ext>
                      </a:extLst>
                    </a:gridCol>
                    <a:gridCol w="5809698">
                      <a:extLst>
                        <a:ext uri="{9D8B030D-6E8A-4147-A177-3AD203B41FA5}">
                          <a16:colId xmlns:a16="http://schemas.microsoft.com/office/drawing/2014/main" val="3589353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 an AR(1) model: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524" t="-8197" r="-210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6465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 an AR(2) model: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524" t="-108197" r="-21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11573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 p &gt;= 3: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Much more complicated, R calculates the values for you.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562792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CA4198E-041B-48D8-9D41-ABE03A775FE0}"/>
              </a:ext>
            </a:extLst>
          </p:cNvPr>
          <p:cNvGrpSpPr/>
          <p:nvPr/>
        </p:nvGrpSpPr>
        <p:grpSpPr>
          <a:xfrm>
            <a:off x="5701324" y="731817"/>
            <a:ext cx="5251940" cy="2558760"/>
            <a:chOff x="5783385" y="204282"/>
            <a:chExt cx="5251940" cy="2558760"/>
          </a:xfrm>
        </p:grpSpPr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8173A295-88FA-444A-A3B5-14962FE5C9E7}"/>
                </a:ext>
              </a:extLst>
            </p:cNvPr>
            <p:cNvSpPr/>
            <p:nvPr/>
          </p:nvSpPr>
          <p:spPr>
            <a:xfrm>
              <a:off x="5783385" y="204282"/>
              <a:ext cx="5251940" cy="2558760"/>
            </a:xfrm>
            <a:prstGeom prst="wedgeRoundRectCallout">
              <a:avLst>
                <a:gd name="adj1" fmla="val -15832"/>
                <a:gd name="adj2" fmla="val 62500"/>
                <a:gd name="adj3" fmla="val 16667"/>
              </a:avLst>
            </a:prstGeom>
            <a:solidFill>
              <a:schemeClr val="bg1"/>
            </a:solidFill>
            <a:ln w="50800" cmpd="thickThin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0DC331C-EC34-4876-9ACC-A5403539A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6316" y="410389"/>
              <a:ext cx="1397054" cy="107327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B32C98-8FDB-418C-A6AB-54FEE3CB9AAB}"/>
                </a:ext>
              </a:extLst>
            </p:cNvPr>
            <p:cNvSpPr txBox="1"/>
            <p:nvPr/>
          </p:nvSpPr>
          <p:spPr>
            <a:xfrm>
              <a:off x="7543983" y="336593"/>
              <a:ext cx="328794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random signal having equal intensity at different frequencies, giving it a constant power spectral density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E722590-8EE7-4E23-9349-87C11E495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6239" y="1520794"/>
              <a:ext cx="3286232" cy="1091025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37EA77-2FAE-46C6-A07D-A8049D810A92}"/>
              </a:ext>
            </a:extLst>
          </p:cNvPr>
          <p:cNvGrpSpPr/>
          <p:nvPr/>
        </p:nvGrpSpPr>
        <p:grpSpPr>
          <a:xfrm>
            <a:off x="6176106" y="1128109"/>
            <a:ext cx="5251940" cy="2558760"/>
            <a:chOff x="6258167" y="600574"/>
            <a:chExt cx="5251940" cy="255876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B54D70-9AE3-4655-BA24-B0EC653566D3}"/>
                </a:ext>
              </a:extLst>
            </p:cNvPr>
            <p:cNvGrpSpPr/>
            <p:nvPr/>
          </p:nvGrpSpPr>
          <p:grpSpPr>
            <a:xfrm>
              <a:off x="6258167" y="600574"/>
              <a:ext cx="5251940" cy="2558760"/>
              <a:chOff x="5783385" y="204282"/>
              <a:chExt cx="5251940" cy="2558760"/>
            </a:xfrm>
          </p:grpSpPr>
          <p:sp>
            <p:nvSpPr>
              <p:cNvPr id="16" name="Speech Bubble: Rectangle with Corners Rounded 15">
                <a:extLst>
                  <a:ext uri="{FF2B5EF4-FFF2-40B4-BE49-F238E27FC236}">
                    <a16:creationId xmlns:a16="http://schemas.microsoft.com/office/drawing/2014/main" id="{B04DEAC9-3A22-45BD-BB47-59A84034EA9D}"/>
                  </a:ext>
                </a:extLst>
              </p:cNvPr>
              <p:cNvSpPr/>
              <p:nvPr/>
            </p:nvSpPr>
            <p:spPr>
              <a:xfrm>
                <a:off x="5783385" y="204282"/>
                <a:ext cx="5251940" cy="2558760"/>
              </a:xfrm>
              <a:prstGeom prst="wedgeRoundRectCallout">
                <a:avLst>
                  <a:gd name="adj1" fmla="val -15832"/>
                  <a:gd name="adj2" fmla="val 62500"/>
                  <a:gd name="adj3" fmla="val 16667"/>
                </a:avLst>
              </a:prstGeom>
              <a:solidFill>
                <a:schemeClr val="bg1"/>
              </a:solidFill>
              <a:ln w="50800" cmpd="thickThin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DEB22BBD-169E-4320-B357-D541DF3A0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36316" y="410389"/>
                <a:ext cx="1397054" cy="1073273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BDD2CA-4230-4036-A99E-82A1D4950102}"/>
                  </a:ext>
                </a:extLst>
              </p:cNvPr>
              <p:cNvSpPr txBox="1"/>
              <p:nvPr/>
            </p:nvSpPr>
            <p:spPr>
              <a:xfrm>
                <a:off x="7543983" y="336593"/>
                <a:ext cx="328794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 random (stochastic) process, that describes a path that consists of a succession of random steps on some mathematical space</a:t>
                </a:r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9CBB4B7-C99F-4957-A0F4-173FDA91C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8767" y="2215581"/>
              <a:ext cx="3356775" cy="781848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DED4AD-9E12-4AE6-AF89-A039D2C91E51}"/>
              </a:ext>
            </a:extLst>
          </p:cNvPr>
          <p:cNvGrpSpPr/>
          <p:nvPr/>
        </p:nvGrpSpPr>
        <p:grpSpPr>
          <a:xfrm>
            <a:off x="5643175" y="2544673"/>
            <a:ext cx="5251940" cy="1491808"/>
            <a:chOff x="5996625" y="-18788"/>
            <a:chExt cx="5251940" cy="1491808"/>
          </a:xfrm>
        </p:grpSpPr>
        <p:sp>
          <p:nvSpPr>
            <p:cNvPr id="25" name="Speech Bubble: Rectangle with Corners Rounded 24">
              <a:extLst>
                <a:ext uri="{FF2B5EF4-FFF2-40B4-BE49-F238E27FC236}">
                  <a16:creationId xmlns:a16="http://schemas.microsoft.com/office/drawing/2014/main" id="{473944B6-45B0-46CE-B7AF-436B4543D689}"/>
                </a:ext>
              </a:extLst>
            </p:cNvPr>
            <p:cNvSpPr/>
            <p:nvPr/>
          </p:nvSpPr>
          <p:spPr>
            <a:xfrm>
              <a:off x="5996625" y="-18788"/>
              <a:ext cx="5251940" cy="1491808"/>
            </a:xfrm>
            <a:prstGeom prst="wedgeRoundRectCallout">
              <a:avLst>
                <a:gd name="adj1" fmla="val 23064"/>
                <a:gd name="adj2" fmla="val 69723"/>
                <a:gd name="adj3" fmla="val 16667"/>
              </a:avLst>
            </a:prstGeom>
            <a:solidFill>
              <a:schemeClr val="bg1"/>
            </a:solidFill>
            <a:ln w="50800" cmpd="thickThin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727E268-3E94-4640-8145-35D33F496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62777" y="245021"/>
              <a:ext cx="1397054" cy="1073273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7D0484B-F1F9-4C9B-AFF5-58F16737A202}"/>
                </a:ext>
              </a:extLst>
            </p:cNvPr>
            <p:cNvSpPr txBox="1"/>
            <p:nvPr/>
          </p:nvSpPr>
          <p:spPr>
            <a:xfrm>
              <a:off x="7543983" y="336593"/>
              <a:ext cx="32879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stochastic drift is the change of the average value of a stochastic (random) process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3B2855-6D01-4D92-B408-FAE89BE9F2F0}"/>
              </a:ext>
            </a:extLst>
          </p:cNvPr>
          <p:cNvGrpSpPr/>
          <p:nvPr/>
        </p:nvGrpSpPr>
        <p:grpSpPr>
          <a:xfrm>
            <a:off x="2482231" y="2900054"/>
            <a:ext cx="5251940" cy="1828718"/>
            <a:chOff x="5865131" y="-467372"/>
            <a:chExt cx="5251940" cy="1828718"/>
          </a:xfrm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02EE18CE-1CE2-47DA-A69C-1B41EE19D68A}"/>
                </a:ext>
              </a:extLst>
            </p:cNvPr>
            <p:cNvSpPr/>
            <p:nvPr/>
          </p:nvSpPr>
          <p:spPr>
            <a:xfrm>
              <a:off x="5865131" y="-467372"/>
              <a:ext cx="5251940" cy="1828718"/>
            </a:xfrm>
            <a:prstGeom prst="wedgeRoundRectCallout">
              <a:avLst>
                <a:gd name="adj1" fmla="val 23064"/>
                <a:gd name="adj2" fmla="val 69723"/>
                <a:gd name="adj3" fmla="val 16667"/>
              </a:avLst>
            </a:prstGeom>
            <a:solidFill>
              <a:schemeClr val="bg1"/>
            </a:solidFill>
            <a:ln w="50800" cmpd="thickThin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A61495F-C8CE-4034-A772-0DC4F73BB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2135" y="-167271"/>
              <a:ext cx="1397054" cy="1073273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682157-2C10-457B-BCDE-49AB61B1E23C}"/>
                </a:ext>
              </a:extLst>
            </p:cNvPr>
            <p:cNvSpPr txBox="1"/>
            <p:nvPr/>
          </p:nvSpPr>
          <p:spPr>
            <a:xfrm>
              <a:off x="7524803" y="-276127"/>
              <a:ext cx="328794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stationary time series is one whose statistical properties such as mean, variance, autocorrelation, etc. are all constant over time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5463D7C5-DAEE-42AB-9A66-875D656575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8571" y="1047334"/>
            <a:ext cx="5456260" cy="566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6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AE27-E698-4747-9632-5B01DA5C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Moving Average in Detail</a:t>
            </a:r>
            <a:br>
              <a:rPr lang="en-US" dirty="0"/>
            </a:br>
            <a:r>
              <a:rPr lang="en-US" sz="2400" dirty="0"/>
              <a:t>https://www.otexts.org/fpp/8/4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F22BD-8F2B-40C0-860E-58D77C1BCF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540774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MA(q) models use past forecast </a:t>
                </a:r>
                <a:r>
                  <a:rPr lang="en-US" b="1" i="1" dirty="0"/>
                  <a:t>errors</a:t>
                </a:r>
                <a:r>
                  <a:rPr lang="en-US" dirty="0"/>
                  <a:t> in a regression-like model: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white noise</a:t>
                </a:r>
              </a:p>
              <a:p>
                <a:r>
                  <a:rPr lang="en-US" dirty="0"/>
                  <a:t>Each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can be thought of as a weighted moving</a:t>
                </a:r>
                <a:br>
                  <a:rPr lang="en-US" dirty="0"/>
                </a:br>
                <a:r>
                  <a:rPr lang="en-US" dirty="0"/>
                  <a:t>average of the past few forecast errors</a:t>
                </a:r>
              </a:p>
              <a:p>
                <a:r>
                  <a:rPr lang="en-US" dirty="0"/>
                  <a:t>We can write any stationary AR(p) model as an MA(∞) model (details at URL) </a:t>
                </a:r>
                <a:r>
                  <a:rPr lang="en-US" i="1" dirty="0"/>
                  <a:t>and</a:t>
                </a:r>
                <a:r>
                  <a:rPr lang="en-US" dirty="0"/>
                  <a:t> we can write a MA(q) process as an AR(∞)</a:t>
                </a:r>
                <a:br>
                  <a:rPr lang="en-US" dirty="0"/>
                </a:br>
                <a:r>
                  <a:rPr lang="en-US" dirty="0"/>
                  <a:t>process </a:t>
                </a:r>
                <a:r>
                  <a:rPr lang="en-US" i="1" dirty="0" err="1"/>
                  <a:t>iff</a:t>
                </a:r>
                <a:r>
                  <a:rPr lang="en-US" dirty="0"/>
                  <a:t> MA(q) is </a:t>
                </a:r>
                <a:r>
                  <a:rPr lang="en-US" u="sng" dirty="0"/>
                  <a:t>invertible:</a:t>
                </a:r>
              </a:p>
              <a:p>
                <a:endParaRPr lang="en-US" u="sng" dirty="0"/>
              </a:p>
              <a:p>
                <a:endParaRPr lang="en-US" u="sng" dirty="0"/>
              </a:p>
              <a:p>
                <a:endParaRPr lang="en-US" dirty="0"/>
              </a:p>
              <a:p>
                <a:r>
                  <a:rPr lang="en-US" dirty="0"/>
                  <a:t>Invertibility allows us to convert MA models to AR models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F22BD-8F2B-40C0-860E-58D77C1BC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5407746"/>
              </a:xfrm>
              <a:blipFill>
                <a:blip r:embed="rId2"/>
                <a:stretch>
                  <a:fillRect l="-1043" t="-2477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82D1821-D935-4B5A-A674-36F8BB678D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4958237"/>
                  </p:ext>
                </p:extLst>
              </p:nvPr>
            </p:nvGraphicFramePr>
            <p:xfrm>
              <a:off x="1087351" y="4514422"/>
              <a:ext cx="8435340" cy="1102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41251">
                      <a:extLst>
                        <a:ext uri="{9D8B030D-6E8A-4147-A177-3AD203B41FA5}">
                          <a16:colId xmlns:a16="http://schemas.microsoft.com/office/drawing/2014/main" val="4058356927"/>
                        </a:ext>
                      </a:extLst>
                    </a:gridCol>
                    <a:gridCol w="6294089">
                      <a:extLst>
                        <a:ext uri="{9D8B030D-6E8A-4147-A177-3AD203B41FA5}">
                          <a16:colId xmlns:a16="http://schemas.microsoft.com/office/drawing/2014/main" val="3589353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 an MA(1) model: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1646546"/>
                      </a:ext>
                    </a:extLst>
                  </a:tr>
                  <a:tr h="16314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 an MA(2) model: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&lt;1</m:t>
                              </m:r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≻−1</m:t>
                              </m:r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1157361"/>
                      </a:ext>
                    </a:extLst>
                  </a:tr>
                  <a:tr h="16314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 q &gt;= 3: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Much more complicated, R calculates the values for you.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56279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82D1821-D935-4B5A-A674-36F8BB678D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4958237"/>
                  </p:ext>
                </p:extLst>
              </p:nvPr>
            </p:nvGraphicFramePr>
            <p:xfrm>
              <a:off x="1087351" y="4514422"/>
              <a:ext cx="8435340" cy="1102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41251">
                      <a:extLst>
                        <a:ext uri="{9D8B030D-6E8A-4147-A177-3AD203B41FA5}">
                          <a16:colId xmlns:a16="http://schemas.microsoft.com/office/drawing/2014/main" val="4058356927"/>
                        </a:ext>
                      </a:extLst>
                    </a:gridCol>
                    <a:gridCol w="6294089">
                      <a:extLst>
                        <a:ext uri="{9D8B030D-6E8A-4147-A177-3AD203B41FA5}">
                          <a16:colId xmlns:a16="http://schemas.microsoft.com/office/drawing/2014/main" val="3589353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 an MA(1) model: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172" t="-8197" r="-194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6465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 an MA(2) model: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172" t="-108197" r="-194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11573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 q &gt;= 3: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Much more complicated, R calculates the values for you.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56279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3E183F9E-E221-42FA-A4C7-D954ECB6E5A4}"/>
              </a:ext>
            </a:extLst>
          </p:cNvPr>
          <p:cNvSpPr/>
          <p:nvPr/>
        </p:nvSpPr>
        <p:spPr>
          <a:xfrm>
            <a:off x="9624289" y="1742352"/>
            <a:ext cx="2466111" cy="134879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Wow – didn’t I give this up when I left college? #!#!#$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F0EE1C-C8E6-44BE-AC2E-34067F3A1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2691" y="3956339"/>
            <a:ext cx="2669309" cy="266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4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2E5AF-1546-4444-BD05-F93C42F8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Hybrid Forecast – Bag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4917E-F1F9-4B41-9716-FAF4C4123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en-US" dirty="0"/>
              <a:t>Forecast Combinations</a:t>
            </a:r>
          </a:p>
          <a:p>
            <a:pPr lvl="1"/>
            <a:r>
              <a:rPr lang="en-US" dirty="0"/>
              <a:t>Bates and Granger (1969) wrote their famous paper on “The Combination of Forecasts” -- combining forecasts often leads to better forecast accuracy.</a:t>
            </a:r>
          </a:p>
          <a:p>
            <a:r>
              <a:rPr lang="en-US" dirty="0"/>
              <a:t>Two Ensemble Models available in R</a:t>
            </a:r>
          </a:p>
          <a:p>
            <a:pPr lvl="1"/>
            <a:r>
              <a:rPr lang="en-US" dirty="0"/>
              <a:t>https://robjhyndman.com/hyndsight/forecast-combinations/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forecastHybrid</a:t>
            </a:r>
            <a:r>
              <a:rPr lang="en-US" dirty="0"/>
              <a:t> – David Schaub,</a:t>
            </a:r>
            <a:br>
              <a:rPr lang="en-US" dirty="0"/>
            </a:br>
            <a:r>
              <a:rPr lang="en-US" dirty="0">
                <a:hlinkClick r:id="rId2"/>
              </a:rPr>
              <a:t>https://cran.r-project.org/web/packages/forecastHybrid/index.html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Opera - “Online Prediction by </a:t>
            </a:r>
            <a:r>
              <a:rPr lang="en-US" dirty="0" err="1"/>
              <a:t>ExpeRt</a:t>
            </a:r>
            <a:r>
              <a:rPr lang="en-US" dirty="0"/>
              <a:t> Aggregation”. Gaillard and </a:t>
            </a:r>
            <a:r>
              <a:rPr lang="en-US" dirty="0" err="1"/>
              <a:t>Goude</a:t>
            </a:r>
            <a:br>
              <a:rPr lang="en-US" dirty="0"/>
            </a:br>
            <a:r>
              <a:rPr lang="en-US" dirty="0">
                <a:hlinkClick r:id="rId3"/>
              </a:rPr>
              <a:t>https://cran.r-project.org/web/packages/opera/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Our modeling uses </a:t>
            </a:r>
            <a:r>
              <a:rPr lang="en-US" dirty="0" err="1"/>
              <a:t>forecastHybrid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We also refer to forecast combinations as an “ensemble model”.</a:t>
            </a:r>
          </a:p>
        </p:txBody>
      </p:sp>
    </p:spTree>
    <p:extLst>
      <p:ext uri="{BB962C8B-B14F-4D97-AF65-F5344CB8AC3E}">
        <p14:creationId xmlns:p14="http://schemas.microsoft.com/office/powerpoint/2010/main" val="21298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2E5AF-1546-4444-BD05-F93C42F8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Forecast Hybrid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4917E-F1F9-4B41-9716-FAF4C4123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en-US" dirty="0"/>
              <a:t>Models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ARIMA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ETS – Exponential Smoothing model - The most general and flexible version. Models (additive) error, trend and seasonal elements together.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THETAM – Exponential Smoothing Model (</a:t>
            </a:r>
            <a:r>
              <a:rPr lang="en-US" dirty="0" err="1"/>
              <a:t>ets</a:t>
            </a:r>
            <a:r>
              <a:rPr lang="en-US" dirty="0"/>
              <a:t> with just the additive model)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NNETAR - Feed-forward neural networks with a single hidden layer and lagged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STLM - Forecasts STL objects obtained by applying a non-seasonal forecasting method to the seasonally adjusted data and re-seasonalizing using the last year of the seasonal component.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TBATS - Exponential Smoothing State Space Model With Box-Cox Transformation, ARMA Errors, Trend And Seasonal Components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C4E6C-6E26-45E4-AB11-7D349F192E8B}"/>
              </a:ext>
            </a:extLst>
          </p:cNvPr>
          <p:cNvSpPr txBox="1"/>
          <p:nvPr/>
        </p:nvSpPr>
        <p:spPr>
          <a:xfrm>
            <a:off x="3179846" y="1830337"/>
            <a:ext cx="8232322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Comments and Observations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All models are nonlinear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Models do not tend to overfit – they are smooth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Well known that some models work better than others in certain conditions.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We showed that the NNETAR model can often be dropped as it is very expensive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There are other very effective models which could be added like Holt-Winters</a:t>
            </a:r>
          </a:p>
        </p:txBody>
      </p:sp>
    </p:spTree>
    <p:extLst>
      <p:ext uri="{BB962C8B-B14F-4D97-AF65-F5344CB8AC3E}">
        <p14:creationId xmlns:p14="http://schemas.microsoft.com/office/powerpoint/2010/main" val="350567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5FD8-D25F-415E-B685-04F431EC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Terms 102…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DB224-A720-40F3-98A7-8B1D61A9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692"/>
            <a:ext cx="10515600" cy="33215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Exponential Smoothing: with a simple moving average past observations are weighted equally.  With exponential smoothing, exponential functions are used to assign exponentially decreasing weights over time.</a:t>
            </a:r>
          </a:p>
          <a:p>
            <a:r>
              <a:rPr lang="en-US" dirty="0"/>
              <a:t>Box Cox Transformation: Return a positive dataset transformed by a Box-Cox power transformation.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C06D0-3091-42C1-B08C-DAE2A05C3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135" y="491269"/>
            <a:ext cx="1397054" cy="10732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DF1783-E12E-4695-A210-E6C0CCAC1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534" y="3714880"/>
            <a:ext cx="4785195" cy="2963734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1C36459F-3C76-470A-8FF5-651320004673}"/>
              </a:ext>
            </a:extLst>
          </p:cNvPr>
          <p:cNvSpPr/>
          <p:nvPr/>
        </p:nvSpPr>
        <p:spPr>
          <a:xfrm>
            <a:off x="2450698" y="4858327"/>
            <a:ext cx="406400" cy="81141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D1A8ED2-2986-4534-BE70-794845ACB6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0140065"/>
                  </p:ext>
                </p:extLst>
              </p:nvPr>
            </p:nvGraphicFramePr>
            <p:xfrm>
              <a:off x="3045271" y="4739784"/>
              <a:ext cx="2290209" cy="90646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90209">
                      <a:extLst>
                        <a:ext uri="{9D8B030D-6E8A-4147-A177-3AD203B41FA5}">
                          <a16:colId xmlns:a16="http://schemas.microsoft.com/office/drawing/2014/main" val="2481304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/>
                            <a:t>, if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8337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r>
                            <a:rPr lang="en-US" dirty="0"/>
                            <a:t>, if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16936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D1A8ED2-2986-4534-BE70-794845ACB6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0140065"/>
                  </p:ext>
                </p:extLst>
              </p:nvPr>
            </p:nvGraphicFramePr>
            <p:xfrm>
              <a:off x="3045271" y="4739784"/>
              <a:ext cx="2290209" cy="90646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90209">
                      <a:extLst>
                        <a:ext uri="{9D8B030D-6E8A-4147-A177-3AD203B41FA5}">
                          <a16:colId xmlns:a16="http://schemas.microsoft.com/office/drawing/2014/main" val="2481304700"/>
                        </a:ext>
                      </a:extLst>
                    </a:gridCol>
                  </a:tblGrid>
                  <a:tr h="5356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b="-842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8337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45902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16936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0FBB80-F52A-47A3-82A6-082682F6AEB3}"/>
                  </a:ext>
                </a:extLst>
              </p:cNvPr>
              <p:cNvSpPr txBox="1"/>
              <p:nvPr/>
            </p:nvSpPr>
            <p:spPr>
              <a:xfrm>
                <a:off x="1495402" y="5086480"/>
                <a:ext cx="9705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0FBB80-F52A-47A3-82A6-082682F6A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402" y="5086480"/>
                <a:ext cx="97052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998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6268-1835-46CE-BF8B-D772639E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660"/>
            <a:ext cx="10515600" cy="803999"/>
          </a:xfrm>
        </p:spPr>
        <p:txBody>
          <a:bodyPr/>
          <a:lstStyle/>
          <a:p>
            <a:r>
              <a:rPr lang="en-US" dirty="0"/>
              <a:t>Weighting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AA3B2E-F1E0-4207-9428-89305B3CD5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868659"/>
                <a:ext cx="11085945" cy="579999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Weighting models in the ensemble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dirty="0"/>
                  <a:t>Pick an error measure,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the models in the ensemble:</a:t>
                </a:r>
              </a:p>
              <a:p>
                <a:pPr lvl="1">
                  <a:lnSpc>
                    <a:spcPct val="170000"/>
                  </a:lnSpc>
                </a:pPr>
                <a:r>
                  <a:rPr lang="en-US" dirty="0"/>
                  <a:t>RMSE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  <a:p>
                <a:pPr lvl="1">
                  <a:lnSpc>
                    <a:spcPct val="170000"/>
                  </a:lnSpc>
                </a:pPr>
                <a:r>
                  <a:rPr lang="en-US" dirty="0"/>
                  <a:t>MAE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>
                  <a:lnSpc>
                    <a:spcPct val="170000"/>
                  </a:lnSpc>
                </a:pPr>
                <a:r>
                  <a:rPr lang="en-US" dirty="0"/>
                  <a:t>MASE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𝑀𝐴𝐸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each model and normalize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=1)</m:t>
                        </m:r>
                      </m:e>
                    </m:nary>
                  </m:oMath>
                </a14:m>
                <a:r>
                  <a:rPr lang="en-US" dirty="0"/>
                  <a:t> – these are the weights for the models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dirty="0"/>
                  <a:t>The fit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the weighted sum of all fits: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𝐴𝑅𝐼𝑀𝐴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𝐴𝑅𝐼𝑀𝐴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𝐸𝑇𝑆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𝐸𝑇𝑆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/>
              </a:p>
              <a:p>
                <a:pPr>
                  <a:lnSpc>
                    <a:spcPct val="170000"/>
                  </a:lnSpc>
                </a:pPr>
                <a:r>
                  <a:rPr lang="en-US" dirty="0"/>
                  <a:t>The forecast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the weighted sum of all forecasts: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𝐴𝑅𝐼𝑀𝐴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𝐴𝑅𝐼𝑀𝐴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𝐸𝑇𝑆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𝐸𝑇𝑆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AA3B2E-F1E0-4207-9428-89305B3CD5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868659"/>
                <a:ext cx="11085945" cy="5799996"/>
              </a:xfrm>
              <a:blipFill>
                <a:blip r:embed="rId2"/>
                <a:stretch>
                  <a:fillRect l="-330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690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4D9A-EB0D-459B-8B94-0873C314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 fontScale="90000"/>
          </a:bodyPr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E9458-89F3-412B-93E2-9B9A17402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799"/>
            <a:ext cx="10515600" cy="4351338"/>
          </a:xfrm>
        </p:spPr>
        <p:txBody>
          <a:bodyPr/>
          <a:lstStyle/>
          <a:p>
            <a:r>
              <a:rPr lang="en-US" dirty="0"/>
              <a:t>Recall from ML: training and testing</a:t>
            </a:r>
          </a:p>
          <a:p>
            <a:r>
              <a:rPr lang="en-US" dirty="0"/>
              <a:t>Cross-validation is how we do training and testing on time series.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For each test, fit (train) on </a:t>
            </a:r>
            <a:r>
              <a:rPr lang="en-US" sz="1800" dirty="0" err="1"/>
              <a:t>n+i</a:t>
            </a:r>
            <a:r>
              <a:rPr lang="en-US" sz="1800" dirty="0"/>
              <a:t>, </a:t>
            </a:r>
            <a:br>
              <a:rPr lang="en-US" sz="1800" dirty="0"/>
            </a:br>
            <a:r>
              <a:rPr lang="en-US" sz="1800" dirty="0" err="1"/>
              <a:t>i</a:t>
            </a:r>
            <a:r>
              <a:rPr lang="en-US" sz="1800" dirty="0"/>
              <a:t>=</a:t>
            </a:r>
            <a:r>
              <a:rPr lang="en-US" sz="1600" dirty="0"/>
              <a:t>1.. data points.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Test one point.  This is one step</a:t>
            </a:r>
            <a:br>
              <a:rPr lang="en-US" sz="1800" dirty="0"/>
            </a:br>
            <a:r>
              <a:rPr lang="en-US" sz="1800" dirty="0"/>
              <a:t>forward, but we could do</a:t>
            </a:r>
            <a:br>
              <a:rPr lang="en-US" sz="1800" dirty="0"/>
            </a:br>
            <a:r>
              <a:rPr lang="en-US" sz="1800" dirty="0"/>
              <a:t>other steps forward (inset is 4).</a:t>
            </a:r>
            <a:endParaRPr lang="en-US" sz="1600" dirty="0"/>
          </a:p>
          <a:p>
            <a:pPr marL="0" indent="0">
              <a:buNone/>
            </a:pPr>
            <a:r>
              <a:rPr lang="en-US" sz="1800" dirty="0">
                <a:solidFill>
                  <a:srgbClr val="222222"/>
                </a:solidFill>
                <a:latin typeface="Droid Serif"/>
              </a:rPr>
              <a:t>The forecast accuracy is computed by</a:t>
            </a:r>
            <a:br>
              <a:rPr lang="en-US" sz="1800" dirty="0">
                <a:solidFill>
                  <a:srgbClr val="222222"/>
                </a:solidFill>
                <a:latin typeface="Droid Serif"/>
              </a:rPr>
            </a:br>
            <a:r>
              <a:rPr lang="en-US" sz="1800" dirty="0">
                <a:solidFill>
                  <a:srgbClr val="222222"/>
                </a:solidFill>
                <a:latin typeface="Droid Serif"/>
              </a:rPr>
              <a:t> averaging over the test sets. This </a:t>
            </a:r>
            <a:br>
              <a:rPr lang="en-US" sz="1800" dirty="0">
                <a:solidFill>
                  <a:srgbClr val="222222"/>
                </a:solidFill>
                <a:latin typeface="Droid Serif"/>
              </a:rPr>
            </a:br>
            <a:r>
              <a:rPr lang="en-US" sz="1800" dirty="0">
                <a:solidFill>
                  <a:srgbClr val="222222"/>
                </a:solidFill>
                <a:latin typeface="Droid Serif"/>
              </a:rPr>
              <a:t>procedure is sometimes known as</a:t>
            </a:r>
            <a:br>
              <a:rPr lang="en-US" sz="1800" dirty="0">
                <a:solidFill>
                  <a:srgbClr val="222222"/>
                </a:solidFill>
                <a:latin typeface="Droid Serif"/>
              </a:rPr>
            </a:br>
            <a:r>
              <a:rPr lang="en-US" sz="1800" dirty="0">
                <a:solidFill>
                  <a:srgbClr val="222222"/>
                </a:solidFill>
                <a:latin typeface="Droid Serif"/>
              </a:rPr>
              <a:t>“evaluation on a rolling forecasting </a:t>
            </a:r>
            <a:br>
              <a:rPr lang="en-US" sz="1800" dirty="0">
                <a:solidFill>
                  <a:srgbClr val="222222"/>
                </a:solidFill>
                <a:latin typeface="Droid Serif"/>
              </a:rPr>
            </a:br>
            <a:r>
              <a:rPr lang="en-US" sz="1800" dirty="0">
                <a:solidFill>
                  <a:srgbClr val="222222"/>
                </a:solidFill>
                <a:latin typeface="Droid Serif"/>
              </a:rPr>
              <a:t>origin” because the “origin” at which </a:t>
            </a:r>
            <a:br>
              <a:rPr lang="en-US" sz="1800" dirty="0">
                <a:solidFill>
                  <a:srgbClr val="222222"/>
                </a:solidFill>
                <a:latin typeface="Droid Serif"/>
              </a:rPr>
            </a:br>
            <a:r>
              <a:rPr lang="en-US" sz="1800" dirty="0">
                <a:solidFill>
                  <a:srgbClr val="222222"/>
                </a:solidFill>
                <a:latin typeface="Droid Serif"/>
              </a:rPr>
              <a:t>the forecast is based rolls forward </a:t>
            </a:r>
            <a:br>
              <a:rPr lang="en-US" sz="1800" dirty="0">
                <a:solidFill>
                  <a:srgbClr val="222222"/>
                </a:solidFill>
                <a:latin typeface="Droid Serif"/>
              </a:rPr>
            </a:br>
            <a:r>
              <a:rPr lang="en-US" sz="1800" dirty="0">
                <a:solidFill>
                  <a:srgbClr val="222222"/>
                </a:solidFill>
                <a:latin typeface="Droid Serif"/>
              </a:rPr>
              <a:t>in time.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237ED-3F60-4EB8-89C4-2DFD4C02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052960"/>
            <a:ext cx="77724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8BE777-54AD-468B-88DF-D85232FB4F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873" b="79672"/>
          <a:stretch/>
        </p:blipFill>
        <p:spPr>
          <a:xfrm>
            <a:off x="8305800" y="2425823"/>
            <a:ext cx="3507419" cy="743505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F111EC5-4E8C-471C-B5EA-32B9C023F330}"/>
              </a:ext>
            </a:extLst>
          </p:cNvPr>
          <p:cNvSpPr/>
          <p:nvPr/>
        </p:nvSpPr>
        <p:spPr>
          <a:xfrm>
            <a:off x="5362112" y="218074"/>
            <a:ext cx="5397624" cy="870012"/>
          </a:xfrm>
          <a:prstGeom prst="wedgeRectCallout">
            <a:avLst>
              <a:gd name="adj1" fmla="val -67379"/>
              <a:gd name="adj2" fmla="val 33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 leads to much better fits and forecasts!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95206-E4A7-42E2-AD94-25C31373E998}"/>
              </a:ext>
            </a:extLst>
          </p:cNvPr>
          <p:cNvSpPr txBox="1"/>
          <p:nvPr/>
        </p:nvSpPr>
        <p:spPr>
          <a:xfrm>
            <a:off x="115410" y="5871000"/>
            <a:ext cx="11940465" cy="92333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dirty="0"/>
              <a:t>Cool thing to try: CV as currently implemented does not change model parameters, it just gets the best model.</a:t>
            </a:r>
          </a:p>
          <a:p>
            <a:r>
              <a:rPr lang="en-US" dirty="0"/>
              <a:t>But ARIMA and ETS (perhaps other models as well) will allow an old model to be input.</a:t>
            </a:r>
          </a:p>
          <a:p>
            <a:r>
              <a:rPr lang="en-US" dirty="0"/>
              <a:t>That means that you could use CV and replace old models in a true train/test method – how well would that work I wonder? </a:t>
            </a:r>
          </a:p>
        </p:txBody>
      </p:sp>
    </p:spTree>
    <p:extLst>
      <p:ext uri="{BB962C8B-B14F-4D97-AF65-F5344CB8AC3E}">
        <p14:creationId xmlns:p14="http://schemas.microsoft.com/office/powerpoint/2010/main" val="75788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2299-4595-49AB-8A2C-4F1CB7CA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65"/>
            <a:ext cx="10515600" cy="695189"/>
          </a:xfrm>
        </p:spPr>
        <p:txBody>
          <a:bodyPr/>
          <a:lstStyle/>
          <a:p>
            <a:r>
              <a:rPr lang="en-US" dirty="0" err="1"/>
              <a:t>Backfitting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893D8-CC8F-444B-B005-C10D9907D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374" y="758755"/>
            <a:ext cx="11721830" cy="40661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 you really know if the model is any good?</a:t>
            </a:r>
          </a:p>
          <a:p>
            <a:pPr lvl="1"/>
            <a:r>
              <a:rPr lang="en-US" dirty="0"/>
              <a:t>Do I really trust confidence bands, calculated errors, and all </a:t>
            </a:r>
            <a:br>
              <a:rPr lang="en-US" dirty="0"/>
            </a:br>
            <a:r>
              <a:rPr lang="en-US" dirty="0"/>
              <a:t>this math stuff?</a:t>
            </a:r>
          </a:p>
          <a:p>
            <a:r>
              <a:rPr lang="en-US" dirty="0"/>
              <a:t>Answer: Use </a:t>
            </a:r>
            <a:r>
              <a:rPr lang="en-US" dirty="0" err="1"/>
              <a:t>Backfitting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With </a:t>
            </a:r>
            <a:r>
              <a:rPr lang="en-US" dirty="0" err="1"/>
              <a:t>backfitting</a:t>
            </a:r>
            <a:r>
              <a:rPr lang="en-US" dirty="0"/>
              <a:t>, withhold some data to test against a forecast.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u="sng" dirty="0"/>
              <a:t>Quiz Time</a:t>
            </a:r>
          </a:p>
          <a:p>
            <a:pPr marL="0" indent="0">
              <a:buNone/>
            </a:pPr>
            <a:r>
              <a:rPr lang="en-US" dirty="0"/>
              <a:t>Desired …</a:t>
            </a:r>
          </a:p>
          <a:p>
            <a:pPr marL="514350" indent="-514350">
              <a:buAutoNum type="arabicParenR"/>
            </a:pPr>
            <a:r>
              <a:rPr lang="en-US" dirty="0"/>
              <a:t>Fit on 2 years worth of data, forecast 1 year out.</a:t>
            </a:r>
          </a:p>
          <a:p>
            <a:pPr marL="514350" indent="-514350">
              <a:buAutoNum type="arabicParenR"/>
            </a:pPr>
            <a:r>
              <a:rPr lang="en-US" dirty="0" err="1"/>
              <a:t>Backfit</a:t>
            </a:r>
            <a:r>
              <a:rPr lang="en-US" dirty="0"/>
              <a:t> the last 6 months (June-December 2017).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26475-137C-4376-8FE6-CDC3B9D9480B}"/>
              </a:ext>
            </a:extLst>
          </p:cNvPr>
          <p:cNvSpPr txBox="1"/>
          <p:nvPr/>
        </p:nvSpPr>
        <p:spPr>
          <a:xfrm>
            <a:off x="126460" y="4970834"/>
            <a:ext cx="11867744" cy="1938992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sz="2400" dirty="0"/>
              <a:t>Read Period: Start, End?</a:t>
            </a:r>
          </a:p>
          <a:p>
            <a:r>
              <a:rPr lang="en-US" sz="2400" dirty="0"/>
              <a:t>June 2015</a:t>
            </a:r>
          </a:p>
          <a:p>
            <a:r>
              <a:rPr lang="en-US" sz="2400" dirty="0"/>
              <a:t>December 2017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Forecast Period: Start, End?</a:t>
            </a:r>
          </a:p>
          <a:p>
            <a:r>
              <a:rPr lang="en-US" sz="2400" dirty="0"/>
              <a:t>June 2017</a:t>
            </a:r>
          </a:p>
          <a:p>
            <a:r>
              <a:rPr lang="en-US" sz="2400" dirty="0"/>
              <a:t>June 2018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Backfit</a:t>
            </a:r>
            <a:r>
              <a:rPr lang="en-US" sz="2400" dirty="0"/>
              <a:t> Period: Start, End?</a:t>
            </a:r>
          </a:p>
          <a:p>
            <a:r>
              <a:rPr lang="en-US" sz="2400" dirty="0"/>
              <a:t>June 2017</a:t>
            </a:r>
          </a:p>
          <a:p>
            <a:r>
              <a:rPr lang="en-US" sz="2400" dirty="0"/>
              <a:t>December 2017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A3934A-97E5-4C5D-B263-F08734CC7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7" b="8103"/>
          <a:stretch/>
        </p:blipFill>
        <p:spPr>
          <a:xfrm>
            <a:off x="8760971" y="243191"/>
            <a:ext cx="3077591" cy="311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97CA-3DB9-4DA9-AB91-9D2C8E8EC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" y="212554"/>
            <a:ext cx="10515600" cy="656279"/>
          </a:xfrm>
        </p:spPr>
        <p:txBody>
          <a:bodyPr>
            <a:normAutofit fontScale="90000"/>
          </a:bodyPr>
          <a:lstStyle/>
          <a:p>
            <a:r>
              <a:rPr lang="en-US" dirty="0"/>
              <a:t>Observations on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B2B8C-CB2E-47D6-BA41-354E4CB8D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8" y="3373642"/>
            <a:ext cx="6334293" cy="3182388"/>
          </a:xfrm>
          <a:prstGeom prst="rect">
            <a:avLst/>
          </a:prstGeo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0F281BB-7A6F-4F17-99D8-00C72850D0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296022"/>
              </p:ext>
            </p:extLst>
          </p:nvPr>
        </p:nvGraphicFramePr>
        <p:xfrm>
          <a:off x="6561633" y="5240597"/>
          <a:ext cx="5486400" cy="1369696"/>
        </p:xfrm>
        <a:graphic>
          <a:graphicData uri="http://schemas.openxmlformats.org/drawingml/2006/table">
            <a:tbl>
              <a:tblPr firstRow="1" firstCol="1" bandRow="1"/>
              <a:tblGrid>
                <a:gridCol w="1134359">
                  <a:extLst>
                    <a:ext uri="{9D8B030D-6E8A-4147-A177-3AD203B41FA5}">
                      <a16:colId xmlns:a16="http://schemas.microsoft.com/office/drawing/2014/main" val="2773410648"/>
                    </a:ext>
                  </a:extLst>
                </a:gridCol>
                <a:gridCol w="1147384">
                  <a:extLst>
                    <a:ext uri="{9D8B030D-6E8A-4147-A177-3AD203B41FA5}">
                      <a16:colId xmlns:a16="http://schemas.microsoft.com/office/drawing/2014/main" val="264970146"/>
                    </a:ext>
                  </a:extLst>
                </a:gridCol>
                <a:gridCol w="1137580">
                  <a:extLst>
                    <a:ext uri="{9D8B030D-6E8A-4147-A177-3AD203B41FA5}">
                      <a16:colId xmlns:a16="http://schemas.microsoft.com/office/drawing/2014/main" val="1998423413"/>
                    </a:ext>
                  </a:extLst>
                </a:gridCol>
                <a:gridCol w="2067077">
                  <a:extLst>
                    <a:ext uri="{9D8B030D-6E8A-4147-A177-3AD203B41FA5}">
                      <a16:colId xmlns:a16="http://schemas.microsoft.com/office/drawing/2014/main" val="5036230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Models Fit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Models Accepted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 Models Fit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767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Piecewise Model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43072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12756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29.6%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40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Hybrid Model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40954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40368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98.6%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086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42202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4CDCBA2-CA0C-47AE-8F8F-22C417511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6" y="1103267"/>
            <a:ext cx="6255038" cy="31580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0B854-805C-43D3-99F6-C4B4C7B9D29A}"/>
              </a:ext>
            </a:extLst>
          </p:cNvPr>
          <p:cNvSpPr txBox="1"/>
          <p:nvPr/>
        </p:nvSpPr>
        <p:spPr>
          <a:xfrm>
            <a:off x="6336464" y="211351"/>
            <a:ext cx="576020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Comparison of Methods</a:t>
            </a:r>
          </a:p>
          <a:p>
            <a:r>
              <a:rPr lang="en-US" sz="2400" dirty="0"/>
              <a:t>The new model applied to asset with typical capacity growth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Three months of back testing fall within the 80% confidence bounds.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transformations lead to reduced error – ~ 20% spread on confidence bounds one year out!</a:t>
            </a:r>
          </a:p>
          <a:p>
            <a:r>
              <a:rPr lang="en-US" sz="2400" dirty="0"/>
              <a:t>Overall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Far more models can be accepted as viable!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Cumulative error (numbers forthcoming) is greatly reduced!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4F302EB4-8C09-436C-8132-C5E14950421A}"/>
              </a:ext>
            </a:extLst>
          </p:cNvPr>
          <p:cNvSpPr/>
          <p:nvPr/>
        </p:nvSpPr>
        <p:spPr>
          <a:xfrm rot="16200000">
            <a:off x="2393007" y="5082703"/>
            <a:ext cx="296691" cy="8122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95C27-2056-47F5-994E-53E0B5E5CB99}"/>
              </a:ext>
            </a:extLst>
          </p:cNvPr>
          <p:cNvSpPr txBox="1"/>
          <p:nvPr/>
        </p:nvSpPr>
        <p:spPr>
          <a:xfrm>
            <a:off x="1800508" y="5637180"/>
            <a:ext cx="148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Backfit</a:t>
            </a:r>
            <a:r>
              <a:rPr lang="en-US" dirty="0"/>
              <a:t> Period</a:t>
            </a:r>
          </a:p>
        </p:txBody>
      </p:sp>
    </p:spTree>
    <p:extLst>
      <p:ext uri="{BB962C8B-B14F-4D97-AF65-F5344CB8AC3E}">
        <p14:creationId xmlns:p14="http://schemas.microsoft.com/office/powerpoint/2010/main" val="2681815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3A5B-9FCA-4E06-BB58-249B122A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Hard Cases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5E2B5-66E9-4E80-867F-57DBF2E6A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89" y="1690688"/>
            <a:ext cx="6581775" cy="438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C2908E-AE47-4455-BB15-A0CDA33AC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19" y="1690688"/>
            <a:ext cx="6648450" cy="445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55A919-9F72-4FA7-8EB2-9E22DFBC1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288" y="1738313"/>
            <a:ext cx="6496050" cy="4410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2E6DC8-7F62-42A5-B287-0C510B398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1017" y="1757362"/>
            <a:ext cx="6238875" cy="4371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853C11-1A7D-4CEC-AD17-2B639F7087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1997" y="1676400"/>
            <a:ext cx="6486525" cy="4410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DE9488-C536-4804-94AE-907949C224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2139" y="1724026"/>
            <a:ext cx="6353175" cy="4438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904DB1-330A-4DB0-B239-588AF07B04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3172" y="1690688"/>
            <a:ext cx="6410325" cy="4362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E78FFC-025B-49FC-B006-CB50E46D7C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9269" y="1754982"/>
            <a:ext cx="6457950" cy="4400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E53E70-FCC3-40A9-83E8-1FEEF4BEE5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48579" y="1566863"/>
            <a:ext cx="65341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7D59-7EE5-4EC2-9B11-721CC2C3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7305AD-32DC-4777-90B2-06F750FC35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0170"/>
                <a:ext cx="10515600" cy="5269230"/>
              </a:xfrm>
            </p:spPr>
            <p:txBody>
              <a:bodyPr/>
              <a:lstStyle/>
              <a:p>
                <a:r>
                  <a:rPr lang="en-US" dirty="0"/>
                  <a:t>In R and Python, a time series is a set of values </a:t>
                </a:r>
                <a:br>
                  <a:rPr lang="en-US" dirty="0"/>
                </a:br>
                <a:r>
                  <a:rPr lang="en-US" dirty="0"/>
                  <a:t>ordered by dates which are associated with each value.</a:t>
                </a:r>
              </a:p>
              <a:p>
                <a:pPr lvl="1"/>
                <a:r>
                  <a:rPr lang="en-US" dirty="0"/>
                  <a:t>R : “</a:t>
                </a:r>
                <a:r>
                  <a:rPr lang="en-US" dirty="0" err="1"/>
                  <a:t>ts</a:t>
                </a:r>
                <a:r>
                  <a:rPr lang="en-US" dirty="0"/>
                  <a:t>”</a:t>
                </a:r>
              </a:p>
              <a:p>
                <a:pPr lvl="1"/>
                <a:r>
                  <a:rPr lang="en-US" dirty="0"/>
                  <a:t>Python: “</a:t>
                </a:r>
                <a:r>
                  <a:rPr lang="en-US" dirty="0" err="1"/>
                  <a:t>pandas.Series</a:t>
                </a:r>
                <a:r>
                  <a:rPr lang="en-US" dirty="0"/>
                  <a:t>” </a:t>
                </a:r>
              </a:p>
              <a:p>
                <a:r>
                  <a:rPr lang="en-US" dirty="0"/>
                  <a:t>R: Rob Hyndman’s forecast package (https://cran.r-project.org/web/packages/forecast/index.html)</a:t>
                </a:r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dirty="0"/>
                  <a:t>Stock Market Prices</a:t>
                </a:r>
              </a:p>
              <a:p>
                <a:pPr lvl="1"/>
                <a:r>
                  <a:rPr lang="en-US" dirty="0"/>
                  <a:t>Sensor Data</a:t>
                </a:r>
              </a:p>
              <a:p>
                <a:pPr lvl="1"/>
                <a:r>
                  <a:rPr lang="en-US" dirty="0"/>
                  <a:t>Amount of data stored on a hard drive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%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𝐶𝑎𝑝𝑎𝑐𝑖𝑡𝑦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𝑈𝑡𝑖𝑙𝑖𝑧𝑒𝑑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𝐴𝑚𝑜𝑢𝑛𝑡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h𝑎𝑟𝑑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𝑑𝑟𝑖𝑣𝑒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𝐻𝑎𝑟𝑑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𝑑𝑟𝑖𝑣𝑒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𝑐𝑎𝑝𝑎𝑐𝑖𝑡𝑦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∗100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7305AD-32DC-4777-90B2-06F750FC35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0170"/>
                <a:ext cx="10515600" cy="5269230"/>
              </a:xfrm>
              <a:blipFill>
                <a:blip r:embed="rId2"/>
                <a:stretch>
                  <a:fillRect l="-1043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9B6796F-7031-4C2A-8248-E4414CF0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904" y="64868"/>
            <a:ext cx="2891218" cy="240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2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2E03-ABFE-4FE4-BB3E-BB125204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FC120-D874-4FF0-A44B-5F37753FC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970"/>
            <a:ext cx="10515600" cy="5000017"/>
          </a:xfrm>
        </p:spPr>
        <p:txBody>
          <a:bodyPr>
            <a:normAutofit/>
          </a:bodyPr>
          <a:lstStyle/>
          <a:p>
            <a:r>
              <a:rPr lang="en-US" dirty="0"/>
              <a:t>Address problems with R</a:t>
            </a:r>
          </a:p>
          <a:p>
            <a:pPr lvl="1"/>
            <a:r>
              <a:rPr lang="en-US" dirty="0"/>
              <a:t>R lacks strong support for parallel programming.</a:t>
            </a:r>
          </a:p>
          <a:p>
            <a:pPr lvl="1"/>
            <a:r>
              <a:rPr lang="en-US" dirty="0"/>
              <a:t>R’s object oriented models are messy at best.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Offers solutions to the problems with R</a:t>
            </a:r>
          </a:p>
          <a:p>
            <a:pPr lvl="1"/>
            <a:r>
              <a:rPr lang="en-US" dirty="0"/>
              <a:t>But lacks the rich time-series model of R’s forecast package (from Hyndman)</a:t>
            </a:r>
          </a:p>
          <a:p>
            <a:r>
              <a:rPr lang="en-US" dirty="0"/>
              <a:t>Solution: Python library driving R scripts</a:t>
            </a:r>
          </a:p>
          <a:p>
            <a:pPr lvl="1"/>
            <a:r>
              <a:rPr lang="en-US" dirty="0"/>
              <a:t>Python driver with classes/threading.</a:t>
            </a:r>
          </a:p>
          <a:p>
            <a:pPr lvl="2"/>
            <a:r>
              <a:rPr lang="en-US" dirty="0"/>
              <a:t>Use rpy2 to interface with R</a:t>
            </a:r>
          </a:p>
          <a:p>
            <a:pPr lvl="2"/>
            <a:r>
              <a:rPr lang="en-US" dirty="0"/>
              <a:t>Call the R forecast scripts (on different threads)</a:t>
            </a:r>
          </a:p>
          <a:p>
            <a:r>
              <a:rPr lang="en-US" dirty="0"/>
              <a:t>For R aficionados, Python can be called from r with </a:t>
            </a:r>
            <a:r>
              <a:rPr lang="en-US" dirty="0" err="1"/>
              <a:t>rPython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57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0DDD-8B3F-441B-B5BC-7BC51614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D773-2517-4B90-8373-A1A51A9DA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is a time series?  (From the standpoint of R)</a:t>
            </a:r>
          </a:p>
          <a:p>
            <a:r>
              <a:rPr lang="en-US" dirty="0"/>
              <a:t>Naïve Fitting methods (linear on nonlinear)</a:t>
            </a:r>
          </a:p>
          <a:p>
            <a:r>
              <a:rPr lang="en-US" dirty="0"/>
              <a:t>Data Prep methods</a:t>
            </a:r>
          </a:p>
          <a:p>
            <a:pPr lvl="1"/>
            <a:r>
              <a:rPr lang="en-US" dirty="0"/>
              <a:t>What are you really trying to look at – and what can you do to the data to get it there?</a:t>
            </a:r>
          </a:p>
          <a:p>
            <a:pPr lvl="1"/>
            <a:r>
              <a:rPr lang="en-US" dirty="0"/>
              <a:t>Filtering</a:t>
            </a:r>
          </a:p>
          <a:p>
            <a:pPr lvl="1"/>
            <a:r>
              <a:rPr lang="en-US"/>
              <a:t>STL</a:t>
            </a:r>
            <a:endParaRPr lang="en-US" dirty="0"/>
          </a:p>
          <a:p>
            <a:r>
              <a:rPr lang="en-US" dirty="0"/>
              <a:t>AR, ARMA, and ARIMA</a:t>
            </a:r>
          </a:p>
          <a:p>
            <a:r>
              <a:rPr lang="en-US" dirty="0"/>
              <a:t>Other methods – include other methods not in the ensemble.</a:t>
            </a:r>
          </a:p>
          <a:p>
            <a:r>
              <a:rPr lang="en-US" dirty="0"/>
              <a:t>Ensemble methods – point at the forecast hybrid library</a:t>
            </a:r>
          </a:p>
          <a:p>
            <a:r>
              <a:rPr lang="en-US" dirty="0"/>
              <a:t>Cross-fitting</a:t>
            </a:r>
          </a:p>
          <a:p>
            <a:r>
              <a:rPr lang="en-US" dirty="0" err="1"/>
              <a:t>Backfitting</a:t>
            </a:r>
            <a:endParaRPr lang="en-US" dirty="0"/>
          </a:p>
          <a:p>
            <a:r>
              <a:rPr lang="en-US" dirty="0"/>
              <a:t>Results</a:t>
            </a:r>
          </a:p>
          <a:p>
            <a:r>
              <a:rPr lang="en-US" dirty="0"/>
              <a:t>Potential Future work - R and parallelization vs Python – how to call R from Python</a:t>
            </a:r>
          </a:p>
        </p:txBody>
      </p:sp>
    </p:spTree>
    <p:extLst>
      <p:ext uri="{BB962C8B-B14F-4D97-AF65-F5344CB8AC3E}">
        <p14:creationId xmlns:p14="http://schemas.microsoft.com/office/powerpoint/2010/main" val="218421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2A7F-458E-498F-9704-B7338A05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9420"/>
          </a:xfrm>
        </p:spPr>
        <p:txBody>
          <a:bodyPr/>
          <a:lstStyle/>
          <a:p>
            <a:r>
              <a:rPr lang="en-US" dirty="0"/>
              <a:t>Deduplication and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D3A2-EF4D-42DF-8724-57C4142F1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955"/>
            <a:ext cx="10515600" cy="3591502"/>
          </a:xfrm>
        </p:spPr>
        <p:txBody>
          <a:bodyPr/>
          <a:lstStyle/>
          <a:p>
            <a:r>
              <a:rPr lang="en-US" dirty="0"/>
              <a:t>Deduplication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identify common blocks of data between backups via a hash on the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not copy that data, just note the backup and hash in following 6 daily backups (incremental)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day 7, replace the hash with the data – (full)</a:t>
            </a:r>
          </a:p>
          <a:p>
            <a:r>
              <a:rPr lang="en-US" dirty="0"/>
              <a:t>Then, compress the data.</a:t>
            </a:r>
          </a:p>
          <a:p>
            <a:r>
              <a:rPr lang="en-US" dirty="0"/>
              <a:t>These methods greatly reduce space used in storing data (can be more than 99%!), but lead to interesting capacity levels: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98E5A-8095-4C4B-94B5-8710A02991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4" b="7484"/>
          <a:stretch/>
        </p:blipFill>
        <p:spPr>
          <a:xfrm>
            <a:off x="8227867" y="4517421"/>
            <a:ext cx="2948133" cy="2340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A590F7-0839-40A8-8B12-70DDBD461EB2}"/>
              </a:ext>
            </a:extLst>
          </p:cNvPr>
          <p:cNvSpPr txBox="1"/>
          <p:nvPr/>
        </p:nvSpPr>
        <p:spPr>
          <a:xfrm>
            <a:off x="285751" y="4823460"/>
            <a:ext cx="5810249" cy="1938992"/>
          </a:xfrm>
          <a:prstGeom prst="rect">
            <a:avLst/>
          </a:prstGeom>
          <a:noFill/>
          <a:ln w="57150" cmpd="thickThin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Feature Modeling Question: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When modeling over long periods (say 6 months), do we care about every data point?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If not, what should we do?</a:t>
            </a:r>
          </a:p>
        </p:txBody>
      </p:sp>
    </p:spTree>
    <p:extLst>
      <p:ext uri="{BB962C8B-B14F-4D97-AF65-F5344CB8AC3E}">
        <p14:creationId xmlns:p14="http://schemas.microsoft.com/office/powerpoint/2010/main" val="301851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6051-725C-48CA-992B-8A4A4310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Approach – Selective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97F56-06AD-431D-A40F-7D5FCF744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212"/>
            <a:ext cx="10515600" cy="1714744"/>
          </a:xfrm>
        </p:spPr>
        <p:txBody>
          <a:bodyPr/>
          <a:lstStyle/>
          <a:p>
            <a:r>
              <a:rPr lang="en-US" dirty="0"/>
              <a:t>Previous approach was to find a period over 14-28 days of last data and do fit and forecast.</a:t>
            </a:r>
          </a:p>
          <a:p>
            <a:pPr lvl="1"/>
            <a:r>
              <a:rPr lang="en-US" dirty="0"/>
              <a:t>Ask yourself – what happens if data is nonlinear?</a:t>
            </a:r>
          </a:p>
          <a:p>
            <a:pPr lvl="1"/>
            <a:r>
              <a:rPr lang="en-US" dirty="0"/>
              <a:t>Or even a better question – what if the long-term trend is nonlinear?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1ACA5-9C21-4FDA-B6FA-D74A6CAD9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" y="3094660"/>
            <a:ext cx="3486912" cy="3475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9689A3-2BE8-4851-954A-A5E20D722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978" y="3294664"/>
            <a:ext cx="6255038" cy="3158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E69C6B-DBCC-4889-AC6E-A4713926F6BF}"/>
              </a:ext>
            </a:extLst>
          </p:cNvPr>
          <p:cNvSpPr txBox="1"/>
          <p:nvPr/>
        </p:nvSpPr>
        <p:spPr>
          <a:xfrm>
            <a:off x="3566161" y="3657600"/>
            <a:ext cx="2048256" cy="229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we always assume that growth will continue at these accelerated rates?</a:t>
            </a:r>
          </a:p>
          <a:p>
            <a:r>
              <a:rPr lang="en-US" dirty="0"/>
              <a:t>In reality – no.  Capacity growth is nonlinear</a:t>
            </a:r>
          </a:p>
        </p:txBody>
      </p:sp>
    </p:spTree>
    <p:extLst>
      <p:ext uri="{BB962C8B-B14F-4D97-AF65-F5344CB8AC3E}">
        <p14:creationId xmlns:p14="http://schemas.microsoft.com/office/powerpoint/2010/main" val="145023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8453-B586-419B-9415-4900652A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Approach – Resolution of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2B39E-CBC9-4F1E-B4F1-D883D7A74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was determined fairly early that the linear approach was problematic.</a:t>
            </a:r>
          </a:p>
          <a:p>
            <a:r>
              <a:rPr lang="en-US" dirty="0"/>
              <a:t>A series of tests were set up to filter out bad fits/forecasts as possible.</a:t>
            </a:r>
          </a:p>
          <a:p>
            <a:r>
              <a:rPr lang="en-US" dirty="0"/>
              <a:t>This resulted in large numbers (up to half or even more) of the assets not being processed.</a:t>
            </a:r>
          </a:p>
        </p:txBody>
      </p:sp>
    </p:spTree>
    <p:extLst>
      <p:ext uri="{BB962C8B-B14F-4D97-AF65-F5344CB8AC3E}">
        <p14:creationId xmlns:p14="http://schemas.microsoft.com/office/powerpoint/2010/main" val="132205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CCA2-77B9-40E4-9040-778DD6B4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89931-B215-47DE-8C05-41E810372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2"/>
            <a:ext cx="10515600" cy="4840532"/>
          </a:xfrm>
        </p:spPr>
        <p:txBody>
          <a:bodyPr>
            <a:normAutofit/>
          </a:bodyPr>
          <a:lstStyle/>
          <a:p>
            <a:r>
              <a:rPr lang="en-US" dirty="0"/>
              <a:t>We took advantage of several observations for long-term capacity forecasting</a:t>
            </a:r>
          </a:p>
          <a:p>
            <a:pPr lvl="1"/>
            <a:r>
              <a:rPr lang="en-US" dirty="0"/>
              <a:t>Short term periodic trends (weekly </a:t>
            </a:r>
            <a:r>
              <a:rPr lang="en-US" dirty="0" err="1"/>
              <a:t>incrementals</a:t>
            </a:r>
            <a:r>
              <a:rPr lang="en-US" dirty="0"/>
              <a:t> and </a:t>
            </a:r>
            <a:r>
              <a:rPr lang="en-US" dirty="0" err="1"/>
              <a:t>fulls</a:t>
            </a:r>
            <a:r>
              <a:rPr lang="en-US" dirty="0"/>
              <a:t>) are not important in the long run – only the maximum value per week.</a:t>
            </a:r>
          </a:p>
          <a:p>
            <a:pPr lvl="1"/>
            <a:r>
              <a:rPr lang="en-US" dirty="0"/>
              <a:t>When the box first starts filling up, deduplication is not very efficient.  There is always an elbow where we go from rapid growth to “steady-state”, but still non-linear growth.</a:t>
            </a:r>
          </a:p>
          <a:p>
            <a:pPr lvl="1"/>
            <a:r>
              <a:rPr lang="en-US" dirty="0"/>
              <a:t>How IT chooses to use the backup device can vary greatly – we needed to be able to handle periodic long-term trends and other interesting uses.</a:t>
            </a:r>
          </a:p>
          <a:p>
            <a:pPr lvl="1"/>
            <a:r>
              <a:rPr lang="en-US" dirty="0"/>
              <a:t>Growth is non-linear, we need to use nonlinear models (regressions)</a:t>
            </a:r>
          </a:p>
          <a:p>
            <a:pPr lvl="1"/>
            <a:r>
              <a:rPr lang="en-US" dirty="0"/>
              <a:t>Ensemble methods (using weighted multiple models) have been shown to give better answers than individual models.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531F5-BFB9-437A-9F38-A875FFA2E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915" b="3872"/>
          <a:stretch/>
        </p:blipFill>
        <p:spPr>
          <a:xfrm>
            <a:off x="6927833" y="3604298"/>
            <a:ext cx="2134106" cy="304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7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CFD4-586D-4071-BD72-989F7537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on Time Series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425B-3764-43BF-AE6B-2B4C35174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559"/>
            <a:ext cx="4609011" cy="4875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Considerations -- Periodic Data</a:t>
            </a:r>
          </a:p>
          <a:p>
            <a:r>
              <a:rPr lang="en-US" dirty="0"/>
              <a:t>How could we identify the 7-day periods?</a:t>
            </a:r>
          </a:p>
          <a:p>
            <a:pPr lvl="1"/>
            <a:r>
              <a:rPr lang="en-US" dirty="0"/>
              <a:t>My approach was to do a 7-day linear fits at days 1-6.</a:t>
            </a:r>
          </a:p>
          <a:p>
            <a:pPr lvl="1"/>
            <a:r>
              <a:rPr lang="en-US" dirty="0"/>
              <a:t>More generally, consider STL - “Seasonal and Trend decomposition using Loess”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49628-FC96-4180-81F3-E6B3CC33D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1" y="1520869"/>
            <a:ext cx="5282836" cy="524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7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25EF-1B5D-4B11-BF39-2972E871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on Time Series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1B6F9-28FC-4A22-8C21-FEECB7079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675"/>
            <a:ext cx="10515600" cy="1035141"/>
          </a:xfrm>
        </p:spPr>
        <p:txBody>
          <a:bodyPr/>
          <a:lstStyle/>
          <a:p>
            <a:r>
              <a:rPr lang="en-US" dirty="0"/>
              <a:t>Considerations -- Steady State Data</a:t>
            </a:r>
          </a:p>
          <a:p>
            <a:pPr lvl="1"/>
            <a:r>
              <a:rPr lang="en-US" dirty="0"/>
              <a:t>Remove initial states which are not steady or trending…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922A2-3AD9-4A94-A14F-EC3640D121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141" b="2431"/>
          <a:stretch/>
        </p:blipFill>
        <p:spPr>
          <a:xfrm>
            <a:off x="968231" y="2367053"/>
            <a:ext cx="2946544" cy="42868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A7B9EF-1F9F-44A5-909C-EC2BB6BC5D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68131" b="-1611"/>
          <a:stretch/>
        </p:blipFill>
        <p:spPr>
          <a:xfrm>
            <a:off x="8305800" y="2341599"/>
            <a:ext cx="2733675" cy="4378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C2E5B1-6066-49AB-9E8A-22E3CDA50DCB}"/>
              </a:ext>
            </a:extLst>
          </p:cNvPr>
          <p:cNvSpPr txBox="1"/>
          <p:nvPr/>
        </p:nvSpPr>
        <p:spPr>
          <a:xfrm>
            <a:off x="4248150" y="2498817"/>
            <a:ext cx="3676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Filter out “growth period” before elbow – because we care about the steady-state growth after initial fill.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EFE3C-062B-44C7-8D7A-D5013600DC32}"/>
              </a:ext>
            </a:extLst>
          </p:cNvPr>
          <p:cNvSpPr txBox="1"/>
          <p:nvPr/>
        </p:nvSpPr>
        <p:spPr>
          <a:xfrm>
            <a:off x="4271962" y="4641942"/>
            <a:ext cx="3676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 the reduced sample density – we have already taken the maximum values on the week.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D9A533-E723-41F6-8897-B4DBBF53D270}"/>
              </a:ext>
            </a:extLst>
          </p:cNvPr>
          <p:cNvSpPr/>
          <p:nvPr/>
        </p:nvSpPr>
        <p:spPr>
          <a:xfrm>
            <a:off x="1571625" y="5181600"/>
            <a:ext cx="571500" cy="838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67A42B-0521-4313-B854-B774D7EA3348}"/>
              </a:ext>
            </a:extLst>
          </p:cNvPr>
          <p:cNvSpPr/>
          <p:nvPr/>
        </p:nvSpPr>
        <p:spPr>
          <a:xfrm>
            <a:off x="8629650" y="5248275"/>
            <a:ext cx="571500" cy="838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1D7C80-AA3C-46EE-AE5A-BF74CF51965F}"/>
              </a:ext>
            </a:extLst>
          </p:cNvPr>
          <p:cNvSpPr/>
          <p:nvPr/>
        </p:nvSpPr>
        <p:spPr>
          <a:xfrm>
            <a:off x="2009775" y="4591049"/>
            <a:ext cx="1947861" cy="98107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D9F73B-09FD-4E9E-B8E8-978246EFA5F7}"/>
              </a:ext>
            </a:extLst>
          </p:cNvPr>
          <p:cNvSpPr/>
          <p:nvPr/>
        </p:nvSpPr>
        <p:spPr>
          <a:xfrm>
            <a:off x="9036846" y="4440147"/>
            <a:ext cx="2078829" cy="116055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8213-640B-40A2-B007-8668B151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AR, ARMA, and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74F38-0FFD-4AB0-B43D-DA722F67C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66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Extremely powerful nonlinear model – one that you can </a:t>
            </a:r>
            <a:r>
              <a:rPr lang="en-US" dirty="0" err="1"/>
              <a:t>fall-back</a:t>
            </a:r>
            <a:r>
              <a:rPr lang="en-US" dirty="0"/>
              <a:t> on for quick fitting (</a:t>
            </a:r>
            <a:r>
              <a:rPr lang="en-US" dirty="0" err="1"/>
              <a:t>auto.arima</a:t>
            </a:r>
            <a:r>
              <a:rPr lang="en-US" dirty="0"/>
              <a:t> in R)!</a:t>
            </a:r>
          </a:p>
          <a:p>
            <a:r>
              <a:rPr lang="en-US" dirty="0"/>
              <a:t>AR : Autoregressive</a:t>
            </a:r>
          </a:p>
          <a:p>
            <a:pPr lvl="1"/>
            <a:r>
              <a:rPr lang="en-US" dirty="0"/>
              <a:t>Stochastic (random) process where future values are estimated based on a weighted sum of past values</a:t>
            </a:r>
          </a:p>
          <a:p>
            <a:pPr lvl="1"/>
            <a:r>
              <a:rPr lang="en-US" dirty="0"/>
              <a:t>An autoregressive process operates under the premise that past values have an effect on current values</a:t>
            </a:r>
          </a:p>
          <a:p>
            <a:pPr lvl="2"/>
            <a:r>
              <a:rPr lang="en-US" dirty="0"/>
              <a:t>A process considered AR(1) is the first order process, meaning that the current value is based on the immediately preceding value</a:t>
            </a:r>
          </a:p>
          <a:p>
            <a:pPr lvl="2"/>
            <a:r>
              <a:rPr lang="en-US" dirty="0"/>
              <a:t>An AR(2) process has the current value based on the previous two values.</a:t>
            </a:r>
          </a:p>
          <a:p>
            <a:r>
              <a:rPr lang="en-US" dirty="0"/>
              <a:t>MA : Moving average</a:t>
            </a:r>
          </a:p>
          <a:p>
            <a:pPr lvl="1"/>
            <a:r>
              <a:rPr lang="en-US" dirty="0"/>
              <a:t>Specifies that the output variable depends linearly (average) on the current and various past errors.</a:t>
            </a:r>
          </a:p>
          <a:p>
            <a:r>
              <a:rPr lang="en-US" dirty="0"/>
              <a:t>I : Integrated</a:t>
            </a:r>
          </a:p>
          <a:p>
            <a:pPr lvl="1"/>
            <a:r>
              <a:rPr lang="en-US" dirty="0"/>
              <a:t>Indicates that data values have been replaced with the difference between their values and the previous values (and this differencing process may have been performed more than once).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36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1607</TotalTime>
  <Words>1774</Words>
  <Application>Microsoft Office PowerPoint</Application>
  <PresentationFormat>Widescreen</PresentationFormat>
  <Paragraphs>226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Droid Serif</vt:lpstr>
      <vt:lpstr>Times New Roman</vt:lpstr>
      <vt:lpstr>Office Theme</vt:lpstr>
      <vt:lpstr>Time Series: Fitting and Forecasting</vt:lpstr>
      <vt:lpstr>Time Series</vt:lpstr>
      <vt:lpstr>Deduplication and Compression</vt:lpstr>
      <vt:lpstr>Naïve Approach – Selective Linear Regression</vt:lpstr>
      <vt:lpstr>Naïve Approach – Resolution of Problems</vt:lpstr>
      <vt:lpstr>New approach</vt:lpstr>
      <vt:lpstr>Data Preparation on Time Series Data</vt:lpstr>
      <vt:lpstr>Data Preparation on Time Series Data</vt:lpstr>
      <vt:lpstr>AR, ARMA, and ARIMA</vt:lpstr>
      <vt:lpstr>Autoregression in Detail See https://www.otexts.org/fpp/8/3</vt:lpstr>
      <vt:lpstr>Moving Average in Detail https://www.otexts.org/fpp/8/4</vt:lpstr>
      <vt:lpstr>Hybrid Forecast – Bag of Models</vt:lpstr>
      <vt:lpstr>Forecast Hybrid</vt:lpstr>
      <vt:lpstr>Statistics Terms 102…</vt:lpstr>
      <vt:lpstr>Weighting Methods</vt:lpstr>
      <vt:lpstr>Cross-Validation</vt:lpstr>
      <vt:lpstr>Backfitting</vt:lpstr>
      <vt:lpstr>Observations on Performance</vt:lpstr>
      <vt:lpstr>Some Hard Cases</vt:lpstr>
      <vt:lpstr>Next Steps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Series: Fitting and Forecasting</dc:title>
  <dc:creator>Jeffrey Norton</dc:creator>
  <cp:lastModifiedBy>Jeffrey Norton</cp:lastModifiedBy>
  <cp:revision>48</cp:revision>
  <dcterms:created xsi:type="dcterms:W3CDTF">2017-12-11T06:06:37Z</dcterms:created>
  <dcterms:modified xsi:type="dcterms:W3CDTF">2017-12-15T05:39:44Z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