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6" r:id="rId1"/>
  </p:sldMasterIdLst>
  <p:notesMasterIdLst>
    <p:notesMasterId r:id="rId11"/>
  </p:notesMasterIdLst>
  <p:sldIdLst>
    <p:sldId id="256" r:id="rId2"/>
    <p:sldId id="258" r:id="rId3"/>
    <p:sldId id="269" r:id="rId4"/>
    <p:sldId id="270" r:id="rId5"/>
    <p:sldId id="271" r:id="rId6"/>
    <p:sldId id="272" r:id="rId7"/>
    <p:sldId id="274" r:id="rId8"/>
    <p:sldId id="267" r:id="rId9"/>
    <p:sldId id="273" r:id="rId10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-174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3078483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Shape 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53693" cy="688385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Shape 15"/>
          <p:cNvSpPr txBox="1">
            <a:spLocks noGrp="1"/>
          </p:cNvSpPr>
          <p:nvPr>
            <p:ph type="ctrTitle"/>
          </p:nvPr>
        </p:nvSpPr>
        <p:spPr>
          <a:xfrm>
            <a:off x="506414" y="3942864"/>
            <a:ext cx="8274300" cy="825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defRPr sz="3200" b="1" i="0" u="none" strike="noStrike" cap="none">
                <a:solidFill>
                  <a:srgbClr val="7B009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defRPr sz="3200" b="1" i="0" u="none" strike="noStrike" cap="none">
                <a:solidFill>
                  <a:srgbClr val="7B009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defRPr sz="3200" b="1" i="0" u="none" strike="noStrike" cap="none">
                <a:solidFill>
                  <a:srgbClr val="7B009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defRPr sz="3200" b="1" i="0" u="none" strike="noStrike" cap="none">
                <a:solidFill>
                  <a:srgbClr val="7B009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defRPr sz="3600" b="1" i="0" u="none" strike="noStrike" cap="non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defRPr sz="3600" b="1" i="0" u="none" strike="noStrike" cap="non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defRPr sz="3600" b="1" i="0" u="none" strike="noStrike" cap="non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defRPr sz="3600" b="1" i="0" u="none" strike="noStrike" cap="non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1"/>
          </p:nvPr>
        </p:nvSpPr>
        <p:spPr>
          <a:xfrm>
            <a:off x="521933" y="5067692"/>
            <a:ext cx="8258399" cy="452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pic>
        <p:nvPicPr>
          <p:cNvPr id="17" name="Shape 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414" y="1801813"/>
            <a:ext cx="3328193" cy="7741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287338" y="582506"/>
            <a:ext cx="8521199" cy="1083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defRPr sz="2500" b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defRPr sz="3200" b="1">
                <a:solidFill>
                  <a:srgbClr val="7B0099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defRPr sz="3200" b="1">
                <a:solidFill>
                  <a:srgbClr val="7B0099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defRPr sz="3200" b="1">
                <a:solidFill>
                  <a:srgbClr val="7B0099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defRPr sz="3200" b="1">
                <a:solidFill>
                  <a:srgbClr val="7B009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lvl="5" algn="l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lvl="6" algn="l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lvl="7" algn="l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lvl="8" algn="l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dt" idx="10"/>
          </p:nvPr>
        </p:nvSpPr>
        <p:spPr>
          <a:xfrm>
            <a:off x="6390639" y="6379419"/>
            <a:ext cx="1203300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700" b="0" i="0" u="none" strike="noStrike" cap="non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35560" y="6379419"/>
            <a:ext cx="3389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</a:pPr>
            <a:endParaRPr sz="700" b="0" i="0" u="none" strike="noStrike" cap="none">
              <a:solidFill>
                <a:srgbClr val="40009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spcBef>
                <a:spcPts val="0"/>
              </a:spcBef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spcBef>
                <a:spcPts val="0"/>
              </a:spcBef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spcBef>
                <a:spcPts val="0"/>
              </a:spcBef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spcBef>
                <a:spcPts val="0"/>
              </a:spcBef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spcBef>
                <a:spcPts val="0"/>
              </a:spcBef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spcBef>
                <a:spcPts val="0"/>
              </a:spcBef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spcBef>
                <a:spcPts val="0"/>
              </a:spcBef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spcBef>
                <a:spcPts val="0"/>
              </a:spcBef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Shape 22"/>
          <p:cNvSpPr txBox="1">
            <a:spLocks noGrp="1"/>
          </p:cNvSpPr>
          <p:nvPr>
            <p:ph type="ftr" idx="11"/>
          </p:nvPr>
        </p:nvSpPr>
        <p:spPr>
          <a:xfrm>
            <a:off x="431577" y="6379421"/>
            <a:ext cx="5952600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7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516572" y="1814831"/>
            <a:ext cx="8301899" cy="4322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33362" lvl="0" indent="-106362" algn="l" rtl="0">
              <a:spcBef>
                <a:spcPts val="0"/>
              </a:spcBef>
              <a:spcAft>
                <a:spcPts val="600"/>
              </a:spcAft>
              <a:buClr>
                <a:srgbClr val="333333"/>
              </a:buClr>
              <a:buFont typeface="Wingdings"/>
              <a:buChar char="§"/>
              <a:defRPr sz="2000" b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lvl="1" indent="-180975" algn="l" rtl="0">
              <a:spcBef>
                <a:spcPts val="0"/>
              </a:spcBef>
              <a:spcAft>
                <a:spcPts val="600"/>
              </a:spcAft>
              <a:buClr>
                <a:srgbClr val="333333"/>
              </a:buClr>
              <a:buFont typeface="Arial"/>
              <a:buChar char="●"/>
              <a:defRPr sz="16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90562" lvl="2" indent="-179387" algn="l" rtl="0">
              <a:spcBef>
                <a:spcPts val="0"/>
              </a:spcBef>
              <a:spcAft>
                <a:spcPts val="600"/>
              </a:spcAft>
              <a:buClr>
                <a:srgbClr val="333333"/>
              </a:buClr>
              <a:buFont typeface="Arial"/>
              <a:buChar char="●"/>
              <a:defRPr sz="1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854075" lvl="3" indent="-123825" algn="l" rtl="0">
              <a:spcBef>
                <a:spcPts val="0"/>
              </a:spcBef>
              <a:spcAft>
                <a:spcPts val="600"/>
              </a:spcAft>
              <a:buClr>
                <a:srgbClr val="333333"/>
              </a:buClr>
              <a:buFont typeface="Arial"/>
              <a:buChar char="●"/>
              <a:defRPr sz="12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025525" lvl="4" indent="-104775" algn="l" rtl="0">
              <a:spcBef>
                <a:spcPts val="0"/>
              </a:spcBef>
              <a:spcAft>
                <a:spcPts val="600"/>
              </a:spcAft>
              <a:buClr>
                <a:srgbClr val="333333"/>
              </a:buClr>
              <a:buFont typeface="Wingdings"/>
              <a:buChar char="§"/>
              <a:defRPr sz="11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lvl="5" indent="-152400" algn="l" rtl="0">
              <a:spcBef>
                <a:spcPts val="400"/>
              </a:spcBef>
              <a:buClr>
                <a:schemeClr val="dk1"/>
              </a:buClr>
              <a:buFont typeface="Arial"/>
              <a:buChar char="●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lvl="6" indent="-152400" algn="l" rtl="0">
              <a:spcBef>
                <a:spcPts val="400"/>
              </a:spcBef>
              <a:buClr>
                <a:schemeClr val="dk1"/>
              </a:buClr>
              <a:buFont typeface="Arial"/>
              <a:buChar char="●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lvl="7" indent="-152400" algn="l" rtl="0">
              <a:spcBef>
                <a:spcPts val="400"/>
              </a:spcBef>
              <a:buClr>
                <a:schemeClr val="dk1"/>
              </a:buClr>
              <a:buFont typeface="Arial"/>
              <a:buChar char="●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lvl="8" indent="-152400" algn="l" rtl="0">
              <a:spcBef>
                <a:spcPts val="400"/>
              </a:spcBef>
              <a:buClr>
                <a:schemeClr val="dk1"/>
              </a:buClr>
              <a:buFont typeface="Arial"/>
              <a:buChar char="●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vider Slide">
    <p:bg>
      <p:bgPr>
        <a:solidFill>
          <a:schemeClr val="lt1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Shape 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54998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Shape 26"/>
          <p:cNvSpPr txBox="1">
            <a:spLocks noGrp="1"/>
          </p:cNvSpPr>
          <p:nvPr>
            <p:ph type="ctrTitle"/>
          </p:nvPr>
        </p:nvSpPr>
        <p:spPr>
          <a:xfrm>
            <a:off x="506412" y="2489325"/>
            <a:ext cx="8301899" cy="1879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defRPr sz="3200" b="1" i="0" u="none" strike="noStrike" cap="none">
                <a:solidFill>
                  <a:srgbClr val="7B009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defRPr sz="3200" b="1" i="0" u="none" strike="noStrike" cap="none">
                <a:solidFill>
                  <a:srgbClr val="7B009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defRPr sz="3200" b="1" i="0" u="none" strike="noStrike" cap="none">
                <a:solidFill>
                  <a:srgbClr val="7B009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defRPr sz="3200" b="1" i="0" u="none" strike="noStrike" cap="none">
                <a:solidFill>
                  <a:srgbClr val="7B009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defRPr sz="3600" b="1" i="0" u="none" strike="noStrike" cap="non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defRPr sz="3600" b="1" i="0" u="none" strike="noStrike" cap="non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defRPr sz="3600" b="1" i="0" u="none" strike="noStrike" cap="non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defRPr sz="3600" b="1" i="0" u="none" strike="noStrike" cap="non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wo Content Area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516572" y="1816946"/>
            <a:ext cx="4055399" cy="4389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2000"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defRPr sz="1600"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defRPr sz="1400"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defRPr sz="1200"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defRPr sz="1100"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2"/>
          </p:nvPr>
        </p:nvSpPr>
        <p:spPr>
          <a:xfrm>
            <a:off x="4758626" y="1816946"/>
            <a:ext cx="4059899" cy="4391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2000"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defRPr sz="1600"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defRPr sz="1400"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defRPr sz="1200"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defRPr sz="1100"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dt" idx="10"/>
          </p:nvPr>
        </p:nvSpPr>
        <p:spPr>
          <a:xfrm>
            <a:off x="6390639" y="6379419"/>
            <a:ext cx="1203300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700" b="0" i="0" u="none" strike="noStrike" cap="non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35560" y="6379419"/>
            <a:ext cx="3389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</a:pPr>
            <a:endParaRPr sz="700" b="0" i="0" u="none" strike="noStrike" cap="none">
              <a:solidFill>
                <a:srgbClr val="40009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spcBef>
                <a:spcPts val="0"/>
              </a:spcBef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spcBef>
                <a:spcPts val="0"/>
              </a:spcBef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spcBef>
                <a:spcPts val="0"/>
              </a:spcBef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spcBef>
                <a:spcPts val="0"/>
              </a:spcBef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spcBef>
                <a:spcPts val="0"/>
              </a:spcBef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spcBef>
                <a:spcPts val="0"/>
              </a:spcBef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spcBef>
                <a:spcPts val="0"/>
              </a:spcBef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spcBef>
                <a:spcPts val="0"/>
              </a:spcBef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Shape 32"/>
          <p:cNvSpPr txBox="1">
            <a:spLocks noGrp="1"/>
          </p:cNvSpPr>
          <p:nvPr>
            <p:ph type="ftr" idx="11"/>
          </p:nvPr>
        </p:nvSpPr>
        <p:spPr>
          <a:xfrm>
            <a:off x="431577" y="6379421"/>
            <a:ext cx="5952600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7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287338" y="582506"/>
            <a:ext cx="8521199" cy="1083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defRPr sz="2500" b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defRPr sz="3200" b="1">
                <a:solidFill>
                  <a:srgbClr val="7B0099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defRPr sz="3200" b="1">
                <a:solidFill>
                  <a:srgbClr val="7B0099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defRPr sz="3200" b="1">
                <a:solidFill>
                  <a:srgbClr val="7B0099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defRPr sz="3200" b="1">
                <a:solidFill>
                  <a:srgbClr val="7B009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lvl="5" algn="l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lvl="6" algn="l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lvl="7" algn="l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lvl="8" algn="l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287338" y="582506"/>
            <a:ext cx="8521199" cy="1083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defRPr sz="2500" b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defRPr sz="3200" b="1">
                <a:solidFill>
                  <a:srgbClr val="7B0099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defRPr sz="3200" b="1">
                <a:solidFill>
                  <a:srgbClr val="7B0099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defRPr sz="3200" b="1">
                <a:solidFill>
                  <a:srgbClr val="7B0099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defRPr sz="3200" b="1">
                <a:solidFill>
                  <a:srgbClr val="7B009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lvl="5" algn="l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lvl="6" algn="l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lvl="7" algn="l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lvl="8" algn="l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dt" idx="10"/>
          </p:nvPr>
        </p:nvSpPr>
        <p:spPr>
          <a:xfrm>
            <a:off x="6390639" y="6379419"/>
            <a:ext cx="1203300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700" b="0" i="0" u="none" strike="noStrike" cap="non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35560" y="6379419"/>
            <a:ext cx="3389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</a:pPr>
            <a:endParaRPr sz="700" b="0" i="0" u="none" strike="noStrike" cap="none">
              <a:solidFill>
                <a:srgbClr val="40009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spcBef>
                <a:spcPts val="0"/>
              </a:spcBef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spcBef>
                <a:spcPts val="0"/>
              </a:spcBef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spcBef>
                <a:spcPts val="0"/>
              </a:spcBef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spcBef>
                <a:spcPts val="0"/>
              </a:spcBef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spcBef>
                <a:spcPts val="0"/>
              </a:spcBef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spcBef>
                <a:spcPts val="0"/>
              </a:spcBef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spcBef>
                <a:spcPts val="0"/>
              </a:spcBef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spcBef>
                <a:spcPts val="0"/>
              </a:spcBef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431577" y="6379421"/>
            <a:ext cx="5952600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7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dt" idx="10"/>
          </p:nvPr>
        </p:nvSpPr>
        <p:spPr>
          <a:xfrm>
            <a:off x="6390639" y="6379419"/>
            <a:ext cx="1203300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700" b="0" i="0" u="none" strike="noStrike" cap="non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35560" y="6379419"/>
            <a:ext cx="3389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</a:pPr>
            <a:endParaRPr sz="700" b="0" i="0" u="none" strike="noStrike" cap="none">
              <a:solidFill>
                <a:srgbClr val="40009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spcBef>
                <a:spcPts val="0"/>
              </a:spcBef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spcBef>
                <a:spcPts val="0"/>
              </a:spcBef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spcBef>
                <a:spcPts val="0"/>
              </a:spcBef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spcBef>
                <a:spcPts val="0"/>
              </a:spcBef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spcBef>
                <a:spcPts val="0"/>
              </a:spcBef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spcBef>
                <a:spcPts val="0"/>
              </a:spcBef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spcBef>
                <a:spcPts val="0"/>
              </a:spcBef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spcBef>
                <a:spcPts val="0"/>
              </a:spcBef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Shape 42"/>
          <p:cNvSpPr txBox="1">
            <a:spLocks noGrp="1"/>
          </p:cNvSpPr>
          <p:nvPr>
            <p:ph type="ftr" idx="11"/>
          </p:nvPr>
        </p:nvSpPr>
        <p:spPr>
          <a:xfrm>
            <a:off x="431577" y="6379421"/>
            <a:ext cx="5952600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7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 1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/>
        </p:nvSpPr>
        <p:spPr>
          <a:xfrm>
            <a:off x="0" y="0"/>
            <a:ext cx="9144000" cy="6901800"/>
          </a:xfrm>
          <a:prstGeom prst="rect">
            <a:avLst/>
          </a:prstGeom>
          <a:gradFill>
            <a:gsLst>
              <a:gs pos="0">
                <a:srgbClr val="003171"/>
              </a:gs>
              <a:gs pos="100000">
                <a:srgbClr val="549FFF"/>
              </a:gs>
            </a:gsLst>
            <a:lin ang="7919881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8" name="Shape 48"/>
          <p:cNvSpPr/>
          <p:nvPr/>
        </p:nvSpPr>
        <p:spPr>
          <a:xfrm flipH="1">
            <a:off x="-3832" y="16052"/>
            <a:ext cx="10925833" cy="6881034"/>
          </a:xfrm>
          <a:custGeom>
            <a:avLst/>
            <a:gdLst/>
            <a:ahLst/>
            <a:cxnLst/>
            <a:rect l="0" t="0" r="0" b="0"/>
            <a:pathLst>
              <a:path w="24279631" h="6863875" extrusionOk="0">
                <a:moveTo>
                  <a:pt x="9291599" y="0"/>
                </a:moveTo>
                <a:lnTo>
                  <a:pt x="24279631" y="5875"/>
                </a:lnTo>
                <a:lnTo>
                  <a:pt x="24250422" y="6863875"/>
                </a:lnTo>
                <a:lnTo>
                  <a:pt x="8740466" y="6858000"/>
                </a:lnTo>
                <a:cubicBezTo>
                  <a:pt x="0" y="3062308"/>
                  <a:pt x="7449035" y="312298"/>
                  <a:pt x="9291599" y="0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40784"/>
                </a:srgbClr>
              </a:gs>
              <a:gs pos="41000">
                <a:srgbClr val="003171">
                  <a:alpha val="94901"/>
                </a:srgbClr>
              </a:gs>
              <a:gs pos="100000">
                <a:srgbClr val="003171">
                  <a:alpha val="94901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9" name="Shape 49"/>
          <p:cNvSpPr/>
          <p:nvPr/>
        </p:nvSpPr>
        <p:spPr>
          <a:xfrm flipH="1">
            <a:off x="14659" y="881"/>
            <a:ext cx="10500940" cy="6881034"/>
          </a:xfrm>
          <a:custGeom>
            <a:avLst/>
            <a:gdLst/>
            <a:ahLst/>
            <a:cxnLst/>
            <a:rect l="0" t="0" r="0" b="0"/>
            <a:pathLst>
              <a:path w="24279631" h="6863875" extrusionOk="0">
                <a:moveTo>
                  <a:pt x="9291599" y="0"/>
                </a:moveTo>
                <a:lnTo>
                  <a:pt x="24279631" y="5875"/>
                </a:lnTo>
                <a:lnTo>
                  <a:pt x="24250422" y="6863875"/>
                </a:lnTo>
                <a:lnTo>
                  <a:pt x="8740466" y="6858000"/>
                </a:lnTo>
                <a:cubicBezTo>
                  <a:pt x="0" y="3062308"/>
                  <a:pt x="7449035" y="312298"/>
                  <a:pt x="9291599" y="0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" name="Shape 50"/>
          <p:cNvSpPr/>
          <p:nvPr/>
        </p:nvSpPr>
        <p:spPr>
          <a:xfrm>
            <a:off x="-846666" y="-881"/>
            <a:ext cx="2167466" cy="6906895"/>
          </a:xfrm>
          <a:custGeom>
            <a:avLst/>
            <a:gdLst/>
            <a:ahLst/>
            <a:cxnLst/>
            <a:rect l="0" t="0" r="0" b="0"/>
            <a:pathLst>
              <a:path w="2167467" h="6180667" extrusionOk="0">
                <a:moveTo>
                  <a:pt x="939800" y="0"/>
                </a:moveTo>
                <a:lnTo>
                  <a:pt x="1905000" y="5881"/>
                </a:lnTo>
                <a:cubicBezTo>
                  <a:pt x="2167467" y="1035992"/>
                  <a:pt x="0" y="1848556"/>
                  <a:pt x="1896533" y="6180667"/>
                </a:cubicBezTo>
                <a:lnTo>
                  <a:pt x="939800" y="6180667"/>
                </a:lnTo>
                <a:lnTo>
                  <a:pt x="939800" y="0"/>
                </a:lnTo>
                <a:close/>
              </a:path>
            </a:pathLst>
          </a:custGeom>
          <a:gradFill>
            <a:gsLst>
              <a:gs pos="0">
                <a:srgbClr val="003171">
                  <a:alpha val="20784"/>
                </a:srgbClr>
              </a:gs>
              <a:gs pos="100000">
                <a:srgbClr val="65A8FF">
                  <a:alpha val="20784"/>
                </a:srgbClr>
              </a:gs>
            </a:gsLst>
            <a:lin ang="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1" name="Shape 51"/>
          <p:cNvSpPr/>
          <p:nvPr/>
        </p:nvSpPr>
        <p:spPr>
          <a:xfrm rot="10800000" flipH="1">
            <a:off x="-524933" y="-4974"/>
            <a:ext cx="1403434" cy="6906895"/>
          </a:xfrm>
          <a:custGeom>
            <a:avLst/>
            <a:gdLst/>
            <a:ahLst/>
            <a:cxnLst/>
            <a:rect l="0" t="0" r="0" b="0"/>
            <a:pathLst>
              <a:path w="2167467" h="6180667" extrusionOk="0">
                <a:moveTo>
                  <a:pt x="939800" y="0"/>
                </a:moveTo>
                <a:lnTo>
                  <a:pt x="1905000" y="5881"/>
                </a:lnTo>
                <a:cubicBezTo>
                  <a:pt x="2167467" y="1035992"/>
                  <a:pt x="0" y="1848556"/>
                  <a:pt x="1896533" y="6180667"/>
                </a:cubicBezTo>
                <a:lnTo>
                  <a:pt x="939800" y="6180667"/>
                </a:lnTo>
                <a:lnTo>
                  <a:pt x="939800" y="0"/>
                </a:lnTo>
                <a:close/>
              </a:path>
            </a:pathLst>
          </a:custGeom>
          <a:gradFill>
            <a:gsLst>
              <a:gs pos="0">
                <a:srgbClr val="003171">
                  <a:alpha val="20784"/>
                </a:srgbClr>
              </a:gs>
              <a:gs pos="100000">
                <a:srgbClr val="65A8FF">
                  <a:alpha val="20784"/>
                </a:srgbClr>
              </a:gs>
            </a:gsLst>
            <a:lin ang="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ctrTitle"/>
          </p:nvPr>
        </p:nvSpPr>
        <p:spPr>
          <a:xfrm>
            <a:off x="1082040" y="1656080"/>
            <a:ext cx="7050900" cy="147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r" rt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z="48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r" rt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z="48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algn="r" rt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z="48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algn="r" rt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z="48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algn="r" rt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z="48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algn="r" rt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z="48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algn="r" rt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z="48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algn="r" rt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z="48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algn="r" rt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z="48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ubTitle" idx="1"/>
          </p:nvPr>
        </p:nvSpPr>
        <p:spPr>
          <a:xfrm>
            <a:off x="1082040" y="3230880"/>
            <a:ext cx="7035899" cy="925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r" rt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r" rt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algn="r" rt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algn="r" rt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algn="r" rt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algn="r" rt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algn="r" rt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algn="r" rt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algn="r" rt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0" Type="http://schemas.openxmlformats.org/officeDocument/2006/relationships/image" Target="../media/image1.png"/><Relationship Id="rId11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hape 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0" y="0"/>
            <a:ext cx="914399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7"/>
          <p:cNvSpPr txBox="1">
            <a:spLocks noGrp="1"/>
          </p:cNvSpPr>
          <p:nvPr>
            <p:ph type="title"/>
          </p:nvPr>
        </p:nvSpPr>
        <p:spPr>
          <a:xfrm>
            <a:off x="287338" y="582506"/>
            <a:ext cx="8521199" cy="1083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 sz="25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defRPr sz="3200" b="1" i="0" u="none" strike="noStrike" cap="none">
                <a:solidFill>
                  <a:srgbClr val="7B009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defRPr sz="3200" b="1" i="0" u="none" strike="noStrike" cap="none">
                <a:solidFill>
                  <a:srgbClr val="7B009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defRPr sz="3200" b="1" i="0" u="none" strike="noStrike" cap="none">
                <a:solidFill>
                  <a:srgbClr val="7B009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defRPr sz="3200" b="1" i="0" u="none" strike="noStrike" cap="none">
                <a:solidFill>
                  <a:srgbClr val="7B009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defRPr sz="3600" b="1" i="0" u="none" strike="noStrike" cap="non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defRPr sz="3600" b="1" i="0" u="none" strike="noStrike" cap="non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defRPr sz="3600" b="1" i="0" u="none" strike="noStrike" cap="non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defRPr sz="3600" b="1" i="0" u="none" strike="noStrike" cap="non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dt" idx="10"/>
          </p:nvPr>
        </p:nvSpPr>
        <p:spPr>
          <a:xfrm>
            <a:off x="6390639" y="6379419"/>
            <a:ext cx="1203300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700" b="0" i="0" u="none" strike="noStrike" cap="non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ftr" idx="11"/>
          </p:nvPr>
        </p:nvSpPr>
        <p:spPr>
          <a:xfrm>
            <a:off x="431577" y="6379421"/>
            <a:ext cx="5952600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7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ldNum" idx="12"/>
          </p:nvPr>
        </p:nvSpPr>
        <p:spPr>
          <a:xfrm>
            <a:off x="35560" y="6379419"/>
            <a:ext cx="3389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</a:pPr>
            <a:endParaRPr sz="700" b="0" i="0" u="none" strike="noStrike" cap="none">
              <a:solidFill>
                <a:srgbClr val="40009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spcBef>
                <a:spcPts val="0"/>
              </a:spcBef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spcBef>
                <a:spcPts val="0"/>
              </a:spcBef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spcBef>
                <a:spcPts val="0"/>
              </a:spcBef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spcBef>
                <a:spcPts val="0"/>
              </a:spcBef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spcBef>
                <a:spcPts val="0"/>
              </a:spcBef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spcBef>
                <a:spcPts val="0"/>
              </a:spcBef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spcBef>
                <a:spcPts val="0"/>
              </a:spcBef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spcBef>
                <a:spcPts val="0"/>
              </a:spcBef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516574" y="1812934"/>
            <a:ext cx="8301899" cy="4380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33362" marR="0" lvl="0" indent="-106362" algn="l" rtl="0">
              <a:spcBef>
                <a:spcPts val="0"/>
              </a:spcBef>
              <a:spcAft>
                <a:spcPts val="600"/>
              </a:spcAft>
              <a:buClr>
                <a:srgbClr val="333333"/>
              </a:buClr>
              <a:buFont typeface="Wingdings"/>
              <a:buChar char="§"/>
              <a:defRPr sz="200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180975" algn="l" rtl="0">
              <a:spcBef>
                <a:spcPts val="0"/>
              </a:spcBef>
              <a:spcAft>
                <a:spcPts val="600"/>
              </a:spcAft>
              <a:buClr>
                <a:srgbClr val="333333"/>
              </a:buClr>
              <a:buFont typeface="Arial"/>
              <a:buChar char="●"/>
              <a:defRPr sz="160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90562" marR="0" lvl="2" indent="-179387" algn="l" rtl="0">
              <a:spcBef>
                <a:spcPts val="0"/>
              </a:spcBef>
              <a:spcAft>
                <a:spcPts val="600"/>
              </a:spcAft>
              <a:buClr>
                <a:srgbClr val="333333"/>
              </a:buClr>
              <a:buFont typeface="Arial"/>
              <a:buChar char="●"/>
              <a:defRPr sz="140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854075" marR="0" lvl="3" indent="-123825" algn="l" rtl="0">
              <a:spcBef>
                <a:spcPts val="0"/>
              </a:spcBef>
              <a:spcAft>
                <a:spcPts val="600"/>
              </a:spcAft>
              <a:buClr>
                <a:srgbClr val="333333"/>
              </a:buClr>
              <a:buFont typeface="Arial"/>
              <a:buChar char="●"/>
              <a:defRPr sz="120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025525" marR="0" lvl="4" indent="-104775" algn="l" rtl="0">
              <a:spcBef>
                <a:spcPts val="0"/>
              </a:spcBef>
              <a:spcAft>
                <a:spcPts val="600"/>
              </a:spcAft>
              <a:buClr>
                <a:srgbClr val="333333"/>
              </a:buClr>
              <a:buFont typeface="Wingdings"/>
              <a:buChar char="§"/>
              <a:defRPr sz="110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52400" algn="l" rtl="0">
              <a:spcBef>
                <a:spcPts val="400"/>
              </a:spcBef>
              <a:buClr>
                <a:schemeClr val="dk1"/>
              </a:buClr>
              <a:buFont typeface="Arial"/>
              <a:buChar char="●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52400" algn="l" rtl="0">
              <a:spcBef>
                <a:spcPts val="400"/>
              </a:spcBef>
              <a:buClr>
                <a:schemeClr val="dk1"/>
              </a:buClr>
              <a:buFont typeface="Arial"/>
              <a:buChar char="●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52400" algn="l" rtl="0">
              <a:spcBef>
                <a:spcPts val="400"/>
              </a:spcBef>
              <a:buClr>
                <a:schemeClr val="dk1"/>
              </a:buClr>
              <a:buFont typeface="Arial"/>
              <a:buChar char="●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52400" algn="l" rtl="0">
              <a:spcBef>
                <a:spcPts val="400"/>
              </a:spcBef>
              <a:buClr>
                <a:schemeClr val="dk1"/>
              </a:buClr>
              <a:buFont typeface="Arial"/>
              <a:buChar char="●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2" name="Shape 12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941827" y="6456694"/>
            <a:ext cx="876736" cy="20318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effreyscholz/yql-tech-talk-demo" TargetMode="External"/><Relationship Id="rId4" Type="http://schemas.openxmlformats.org/officeDocument/2006/relationships/hyperlink" Target="https://github.com/jeffreyscholz/yql-tech-talk-demo.git" TargetMode="External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www.amazon.com/s?field-keywords=red+bull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ctrTitle"/>
          </p:nvPr>
        </p:nvSpPr>
        <p:spPr>
          <a:xfrm>
            <a:off x="506414" y="3866664"/>
            <a:ext cx="8274300" cy="825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 dirty="0" err="1" smtClean="0"/>
              <a:t>DevFest</a:t>
            </a:r>
            <a:r>
              <a:rPr lang="en-US" sz="3600" dirty="0" smtClean="0"/>
              <a:t> </a:t>
            </a:r>
            <a:r>
              <a:rPr lang="en-US" sz="3600" dirty="0" err="1" smtClean="0"/>
              <a:t>Hackathon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Yahoo YQL API Demo</a:t>
            </a:r>
            <a:endParaRPr lang="en" sz="3600" dirty="0"/>
          </a:p>
          <a:p>
            <a:pPr lvl="0" rtl="0">
              <a:spcBef>
                <a:spcPts val="0"/>
              </a:spcBef>
              <a:buNone/>
            </a:pPr>
            <a:endParaRPr sz="3600" dirty="0"/>
          </a:p>
          <a:p>
            <a:pPr lvl="0" rtl="0">
              <a:spcBef>
                <a:spcPts val="0"/>
              </a:spcBef>
              <a:buNone/>
            </a:pPr>
            <a:r>
              <a:rPr lang="en-US" sz="2400" dirty="0" smtClean="0"/>
              <a:t>Friday February 5</a:t>
            </a:r>
            <a:r>
              <a:rPr lang="en" sz="2400" dirty="0" smtClean="0"/>
              <a:t>, 201</a:t>
            </a:r>
            <a:r>
              <a:rPr lang="en-US" sz="2400" dirty="0" smtClean="0"/>
              <a:t>6</a:t>
            </a:r>
            <a:endParaRPr lang="en" sz="2400" dirty="0"/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title"/>
          </p:nvPr>
        </p:nvSpPr>
        <p:spPr>
          <a:xfrm>
            <a:off x="457200" y="198444"/>
            <a:ext cx="8229600" cy="623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About Me</a:t>
            </a:r>
            <a:endParaRPr lang="en" dirty="0"/>
          </a:p>
        </p:txBody>
      </p:sp>
      <p:sp>
        <p:nvSpPr>
          <p:cNvPr id="128" name="Shape 128"/>
          <p:cNvSpPr txBox="1"/>
          <p:nvPr/>
        </p:nvSpPr>
        <p:spPr>
          <a:xfrm>
            <a:off x="3635147" y="2838137"/>
            <a:ext cx="158100" cy="13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" name="Shape 121"/>
          <p:cNvSpPr txBox="1">
            <a:spLocks noGrp="1"/>
          </p:cNvSpPr>
          <p:nvPr>
            <p:ph type="body" idx="1"/>
          </p:nvPr>
        </p:nvSpPr>
        <p:spPr>
          <a:xfrm>
            <a:off x="457200" y="1345025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Font typeface="Arial"/>
              <a:buChar char="●"/>
            </a:pPr>
            <a:r>
              <a:rPr lang="en-US" dirty="0" smtClean="0"/>
              <a:t>Jeffrey Scholz</a:t>
            </a:r>
          </a:p>
          <a:p>
            <a:pPr marL="457200" lvl="0" indent="-228600" rtl="0">
              <a:spcBef>
                <a:spcPts val="0"/>
              </a:spcBef>
              <a:buFont typeface="Arial"/>
              <a:buChar char="●"/>
            </a:pPr>
            <a:r>
              <a:rPr lang="en-US" dirty="0" smtClean="0"/>
              <a:t>Masters Degree in Computer Science, Columbia May 2015</a:t>
            </a:r>
          </a:p>
          <a:p>
            <a:pPr marL="457200" lvl="0" indent="-228600">
              <a:buFont typeface="Arial"/>
              <a:buChar char="●"/>
            </a:pPr>
            <a:r>
              <a:rPr lang="en-US" dirty="0"/>
              <a:t>I was a TA for:</a:t>
            </a:r>
          </a:p>
          <a:p>
            <a:pPr marL="681038" lvl="1" indent="-228600"/>
            <a:r>
              <a:rPr lang="en-US" dirty="0"/>
              <a:t>COMS 4187, </a:t>
            </a:r>
            <a:r>
              <a:rPr lang="en-US" dirty="0" smtClean="0"/>
              <a:t>Fall 2014 </a:t>
            </a:r>
            <a:r>
              <a:rPr lang="en-US" dirty="0"/>
              <a:t>Security Architecture and Engineering</a:t>
            </a:r>
          </a:p>
          <a:p>
            <a:pPr marL="681038" lvl="1" indent="-228600"/>
            <a:r>
              <a:rPr lang="en-US" dirty="0"/>
              <a:t>COMS 4995, </a:t>
            </a:r>
            <a:r>
              <a:rPr lang="en-US" dirty="0" smtClean="0"/>
              <a:t>Spring 2015 </a:t>
            </a:r>
            <a:r>
              <a:rPr lang="en-US" dirty="0"/>
              <a:t>GPU Computing</a:t>
            </a:r>
          </a:p>
          <a:p>
            <a:pPr marL="681038" lvl="1" indent="-228600"/>
            <a:r>
              <a:rPr lang="en-US" dirty="0"/>
              <a:t>COMS 3995, </a:t>
            </a:r>
            <a:r>
              <a:rPr lang="en-US" dirty="0" smtClean="0"/>
              <a:t>Spring 2015 </a:t>
            </a:r>
            <a:r>
              <a:rPr lang="en-US" dirty="0"/>
              <a:t>Computers and </a:t>
            </a:r>
            <a:r>
              <a:rPr lang="en-US" dirty="0" smtClean="0"/>
              <a:t>Society</a:t>
            </a:r>
            <a:endParaRPr lang="en-US" dirty="0" smtClean="0"/>
          </a:p>
          <a:p>
            <a:pPr marL="457200" lvl="0" indent="-228600">
              <a:buFont typeface="Arial"/>
              <a:buChar char="●"/>
            </a:pPr>
            <a:r>
              <a:rPr lang="en-US" dirty="0" smtClean="0"/>
              <a:t>Backend Engineer (Node JS) at Yahoo since then, one of the engineers behind the Yahoo </a:t>
            </a:r>
            <a:r>
              <a:rPr lang="en-US" dirty="0"/>
              <a:t>Video Guide </a:t>
            </a:r>
            <a:r>
              <a:rPr lang="en-US" dirty="0" smtClean="0"/>
              <a:t>(https</a:t>
            </a:r>
            <a:r>
              <a:rPr lang="en-US" dirty="0"/>
              <a:t>://</a:t>
            </a:r>
            <a:r>
              <a:rPr lang="en-US" dirty="0" err="1"/>
              <a:t>mobile.yahoo.com</a:t>
            </a:r>
            <a:r>
              <a:rPr lang="en-US" dirty="0"/>
              <a:t>/</a:t>
            </a:r>
            <a:r>
              <a:rPr lang="en-US" dirty="0" err="1" smtClean="0"/>
              <a:t>videoguide</a:t>
            </a:r>
            <a:r>
              <a:rPr lang="en-US" dirty="0" smtClean="0"/>
              <a:t>)</a:t>
            </a:r>
            <a:endParaRPr lang="en-US" dirty="0" smtClean="0"/>
          </a:p>
          <a:p>
            <a:pPr marL="452438" lvl="1" indent="0">
              <a:buNone/>
            </a:pPr>
            <a:endParaRPr lang="en-US" dirty="0"/>
          </a:p>
          <a:p>
            <a:pPr marL="681038" lvl="1" indent="-228600"/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Yahoo YQL</a:t>
            </a:r>
            <a:endParaRPr lang="en" dirty="0"/>
          </a:p>
        </p:txBody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382775" y="1345025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>
              <a:buFont typeface="Arial"/>
              <a:buChar char="●"/>
            </a:pPr>
            <a:r>
              <a:rPr lang="en-US" dirty="0" smtClean="0"/>
              <a:t>Full list of </a:t>
            </a:r>
            <a:r>
              <a:rPr lang="en-US" dirty="0"/>
              <a:t>public Yahoo </a:t>
            </a:r>
            <a:r>
              <a:rPr lang="en-US" dirty="0" smtClean="0"/>
              <a:t>APIs / Libraries here: </a:t>
            </a:r>
            <a:r>
              <a:rPr lang="en-US" dirty="0" err="1" smtClean="0"/>
              <a:t>developer.yahoo.com</a:t>
            </a:r>
            <a:r>
              <a:rPr lang="en-US" dirty="0" smtClean="0"/>
              <a:t>/</a:t>
            </a:r>
            <a:r>
              <a:rPr lang="en-US" dirty="0" err="1" smtClean="0"/>
              <a:t>everything.html</a:t>
            </a:r>
            <a:endParaRPr lang="en" dirty="0"/>
          </a:p>
          <a:p>
            <a:pPr marL="457200" lvl="0" indent="-228600" rtl="0">
              <a:spcBef>
                <a:spcPts val="0"/>
              </a:spcBef>
              <a:buFont typeface="Arial"/>
              <a:buChar char="●"/>
            </a:pPr>
            <a:r>
              <a:rPr lang="en-US" dirty="0" smtClean="0"/>
              <a:t>We will focus on YQL: </a:t>
            </a:r>
            <a:r>
              <a:rPr lang="en-US" dirty="0" err="1" smtClean="0"/>
              <a:t>developer.yahoo.com</a:t>
            </a:r>
            <a:r>
              <a:rPr lang="en-US" dirty="0" smtClean="0"/>
              <a:t>/</a:t>
            </a:r>
            <a:r>
              <a:rPr lang="en-US" dirty="0" err="1" smtClean="0"/>
              <a:t>yql</a:t>
            </a:r>
            <a:endParaRPr lang="en" dirty="0"/>
          </a:p>
          <a:p>
            <a:pPr marL="457200" lvl="0" indent="-228600" rtl="0">
              <a:spcBef>
                <a:spcPts val="0"/>
              </a:spcBef>
              <a:buFont typeface="Arial"/>
              <a:buChar char="●"/>
            </a:pPr>
            <a:r>
              <a:rPr lang="en-US" dirty="0" smtClean="0"/>
              <a:t>What is YQL?</a:t>
            </a:r>
          </a:p>
          <a:p>
            <a:pPr marL="681038" lvl="1" indent="-228600"/>
            <a:r>
              <a:rPr lang="en-US" dirty="0" smtClean="0"/>
              <a:t>A database query language very similar to SQL</a:t>
            </a:r>
          </a:p>
          <a:p>
            <a:pPr marL="681038" lvl="1" indent="-228600"/>
            <a:r>
              <a:rPr lang="en-US" dirty="0"/>
              <a:t>select * from </a:t>
            </a:r>
            <a:r>
              <a:rPr lang="en-US" dirty="0" err="1"/>
              <a:t>weather.forecast</a:t>
            </a:r>
            <a:r>
              <a:rPr lang="en-US" dirty="0"/>
              <a:t> where </a:t>
            </a:r>
            <a:r>
              <a:rPr lang="en-US" dirty="0" err="1"/>
              <a:t>woeid</a:t>
            </a:r>
            <a:r>
              <a:rPr lang="en-US" dirty="0"/>
              <a:t>=</a:t>
            </a:r>
            <a:r>
              <a:rPr lang="en-US" dirty="0" smtClean="0"/>
              <a:t>2502265 (weather forecast for </a:t>
            </a:r>
            <a:r>
              <a:rPr lang="en-US" dirty="0" err="1" smtClean="0"/>
              <a:t>sunnyvale</a:t>
            </a:r>
            <a:r>
              <a:rPr lang="en-US" dirty="0" smtClean="0"/>
              <a:t>)</a:t>
            </a:r>
          </a:p>
          <a:p>
            <a:pPr marL="681038" lvl="1" indent="-228600"/>
            <a:r>
              <a:rPr lang="en-US" dirty="0"/>
              <a:t>Demo Dashboard https://</a:t>
            </a:r>
            <a:r>
              <a:rPr lang="en-US" dirty="0" err="1"/>
              <a:t>developer.yahoo.com</a:t>
            </a:r>
            <a:r>
              <a:rPr lang="en-US" dirty="0"/>
              <a:t>/</a:t>
            </a:r>
            <a:r>
              <a:rPr lang="en-US" dirty="0" err="1"/>
              <a:t>yql</a:t>
            </a:r>
            <a:r>
              <a:rPr lang="en-US" dirty="0"/>
              <a:t>/console/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58963187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Yahoo YQL</a:t>
            </a:r>
            <a:endParaRPr lang="en" dirty="0"/>
          </a:p>
        </p:txBody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382775" y="1345025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>
              <a:buFont typeface="Arial"/>
              <a:buChar char="●"/>
            </a:pPr>
            <a:r>
              <a:rPr lang="en-US" dirty="0" smtClean="0"/>
              <a:t>All kinds of data here!</a:t>
            </a:r>
          </a:p>
          <a:p>
            <a:pPr marL="457200" lvl="0" indent="-228600">
              <a:buFont typeface="Arial"/>
              <a:buChar char="●"/>
            </a:pPr>
            <a:r>
              <a:rPr lang="en-US" dirty="0" smtClean="0"/>
              <a:t>See community tables (craigslist, currency exchange rates,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pPr marL="457200" lvl="0" indent="-228600">
              <a:buFont typeface="Arial"/>
              <a:buChar char="●"/>
            </a:pPr>
            <a:endParaRPr lang="en-US" dirty="0" smtClean="0"/>
          </a:p>
          <a:p>
            <a:pPr marL="457200" lvl="0" indent="-228600">
              <a:buFont typeface="Arial"/>
              <a:buChar char="●"/>
            </a:pPr>
            <a:endParaRPr lang="en-US" dirty="0" smtClean="0"/>
          </a:p>
          <a:p>
            <a:pPr marL="457200" indent="-228600">
              <a:buFont typeface="Arial"/>
              <a:buChar char="●"/>
            </a:pPr>
            <a:endParaRPr lang="en-US" dirty="0" smtClean="0"/>
          </a:p>
          <a:p>
            <a:pPr marL="457200" indent="-228600">
              <a:buFont typeface="Arial"/>
              <a:buChar char="●"/>
            </a:pPr>
            <a:endParaRPr lang="en-US" dirty="0"/>
          </a:p>
          <a:p>
            <a:pPr marL="457200" indent="-228600">
              <a:buFont typeface="Arial"/>
              <a:buChar char="●"/>
            </a:pPr>
            <a:endParaRPr lang="en-US" dirty="0" smtClean="0"/>
          </a:p>
          <a:p>
            <a:pPr marL="457200" indent="-228600">
              <a:buFont typeface="Arial"/>
              <a:buChar char="●"/>
            </a:pPr>
            <a:endParaRPr lang="en-US" dirty="0"/>
          </a:p>
          <a:p>
            <a:pPr marL="457200" indent="-228600">
              <a:buFont typeface="Arial"/>
              <a:buChar char="●"/>
            </a:pPr>
            <a:endParaRPr lang="en-US" dirty="0" smtClean="0"/>
          </a:p>
          <a:p>
            <a:pPr marL="457200" indent="-228600">
              <a:buFont typeface="Arial"/>
              <a:buChar char="●"/>
            </a:pPr>
            <a:endParaRPr lang="en-US" dirty="0"/>
          </a:p>
          <a:p>
            <a:pPr marL="228600" indent="0">
              <a:buNone/>
            </a:pPr>
            <a:endParaRPr lang="en-US" dirty="0" smtClean="0"/>
          </a:p>
          <a:p>
            <a:pPr marL="457200" indent="-228600">
              <a:buFont typeface="Arial"/>
              <a:buChar char="●"/>
            </a:pPr>
            <a:r>
              <a:rPr lang="en-US" dirty="0" smtClean="0"/>
              <a:t>You can even write custom queries to scrape websites we don’t have data for.</a:t>
            </a:r>
            <a:endParaRPr lang="en-US" dirty="0"/>
          </a:p>
          <a:p>
            <a:pPr marL="457200" lvl="0" indent="-228600">
              <a:buFont typeface="Arial"/>
              <a:buChar char="●"/>
            </a:pPr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5009" y="2165048"/>
            <a:ext cx="4953874" cy="3130247"/>
          </a:xfrm>
          <a:prstGeom prst="rect">
            <a:avLst/>
          </a:prstGeom>
        </p:spPr>
      </p:pic>
      <p:sp>
        <p:nvSpPr>
          <p:cNvPr id="3" name="Right Arrow 2"/>
          <p:cNvSpPr/>
          <p:nvPr/>
        </p:nvSpPr>
        <p:spPr>
          <a:xfrm>
            <a:off x="216601" y="2310191"/>
            <a:ext cx="978408" cy="4846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052184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Ultra-fast Tutorial in Website Scraping with YQL (1/2)</a:t>
            </a:r>
            <a:endParaRPr lang="en" dirty="0"/>
          </a:p>
        </p:txBody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382775" y="1345025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>
              <a:buFont typeface="Arial"/>
              <a:buChar char="●"/>
            </a:pPr>
            <a:r>
              <a:rPr lang="en-US" dirty="0" smtClean="0">
                <a:solidFill>
                  <a:srgbClr val="FF0000"/>
                </a:solidFill>
              </a:rPr>
              <a:t>Warning! </a:t>
            </a:r>
            <a:r>
              <a:rPr lang="en-US" dirty="0" smtClean="0"/>
              <a:t>Don’t spam the endpoint. Fine for a hack.</a:t>
            </a:r>
          </a:p>
          <a:p>
            <a:pPr marL="457200" lvl="0" indent="-228600">
              <a:buFont typeface="Arial"/>
              <a:buChar char="●"/>
            </a:pPr>
            <a:r>
              <a:rPr lang="en-US" dirty="0"/>
              <a:t>Demo App: </a:t>
            </a:r>
            <a:r>
              <a:rPr lang="en-US" dirty="0">
                <a:hlinkClick r:id="rId3"/>
              </a:rPr>
              <a:t>https://github.com/jeffreyscholz/yql-tech-talk-</a:t>
            </a:r>
            <a:r>
              <a:rPr lang="en-US" dirty="0" smtClean="0">
                <a:hlinkClick r:id="rId3"/>
              </a:rPr>
              <a:t>demo</a:t>
            </a:r>
            <a:endParaRPr lang="en-US" dirty="0" smtClean="0"/>
          </a:p>
          <a:p>
            <a:pPr marL="457200" lvl="0" indent="-228600">
              <a:buFont typeface="Arial"/>
              <a:buChar char="●"/>
            </a:pPr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</a:t>
            </a:r>
            <a:r>
              <a:rPr lang="en-US" dirty="0"/>
              <a:t>clone </a:t>
            </a:r>
            <a:r>
              <a:rPr lang="en-US" dirty="0">
                <a:hlinkClick r:id="rId4"/>
              </a:rPr>
              <a:t>https://github.com/jeffreyscholz/yql-tech-talk-</a:t>
            </a:r>
            <a:r>
              <a:rPr lang="en-US" dirty="0" smtClean="0">
                <a:hlinkClick r:id="rId4"/>
              </a:rPr>
              <a:t>demo.git</a:t>
            </a:r>
            <a:endParaRPr lang="en-US" dirty="0"/>
          </a:p>
          <a:p>
            <a:pPr marL="457200" lvl="0" indent="-228600">
              <a:buFont typeface="Arial"/>
              <a:buChar char="●"/>
            </a:pPr>
            <a:r>
              <a:rPr lang="en-US" dirty="0" smtClean="0"/>
              <a:t>Hack/Jack my code</a:t>
            </a:r>
          </a:p>
        </p:txBody>
      </p:sp>
    </p:spTree>
    <p:extLst>
      <p:ext uri="{BB962C8B-B14F-4D97-AF65-F5344CB8AC3E}">
        <p14:creationId xmlns:p14="http://schemas.microsoft.com/office/powerpoint/2010/main" val="1586564063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Ultra-fast Tutorial in Website Scraping with YQL (2/2)</a:t>
            </a:r>
            <a:endParaRPr lang="en" dirty="0"/>
          </a:p>
        </p:txBody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382775" y="1345025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>
              <a:buFont typeface="Arial"/>
              <a:buChar char="●"/>
            </a:pPr>
            <a:r>
              <a:rPr lang="en-US" dirty="0" smtClean="0"/>
              <a:t>YQL query: </a:t>
            </a:r>
            <a:r>
              <a:rPr lang="en-US" dirty="0" smtClean="0">
                <a:solidFill>
                  <a:srgbClr val="660066"/>
                </a:solidFill>
              </a:rPr>
              <a:t>SELECT </a:t>
            </a:r>
            <a:r>
              <a:rPr lang="en-US" dirty="0" smtClean="0"/>
              <a:t>&lt;key&gt; </a:t>
            </a:r>
            <a:r>
              <a:rPr lang="en-US" dirty="0" smtClean="0">
                <a:solidFill>
                  <a:srgbClr val="660066"/>
                </a:solidFill>
              </a:rPr>
              <a:t>FROM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8000"/>
                </a:solidFill>
              </a:rPr>
              <a:t>HTML(0,10)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660066"/>
                </a:solidFill>
              </a:rPr>
              <a:t>WHERE</a:t>
            </a:r>
            <a:r>
              <a:rPr lang="en-US" dirty="0" smtClean="0"/>
              <a:t> </a:t>
            </a:r>
            <a:r>
              <a:rPr lang="en-US" dirty="0" err="1" smtClean="0"/>
              <a:t>url</a:t>
            </a:r>
            <a:r>
              <a:rPr lang="en-US" dirty="0" smtClean="0"/>
              <a:t>=&lt;website-to-scrape&gt; and </a:t>
            </a:r>
            <a:r>
              <a:rPr lang="en-US" dirty="0" err="1" smtClean="0"/>
              <a:t>compat</a:t>
            </a:r>
            <a:r>
              <a:rPr lang="en-US" dirty="0" smtClean="0"/>
              <a:t>=</a:t>
            </a:r>
            <a:r>
              <a:rPr lang="fr-FR" dirty="0"/>
              <a:t>'</a:t>
            </a:r>
            <a:r>
              <a:rPr lang="en-US" dirty="0" smtClean="0"/>
              <a:t>html5</a:t>
            </a:r>
            <a:r>
              <a:rPr lang="fr-FR" dirty="0"/>
              <a:t>'</a:t>
            </a:r>
            <a:r>
              <a:rPr lang="en-US" dirty="0" smtClean="0"/>
              <a:t> and </a:t>
            </a:r>
            <a:r>
              <a:rPr lang="en-US" dirty="0" err="1" smtClean="0"/>
              <a:t>xpath</a:t>
            </a:r>
            <a:r>
              <a:rPr lang="en-US" dirty="0" smtClean="0"/>
              <a:t>=</a:t>
            </a:r>
            <a:r>
              <a:rPr lang="fr-FR" dirty="0"/>
              <a:t>'</a:t>
            </a:r>
            <a:r>
              <a:rPr lang="en-US" dirty="0" smtClean="0"/>
              <a:t>//path/to/target</a:t>
            </a:r>
            <a:r>
              <a:rPr lang="fr-FR" dirty="0"/>
              <a:t>'</a:t>
            </a:r>
            <a:endParaRPr lang="en-US" dirty="0" smtClean="0"/>
          </a:p>
          <a:p>
            <a:pPr marL="457200" lvl="0" indent="-228600">
              <a:buFont typeface="Arial"/>
              <a:buChar char="●"/>
            </a:pPr>
            <a:r>
              <a:rPr lang="en-US" dirty="0" smtClean="0"/>
              <a:t>&lt;key&gt; is the JSON key that is returned from the query</a:t>
            </a:r>
          </a:p>
          <a:p>
            <a:pPr marL="457200" lvl="0" indent="-228600">
              <a:buFont typeface="Arial"/>
              <a:buChar char="●"/>
            </a:pPr>
            <a:r>
              <a:rPr lang="en-US" dirty="0" smtClean="0">
                <a:solidFill>
                  <a:srgbClr val="008000"/>
                </a:solidFill>
              </a:rPr>
              <a:t>HTML(0,10) </a:t>
            </a:r>
            <a:r>
              <a:rPr lang="en-US" dirty="0" smtClean="0"/>
              <a:t>means that we are doing HTML scraping and say we want the first 10 items. </a:t>
            </a:r>
          </a:p>
          <a:p>
            <a:pPr marL="457200" lvl="0" indent="-228600">
              <a:buFont typeface="Arial"/>
              <a:buChar char="●"/>
            </a:pPr>
            <a:r>
              <a:rPr lang="en-US" dirty="0" smtClean="0"/>
              <a:t>&lt;website-to-scrape&gt; the path. </a:t>
            </a:r>
            <a:r>
              <a:rPr lang="en-US" dirty="0"/>
              <a:t>E.g. </a:t>
            </a:r>
            <a:r>
              <a:rPr lang="en-US" dirty="0">
                <a:hlinkClick r:id="rId3"/>
              </a:rPr>
              <a:t>http://www.amazon.com/s?field-keywords=red+</a:t>
            </a:r>
            <a:r>
              <a:rPr lang="en-US" dirty="0" smtClean="0">
                <a:hlinkClick r:id="rId3"/>
              </a:rPr>
              <a:t>bull</a:t>
            </a:r>
            <a:r>
              <a:rPr lang="en-US" dirty="0" smtClean="0"/>
              <a:t> </a:t>
            </a:r>
          </a:p>
          <a:p>
            <a:pPr marL="457200" lvl="0" indent="-228600">
              <a:buFont typeface="Arial"/>
              <a:buChar char="●"/>
            </a:pPr>
            <a:r>
              <a:rPr lang="en-US" dirty="0" smtClean="0"/>
              <a:t>Add </a:t>
            </a:r>
            <a:r>
              <a:rPr lang="en-US" dirty="0" err="1" smtClean="0"/>
              <a:t>compat</a:t>
            </a:r>
            <a:r>
              <a:rPr lang="en-US" dirty="0" smtClean="0"/>
              <a:t>=</a:t>
            </a:r>
            <a:r>
              <a:rPr lang="fr-FR" dirty="0"/>
              <a:t>'</a:t>
            </a:r>
            <a:r>
              <a:rPr lang="en-US" dirty="0"/>
              <a:t>html5</a:t>
            </a:r>
            <a:r>
              <a:rPr lang="fr-FR" dirty="0"/>
              <a:t>'</a:t>
            </a:r>
            <a:r>
              <a:rPr lang="en-US" dirty="0"/>
              <a:t> </a:t>
            </a:r>
            <a:r>
              <a:rPr lang="en-US" dirty="0" smtClean="0"/>
              <a:t>for HTML5 websites. </a:t>
            </a:r>
          </a:p>
          <a:p>
            <a:pPr marL="457200" lvl="0" indent="-228600">
              <a:buFont typeface="Arial"/>
              <a:buChar char="●"/>
            </a:pPr>
            <a:r>
              <a:rPr lang="en-US" dirty="0" err="1" smtClean="0"/>
              <a:t>Xpath</a:t>
            </a:r>
            <a:r>
              <a:rPr lang="en-US" dirty="0" smtClean="0"/>
              <a:t>, short for XML Path specifies where in the HTML page you want to look for the item of interest.</a:t>
            </a:r>
          </a:p>
        </p:txBody>
      </p:sp>
    </p:spTree>
    <p:extLst>
      <p:ext uri="{BB962C8B-B14F-4D97-AF65-F5344CB8AC3E}">
        <p14:creationId xmlns:p14="http://schemas.microsoft.com/office/powerpoint/2010/main" val="1737778299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 algn="ctr" rtl="0"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208" name="Shape 208"/>
          <p:cNvSpPr txBox="1">
            <a:spLocks noGrp="1"/>
          </p:cNvSpPr>
          <p:nvPr>
            <p:ph type="title"/>
          </p:nvPr>
        </p:nvSpPr>
        <p:spPr>
          <a:xfrm>
            <a:off x="457200" y="3192613"/>
            <a:ext cx="8229600" cy="1143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YQL </a:t>
            </a:r>
            <a:r>
              <a:rPr lang="en-US" dirty="0" smtClean="0"/>
              <a:t>Demo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826523772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 algn="ctr" rtl="0">
              <a:spcBef>
                <a:spcPts val="0"/>
              </a:spcBef>
              <a:buNone/>
            </a:pPr>
            <a:r>
              <a:rPr lang="en" dirty="0"/>
              <a:t>????</a:t>
            </a:r>
          </a:p>
        </p:txBody>
      </p:sp>
      <p:sp>
        <p:nvSpPr>
          <p:cNvPr id="208" name="Shape 20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dirty="0" smtClean="0"/>
              <a:t>Question</a:t>
            </a:r>
            <a:r>
              <a:rPr lang="en-US" dirty="0" smtClean="0"/>
              <a:t>s?</a:t>
            </a:r>
            <a:endParaRPr lang="en" dirty="0"/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Appendix</a:t>
            </a:r>
            <a:endParaRPr lang="en" dirty="0"/>
          </a:p>
        </p:txBody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382775" y="1345025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>
              <a:buFont typeface="Arial"/>
              <a:buChar char="●"/>
            </a:pPr>
            <a:r>
              <a:rPr lang="en-US" sz="1400" dirty="0"/>
              <a:t>select * from html where </a:t>
            </a:r>
            <a:r>
              <a:rPr lang="en-US" sz="1400" dirty="0" err="1"/>
              <a:t>url</a:t>
            </a:r>
            <a:r>
              <a:rPr lang="en-US" sz="1400" dirty="0"/>
              <a:t>='http://</a:t>
            </a:r>
            <a:r>
              <a:rPr lang="en-US" sz="1400" dirty="0" err="1"/>
              <a:t>www.amazon.com</a:t>
            </a:r>
            <a:r>
              <a:rPr lang="en-US" sz="1400" dirty="0"/>
              <a:t>/</a:t>
            </a:r>
            <a:r>
              <a:rPr lang="en-US" sz="1400" dirty="0" err="1"/>
              <a:t>s?field-keywords</a:t>
            </a:r>
            <a:r>
              <a:rPr lang="en-US" sz="1400" dirty="0"/>
              <a:t>=</a:t>
            </a:r>
            <a:r>
              <a:rPr lang="en-US" sz="1400" dirty="0" err="1"/>
              <a:t>gunnar+glasses</a:t>
            </a:r>
            <a:r>
              <a:rPr lang="en-US" sz="1400" dirty="0"/>
              <a:t>' and </a:t>
            </a:r>
            <a:r>
              <a:rPr lang="en-US" sz="1400" dirty="0" err="1"/>
              <a:t>compat</a:t>
            </a:r>
            <a:r>
              <a:rPr lang="en-US" sz="1400" dirty="0"/>
              <a:t>='</a:t>
            </a:r>
            <a:r>
              <a:rPr lang="en-US" sz="1400" dirty="0" smtClean="0"/>
              <a:t>html5’</a:t>
            </a:r>
          </a:p>
          <a:p>
            <a:pPr marL="457200" indent="-228600">
              <a:buFont typeface="Arial"/>
              <a:buChar char="●"/>
            </a:pPr>
            <a:r>
              <a:rPr lang="en-US" sz="1400" dirty="0"/>
              <a:t>select * from html where </a:t>
            </a:r>
            <a:r>
              <a:rPr lang="en-US" sz="1400" dirty="0" err="1"/>
              <a:t>url</a:t>
            </a:r>
            <a:r>
              <a:rPr lang="en-US" sz="1400" dirty="0"/>
              <a:t>='http://</a:t>
            </a:r>
            <a:r>
              <a:rPr lang="en-US" sz="1400" dirty="0" err="1"/>
              <a:t>www.amazon.com</a:t>
            </a:r>
            <a:r>
              <a:rPr lang="en-US" sz="1400" dirty="0"/>
              <a:t>/</a:t>
            </a:r>
            <a:r>
              <a:rPr lang="en-US" sz="1400" dirty="0" err="1"/>
              <a:t>s?field-keywords</a:t>
            </a:r>
            <a:r>
              <a:rPr lang="en-US" sz="1400" dirty="0"/>
              <a:t>=</a:t>
            </a:r>
            <a:r>
              <a:rPr lang="en-US" sz="1400" dirty="0" err="1"/>
              <a:t>gunnar+glasses</a:t>
            </a:r>
            <a:r>
              <a:rPr lang="en-US" sz="1400" dirty="0"/>
              <a:t>' and </a:t>
            </a:r>
            <a:r>
              <a:rPr lang="en-US" sz="1400" dirty="0" err="1"/>
              <a:t>compat</a:t>
            </a:r>
            <a:r>
              <a:rPr lang="en-US" sz="1400" dirty="0"/>
              <a:t>='html5' and </a:t>
            </a:r>
            <a:r>
              <a:rPr lang="en-US" sz="1400" dirty="0" err="1">
                <a:solidFill>
                  <a:schemeClr val="tx1"/>
                </a:solidFill>
              </a:rPr>
              <a:t>xpath</a:t>
            </a:r>
            <a:r>
              <a:rPr lang="en-US" sz="1400" dirty="0"/>
              <a:t>='/html/body/div[1]/div[1]/div[3]/div[2]/div/div[4]/div[1]/div/</a:t>
            </a:r>
            <a:r>
              <a:rPr lang="en-US" sz="1400" dirty="0" err="1"/>
              <a:t>ul</a:t>
            </a:r>
            <a:r>
              <a:rPr lang="en-US" sz="1400" dirty="0"/>
              <a:t>/li</a:t>
            </a:r>
            <a:r>
              <a:rPr lang="en-US" sz="1400" dirty="0">
                <a:solidFill>
                  <a:srgbClr val="0000FF"/>
                </a:solidFill>
              </a:rPr>
              <a:t>[1]</a:t>
            </a:r>
            <a:r>
              <a:rPr lang="en-US" sz="1400" dirty="0"/>
              <a:t>/div/div/div/div[2]/div[2]/div[1]/div[2]/a/</a:t>
            </a:r>
            <a:r>
              <a:rPr lang="en-US" sz="1400" dirty="0" smtClean="0"/>
              <a:t>span’</a:t>
            </a:r>
          </a:p>
          <a:p>
            <a:pPr marL="457200" indent="-228600">
              <a:buFont typeface="Arial"/>
              <a:buChar char="●"/>
            </a:pPr>
            <a:r>
              <a:rPr lang="en-US" sz="1400" dirty="0"/>
              <a:t>select * from html where </a:t>
            </a:r>
            <a:r>
              <a:rPr lang="en-US" sz="1400" dirty="0" err="1"/>
              <a:t>url</a:t>
            </a:r>
            <a:r>
              <a:rPr lang="en-US" sz="1400" dirty="0"/>
              <a:t>='http://</a:t>
            </a:r>
            <a:r>
              <a:rPr lang="en-US" sz="1400" dirty="0" err="1"/>
              <a:t>www.amazon.com</a:t>
            </a:r>
            <a:r>
              <a:rPr lang="en-US" sz="1400" dirty="0"/>
              <a:t>/</a:t>
            </a:r>
            <a:r>
              <a:rPr lang="en-US" sz="1400" dirty="0" err="1"/>
              <a:t>s?field-keywords</a:t>
            </a:r>
            <a:r>
              <a:rPr lang="en-US" sz="1400" dirty="0"/>
              <a:t>=</a:t>
            </a:r>
            <a:r>
              <a:rPr lang="en-US" sz="1400" dirty="0" err="1"/>
              <a:t>gunnar+glasses</a:t>
            </a:r>
            <a:r>
              <a:rPr lang="en-US" sz="1400" dirty="0"/>
              <a:t>' and </a:t>
            </a:r>
            <a:r>
              <a:rPr lang="en-US" sz="1400" dirty="0" err="1"/>
              <a:t>compat</a:t>
            </a:r>
            <a:r>
              <a:rPr lang="en-US" sz="1400" dirty="0"/>
              <a:t>='html5' and </a:t>
            </a:r>
            <a:r>
              <a:rPr lang="en-US" sz="1400" dirty="0" err="1"/>
              <a:t>xpath</a:t>
            </a:r>
            <a:r>
              <a:rPr lang="en-US" sz="1400" dirty="0"/>
              <a:t>='/html/body/div[1]/div[1]/div[3]/div[2]/div/div[4]/div[1]/div/</a:t>
            </a:r>
            <a:r>
              <a:rPr lang="en-US" sz="1400" dirty="0" err="1"/>
              <a:t>ul</a:t>
            </a:r>
            <a:r>
              <a:rPr lang="en-US" sz="1400" dirty="0"/>
              <a:t>/li/div/div/div/div[2]/div[2]/div[1]/div[2]/a/</a:t>
            </a:r>
            <a:r>
              <a:rPr lang="en-US" sz="1400" dirty="0" smtClean="0"/>
              <a:t>span’</a:t>
            </a:r>
          </a:p>
          <a:p>
            <a:pPr marL="457200" indent="-228600">
              <a:buFont typeface="Arial"/>
              <a:buChar char="●"/>
            </a:pPr>
            <a:r>
              <a:rPr lang="en-US" sz="1400" dirty="0"/>
              <a:t>select </a:t>
            </a:r>
            <a:r>
              <a:rPr lang="en-US" sz="1400" dirty="0">
                <a:solidFill>
                  <a:srgbClr val="0000FF"/>
                </a:solidFill>
              </a:rPr>
              <a:t>content</a:t>
            </a:r>
            <a:r>
              <a:rPr lang="en-US" sz="1400" dirty="0"/>
              <a:t> from html where </a:t>
            </a:r>
            <a:r>
              <a:rPr lang="en-US" sz="1400" dirty="0" err="1"/>
              <a:t>url</a:t>
            </a:r>
            <a:r>
              <a:rPr lang="en-US" sz="1400" dirty="0"/>
              <a:t>='http://</a:t>
            </a:r>
            <a:r>
              <a:rPr lang="en-US" sz="1400" dirty="0" err="1"/>
              <a:t>www.amazon.com</a:t>
            </a:r>
            <a:r>
              <a:rPr lang="en-US" sz="1400" dirty="0"/>
              <a:t>/</a:t>
            </a:r>
            <a:r>
              <a:rPr lang="en-US" sz="1400" dirty="0" err="1"/>
              <a:t>s?field-keywords</a:t>
            </a:r>
            <a:r>
              <a:rPr lang="en-US" sz="1400" dirty="0"/>
              <a:t>=</a:t>
            </a:r>
            <a:r>
              <a:rPr lang="en-US" sz="1400" dirty="0" err="1"/>
              <a:t>gunnar+glasses</a:t>
            </a:r>
            <a:r>
              <a:rPr lang="en-US" sz="1400" dirty="0"/>
              <a:t>' and </a:t>
            </a:r>
            <a:r>
              <a:rPr lang="en-US" sz="1400" dirty="0" err="1"/>
              <a:t>compat</a:t>
            </a:r>
            <a:r>
              <a:rPr lang="en-US" sz="1400" dirty="0"/>
              <a:t>='html5' and </a:t>
            </a:r>
            <a:r>
              <a:rPr lang="en-US" sz="1400" dirty="0" err="1"/>
              <a:t>xpath</a:t>
            </a:r>
            <a:r>
              <a:rPr lang="en-US" sz="1400" dirty="0"/>
              <a:t>='/html/body/div[1]/div[1]/div[3]/div[2]/div/div[4]/div[1]/div/</a:t>
            </a:r>
            <a:r>
              <a:rPr lang="en-US" sz="1400" dirty="0" err="1"/>
              <a:t>ul</a:t>
            </a:r>
            <a:r>
              <a:rPr lang="en-US" sz="1400" dirty="0"/>
              <a:t>/li/div/div/div/div[2]/div[2]/div[1]/div[2]/a/</a:t>
            </a:r>
            <a:r>
              <a:rPr lang="en-US" sz="1400" dirty="0" err="1"/>
              <a:t>span'Copy</a:t>
            </a:r>
            <a:r>
              <a:rPr lang="en-US" sz="1400" dirty="0"/>
              <a:t> </a:t>
            </a:r>
            <a:r>
              <a:rPr lang="en-US" sz="1400" dirty="0" smtClean="0"/>
              <a:t>endpoint result and use it in </a:t>
            </a:r>
            <a:r>
              <a:rPr lang="en-US" sz="1400" dirty="0"/>
              <a:t>your </a:t>
            </a:r>
            <a:r>
              <a:rPr lang="en-US" sz="1400" dirty="0" smtClean="0"/>
              <a:t>code</a:t>
            </a:r>
          </a:p>
          <a:p>
            <a:pPr marL="457200" indent="-228600">
              <a:buFont typeface="Arial"/>
              <a:buChar char="●"/>
            </a:pPr>
            <a:endParaRPr lang="en-US" sz="1400" dirty="0" smtClean="0"/>
          </a:p>
          <a:p>
            <a:pPr marL="457200" indent="-228600">
              <a:buFont typeface="Arial"/>
              <a:buChar char="●"/>
            </a:pPr>
            <a:endParaRPr lang="en-US" sz="1400" dirty="0"/>
          </a:p>
          <a:p>
            <a:pPr marL="457200" indent="-228600">
              <a:buFont typeface="Arial"/>
              <a:buChar char="●"/>
            </a:pPr>
            <a:endParaRPr lang="en-US" sz="1400" dirty="0" smtClean="0"/>
          </a:p>
          <a:p>
            <a:pPr marL="457200" indent="-228600">
              <a:buFont typeface="Arial"/>
              <a:buChar char="●"/>
            </a:pPr>
            <a:r>
              <a:rPr lang="en-US" sz="1400" dirty="0" smtClean="0"/>
              <a:t>It will not always work out this cleanly. Sometimes, you will have to cut down the </a:t>
            </a:r>
            <a:r>
              <a:rPr lang="en-US" sz="1400" dirty="0" err="1" smtClean="0"/>
              <a:t>xpath</a:t>
            </a:r>
            <a:r>
              <a:rPr lang="en-US" sz="1400" dirty="0" smtClean="0"/>
              <a:t> and manually drill down on the item.</a:t>
            </a:r>
            <a:endParaRPr lang="en-US" sz="1400" dirty="0"/>
          </a:p>
          <a:p>
            <a:pPr marL="457200" indent="-228600">
              <a:buFont typeface="Arial"/>
              <a:buChar char="●"/>
            </a:pPr>
            <a:endParaRPr lang="en-US" dirty="0"/>
          </a:p>
          <a:p>
            <a:pPr marL="457200" lvl="0" indent="-228600">
              <a:buFont typeface="Arial"/>
              <a:buChar char="●"/>
            </a:pPr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3831" t="15070" b="17420"/>
          <a:stretch/>
        </p:blipFill>
        <p:spPr>
          <a:xfrm>
            <a:off x="919971" y="4135103"/>
            <a:ext cx="4812091" cy="677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788327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Theme">
  <a:themeElements>
    <a:clrScheme name="Yahoo 1309 1">
      <a:dk1>
        <a:srgbClr val="000000"/>
      </a:dk1>
      <a:lt1>
        <a:srgbClr val="FFFFFF"/>
      </a:lt1>
      <a:dk2>
        <a:srgbClr val="7F7F7F"/>
      </a:dk2>
      <a:lt2>
        <a:srgbClr val="FFFFFF"/>
      </a:lt2>
      <a:accent1>
        <a:srgbClr val="400090"/>
      </a:accent1>
      <a:accent2>
        <a:srgbClr val="0000FF"/>
      </a:accent2>
      <a:accent3>
        <a:srgbClr val="7A00A7"/>
      </a:accent3>
      <a:accent4>
        <a:srgbClr val="7300FF"/>
      </a:accent4>
      <a:accent5>
        <a:srgbClr val="0082FF"/>
      </a:accent5>
      <a:accent6>
        <a:srgbClr val="9600FF"/>
      </a:accent6>
      <a:hlink>
        <a:srgbClr val="400090"/>
      </a:hlink>
      <a:folHlink>
        <a:srgbClr val="7A00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2783</TotalTime>
  <Words>778</Words>
  <Application>Microsoft Macintosh PowerPoint</Application>
  <PresentationFormat>On-screen Show (4:3)</PresentationFormat>
  <Paragraphs>59</Paragraphs>
  <Slides>9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Custom Theme</vt:lpstr>
      <vt:lpstr>DevFest Hackathon Yahoo YQL API Demo  Friday February 5, 2016</vt:lpstr>
      <vt:lpstr>About Me</vt:lpstr>
      <vt:lpstr>Yahoo YQL</vt:lpstr>
      <vt:lpstr>Yahoo YQL</vt:lpstr>
      <vt:lpstr>Ultra-fast Tutorial in Website Scraping with YQL (1/2)</vt:lpstr>
      <vt:lpstr>Ultra-fast Tutorial in Website Scraping with YQL (2/2)</vt:lpstr>
      <vt:lpstr>YQL Demo</vt:lpstr>
      <vt:lpstr>Questions?</vt:lpstr>
      <vt:lpstr>Appendix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DevFest Hackathon Yahoo YQL API Demo  Thurs January 4, 2016</dc:title>
  <cp:lastModifiedBy>Jeffrey Scholz</cp:lastModifiedBy>
  <cp:revision>16</cp:revision>
  <dcterms:modified xsi:type="dcterms:W3CDTF">2016-02-05T16:32:19Z</dcterms:modified>
</cp:coreProperties>
</file>