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AA0F0-10F9-A424-A204-D863950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6D102F-4977-1F24-02CD-F2B43F68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69760-3F02-E349-EDE3-83F2BC7D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D006B-283F-BC37-1A52-0A960A18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AFB73-8B12-2CF0-1005-5735C4F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75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3C9EE-7D31-42BA-D9BA-2BB738B2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0AAAB7-7C61-1D3C-219E-33A487AA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B30CB6-E53D-3A1B-A161-D2BD309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DBBB91-13AE-E2C0-874C-0136EA0D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0F55-FBDA-CCC9-7BEE-49B8194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6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7E1D0-D40D-BACE-D131-49D622FE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117EC-8CE6-E5FB-2A95-19CC99D9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31FCC-0B01-5F28-15CE-D42732F6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B90F5-2591-F500-00FF-6B79D1BD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5412C8-4578-E9FA-B3C0-FC99B6F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5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3F684-646C-FA0D-C583-86C53CE8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C64A95-8446-A39E-DFFC-D28EDCD1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055DD7-052F-5689-8B55-9BCC4009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8F80D1-1FAF-575A-111C-C520BD20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95B3C-D4C3-AF5F-89F3-E8386DAB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5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AE55D-95E3-8329-0AF7-9ED39C64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B74339-C713-8CCD-3964-3F2E33CC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7D5C6-284F-4B57-9B4C-4C07E51B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8D72AD-8C62-8F59-E7F6-5DFB3A4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04673-69F4-9E4A-C25F-13EDE0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731F-11DD-AC93-04EC-45BB33D8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80168-CAE3-3038-91D1-D7BFA88A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F45A43-9C20-D7FC-F44E-F5950E2F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77C72-9CF3-4043-6587-09208984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0F09B3-C9A2-6B43-35FE-F76801D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04561-054A-A526-6ABE-B59CB16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1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5553B-825F-6652-0C70-467FC973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1FC52F-4C3B-1DDF-1A92-8346E53A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6D78FC-4F75-6915-4DE8-858EE95B8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FB5367-92ED-8588-40AE-DA503FC5E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41B188-F44E-DE3A-B4C7-0C4F5F1E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D08E29-9102-7C9D-48E1-89768190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16012D-6F28-A89A-AA3F-1176E7DD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D057ED-ACF7-38D2-3DFA-5B3D1E2C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5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6BC74-9526-D0CD-FCCD-55F7FEC7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E92B2A-FF17-BA8F-5FF3-D74EB3B3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D6A2CB-9A01-A012-EC0E-B3F9A93C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B1B0C0-A965-B3BD-2684-0058B96F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49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6166C7-A789-8146-5D1F-E758F389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D0E1F7-5157-3FD7-E9C3-4E2D112D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40BA07-890B-4CBC-74D3-419A7AB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7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9BC23-1163-889E-E58E-CA83FC04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21339-4786-C7A5-E388-36264C3D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E34CB3-B59C-3DB9-AC06-5385FC13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111376-7290-0C78-AC33-4199BE0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3503A-C009-D102-FF2E-8BF549F0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29AD4C-6959-42DF-259A-CA49859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6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C8C25-82EA-5D27-8CDD-3942BFB1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E2492E-6D26-3DE9-2C3F-D5C79999E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BA96B-438E-C31F-C33D-79B8446C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0462A-8025-43D9-3B24-E62FD3B8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9B4C01-C26F-0CE1-003A-85C29596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C46FD9-47E3-F8CB-08C4-0A76DBBF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74FEEB-87BF-94AB-94D1-1B48295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3A2B97-04C1-6CD6-D9DA-813A5CC8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0EEEA-144F-9922-94C2-FACE3DD2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5A26-D187-1A4C-8F3F-1C9DD3405DAD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FBB27-61D5-901A-ADBA-6E1D337B7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9D3E6-5651-2606-6A05-09130DA24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D5A3-3AB1-9545-B918-DD111B819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4437A9-D7EF-EB98-9EC1-2B7C5CA559D8}"/>
              </a:ext>
            </a:extLst>
          </p:cNvPr>
          <p:cNvSpPr/>
          <p:nvPr/>
        </p:nvSpPr>
        <p:spPr>
          <a:xfrm>
            <a:off x="7046725" y="0"/>
            <a:ext cx="5145275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3321212-E502-BD35-641A-46BE6B492A8D}"/>
              </a:ext>
            </a:extLst>
          </p:cNvPr>
          <p:cNvSpPr/>
          <p:nvPr/>
        </p:nvSpPr>
        <p:spPr>
          <a:xfrm>
            <a:off x="11221152" y="2104937"/>
            <a:ext cx="775208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B1ED31C-964E-4BF6-ED36-29403C27587A}"/>
              </a:ext>
            </a:extLst>
          </p:cNvPr>
          <p:cNvSpPr/>
          <p:nvPr/>
        </p:nvSpPr>
        <p:spPr>
          <a:xfrm>
            <a:off x="-1" y="3429000"/>
            <a:ext cx="5197742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62083A7-0469-F4AD-0844-473D0441E533}"/>
              </a:ext>
            </a:extLst>
          </p:cNvPr>
          <p:cNvSpPr/>
          <p:nvPr/>
        </p:nvSpPr>
        <p:spPr>
          <a:xfrm>
            <a:off x="1351013" y="4622455"/>
            <a:ext cx="288323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72013DB-1F05-6843-16D5-561453378EFC}"/>
              </a:ext>
            </a:extLst>
          </p:cNvPr>
          <p:cNvSpPr/>
          <p:nvPr/>
        </p:nvSpPr>
        <p:spPr>
          <a:xfrm>
            <a:off x="5127725" y="3429000"/>
            <a:ext cx="7064273" cy="3429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A24610-CA25-B6A2-1B42-5241286E9684}"/>
              </a:ext>
            </a:extLst>
          </p:cNvPr>
          <p:cNvSpPr/>
          <p:nvPr/>
        </p:nvSpPr>
        <p:spPr>
          <a:xfrm>
            <a:off x="7218410" y="4622455"/>
            <a:ext cx="3190097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6BA973A-9CB7-0F7F-4967-A14579AD9996}"/>
              </a:ext>
            </a:extLst>
          </p:cNvPr>
          <p:cNvSpPr/>
          <p:nvPr/>
        </p:nvSpPr>
        <p:spPr>
          <a:xfrm>
            <a:off x="-1" y="0"/>
            <a:ext cx="7041927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839EB05-A29C-0DA3-3DD0-D9F04A1F0D4E}"/>
              </a:ext>
            </a:extLst>
          </p:cNvPr>
          <p:cNvSpPr/>
          <p:nvPr/>
        </p:nvSpPr>
        <p:spPr>
          <a:xfrm>
            <a:off x="2321022" y="2113004"/>
            <a:ext cx="3190097" cy="296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02E613E-9297-9FA3-1990-394848D8079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720ABD-FFEC-EA01-7F88-E6BCB3874815}"/>
              </a:ext>
            </a:extLst>
          </p:cNvPr>
          <p:cNvCxnSpPr>
            <a:cxnSpLocks/>
          </p:cNvCxnSpPr>
          <p:nvPr/>
        </p:nvCxnSpPr>
        <p:spPr>
          <a:xfrm>
            <a:off x="1351013" y="2258198"/>
            <a:ext cx="10700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E046B5C-5F76-084A-A844-D77F47C54055}"/>
              </a:ext>
            </a:extLst>
          </p:cNvPr>
          <p:cNvCxnSpPr>
            <a:cxnSpLocks/>
          </p:cNvCxnSpPr>
          <p:nvPr/>
        </p:nvCxnSpPr>
        <p:spPr>
          <a:xfrm>
            <a:off x="1351013" y="4770738"/>
            <a:ext cx="107009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F236E2F4-1E52-EAD8-8B69-79FBE94DB3A9}"/>
              </a:ext>
            </a:extLst>
          </p:cNvPr>
          <p:cNvSpPr/>
          <p:nvPr/>
        </p:nvSpPr>
        <p:spPr>
          <a:xfrm>
            <a:off x="2236581" y="217787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DEED77A-2802-48E9-44E7-B916025E5CD2}"/>
              </a:ext>
            </a:extLst>
          </p:cNvPr>
          <p:cNvSpPr/>
          <p:nvPr/>
        </p:nvSpPr>
        <p:spPr>
          <a:xfrm>
            <a:off x="5441105" y="217787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CB643931-B1CD-5E2F-2157-BF784BACD5D5}"/>
              </a:ext>
            </a:extLst>
          </p:cNvPr>
          <p:cNvSpPr/>
          <p:nvPr/>
        </p:nvSpPr>
        <p:spPr>
          <a:xfrm>
            <a:off x="7138093" y="469041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AC97CF-F396-B847-68D8-57CC8D4FF117}"/>
              </a:ext>
            </a:extLst>
          </p:cNvPr>
          <p:cNvSpPr/>
          <p:nvPr/>
        </p:nvSpPr>
        <p:spPr>
          <a:xfrm>
            <a:off x="10354972" y="4690419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2B65B4-F21D-878F-44AB-1FA4E00BEA48}"/>
              </a:ext>
            </a:extLst>
          </p:cNvPr>
          <p:cNvSpPr txBox="1"/>
          <p:nvPr/>
        </p:nvSpPr>
        <p:spPr>
          <a:xfrm>
            <a:off x="197710" y="373083"/>
            <a:ext cx="119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/>
              <a:t>USA</a:t>
            </a:r>
            <a:endParaRPr kumimoji="1" lang="ja-JP" altLang="en-US" sz="3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6E834F-2630-D825-CDCF-BA297690FB78}"/>
              </a:ext>
            </a:extLst>
          </p:cNvPr>
          <p:cNvSpPr txBox="1"/>
          <p:nvPr/>
        </p:nvSpPr>
        <p:spPr>
          <a:xfrm>
            <a:off x="271848" y="5850238"/>
            <a:ext cx="119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/>
              <a:t>IND</a:t>
            </a:r>
            <a:endParaRPr kumimoji="1" lang="ja-JP" altLang="en-US" sz="36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8D6436-F96E-200E-0881-0FA667A34475}"/>
              </a:ext>
            </a:extLst>
          </p:cNvPr>
          <p:cNvSpPr txBox="1"/>
          <p:nvPr/>
        </p:nvSpPr>
        <p:spPr>
          <a:xfrm>
            <a:off x="1923202" y="167605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9:30</a:t>
            </a:r>
            <a:endParaRPr kumimoji="1" lang="ja-JP" altLang="en-US" sz="2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A86D6C-1CFB-547D-5BD2-A21CDBE95D7A}"/>
              </a:ext>
            </a:extLst>
          </p:cNvPr>
          <p:cNvSpPr txBox="1"/>
          <p:nvPr/>
        </p:nvSpPr>
        <p:spPr>
          <a:xfrm>
            <a:off x="5041965" y="167605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16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B52C501-A8F5-0812-EDFA-2F7658D1FC6F}"/>
              </a:ext>
            </a:extLst>
          </p:cNvPr>
          <p:cNvCxnSpPr>
            <a:cxnSpLocks/>
          </p:cNvCxnSpPr>
          <p:nvPr/>
        </p:nvCxnSpPr>
        <p:spPr>
          <a:xfrm>
            <a:off x="2310723" y="2258198"/>
            <a:ext cx="10299" cy="2512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C61C2B2-0169-0B84-BA2B-F7AB63898DFB}"/>
              </a:ext>
            </a:extLst>
          </p:cNvPr>
          <p:cNvCxnSpPr>
            <a:cxnSpLocks/>
          </p:cNvCxnSpPr>
          <p:nvPr/>
        </p:nvCxnSpPr>
        <p:spPr>
          <a:xfrm flipH="1">
            <a:off x="5511119" y="2258197"/>
            <a:ext cx="10304" cy="25125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76C4A7-D8B5-56BF-E976-8E9C1EC28FC6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7218412" y="2258197"/>
            <a:ext cx="0" cy="25928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8653F69-D027-6A58-0C99-A2A56B52DC8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435291" y="2258197"/>
            <a:ext cx="0" cy="24322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E82AA8C-ABCC-325B-012F-54E1B891E0E0}"/>
              </a:ext>
            </a:extLst>
          </p:cNvPr>
          <p:cNvSpPr txBox="1"/>
          <p:nvPr/>
        </p:nvSpPr>
        <p:spPr>
          <a:xfrm>
            <a:off x="2035552" y="4850704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19</a:t>
            </a:r>
            <a:r>
              <a:rPr kumimoji="1" lang="en-US" altLang="ja-JP" sz="2400" dirty="0"/>
              <a:t>:00</a:t>
            </a:r>
            <a:endParaRPr kumimoji="1" lang="ja-JP" altLang="en-US" sz="24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C709C2-B9DF-1677-F582-B80F7F32A098}"/>
              </a:ext>
            </a:extLst>
          </p:cNvPr>
          <p:cNvSpPr txBox="1"/>
          <p:nvPr/>
        </p:nvSpPr>
        <p:spPr>
          <a:xfrm>
            <a:off x="5127725" y="485070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</a:t>
            </a:r>
            <a:r>
              <a:rPr kumimoji="1" lang="en-US" altLang="ja-JP" sz="2400" dirty="0"/>
              <a:t>:30</a:t>
            </a:r>
            <a:endParaRPr kumimoji="1" lang="ja-JP" altLang="en-US" sz="2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9A61B76-50EC-65F7-67FB-A80D4E306A6A}"/>
              </a:ext>
            </a:extLst>
          </p:cNvPr>
          <p:cNvSpPr txBox="1"/>
          <p:nvPr/>
        </p:nvSpPr>
        <p:spPr>
          <a:xfrm>
            <a:off x="6824714" y="4850706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9</a:t>
            </a:r>
            <a:r>
              <a:rPr kumimoji="1" lang="en-US" altLang="ja-JP" sz="2400" dirty="0"/>
              <a:t>:15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7CFD3AD-73B2-9D94-32E8-9AA925E1A079}"/>
              </a:ext>
            </a:extLst>
          </p:cNvPr>
          <p:cNvSpPr txBox="1"/>
          <p:nvPr/>
        </p:nvSpPr>
        <p:spPr>
          <a:xfrm>
            <a:off x="9967451" y="485070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15:30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8A83C12-2A52-AC53-301A-0B52804AA9EC}"/>
              </a:ext>
            </a:extLst>
          </p:cNvPr>
          <p:cNvSpPr txBox="1"/>
          <p:nvPr/>
        </p:nvSpPr>
        <p:spPr>
          <a:xfrm>
            <a:off x="10041593" y="17145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6</a:t>
            </a:r>
            <a:r>
              <a:rPr kumimoji="1" lang="en-US" altLang="ja-JP" sz="2400" dirty="0"/>
              <a:t>:30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ABB7591-C94E-1E4E-DE49-911DAA4FDE6D}"/>
              </a:ext>
            </a:extLst>
          </p:cNvPr>
          <p:cNvSpPr txBox="1"/>
          <p:nvPr/>
        </p:nvSpPr>
        <p:spPr>
          <a:xfrm>
            <a:off x="6826190" y="1676053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0</a:t>
            </a:r>
            <a:r>
              <a:rPr kumimoji="1" lang="en-US" altLang="ja-JP" sz="2400" dirty="0"/>
              <a:t>:15</a:t>
            </a:r>
            <a:endParaRPr kumimoji="1" lang="ja-JP" altLang="en-US" sz="2400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E4A1283A-4CDE-13B8-447D-612F88E10626}"/>
              </a:ext>
            </a:extLst>
          </p:cNvPr>
          <p:cNvSpPr/>
          <p:nvPr/>
        </p:nvSpPr>
        <p:spPr>
          <a:xfrm>
            <a:off x="1532226" y="4694536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05D57C6-377C-47D3-5302-7C75CB36B455}"/>
              </a:ext>
            </a:extLst>
          </p:cNvPr>
          <p:cNvSpPr txBox="1"/>
          <p:nvPr/>
        </p:nvSpPr>
        <p:spPr>
          <a:xfrm>
            <a:off x="907746" y="485859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15:30</a:t>
            </a:r>
            <a:endParaRPr kumimoji="1" lang="ja-JP" altLang="en-US" sz="2400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6D0DE323-2F35-8CAC-4A04-942CCC80F3CD}"/>
              </a:ext>
            </a:extLst>
          </p:cNvPr>
          <p:cNvSpPr/>
          <p:nvPr/>
        </p:nvSpPr>
        <p:spPr>
          <a:xfrm>
            <a:off x="11163309" y="2177877"/>
            <a:ext cx="160638" cy="1606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7C7879D-6B5B-87B5-1A73-24C0992AFDA8}"/>
              </a:ext>
            </a:extLst>
          </p:cNvPr>
          <p:cNvSpPr txBox="1"/>
          <p:nvPr/>
        </p:nvSpPr>
        <p:spPr>
          <a:xfrm>
            <a:off x="10874644" y="171793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9:30</a:t>
            </a:r>
            <a:endParaRPr kumimoji="1" lang="ja-JP" altLang="en-US" sz="2400"/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E3DB02EC-6BC0-6C01-37ED-503351F3F7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5258321" y="1067317"/>
            <a:ext cx="2212888" cy="4897388"/>
          </a:xfrm>
          <a:prstGeom prst="bentConnector3">
            <a:avLst>
              <a:gd name="adj1" fmla="val 68427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1914A4A-F600-95FC-A69A-1D428B04952E}"/>
              </a:ext>
            </a:extLst>
          </p:cNvPr>
          <p:cNvSpPr txBox="1"/>
          <p:nvPr/>
        </p:nvSpPr>
        <p:spPr>
          <a:xfrm>
            <a:off x="4293524" y="3534707"/>
            <a:ext cx="4142481" cy="73866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The previous day’s USA stock market (NYSE)</a:t>
            </a:r>
          </a:p>
          <a:p>
            <a:pPr algn="ctr"/>
            <a:r>
              <a:rPr kumimoji="1" lang="en-US" altLang="ja-JP" sz="1400" b="1" dirty="0"/>
              <a:t>seems to affect</a:t>
            </a:r>
            <a:r>
              <a:rPr lang="en-US" altLang="ja-JP" sz="1400" b="1" dirty="0"/>
              <a:t> </a:t>
            </a:r>
          </a:p>
          <a:p>
            <a:pPr algn="ctr"/>
            <a:r>
              <a:rPr lang="en-US" altLang="ja-JP" sz="1400" b="1" dirty="0"/>
              <a:t>the next day’s IND stock market (NSE)</a:t>
            </a:r>
            <a:endParaRPr kumimoji="1" lang="ja-JP" altLang="en-US" sz="14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128778-1756-2E64-5153-B0E4F0FC46C7}"/>
              </a:ext>
            </a:extLst>
          </p:cNvPr>
          <p:cNvSpPr txBox="1"/>
          <p:nvPr/>
        </p:nvSpPr>
        <p:spPr>
          <a:xfrm>
            <a:off x="1444538" y="427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F41A79-E97F-36D1-993D-67E6EF500F51}"/>
              </a:ext>
            </a:extLst>
          </p:cNvPr>
          <p:cNvSpPr txBox="1"/>
          <p:nvPr/>
        </p:nvSpPr>
        <p:spPr>
          <a:xfrm>
            <a:off x="7046726" y="42775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9C874-033B-4969-8ACA-6919C32B1E52}"/>
              </a:ext>
            </a:extLst>
          </p:cNvPr>
          <p:cNvSpPr txBox="1"/>
          <p:nvPr/>
        </p:nvSpPr>
        <p:spPr>
          <a:xfrm>
            <a:off x="10256043" y="42726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4CE1BB-A10F-35AC-D0C8-023CC4567C33}"/>
              </a:ext>
            </a:extLst>
          </p:cNvPr>
          <p:cNvSpPr txBox="1"/>
          <p:nvPr/>
        </p:nvSpPr>
        <p:spPr>
          <a:xfrm>
            <a:off x="2140429" y="252403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</a:t>
            </a:r>
            <a:endParaRPr kumimoji="1" lang="ja-JP" altLang="en-US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72F2F5-601E-3972-398F-F19F1E20A138}"/>
              </a:ext>
            </a:extLst>
          </p:cNvPr>
          <p:cNvSpPr txBox="1"/>
          <p:nvPr/>
        </p:nvSpPr>
        <p:spPr>
          <a:xfrm>
            <a:off x="5371824" y="2526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</a:t>
            </a:r>
            <a:endParaRPr kumimoji="1" lang="ja-JP" altLang="en-US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F1435C-E573-61A0-A582-3DE107ED4CF7}"/>
              </a:ext>
            </a:extLst>
          </p:cNvPr>
          <p:cNvSpPr txBox="1"/>
          <p:nvPr/>
        </p:nvSpPr>
        <p:spPr>
          <a:xfrm>
            <a:off x="11079915" y="2530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0FD9D2A-EB08-3F49-74FC-7ADF233B8DA2}"/>
              </a:ext>
            </a:extLst>
          </p:cNvPr>
          <p:cNvSpPr txBox="1"/>
          <p:nvPr/>
        </p:nvSpPr>
        <p:spPr>
          <a:xfrm>
            <a:off x="1540477" y="96085"/>
            <a:ext cx="5128327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 companies’ stocks and</a:t>
            </a:r>
            <a:r>
              <a:rPr kumimoji="1" lang="en-US" altLang="ja-JP" b="1" dirty="0"/>
              <a:t> ADR </a:t>
            </a:r>
            <a:r>
              <a:rPr kumimoji="1" lang="en-US" altLang="ja-JP" dirty="0"/>
              <a:t>are traded.</a:t>
            </a:r>
          </a:p>
          <a:p>
            <a:r>
              <a:rPr kumimoji="1" lang="en-US" altLang="ja-JP" b="1" dirty="0"/>
              <a:t>Indexes</a:t>
            </a:r>
            <a:r>
              <a:rPr kumimoji="1" lang="en-US" altLang="ja-JP" dirty="0"/>
              <a:t> for specific stocks are also published.</a:t>
            </a:r>
          </a:p>
          <a:p>
            <a:r>
              <a:rPr lang="en-US" altLang="ja-JP" b="1" dirty="0"/>
              <a:t>    </a:t>
            </a:r>
            <a:r>
              <a:rPr lang="en-US" altLang="ja-JP" dirty="0"/>
              <a:t>Ex. </a:t>
            </a:r>
            <a:r>
              <a:rPr lang="en-US" altLang="ja-JP" b="1" dirty="0"/>
              <a:t>NASD (NASDAQ)</a:t>
            </a:r>
          </a:p>
          <a:p>
            <a:pPr lvl="1"/>
            <a:r>
              <a:rPr kumimoji="1" lang="en-US" altLang="ja-JP" b="1" dirty="0"/>
              <a:t>   DJIA(Dow Jones Industrial Average)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7AE8086-BEC7-0D13-E066-38D9C9C0D538}"/>
              </a:ext>
            </a:extLst>
          </p:cNvPr>
          <p:cNvSpPr txBox="1"/>
          <p:nvPr/>
        </p:nvSpPr>
        <p:spPr>
          <a:xfrm>
            <a:off x="1614614" y="5537022"/>
            <a:ext cx="4245073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Indian</a:t>
            </a:r>
            <a:r>
              <a:rPr kumimoji="1" lang="en-US" altLang="ja-JP" b="1" dirty="0"/>
              <a:t> companies’ stocks </a:t>
            </a:r>
            <a:r>
              <a:rPr kumimoji="1" lang="en-US" altLang="ja-JP" dirty="0"/>
              <a:t>are traded.</a:t>
            </a:r>
          </a:p>
          <a:p>
            <a:r>
              <a:rPr lang="en-US" altLang="ja-JP" b="1" dirty="0"/>
              <a:t>    </a:t>
            </a:r>
            <a:r>
              <a:rPr lang="en-US" altLang="ja-JP" dirty="0"/>
              <a:t>Ex. </a:t>
            </a:r>
            <a:r>
              <a:rPr lang="en-US" altLang="ja-JP" b="1" dirty="0"/>
              <a:t>INFY (Infosys)</a:t>
            </a:r>
          </a:p>
          <a:p>
            <a:pPr lvl="1"/>
            <a:r>
              <a:rPr kumimoji="1" lang="en-US" altLang="ja-JP" b="1" dirty="0"/>
              <a:t>   TATA</a:t>
            </a:r>
            <a:r>
              <a:rPr lang="en-US" altLang="ja-JP" b="1" dirty="0"/>
              <a:t> </a:t>
            </a:r>
            <a:r>
              <a:rPr kumimoji="1" lang="en-US" altLang="ja-JP" b="1" dirty="0"/>
              <a:t>MOTORS</a:t>
            </a:r>
          </a:p>
          <a:p>
            <a:pPr lvl="1"/>
            <a:r>
              <a:rPr lang="en-US" altLang="ja-JP" b="1" dirty="0"/>
              <a:t>   ICICI BANK</a:t>
            </a:r>
            <a:endParaRPr kumimoji="1" lang="en-US" altLang="ja-JP" b="1" dirty="0"/>
          </a:p>
        </p:txBody>
      </p:sp>
      <p:sp>
        <p:nvSpPr>
          <p:cNvPr id="56" name="曲折矢印 55">
            <a:extLst>
              <a:ext uri="{FF2B5EF4-FFF2-40B4-BE49-F238E27FC236}">
                <a16:creationId xmlns:a16="http://schemas.microsoft.com/office/drawing/2014/main" id="{93BD8E5B-677A-B2A4-E895-B24E24CBDAFB}"/>
              </a:ext>
            </a:extLst>
          </p:cNvPr>
          <p:cNvSpPr/>
          <p:nvPr/>
        </p:nvSpPr>
        <p:spPr>
          <a:xfrm rot="13481118" flipH="1">
            <a:off x="369302" y="2734428"/>
            <a:ext cx="1550848" cy="1489829"/>
          </a:xfrm>
          <a:prstGeom prst="bentArrow">
            <a:avLst>
              <a:gd name="adj1" fmla="val 9586"/>
              <a:gd name="adj2" fmla="val 12045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EE1CC8D-4163-81B2-EA22-A2158EB61C3B}"/>
              </a:ext>
            </a:extLst>
          </p:cNvPr>
          <p:cNvSpPr txBox="1"/>
          <p:nvPr/>
        </p:nvSpPr>
        <p:spPr>
          <a:xfrm>
            <a:off x="858318" y="3668834"/>
            <a:ext cx="1542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9h30m ahead</a:t>
            </a:r>
            <a:endParaRPr kumimoji="1"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4131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/>
              <p:nvPr/>
            </p:nvSpPr>
            <p:spPr>
              <a:xfrm>
                <a:off x="0" y="1340447"/>
                <a:ext cx="12192000" cy="417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Plan 1</a:t>
                </a:r>
                <a:r>
                  <a:rPr lang="en-US" altLang="ja-JP" dirty="0"/>
                  <a:t>: Predict whether (</a:t>
                </a:r>
                <a:r>
                  <a:rPr lang="en-US" altLang="ja-JP" b="1" dirty="0"/>
                  <a:t>close – open</a:t>
                </a:r>
                <a:r>
                  <a:rPr lang="en-US" altLang="ja-JP" dirty="0"/>
                  <a:t>) will be positive or negative in NSE by using the previous day’s NYSE data.</a:t>
                </a:r>
              </a:p>
              <a:p>
                <a:pPr marL="342900" indent="-342900">
                  <a:buAutoNum type="arabicPeriod"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 </a:t>
                </a:r>
                <a:r>
                  <a:rPr lang="en-US" altLang="ja-JP" b="1" dirty="0"/>
                  <a:t>EDA)</a:t>
                </a:r>
              </a:p>
              <a:p>
                <a:pPr lvl="1"/>
                <a:r>
                  <a:rPr lang="en-US" altLang="ja-JP" dirty="0"/>
                  <a:t>	Calculated the 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 &gt; 0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ja-JP" dirty="0"/>
                  <a:t>, where N[…] is the number of days which satisfy the condition.</a:t>
                </a:r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		INFY: ~49%</a:t>
                </a:r>
              </a:p>
              <a:p>
                <a:pPr lvl="1"/>
                <a:endParaRPr lang="en-US" altLang="ja-JP" dirty="0"/>
              </a:p>
              <a:p>
                <a:pPr marL="985838" indent="-985838"/>
                <a:r>
                  <a:rPr lang="en-US" altLang="ja-JP" b="1" dirty="0"/>
                  <a:t>        Model)</a:t>
                </a:r>
              </a:p>
              <a:p>
                <a:pPr marL="985838" indent="-985838"/>
                <a:r>
                  <a:rPr lang="en-US" altLang="ja-JP" b="1" dirty="0"/>
                  <a:t>	</a:t>
                </a:r>
                <a:r>
                  <a:rPr lang="en-US" altLang="ja-JP" dirty="0"/>
                  <a:t> Predict the plus/minus of NSE from the previous day’s NYSE using logistic regression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		   </a:t>
                </a:r>
                <a:r>
                  <a:rPr lang="en-US" altLang="ja-JP" dirty="0">
                    <a:sym typeface="Wingdings" pitchFamily="2" charset="2"/>
                  </a:rPr>
                  <a:t> accuracy: ~55%</a:t>
                </a:r>
                <a:endParaRPr lang="en-US" altLang="ja-JP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0447"/>
                <a:ext cx="12192000" cy="4177106"/>
              </a:xfrm>
              <a:prstGeom prst="rect">
                <a:avLst/>
              </a:prstGeom>
              <a:blipFill>
                <a:blip r:embed="rId2"/>
                <a:stretch>
                  <a:fillRect l="-416" t="-606"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3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/>
              <p:nvPr/>
            </p:nvSpPr>
            <p:spPr>
              <a:xfrm>
                <a:off x="0" y="1063448"/>
                <a:ext cx="12192000" cy="4731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49313" indent="-849313"/>
                <a:r>
                  <a:rPr lang="en-US" altLang="ja-JP" b="1" dirty="0"/>
                  <a:t>Plan 2</a:t>
                </a:r>
                <a:r>
                  <a:rPr lang="en-US" altLang="ja-JP" dirty="0"/>
                  <a:t>: Predict whether </a:t>
                </a:r>
                <a:r>
                  <a:rPr lang="en-US" altLang="ja-JP" b="1" dirty="0"/>
                  <a:t>open price – previous day’s close price </a:t>
                </a:r>
                <a:r>
                  <a:rPr lang="en-US" altLang="ja-JP" dirty="0"/>
                  <a:t>will be positive or negative in NSE by using the previous day’s NYSE data.</a:t>
                </a:r>
              </a:p>
              <a:p>
                <a:pPr marL="342900" indent="-342900">
                  <a:buAutoNum type="arabicPeriod"/>
                </a:pPr>
                <a:endParaRPr lang="en-US" altLang="ja-JP" dirty="0"/>
              </a:p>
              <a:p>
                <a:pPr lvl="1"/>
                <a:r>
                  <a:rPr lang="en-US" altLang="ja-JP" dirty="0"/>
                  <a:t> </a:t>
                </a:r>
                <a:r>
                  <a:rPr lang="en-US" altLang="ja-JP" b="1" dirty="0"/>
                  <a:t>EDA)</a:t>
                </a:r>
              </a:p>
              <a:p>
                <a:pPr lvl="1"/>
                <a:r>
                  <a:rPr lang="en-US" altLang="ja-JP" dirty="0"/>
                  <a:t>	 Calculated the 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 &gt; 0]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		</a:t>
                </a:r>
              </a:p>
              <a:p>
                <a:pPr lvl="1"/>
                <a:r>
                  <a:rPr lang="en-US" altLang="ja-JP" dirty="0"/>
                  <a:t>		INFY: ~57%</a:t>
                </a:r>
              </a:p>
              <a:p>
                <a:pPr lvl="1"/>
                <a:endParaRPr lang="en-US" altLang="ja-JP" dirty="0"/>
              </a:p>
              <a:p>
                <a:pPr marL="985838" indent="-985838"/>
                <a:r>
                  <a:rPr lang="en-US" altLang="ja-JP" b="1" dirty="0"/>
                  <a:t>        Model) </a:t>
                </a:r>
              </a:p>
              <a:p>
                <a:pPr marL="985838" indent="-985838"/>
                <a:r>
                  <a:rPr lang="en-US" altLang="ja-JP" b="1" dirty="0"/>
                  <a:t>	</a:t>
                </a:r>
                <a:r>
                  <a:rPr lang="en-US" altLang="ja-JP" dirty="0"/>
                  <a:t>Predict the plus/minus of NSE from the previous day’s NYSE using logistic regression</a:t>
                </a:r>
              </a:p>
              <a:p>
                <a:endParaRPr lang="en-US" altLang="ja-JP" dirty="0"/>
              </a:p>
              <a:p>
                <a:r>
                  <a:rPr lang="en-US" altLang="ja-JP" dirty="0"/>
                  <a:t>	</a:t>
                </a:r>
                <a:r>
                  <a:rPr lang="en-US" altLang="ja-JP" b="0" dirty="0"/>
                  <a:t>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𝐴𝐷𝑅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𝑁𝐴𝑆𝐷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𝐿𝑜𝑤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		  </a:t>
                </a:r>
                <a:r>
                  <a:rPr lang="en-US" altLang="ja-JP" dirty="0">
                    <a:sym typeface="Wingdings" pitchFamily="2" charset="2"/>
                  </a:rPr>
                  <a:t> accuracy: ~67%</a:t>
                </a:r>
                <a:endParaRPr lang="en-US" altLang="ja-JP" dirty="0"/>
              </a:p>
              <a:p>
                <a:pPr lvl="1"/>
                <a:endParaRPr lang="en-US" altLang="ja-JP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0ADC70-7F79-4BA4-1BC7-A252842C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3448"/>
                <a:ext cx="12192000" cy="4731103"/>
              </a:xfrm>
              <a:prstGeom prst="rect">
                <a:avLst/>
              </a:prstGeom>
              <a:blipFill>
                <a:blip r:embed="rId2"/>
                <a:stretch>
                  <a:fillRect l="-416" t="-5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53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280</Words>
  <Application>Microsoft Macintosh PowerPoint</Application>
  <PresentationFormat>ワイド画面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Osawa, Kentaro</dc:creator>
  <cp:lastModifiedBy>Osawa, Kentaro</cp:lastModifiedBy>
  <cp:revision>5</cp:revision>
  <dcterms:created xsi:type="dcterms:W3CDTF">2022-11-14T04:07:45Z</dcterms:created>
  <dcterms:modified xsi:type="dcterms:W3CDTF">2022-11-18T18:57:56Z</dcterms:modified>
</cp:coreProperties>
</file>