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AA0F0-10F9-A424-A204-D8639507E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6D102F-4977-1F24-02CD-F2B43F689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C69760-3F02-E349-EDE3-83F2BC7D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8D006B-283F-BC37-1A52-0A960A18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AFB73-8B12-2CF0-1005-5735C4FA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75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3C9EE-7D31-42BA-D9BA-2BB738B2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0AAAB7-7C61-1D3C-219E-33A487AA9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B30CB6-E53D-3A1B-A161-D2BD3091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DBBB91-13AE-E2C0-874C-0136EA0D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5E0F55-FBDA-CCC9-7BEE-49B8194E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61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A7E1D0-D40D-BACE-D131-49D622FE2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8117EC-8CE6-E5FB-2A95-19CC99D9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31FCC-0B01-5F28-15CE-D42732F6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5B90F5-2591-F500-00FF-6B79D1BD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5412C8-4578-E9FA-B3C0-FC99B6F2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55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63F684-646C-FA0D-C583-86C53CE8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C64A95-8446-A39E-DFFC-D28EDCD1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055DD7-052F-5689-8B55-9BCC4009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8F80D1-1FAF-575A-111C-C520BD20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695B3C-D4C3-AF5F-89F3-E8386DAB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56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AE55D-95E3-8329-0AF7-9ED39C64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B74339-C713-8CCD-3964-3F2E33CC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57D5C6-284F-4B57-9B4C-4C07E51B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8D72AD-8C62-8F59-E7F6-5DFB3A46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904673-69F4-9E4A-C25F-13EDE0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1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E731F-11DD-AC93-04EC-45BB33D8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380168-CAE3-3038-91D1-D7BFA88A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F45A43-9C20-D7FC-F44E-F5950E2F4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D77C72-9CF3-4043-6587-09208984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0F09B3-C9A2-6B43-35FE-F76801D7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104561-054A-A526-6ABE-B59CB165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1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5553B-825F-6652-0C70-467FC973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1FC52F-4C3B-1DDF-1A92-8346E53A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6D78FC-4F75-6915-4DE8-858EE95B8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FB5367-92ED-8588-40AE-DA503FC5E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41B188-F44E-DE3A-B4C7-0C4F5F1E0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D08E29-9102-7C9D-48E1-89768190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16012D-6F28-A89A-AA3F-1176E7DD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D057ED-ACF7-38D2-3DFA-5B3D1E2C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52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16BC74-9526-D0CD-FCCD-55F7FEC7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E92B2A-FF17-BA8F-5FF3-D74EB3B3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D6A2CB-9A01-A012-EC0E-B3F9A93C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B1B0C0-A965-B3BD-2684-0058B96F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49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6166C7-A789-8146-5D1F-E758F389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D0E1F7-5157-3FD7-E9C3-4E2D112D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40BA07-890B-4CBC-74D3-419A7AB3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47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9BC23-1163-889E-E58E-CA83FC04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721339-4786-C7A5-E388-36264C3DD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E34CB3-B59C-3DB9-AC06-5385FC130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111376-7290-0C78-AC33-4199BE0F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23503A-C009-D102-FF2E-8BF549F0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29AD4C-6959-42DF-259A-CA49859A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67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C8C25-82EA-5D27-8CDD-3942BFB1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E2492E-6D26-3DE9-2C3F-D5C79999E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6BA96B-438E-C31F-C33D-79B8446CB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C0462A-8025-43D9-3B24-E62FD3B8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9B4C01-C26F-0CE1-003A-85C29596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C46FD9-47E3-F8CB-08C4-0A76DBBF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4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B74FEEB-87BF-94AB-94D1-1B482957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3A2B97-04C1-6CD6-D9DA-813A5CC8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C0EEEA-144F-9922-94C2-FACE3DD2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5A26-D187-1A4C-8F3F-1C9DD3405DAD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FBB27-61D5-901A-ADBA-6E1D337B7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69D3E6-5651-2606-6A05-09130DA24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63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4437A9-D7EF-EB98-9EC1-2B7C5CA559D8}"/>
              </a:ext>
            </a:extLst>
          </p:cNvPr>
          <p:cNvSpPr/>
          <p:nvPr/>
        </p:nvSpPr>
        <p:spPr>
          <a:xfrm>
            <a:off x="7330997" y="0"/>
            <a:ext cx="4861003" cy="342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3321212-E502-BD35-641A-46BE6B492A8D}"/>
              </a:ext>
            </a:extLst>
          </p:cNvPr>
          <p:cNvSpPr/>
          <p:nvPr/>
        </p:nvSpPr>
        <p:spPr>
          <a:xfrm>
            <a:off x="11221152" y="2104937"/>
            <a:ext cx="775208" cy="296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B1ED31C-964E-4BF6-ED36-29403C27587A}"/>
              </a:ext>
            </a:extLst>
          </p:cNvPr>
          <p:cNvSpPr/>
          <p:nvPr/>
        </p:nvSpPr>
        <p:spPr>
          <a:xfrm>
            <a:off x="-1" y="3429000"/>
            <a:ext cx="5197742" cy="342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62083A7-0469-F4AD-0844-473D0441E533}"/>
              </a:ext>
            </a:extLst>
          </p:cNvPr>
          <p:cNvSpPr/>
          <p:nvPr/>
        </p:nvSpPr>
        <p:spPr>
          <a:xfrm>
            <a:off x="1351013" y="4622455"/>
            <a:ext cx="288323" cy="296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2013DB-1F05-6843-16D5-561453378EFC}"/>
              </a:ext>
            </a:extLst>
          </p:cNvPr>
          <p:cNvSpPr/>
          <p:nvPr/>
        </p:nvSpPr>
        <p:spPr>
          <a:xfrm>
            <a:off x="5127725" y="3429000"/>
            <a:ext cx="7064273" cy="342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A24610-CA25-B6A2-1B42-5241286E9684}"/>
              </a:ext>
            </a:extLst>
          </p:cNvPr>
          <p:cNvSpPr/>
          <p:nvPr/>
        </p:nvSpPr>
        <p:spPr>
          <a:xfrm>
            <a:off x="7218410" y="4622455"/>
            <a:ext cx="3190097" cy="296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6BA973A-9CB7-0F7F-4967-A14579AD9996}"/>
              </a:ext>
            </a:extLst>
          </p:cNvPr>
          <p:cNvSpPr/>
          <p:nvPr/>
        </p:nvSpPr>
        <p:spPr>
          <a:xfrm>
            <a:off x="-1" y="0"/>
            <a:ext cx="7330996" cy="342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839EB05-A29C-0DA3-3DD0-D9F04A1F0D4E}"/>
              </a:ext>
            </a:extLst>
          </p:cNvPr>
          <p:cNvSpPr/>
          <p:nvPr/>
        </p:nvSpPr>
        <p:spPr>
          <a:xfrm>
            <a:off x="2321022" y="2113004"/>
            <a:ext cx="3190097" cy="296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02E613E-9297-9FA3-1990-394848D80790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F720ABD-FFEC-EA01-7F88-E6BCB3874815}"/>
              </a:ext>
            </a:extLst>
          </p:cNvPr>
          <p:cNvCxnSpPr>
            <a:cxnSpLocks/>
          </p:cNvCxnSpPr>
          <p:nvPr/>
        </p:nvCxnSpPr>
        <p:spPr>
          <a:xfrm>
            <a:off x="1351013" y="2258198"/>
            <a:ext cx="107009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E046B5C-5F76-084A-A844-D77F47C54055}"/>
              </a:ext>
            </a:extLst>
          </p:cNvPr>
          <p:cNvCxnSpPr>
            <a:cxnSpLocks/>
          </p:cNvCxnSpPr>
          <p:nvPr/>
        </p:nvCxnSpPr>
        <p:spPr>
          <a:xfrm>
            <a:off x="1351013" y="4770738"/>
            <a:ext cx="107009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>
            <a:extLst>
              <a:ext uri="{FF2B5EF4-FFF2-40B4-BE49-F238E27FC236}">
                <a16:creationId xmlns:a16="http://schemas.microsoft.com/office/drawing/2014/main" id="{F236E2F4-1E52-EAD8-8B69-79FBE94DB3A9}"/>
              </a:ext>
            </a:extLst>
          </p:cNvPr>
          <p:cNvSpPr/>
          <p:nvPr/>
        </p:nvSpPr>
        <p:spPr>
          <a:xfrm>
            <a:off x="2236581" y="2177879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DEED77A-2802-48E9-44E7-B916025E5CD2}"/>
              </a:ext>
            </a:extLst>
          </p:cNvPr>
          <p:cNvSpPr/>
          <p:nvPr/>
        </p:nvSpPr>
        <p:spPr>
          <a:xfrm>
            <a:off x="5441105" y="2177879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B643931-B1CD-5E2F-2157-BF784BACD5D5}"/>
              </a:ext>
            </a:extLst>
          </p:cNvPr>
          <p:cNvSpPr/>
          <p:nvPr/>
        </p:nvSpPr>
        <p:spPr>
          <a:xfrm>
            <a:off x="7138093" y="4690419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CAC97CF-F396-B847-68D8-57CC8D4FF117}"/>
              </a:ext>
            </a:extLst>
          </p:cNvPr>
          <p:cNvSpPr/>
          <p:nvPr/>
        </p:nvSpPr>
        <p:spPr>
          <a:xfrm>
            <a:off x="10354972" y="4690419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A2B65B4-F21D-878F-44AB-1FA4E00BEA48}"/>
              </a:ext>
            </a:extLst>
          </p:cNvPr>
          <p:cNvSpPr txBox="1"/>
          <p:nvPr/>
        </p:nvSpPr>
        <p:spPr>
          <a:xfrm>
            <a:off x="197710" y="373083"/>
            <a:ext cx="119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USA</a:t>
            </a:r>
            <a:endParaRPr kumimoji="1" lang="ja-JP" altLang="en-US" sz="3600" b="1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66E834F-2630-D825-CDCF-BA297690FB78}"/>
              </a:ext>
            </a:extLst>
          </p:cNvPr>
          <p:cNvSpPr txBox="1"/>
          <p:nvPr/>
        </p:nvSpPr>
        <p:spPr>
          <a:xfrm>
            <a:off x="271848" y="5850238"/>
            <a:ext cx="119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/>
              <a:t>IND</a:t>
            </a:r>
            <a:endParaRPr kumimoji="1" lang="ja-JP" altLang="en-US" sz="3600" b="1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98D6436-F96E-200E-0881-0FA667A34475}"/>
              </a:ext>
            </a:extLst>
          </p:cNvPr>
          <p:cNvSpPr txBox="1"/>
          <p:nvPr/>
        </p:nvSpPr>
        <p:spPr>
          <a:xfrm>
            <a:off x="1923202" y="1676054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9:30</a:t>
            </a:r>
            <a:endParaRPr kumimoji="1" lang="ja-JP" altLang="en-US" sz="2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FA86D6C-1CFB-547D-5BD2-A21CDBE95D7A}"/>
              </a:ext>
            </a:extLst>
          </p:cNvPr>
          <p:cNvSpPr txBox="1"/>
          <p:nvPr/>
        </p:nvSpPr>
        <p:spPr>
          <a:xfrm>
            <a:off x="5041965" y="1676053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16</a:t>
            </a:r>
            <a:r>
              <a:rPr kumimoji="1" lang="en-US" altLang="ja-JP" sz="2400" dirty="0"/>
              <a:t>:00</a:t>
            </a:r>
            <a:endParaRPr kumimoji="1" lang="ja-JP" altLang="en-US" sz="240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B52C501-A8F5-0812-EDFA-2F7658D1FC6F}"/>
              </a:ext>
            </a:extLst>
          </p:cNvPr>
          <p:cNvCxnSpPr>
            <a:cxnSpLocks/>
          </p:cNvCxnSpPr>
          <p:nvPr/>
        </p:nvCxnSpPr>
        <p:spPr>
          <a:xfrm>
            <a:off x="2310723" y="2258198"/>
            <a:ext cx="10299" cy="2512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C61C2B2-0169-0B84-BA2B-F7AB63898DFB}"/>
              </a:ext>
            </a:extLst>
          </p:cNvPr>
          <p:cNvCxnSpPr>
            <a:cxnSpLocks/>
          </p:cNvCxnSpPr>
          <p:nvPr/>
        </p:nvCxnSpPr>
        <p:spPr>
          <a:xfrm flipH="1">
            <a:off x="5511119" y="2258197"/>
            <a:ext cx="10304" cy="251254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F76C4A7-D8B5-56BF-E976-8E9C1EC28FC6}"/>
              </a:ext>
            </a:extLst>
          </p:cNvPr>
          <p:cNvCxnSpPr>
            <a:cxnSpLocks/>
            <a:endCxn id="12" idx="4"/>
          </p:cNvCxnSpPr>
          <p:nvPr/>
        </p:nvCxnSpPr>
        <p:spPr>
          <a:xfrm>
            <a:off x="7218412" y="2258197"/>
            <a:ext cx="0" cy="25928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8653F69-D027-6A58-0C99-A2A56B52DC8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0435291" y="2258197"/>
            <a:ext cx="0" cy="24322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E82AA8C-ABCC-325B-012F-54E1B891E0E0}"/>
              </a:ext>
            </a:extLst>
          </p:cNvPr>
          <p:cNvSpPr txBox="1"/>
          <p:nvPr/>
        </p:nvSpPr>
        <p:spPr>
          <a:xfrm>
            <a:off x="2035552" y="4850704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19</a:t>
            </a:r>
            <a:r>
              <a:rPr kumimoji="1" lang="en-US" altLang="ja-JP" sz="2400" dirty="0"/>
              <a:t>:00</a:t>
            </a:r>
            <a:endParaRPr kumimoji="1" lang="ja-JP" altLang="en-US" sz="24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2C709C2-B9DF-1677-F582-B80F7F32A098}"/>
              </a:ext>
            </a:extLst>
          </p:cNvPr>
          <p:cNvSpPr txBox="1"/>
          <p:nvPr/>
        </p:nvSpPr>
        <p:spPr>
          <a:xfrm>
            <a:off x="5127725" y="4850705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</a:t>
            </a:r>
            <a:r>
              <a:rPr kumimoji="1" lang="en-US" altLang="ja-JP" sz="2400" dirty="0"/>
              <a:t>:30</a:t>
            </a:r>
            <a:endParaRPr kumimoji="1" lang="ja-JP" altLang="en-US" sz="24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9A61B76-50EC-65F7-67FB-A80D4E306A6A}"/>
              </a:ext>
            </a:extLst>
          </p:cNvPr>
          <p:cNvSpPr txBox="1"/>
          <p:nvPr/>
        </p:nvSpPr>
        <p:spPr>
          <a:xfrm>
            <a:off x="6824714" y="4850706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9</a:t>
            </a:r>
            <a:r>
              <a:rPr kumimoji="1" lang="en-US" altLang="ja-JP" sz="2400" dirty="0"/>
              <a:t>:15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7CFD3AD-73B2-9D94-32E8-9AA925E1A079}"/>
              </a:ext>
            </a:extLst>
          </p:cNvPr>
          <p:cNvSpPr txBox="1"/>
          <p:nvPr/>
        </p:nvSpPr>
        <p:spPr>
          <a:xfrm>
            <a:off x="9967451" y="4850703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15:30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8A83C12-2A52-AC53-301A-0B52804AA9EC}"/>
              </a:ext>
            </a:extLst>
          </p:cNvPr>
          <p:cNvSpPr txBox="1"/>
          <p:nvPr/>
        </p:nvSpPr>
        <p:spPr>
          <a:xfrm>
            <a:off x="10041593" y="171450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6</a:t>
            </a:r>
            <a:r>
              <a:rPr kumimoji="1" lang="en-US" altLang="ja-JP" sz="2400" dirty="0"/>
              <a:t>:00</a:t>
            </a:r>
            <a:endParaRPr kumimoji="1" lang="ja-JP" altLang="en-US" sz="2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ABB7591-C94E-1E4E-DE49-911DAA4FDE6D}"/>
              </a:ext>
            </a:extLst>
          </p:cNvPr>
          <p:cNvSpPr txBox="1"/>
          <p:nvPr/>
        </p:nvSpPr>
        <p:spPr>
          <a:xfrm>
            <a:off x="6826190" y="1676053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23:45</a:t>
            </a:r>
            <a:endParaRPr kumimoji="1" lang="ja-JP" altLang="en-US" sz="2400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E4A1283A-4CDE-13B8-447D-612F88E10626}"/>
              </a:ext>
            </a:extLst>
          </p:cNvPr>
          <p:cNvSpPr/>
          <p:nvPr/>
        </p:nvSpPr>
        <p:spPr>
          <a:xfrm>
            <a:off x="1532226" y="4694536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05D57C6-377C-47D3-5302-7C75CB36B455}"/>
              </a:ext>
            </a:extLst>
          </p:cNvPr>
          <p:cNvSpPr txBox="1"/>
          <p:nvPr/>
        </p:nvSpPr>
        <p:spPr>
          <a:xfrm>
            <a:off x="907746" y="4858598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15:30</a:t>
            </a:r>
            <a:endParaRPr kumimoji="1" lang="ja-JP" altLang="en-US" sz="2400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6D0DE323-2F35-8CAC-4A04-942CCC80F3CD}"/>
              </a:ext>
            </a:extLst>
          </p:cNvPr>
          <p:cNvSpPr/>
          <p:nvPr/>
        </p:nvSpPr>
        <p:spPr>
          <a:xfrm>
            <a:off x="11163309" y="2177877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7C7879D-6B5B-87B5-1A73-24C0992AFDA8}"/>
              </a:ext>
            </a:extLst>
          </p:cNvPr>
          <p:cNvSpPr txBox="1"/>
          <p:nvPr/>
        </p:nvSpPr>
        <p:spPr>
          <a:xfrm>
            <a:off x="10874644" y="171793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9:30</a:t>
            </a:r>
            <a:endParaRPr kumimoji="1" lang="ja-JP" altLang="en-US" sz="2400"/>
          </a:p>
        </p:txBody>
      </p:sp>
      <p:cxnSp>
        <p:nvCxnSpPr>
          <p:cNvPr id="55" name="カギ線コネクタ 54">
            <a:extLst>
              <a:ext uri="{FF2B5EF4-FFF2-40B4-BE49-F238E27FC236}">
                <a16:creationId xmlns:a16="http://schemas.microsoft.com/office/drawing/2014/main" id="{E3DB02EC-6BC0-6C01-37ED-503351F3F70F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16200000" flipH="1">
            <a:off x="5258321" y="1067317"/>
            <a:ext cx="2212888" cy="4897388"/>
          </a:xfrm>
          <a:prstGeom prst="bentConnector3">
            <a:avLst>
              <a:gd name="adj1" fmla="val 68427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1914A4A-F600-95FC-A69A-1D428B04952E}"/>
              </a:ext>
            </a:extLst>
          </p:cNvPr>
          <p:cNvSpPr txBox="1"/>
          <p:nvPr/>
        </p:nvSpPr>
        <p:spPr>
          <a:xfrm>
            <a:off x="4293524" y="3534707"/>
            <a:ext cx="4142481" cy="738664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/>
              <a:t>The previous day’s USA stock market (NYSE)</a:t>
            </a:r>
          </a:p>
          <a:p>
            <a:pPr algn="ctr"/>
            <a:r>
              <a:rPr kumimoji="1" lang="en-US" altLang="ja-JP" sz="1400" b="1" dirty="0"/>
              <a:t>seems to affect</a:t>
            </a:r>
            <a:r>
              <a:rPr lang="en-US" altLang="ja-JP" sz="1400" b="1" dirty="0"/>
              <a:t> </a:t>
            </a:r>
          </a:p>
          <a:p>
            <a:pPr algn="ctr"/>
            <a:r>
              <a:rPr lang="en-US" altLang="ja-JP" sz="1400" b="1" dirty="0"/>
              <a:t>the next day’s IND stock market (NSE)</a:t>
            </a:r>
            <a:endParaRPr kumimoji="1" lang="ja-JP" altLang="en-US" sz="14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128778-1756-2E64-5153-B0E4F0FC46C7}"/>
              </a:ext>
            </a:extLst>
          </p:cNvPr>
          <p:cNvSpPr txBox="1"/>
          <p:nvPr/>
        </p:nvSpPr>
        <p:spPr>
          <a:xfrm>
            <a:off x="1444538" y="42726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F41A79-E97F-36D1-993D-67E6EF500F51}"/>
              </a:ext>
            </a:extLst>
          </p:cNvPr>
          <p:cNvSpPr txBox="1"/>
          <p:nvPr/>
        </p:nvSpPr>
        <p:spPr>
          <a:xfrm>
            <a:off x="7046726" y="42775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29C874-033B-4969-8ACA-6919C32B1E52}"/>
              </a:ext>
            </a:extLst>
          </p:cNvPr>
          <p:cNvSpPr txBox="1"/>
          <p:nvPr/>
        </p:nvSpPr>
        <p:spPr>
          <a:xfrm>
            <a:off x="10256043" y="42726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A4CE1BB-A10F-35AC-D0C8-023CC4567C33}"/>
              </a:ext>
            </a:extLst>
          </p:cNvPr>
          <p:cNvSpPr txBox="1"/>
          <p:nvPr/>
        </p:nvSpPr>
        <p:spPr>
          <a:xfrm>
            <a:off x="2140429" y="25240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a</a:t>
            </a:r>
            <a:endParaRPr kumimoji="1" lang="ja-JP" altLang="en-US" b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72F2F5-601E-3972-398F-F19F1E20A138}"/>
              </a:ext>
            </a:extLst>
          </p:cNvPr>
          <p:cNvSpPr txBox="1"/>
          <p:nvPr/>
        </p:nvSpPr>
        <p:spPr>
          <a:xfrm>
            <a:off x="5371824" y="25266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</a:t>
            </a:r>
            <a:endParaRPr kumimoji="1" lang="ja-JP" altLang="en-US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3F1435C-E573-61A0-A582-3DE107ED4CF7}"/>
              </a:ext>
            </a:extLst>
          </p:cNvPr>
          <p:cNvSpPr txBox="1"/>
          <p:nvPr/>
        </p:nvSpPr>
        <p:spPr>
          <a:xfrm>
            <a:off x="11079915" y="25302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c</a:t>
            </a:r>
            <a:endParaRPr kumimoji="1" lang="ja-JP" altLang="en-US" b="1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0FD9D2A-EB08-3F49-74FC-7ADF233B8DA2}"/>
              </a:ext>
            </a:extLst>
          </p:cNvPr>
          <p:cNvSpPr txBox="1"/>
          <p:nvPr/>
        </p:nvSpPr>
        <p:spPr>
          <a:xfrm>
            <a:off x="1540477" y="96085"/>
            <a:ext cx="5128327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 companies’ stocks and</a:t>
            </a:r>
            <a:r>
              <a:rPr kumimoji="1" lang="en-US" altLang="ja-JP" b="1" dirty="0"/>
              <a:t> ADR </a:t>
            </a:r>
            <a:r>
              <a:rPr kumimoji="1" lang="en-US" altLang="ja-JP" dirty="0"/>
              <a:t>are traded.</a:t>
            </a:r>
          </a:p>
          <a:p>
            <a:r>
              <a:rPr kumimoji="1" lang="en-US" altLang="ja-JP" b="1" dirty="0"/>
              <a:t>Indexes</a:t>
            </a:r>
            <a:r>
              <a:rPr kumimoji="1" lang="en-US" altLang="ja-JP" dirty="0"/>
              <a:t> for specific stocks are also published.</a:t>
            </a:r>
          </a:p>
          <a:p>
            <a:r>
              <a:rPr lang="en-US" altLang="ja-JP" b="1" dirty="0"/>
              <a:t>    </a:t>
            </a:r>
            <a:r>
              <a:rPr lang="en-US" altLang="ja-JP" dirty="0"/>
              <a:t>Ex. </a:t>
            </a:r>
            <a:r>
              <a:rPr lang="en-US" altLang="ja-JP" b="1" dirty="0"/>
              <a:t>NASD (NASDAQ)</a:t>
            </a:r>
          </a:p>
          <a:p>
            <a:pPr lvl="1"/>
            <a:r>
              <a:rPr kumimoji="1" lang="en-US" altLang="ja-JP" b="1" dirty="0"/>
              <a:t>   DJIA(Dow Jones Industrial Average)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7AE8086-BEC7-0D13-E066-38D9C9C0D538}"/>
              </a:ext>
            </a:extLst>
          </p:cNvPr>
          <p:cNvSpPr txBox="1"/>
          <p:nvPr/>
        </p:nvSpPr>
        <p:spPr>
          <a:xfrm>
            <a:off x="1614614" y="5537022"/>
            <a:ext cx="4245073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/>
              <a:t>Indian</a:t>
            </a:r>
            <a:r>
              <a:rPr kumimoji="1" lang="en-US" altLang="ja-JP" b="1" dirty="0"/>
              <a:t> companies’ stocks </a:t>
            </a:r>
            <a:r>
              <a:rPr kumimoji="1" lang="en-US" altLang="ja-JP" dirty="0"/>
              <a:t>are traded.</a:t>
            </a:r>
          </a:p>
          <a:p>
            <a:r>
              <a:rPr lang="en-US" altLang="ja-JP" b="1" dirty="0"/>
              <a:t>    </a:t>
            </a:r>
            <a:r>
              <a:rPr lang="en-US" altLang="ja-JP" dirty="0"/>
              <a:t>Ex. </a:t>
            </a:r>
            <a:r>
              <a:rPr lang="en-US" altLang="ja-JP" b="1" dirty="0"/>
              <a:t>INFY (Infosys)</a:t>
            </a:r>
          </a:p>
          <a:p>
            <a:pPr lvl="1"/>
            <a:r>
              <a:rPr kumimoji="1" lang="en-US" altLang="ja-JP" b="1" dirty="0"/>
              <a:t>   TATA</a:t>
            </a:r>
            <a:r>
              <a:rPr lang="en-US" altLang="ja-JP" b="1" dirty="0"/>
              <a:t> </a:t>
            </a:r>
            <a:r>
              <a:rPr kumimoji="1" lang="en-US" altLang="ja-JP" b="1" dirty="0"/>
              <a:t>MOTORS</a:t>
            </a:r>
          </a:p>
          <a:p>
            <a:pPr lvl="1"/>
            <a:r>
              <a:rPr lang="en-US" altLang="ja-JP" b="1" dirty="0"/>
              <a:t>   ICICI BANK</a:t>
            </a:r>
            <a:endParaRPr kumimoji="1" lang="en-US" altLang="ja-JP" b="1" dirty="0"/>
          </a:p>
        </p:txBody>
      </p:sp>
      <p:sp>
        <p:nvSpPr>
          <p:cNvPr id="56" name="曲折矢印 55">
            <a:extLst>
              <a:ext uri="{FF2B5EF4-FFF2-40B4-BE49-F238E27FC236}">
                <a16:creationId xmlns:a16="http://schemas.microsoft.com/office/drawing/2014/main" id="{93BD8E5B-677A-B2A4-E895-B24E24CBDAFB}"/>
              </a:ext>
            </a:extLst>
          </p:cNvPr>
          <p:cNvSpPr/>
          <p:nvPr/>
        </p:nvSpPr>
        <p:spPr>
          <a:xfrm rot="13481118" flipH="1">
            <a:off x="369302" y="2734428"/>
            <a:ext cx="1550848" cy="1489829"/>
          </a:xfrm>
          <a:prstGeom prst="bentArrow">
            <a:avLst>
              <a:gd name="adj1" fmla="val 9586"/>
              <a:gd name="adj2" fmla="val 12045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EE1CC8D-4163-81B2-EA22-A2158EB61C3B}"/>
              </a:ext>
            </a:extLst>
          </p:cNvPr>
          <p:cNvSpPr txBox="1"/>
          <p:nvPr/>
        </p:nvSpPr>
        <p:spPr>
          <a:xfrm>
            <a:off x="858318" y="3668834"/>
            <a:ext cx="1542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9h30m ahead</a:t>
            </a:r>
            <a:endParaRPr kumimoji="1"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41310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11F453-E3F2-F4DC-E73E-ACE81DDC4901}"/>
              </a:ext>
            </a:extLst>
          </p:cNvPr>
          <p:cNvSpPr txBox="1"/>
          <p:nvPr/>
        </p:nvSpPr>
        <p:spPr>
          <a:xfrm>
            <a:off x="3635617" y="345989"/>
            <a:ext cx="4934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Model 3 – Boosting</a:t>
            </a:r>
            <a:endParaRPr kumimoji="1" lang="ja-JP" altLang="en-US" sz="4000" b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4D8917-A668-D95E-5DC3-E66DEA52D002}"/>
              </a:ext>
            </a:extLst>
          </p:cNvPr>
          <p:cNvSpPr txBox="1"/>
          <p:nvPr/>
        </p:nvSpPr>
        <p:spPr>
          <a:xfrm>
            <a:off x="3191198" y="1161490"/>
            <a:ext cx="580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Split the data into training (70%) and testing(30%)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439580-B295-999D-8AB7-9D883E3E7A18}"/>
              </a:ext>
            </a:extLst>
          </p:cNvPr>
          <p:cNvSpPr txBox="1"/>
          <p:nvPr/>
        </p:nvSpPr>
        <p:spPr>
          <a:xfrm>
            <a:off x="1123148" y="1683595"/>
            <a:ext cx="4580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Default model: </a:t>
            </a:r>
          </a:p>
          <a:p>
            <a:r>
              <a:rPr lang="en-US" altLang="ja-JP" b="1" dirty="0" err="1"/>
              <a:t>n_estimators</a:t>
            </a:r>
            <a:r>
              <a:rPr lang="en-US" altLang="ja-JP" b="1" dirty="0"/>
              <a:t>=100, </a:t>
            </a:r>
            <a:r>
              <a:rPr lang="en-US" altLang="ja-JP" b="1" dirty="0" err="1"/>
              <a:t>max_depth</a:t>
            </a:r>
            <a:r>
              <a:rPr lang="en-US" altLang="ja-JP" b="1" dirty="0"/>
              <a:t>=3, </a:t>
            </a:r>
          </a:p>
          <a:p>
            <a:r>
              <a:rPr lang="en-US" altLang="ja-JP" b="1" dirty="0" err="1"/>
              <a:t>max_features</a:t>
            </a:r>
            <a:r>
              <a:rPr lang="en-US" altLang="ja-JP" b="1" dirty="0"/>
              <a:t>=None, </a:t>
            </a:r>
            <a:r>
              <a:rPr lang="en-US" altLang="ja-JP" b="1" dirty="0" err="1"/>
              <a:t>learning_rate</a:t>
            </a:r>
            <a:r>
              <a:rPr lang="en-US" altLang="ja-JP" b="1" dirty="0"/>
              <a:t>=0.1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kumimoji="1" lang="en-US" altLang="ja-JP" b="1" dirty="0">
                <a:sym typeface="Wingdings" pitchFamily="2" charset="2"/>
              </a:rPr>
              <a:t>Accuracy = ~ 54.6%	</a:t>
            </a:r>
          </a:p>
          <a:p>
            <a:endParaRPr lang="en-US" altLang="ja-JP" b="1" dirty="0">
              <a:sym typeface="Wingdings" pitchFamily="2" charset="2"/>
            </a:endParaRPr>
          </a:p>
          <a:p>
            <a:r>
              <a:rPr kumimoji="1" lang="en-US" altLang="ja-JP" b="1" dirty="0"/>
              <a:t>Feature importance: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70535D-617A-CAE9-034A-51808D3F6749}"/>
              </a:ext>
            </a:extLst>
          </p:cNvPr>
          <p:cNvSpPr txBox="1"/>
          <p:nvPr/>
        </p:nvSpPr>
        <p:spPr>
          <a:xfrm>
            <a:off x="6684325" y="1683595"/>
            <a:ext cx="4580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After </a:t>
            </a:r>
            <a:r>
              <a:rPr lang="en-US" altLang="ja-JP" b="1" dirty="0" err="1"/>
              <a:t>RandomazidSearchCV</a:t>
            </a:r>
            <a:r>
              <a:rPr lang="en-US" altLang="ja-JP" b="1" dirty="0"/>
              <a:t>:  </a:t>
            </a:r>
          </a:p>
          <a:p>
            <a:r>
              <a:rPr lang="en-US" altLang="ja-JP" b="1" dirty="0" err="1"/>
              <a:t>n_estimators</a:t>
            </a:r>
            <a:r>
              <a:rPr lang="en-US" altLang="ja-JP" b="1" dirty="0"/>
              <a:t>=200, </a:t>
            </a:r>
            <a:r>
              <a:rPr lang="en-US" altLang="ja-JP" b="1" dirty="0" err="1"/>
              <a:t>max_depth</a:t>
            </a:r>
            <a:r>
              <a:rPr lang="en-US" altLang="ja-JP" b="1" dirty="0"/>
              <a:t>=2, </a:t>
            </a:r>
          </a:p>
          <a:p>
            <a:r>
              <a:rPr lang="en-US" altLang="ja-JP" b="1" dirty="0" err="1"/>
              <a:t>max_features</a:t>
            </a:r>
            <a:r>
              <a:rPr lang="en-US" altLang="ja-JP" b="1" dirty="0"/>
              <a:t>=None, </a:t>
            </a:r>
            <a:r>
              <a:rPr lang="en-US" altLang="ja-JP" b="1" dirty="0" err="1"/>
              <a:t>learning_rate</a:t>
            </a:r>
            <a:r>
              <a:rPr lang="en-US" altLang="ja-JP" b="1" dirty="0"/>
              <a:t>=0.1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kumimoji="1" lang="en-US" altLang="ja-JP" b="1" dirty="0">
                <a:sym typeface="Wingdings" pitchFamily="2" charset="2"/>
              </a:rPr>
              <a:t>Accuracy = ~ 55.1%	</a:t>
            </a:r>
          </a:p>
          <a:p>
            <a:endParaRPr lang="en-US" altLang="ja-JP" b="1" dirty="0">
              <a:sym typeface="Wingdings" pitchFamily="2" charset="2"/>
            </a:endParaRPr>
          </a:p>
          <a:p>
            <a:r>
              <a:rPr kumimoji="1" lang="en-US" altLang="ja-JP" b="1" dirty="0"/>
              <a:t>Feature importance: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A8D297F-E15C-207B-0EC0-D3F8CEB82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88" y="3479531"/>
            <a:ext cx="3835019" cy="33784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EBA0F0B-3F88-C087-33BA-B1FE07048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892" y="3429000"/>
            <a:ext cx="3759420" cy="341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6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8D24B1E3-14FF-D7FF-061C-299DCA038DB8}"/>
              </a:ext>
            </a:extLst>
          </p:cNvPr>
          <p:cNvGraphicFramePr>
            <a:graphicFrameLocks noGrp="1"/>
          </p:cNvGraphicFramePr>
          <p:nvPr/>
        </p:nvGraphicFramePr>
        <p:xfrm>
          <a:off x="65399" y="3116877"/>
          <a:ext cx="12056583" cy="16916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96053">
                  <a:extLst>
                    <a:ext uri="{9D8B030D-6E8A-4147-A177-3AD203B41FA5}">
                      <a16:colId xmlns:a16="http://schemas.microsoft.com/office/drawing/2014/main" val="1943761618"/>
                    </a:ext>
                  </a:extLst>
                </a:gridCol>
                <a:gridCol w="1096053">
                  <a:extLst>
                    <a:ext uri="{9D8B030D-6E8A-4147-A177-3AD203B41FA5}">
                      <a16:colId xmlns:a16="http://schemas.microsoft.com/office/drawing/2014/main" val="1845547559"/>
                    </a:ext>
                  </a:extLst>
                </a:gridCol>
                <a:gridCol w="1096053">
                  <a:extLst>
                    <a:ext uri="{9D8B030D-6E8A-4147-A177-3AD203B41FA5}">
                      <a16:colId xmlns:a16="http://schemas.microsoft.com/office/drawing/2014/main" val="1437507555"/>
                    </a:ext>
                  </a:extLst>
                </a:gridCol>
                <a:gridCol w="1096053">
                  <a:extLst>
                    <a:ext uri="{9D8B030D-6E8A-4147-A177-3AD203B41FA5}">
                      <a16:colId xmlns:a16="http://schemas.microsoft.com/office/drawing/2014/main" val="571478333"/>
                    </a:ext>
                  </a:extLst>
                </a:gridCol>
                <a:gridCol w="1096053">
                  <a:extLst>
                    <a:ext uri="{9D8B030D-6E8A-4147-A177-3AD203B41FA5}">
                      <a16:colId xmlns:a16="http://schemas.microsoft.com/office/drawing/2014/main" val="922032501"/>
                    </a:ext>
                  </a:extLst>
                </a:gridCol>
                <a:gridCol w="1096053">
                  <a:extLst>
                    <a:ext uri="{9D8B030D-6E8A-4147-A177-3AD203B41FA5}">
                      <a16:colId xmlns:a16="http://schemas.microsoft.com/office/drawing/2014/main" val="733023277"/>
                    </a:ext>
                  </a:extLst>
                </a:gridCol>
                <a:gridCol w="1096053">
                  <a:extLst>
                    <a:ext uri="{9D8B030D-6E8A-4147-A177-3AD203B41FA5}">
                      <a16:colId xmlns:a16="http://schemas.microsoft.com/office/drawing/2014/main" val="3358335253"/>
                    </a:ext>
                  </a:extLst>
                </a:gridCol>
                <a:gridCol w="1096053">
                  <a:extLst>
                    <a:ext uri="{9D8B030D-6E8A-4147-A177-3AD203B41FA5}">
                      <a16:colId xmlns:a16="http://schemas.microsoft.com/office/drawing/2014/main" val="4218926723"/>
                    </a:ext>
                  </a:extLst>
                </a:gridCol>
                <a:gridCol w="1096053">
                  <a:extLst>
                    <a:ext uri="{9D8B030D-6E8A-4147-A177-3AD203B41FA5}">
                      <a16:colId xmlns:a16="http://schemas.microsoft.com/office/drawing/2014/main" val="1223151069"/>
                    </a:ext>
                  </a:extLst>
                </a:gridCol>
                <a:gridCol w="1096053">
                  <a:extLst>
                    <a:ext uri="{9D8B030D-6E8A-4147-A177-3AD203B41FA5}">
                      <a16:colId xmlns:a16="http://schemas.microsoft.com/office/drawing/2014/main" val="3703393380"/>
                    </a:ext>
                  </a:extLst>
                </a:gridCol>
                <a:gridCol w="1096053">
                  <a:extLst>
                    <a:ext uri="{9D8B030D-6E8A-4147-A177-3AD203B41FA5}">
                      <a16:colId xmlns:a16="http://schemas.microsoft.com/office/drawing/2014/main" val="379852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nse_Close_Open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nse_Open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nse_preClose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nyse_Open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nyse_High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nyse_Low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nyse_Close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idx_Open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idx_High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idx_Low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idx_Close</a:t>
                      </a:r>
                      <a:endParaRPr kumimoji="1" lang="ja-JP" altLang="en-US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25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1" lang="ja-JP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327.500000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326.575012</a:t>
                      </a:r>
                      <a:endParaRPr kumimoji="1" lang="ja-JP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7.002500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7.112500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7.001250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7.095000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2294.40991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2311.14990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2294.40991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2308.41992</a:t>
                      </a:r>
                      <a:endParaRPr kumimoji="1" lang="ja-JP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78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1" lang="ja-JP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335.375000</a:t>
                      </a:r>
                      <a:endParaRPr kumimoji="1" lang="ja-JP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327.668762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7.087500</a:t>
                      </a:r>
                      <a:endParaRPr kumimoji="1" lang="ja-JP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7.125000</a:t>
                      </a:r>
                      <a:endParaRPr kumimoji="1" lang="ja-JP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7.048750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7.122500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2307.27002</a:t>
                      </a:r>
                      <a:endParaRPr kumimoji="1" lang="ja-JP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2313.72998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2295.62011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2308.70996</a:t>
                      </a:r>
                      <a:endParaRPr kumimoji="1" lang="ja-JP" alt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91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510770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11F453-E3F2-F4DC-E73E-ACE81DDC4901}"/>
              </a:ext>
            </a:extLst>
          </p:cNvPr>
          <p:cNvSpPr txBox="1"/>
          <p:nvPr/>
        </p:nvSpPr>
        <p:spPr>
          <a:xfrm>
            <a:off x="3292187" y="247135"/>
            <a:ext cx="5607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Data Frame Structure</a:t>
            </a:r>
            <a:endParaRPr kumimoji="1" lang="ja-JP" altLang="en-US" sz="4000" b="1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30EF2E-DDB0-C934-4B9D-1DDA798991AA}"/>
              </a:ext>
            </a:extLst>
          </p:cNvPr>
          <p:cNvSpPr txBox="1"/>
          <p:nvPr/>
        </p:nvSpPr>
        <p:spPr>
          <a:xfrm>
            <a:off x="1343797" y="1208407"/>
            <a:ext cx="45175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Close price – Open price in NSE (C-B)</a:t>
            </a:r>
          </a:p>
          <a:p>
            <a:r>
              <a:rPr lang="en-US" altLang="ja-JP" sz="1600" b="1" dirty="0"/>
              <a:t>1 (Close – Open &gt; 0) or 0(Close – Open &lt; 0)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531DC9-7803-46D5-40BD-DD7F76B29002}"/>
              </a:ext>
            </a:extLst>
          </p:cNvPr>
          <p:cNvSpPr txBox="1"/>
          <p:nvPr/>
        </p:nvSpPr>
        <p:spPr>
          <a:xfrm>
            <a:off x="2729753" y="1935608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Open price in NSE (B)</a:t>
            </a:r>
            <a:endParaRPr kumimoji="1" lang="ja-JP" altLang="en-US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653960-438F-323A-0A80-E081DD7F4DEA}"/>
              </a:ext>
            </a:extLst>
          </p:cNvPr>
          <p:cNvSpPr txBox="1"/>
          <p:nvPr/>
        </p:nvSpPr>
        <p:spPr>
          <a:xfrm>
            <a:off x="3602588" y="2497365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Close price in NSE (A)</a:t>
            </a:r>
            <a:endParaRPr kumimoji="1" lang="ja-JP" altLang="en-US" b="1"/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8F717A3A-E0FE-B95F-C1EE-FC1852631142}"/>
              </a:ext>
            </a:extLst>
          </p:cNvPr>
          <p:cNvCxnSpPr>
            <a:endCxn id="5" idx="1"/>
          </p:cNvCxnSpPr>
          <p:nvPr/>
        </p:nvCxnSpPr>
        <p:spPr>
          <a:xfrm rot="5400000" flipH="1" flipV="1">
            <a:off x="155758" y="1928838"/>
            <a:ext cx="1600693" cy="77538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BEA46E4C-A24A-1218-A88F-45F5A4CDF81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697806" y="2120274"/>
            <a:ext cx="1031947" cy="985012"/>
          </a:xfrm>
          <a:prstGeom prst="bentConnector3">
            <a:avLst>
              <a:gd name="adj1" fmla="val 9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8218C751-E90B-9788-E0D6-0B92420CADA0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729753" y="2682031"/>
            <a:ext cx="872835" cy="423255"/>
          </a:xfrm>
          <a:prstGeom prst="bentConnector3">
            <a:avLst>
              <a:gd name="adj1" fmla="val 45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C509C179-6310-EA7D-B122-E8A933685C8D}"/>
              </a:ext>
            </a:extLst>
          </p:cNvPr>
          <p:cNvSpPr/>
          <p:nvPr/>
        </p:nvSpPr>
        <p:spPr>
          <a:xfrm>
            <a:off x="2250850" y="2893658"/>
            <a:ext cx="9908203" cy="2118011"/>
          </a:xfrm>
          <a:prstGeom prst="roundRect">
            <a:avLst>
              <a:gd name="adj" fmla="val 3248"/>
            </a:avLst>
          </a:prstGeom>
          <a:solidFill>
            <a:srgbClr val="FFFF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3CDF9C-7609-CDFF-BE61-1612070F2FBB}"/>
              </a:ext>
            </a:extLst>
          </p:cNvPr>
          <p:cNvSpPr txBox="1"/>
          <p:nvPr/>
        </p:nvSpPr>
        <p:spPr>
          <a:xfrm>
            <a:off x="6672278" y="1754121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Previous business day’s data</a:t>
            </a:r>
            <a:endParaRPr kumimoji="1" lang="ja-JP" altLang="en-US" b="1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03EB754-1249-1585-29D8-B900ECE68C38}"/>
              </a:ext>
            </a:extLst>
          </p:cNvPr>
          <p:cNvCxnSpPr>
            <a:cxnSpLocks/>
          </p:cNvCxnSpPr>
          <p:nvPr/>
        </p:nvCxnSpPr>
        <p:spPr>
          <a:xfrm flipV="1">
            <a:off x="8394064" y="2212608"/>
            <a:ext cx="0" cy="681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01E80F70-0D31-C8D6-0054-E56DFBF9F910}"/>
              </a:ext>
            </a:extLst>
          </p:cNvPr>
          <p:cNvSpPr/>
          <p:nvPr/>
        </p:nvSpPr>
        <p:spPr>
          <a:xfrm rot="16200000">
            <a:off x="5238649" y="2994130"/>
            <a:ext cx="582877" cy="430280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01BFFA99-E815-CE3C-AD11-FADF0B455926}"/>
              </a:ext>
            </a:extLst>
          </p:cNvPr>
          <p:cNvSpPr/>
          <p:nvPr/>
        </p:nvSpPr>
        <p:spPr>
          <a:xfrm rot="16200000">
            <a:off x="9657076" y="2998261"/>
            <a:ext cx="582877" cy="430280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2F21E98-C85B-DDB2-F8B3-D0F1D20A4EB8}"/>
              </a:ext>
            </a:extLst>
          </p:cNvPr>
          <p:cNvSpPr txBox="1"/>
          <p:nvPr/>
        </p:nvSpPr>
        <p:spPr>
          <a:xfrm>
            <a:off x="3674881" y="5402453"/>
            <a:ext cx="37369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NYSE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b="1" dirty="0"/>
              <a:t>Open price (a)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b="1" dirty="0"/>
              <a:t>High price (between a and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/>
              <a:t>Low</a:t>
            </a:r>
            <a:r>
              <a:rPr kumimoji="1" lang="en-US" altLang="ja-JP" b="1" dirty="0"/>
              <a:t> price (between a and b)</a:t>
            </a:r>
            <a:endParaRPr kumimoji="1" lang="ja-JP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/>
              <a:t>Close</a:t>
            </a:r>
            <a:r>
              <a:rPr kumimoji="1" lang="en-US" altLang="ja-JP" b="1" dirty="0"/>
              <a:t> price (b)</a:t>
            </a:r>
            <a:endParaRPr kumimoji="1" lang="ja-JP" altLang="en-US" b="1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E2BC9F7-4728-37D0-6CB7-BC350C1121F8}"/>
              </a:ext>
            </a:extLst>
          </p:cNvPr>
          <p:cNvSpPr txBox="1"/>
          <p:nvPr/>
        </p:nvSpPr>
        <p:spPr>
          <a:xfrm>
            <a:off x="8080054" y="5402453"/>
            <a:ext cx="37369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NASDAQ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b="1" dirty="0"/>
              <a:t>Open price (a)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b="1" dirty="0"/>
              <a:t>High price (between a and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/>
              <a:t>Low</a:t>
            </a:r>
            <a:r>
              <a:rPr kumimoji="1" lang="en-US" altLang="ja-JP" b="1" dirty="0"/>
              <a:t> price (between a and b)</a:t>
            </a:r>
            <a:endParaRPr kumimoji="1" lang="ja-JP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/>
              <a:t>Close</a:t>
            </a:r>
            <a:r>
              <a:rPr kumimoji="1" lang="en-US" altLang="ja-JP" b="1" dirty="0"/>
              <a:t> price (b)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90869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11F453-E3F2-F4DC-E73E-ACE81DDC4901}"/>
              </a:ext>
            </a:extLst>
          </p:cNvPr>
          <p:cNvSpPr txBox="1"/>
          <p:nvPr/>
        </p:nvSpPr>
        <p:spPr>
          <a:xfrm>
            <a:off x="4006325" y="247135"/>
            <a:ext cx="4179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/>
              <a:t>EDA – Box Plots</a:t>
            </a:r>
            <a:endParaRPr kumimoji="1" lang="ja-JP" altLang="en-US" sz="4000" b="1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C2A9B87-8C7D-8CB5-C723-091F56D8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97" y="1782141"/>
            <a:ext cx="10322206" cy="506350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26AA0D-A24F-6D79-04EC-21143BF9A282}"/>
              </a:ext>
            </a:extLst>
          </p:cNvPr>
          <p:cNvSpPr txBox="1"/>
          <p:nvPr/>
        </p:nvSpPr>
        <p:spPr>
          <a:xfrm>
            <a:off x="2261455" y="1045415"/>
            <a:ext cx="7669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X: </a:t>
            </a:r>
            <a:r>
              <a:rPr lang="en-US" altLang="ja-JP" b="1" dirty="0" err="1"/>
              <a:t>nse_Close_Open</a:t>
            </a:r>
            <a:r>
              <a:rPr lang="en-US" altLang="ja-JP" b="1" dirty="0"/>
              <a:t>, </a:t>
            </a:r>
            <a:r>
              <a:rPr kumimoji="1" lang="en-US" altLang="ja-JP" b="1" dirty="0"/>
              <a:t>Y: other columns</a:t>
            </a:r>
          </a:p>
          <a:p>
            <a:r>
              <a:rPr lang="en-US" altLang="ja-JP" b="1" dirty="0"/>
              <a:t>There is no obvious difference between </a:t>
            </a:r>
            <a:r>
              <a:rPr lang="en-US" altLang="ja-JP" b="1" dirty="0" err="1"/>
              <a:t>nse_Close_Open</a:t>
            </a:r>
            <a:r>
              <a:rPr lang="en-US" altLang="ja-JP" b="1" dirty="0"/>
              <a:t> = 1 and 0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98029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11F453-E3F2-F4DC-E73E-ACE81DDC4901}"/>
              </a:ext>
            </a:extLst>
          </p:cNvPr>
          <p:cNvSpPr txBox="1"/>
          <p:nvPr/>
        </p:nvSpPr>
        <p:spPr>
          <a:xfrm>
            <a:off x="4006325" y="247135"/>
            <a:ext cx="4398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/>
              <a:t>EDA – Histogram</a:t>
            </a:r>
            <a:endParaRPr kumimoji="1" lang="ja-JP" altLang="en-US" sz="40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26AA0D-A24F-6D79-04EC-21143BF9A282}"/>
              </a:ext>
            </a:extLst>
          </p:cNvPr>
          <p:cNvSpPr txBox="1"/>
          <p:nvPr/>
        </p:nvSpPr>
        <p:spPr>
          <a:xfrm>
            <a:off x="2261455" y="1045415"/>
            <a:ext cx="7669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X: each</a:t>
            </a:r>
            <a:r>
              <a:rPr kumimoji="1" lang="en-US" altLang="ja-JP" b="1" dirty="0"/>
              <a:t> price, colored by </a:t>
            </a:r>
            <a:r>
              <a:rPr kumimoji="1" lang="en-US" altLang="ja-JP" b="1" dirty="0" err="1"/>
              <a:t>nse_Close_Open</a:t>
            </a:r>
            <a:endParaRPr kumimoji="1" lang="en-US" altLang="ja-JP" b="1" dirty="0"/>
          </a:p>
          <a:p>
            <a:r>
              <a:rPr lang="en-US" altLang="ja-JP" b="1" dirty="0"/>
              <a:t>There is no obvious difference between </a:t>
            </a:r>
            <a:r>
              <a:rPr lang="en-US" altLang="ja-JP" b="1" dirty="0" err="1"/>
              <a:t>nse_Close_Open</a:t>
            </a:r>
            <a:r>
              <a:rPr lang="en-US" altLang="ja-JP" b="1" dirty="0"/>
              <a:t> = 1 and 0</a:t>
            </a:r>
            <a:endParaRPr kumimoji="1" lang="ja-JP" altLang="en-US" b="1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3D8CBE2-0C4A-D804-3687-79C9DCB71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22" y="1929933"/>
            <a:ext cx="10043556" cy="49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8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11F453-E3F2-F4DC-E73E-ACE81DDC4901}"/>
              </a:ext>
            </a:extLst>
          </p:cNvPr>
          <p:cNvSpPr txBox="1"/>
          <p:nvPr/>
        </p:nvSpPr>
        <p:spPr>
          <a:xfrm>
            <a:off x="632919" y="61780"/>
            <a:ext cx="10940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/>
              <a:t>EDA – Time Series Change of </a:t>
            </a:r>
            <a:r>
              <a:rPr lang="en-US" altLang="ja-JP" sz="4000" b="1" dirty="0" err="1"/>
              <a:t>nse_Open</a:t>
            </a:r>
            <a:r>
              <a:rPr lang="en-US" altLang="ja-JP" sz="4000" b="1" dirty="0"/>
              <a:t> (1)</a:t>
            </a:r>
            <a:endParaRPr kumimoji="1" lang="ja-JP" altLang="en-US" sz="40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26AA0D-A24F-6D79-04EC-21143BF9A282}"/>
              </a:ext>
            </a:extLst>
          </p:cNvPr>
          <p:cNvSpPr txBox="1"/>
          <p:nvPr/>
        </p:nvSpPr>
        <p:spPr>
          <a:xfrm>
            <a:off x="2013906" y="745204"/>
            <a:ext cx="8279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Is there any difference in the distribution of </a:t>
            </a:r>
            <a:r>
              <a:rPr kumimoji="1" lang="en-US" altLang="ja-JP" b="1" dirty="0" err="1"/>
              <a:t>nse_Close_Open</a:t>
            </a:r>
            <a:r>
              <a:rPr kumimoji="1" lang="en-US" altLang="ja-JP" b="1" dirty="0"/>
              <a:t> = 1 and 0 </a:t>
            </a:r>
          </a:p>
          <a:p>
            <a:r>
              <a:rPr kumimoji="1" lang="en-US" altLang="ja-JP" b="1" dirty="0"/>
              <a:t>during the up and down phases of the stock price?</a:t>
            </a:r>
          </a:p>
          <a:p>
            <a:r>
              <a:rPr kumimoji="1" lang="en-US" altLang="ja-JP" b="1" dirty="0"/>
              <a:t> </a:t>
            </a:r>
            <a:r>
              <a:rPr kumimoji="1" lang="en-US" altLang="ja-JP" b="1" dirty="0">
                <a:sym typeface="Wingdings" pitchFamily="2" charset="2"/>
              </a:rPr>
              <a:t> </a:t>
            </a:r>
            <a:r>
              <a:rPr kumimoji="1" lang="en-US" altLang="ja-JP" b="1" dirty="0" err="1">
                <a:sym typeface="Wingdings" pitchFamily="2" charset="2"/>
              </a:rPr>
              <a:t>nse_Close_Open</a:t>
            </a:r>
            <a:r>
              <a:rPr kumimoji="1" lang="en-US" altLang="ja-JP" b="1" dirty="0">
                <a:sym typeface="Wingdings" pitchFamily="2" charset="2"/>
              </a:rPr>
              <a:t> = 1 and 0 seem to be generally similarly distributed.</a:t>
            </a:r>
            <a:endParaRPr kumimoji="1" lang="en-US" altLang="ja-JP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0F79E21-8C5D-C7CA-72C7-E7A16DFB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23" y="1702054"/>
            <a:ext cx="9092953" cy="516830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9232A3-528D-0F0E-A46E-AFFD290E1575}"/>
              </a:ext>
            </a:extLst>
          </p:cNvPr>
          <p:cNvSpPr txBox="1"/>
          <p:nvPr/>
        </p:nvSpPr>
        <p:spPr>
          <a:xfrm>
            <a:off x="3060033" y="183566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2010</a:t>
            </a:r>
            <a:endParaRPr kumimoji="1" lang="ja-JP" altLang="en-US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D8E439-8C61-7955-D5AF-AA3E7CDF3484}"/>
              </a:ext>
            </a:extLst>
          </p:cNvPr>
          <p:cNvSpPr txBox="1"/>
          <p:nvPr/>
        </p:nvSpPr>
        <p:spPr>
          <a:xfrm>
            <a:off x="9118963" y="183566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2011</a:t>
            </a:r>
            <a:endParaRPr kumimoji="1" lang="ja-JP" altLang="en-US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7860C40-131E-768B-463D-FE25D375A121}"/>
              </a:ext>
            </a:extLst>
          </p:cNvPr>
          <p:cNvSpPr txBox="1"/>
          <p:nvPr/>
        </p:nvSpPr>
        <p:spPr>
          <a:xfrm>
            <a:off x="2153871" y="448412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2012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650937-8AAC-4BB7-20C7-6528807CDF09}"/>
              </a:ext>
            </a:extLst>
          </p:cNvPr>
          <p:cNvSpPr txBox="1"/>
          <p:nvPr/>
        </p:nvSpPr>
        <p:spPr>
          <a:xfrm>
            <a:off x="6614660" y="35573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2013</a:t>
            </a:r>
            <a:endParaRPr kumimoji="1" lang="ja-JP" altLang="en-US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DB69A3-CE79-C0DF-FD3C-7BE96A4BCE6D}"/>
              </a:ext>
            </a:extLst>
          </p:cNvPr>
          <p:cNvSpPr txBox="1"/>
          <p:nvPr/>
        </p:nvSpPr>
        <p:spPr>
          <a:xfrm>
            <a:off x="2153871" y="52873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2014</a:t>
            </a:r>
            <a:endParaRPr kumimoji="1" lang="ja-JP" altLang="en-US" b="1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EFE89-8AC7-D654-B726-50506FA011DC}"/>
              </a:ext>
            </a:extLst>
          </p:cNvPr>
          <p:cNvSpPr txBox="1"/>
          <p:nvPr/>
        </p:nvSpPr>
        <p:spPr>
          <a:xfrm>
            <a:off x="9452442" y="623878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2015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99808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11F453-E3F2-F4DC-E73E-ACE81DDC4901}"/>
              </a:ext>
            </a:extLst>
          </p:cNvPr>
          <p:cNvSpPr txBox="1"/>
          <p:nvPr/>
        </p:nvSpPr>
        <p:spPr>
          <a:xfrm>
            <a:off x="632919" y="61780"/>
            <a:ext cx="10940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/>
              <a:t>EDA – Time Series Change of </a:t>
            </a:r>
            <a:r>
              <a:rPr lang="en-US" altLang="ja-JP" sz="4000" b="1" dirty="0" err="1"/>
              <a:t>nse_Open</a:t>
            </a:r>
            <a:r>
              <a:rPr lang="en-US" altLang="ja-JP" sz="4000" b="1" dirty="0"/>
              <a:t> (2)</a:t>
            </a:r>
            <a:endParaRPr kumimoji="1" lang="ja-JP" altLang="en-US" sz="40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26AA0D-A24F-6D79-04EC-21143BF9A282}"/>
              </a:ext>
            </a:extLst>
          </p:cNvPr>
          <p:cNvSpPr txBox="1"/>
          <p:nvPr/>
        </p:nvSpPr>
        <p:spPr>
          <a:xfrm>
            <a:off x="2013906" y="745204"/>
            <a:ext cx="8279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Is there any difference in the distribution of </a:t>
            </a:r>
            <a:r>
              <a:rPr kumimoji="1" lang="en-US" altLang="ja-JP" b="1" dirty="0" err="1"/>
              <a:t>nse_Close_Open</a:t>
            </a:r>
            <a:r>
              <a:rPr kumimoji="1" lang="en-US" altLang="ja-JP" b="1" dirty="0"/>
              <a:t> = 1 and 0 </a:t>
            </a:r>
          </a:p>
          <a:p>
            <a:r>
              <a:rPr kumimoji="1" lang="en-US" altLang="ja-JP" b="1" dirty="0"/>
              <a:t>during the up and down phases of the stock price?</a:t>
            </a:r>
          </a:p>
          <a:p>
            <a:r>
              <a:rPr kumimoji="1" lang="en-US" altLang="ja-JP" b="1" dirty="0"/>
              <a:t> </a:t>
            </a:r>
            <a:r>
              <a:rPr kumimoji="1" lang="en-US" altLang="ja-JP" b="1" dirty="0">
                <a:sym typeface="Wingdings" pitchFamily="2" charset="2"/>
              </a:rPr>
              <a:t> </a:t>
            </a:r>
            <a:r>
              <a:rPr kumimoji="1" lang="en-US" altLang="ja-JP" b="1" dirty="0" err="1">
                <a:sym typeface="Wingdings" pitchFamily="2" charset="2"/>
              </a:rPr>
              <a:t>nse_Close_Open</a:t>
            </a:r>
            <a:r>
              <a:rPr kumimoji="1" lang="en-US" altLang="ja-JP" b="1" dirty="0">
                <a:sym typeface="Wingdings" pitchFamily="2" charset="2"/>
              </a:rPr>
              <a:t> = 1 and 0 seem to be generally similarly distributed.</a:t>
            </a:r>
            <a:endParaRPr kumimoji="1" lang="en-US" altLang="ja-JP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0DFA3D8-D926-1D1C-4FDC-829458424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66" y="1668534"/>
            <a:ext cx="8783068" cy="51276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600670-3279-E348-68FE-ABC254CD69CF}"/>
              </a:ext>
            </a:extLst>
          </p:cNvPr>
          <p:cNvSpPr txBox="1"/>
          <p:nvPr/>
        </p:nvSpPr>
        <p:spPr>
          <a:xfrm>
            <a:off x="2199179" y="277951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2016</a:t>
            </a:r>
            <a:endParaRPr kumimoji="1" lang="ja-JP" altLang="en-US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26C0D1-0570-D6C6-BB4A-56BA6A92E3B7}"/>
              </a:ext>
            </a:extLst>
          </p:cNvPr>
          <p:cNvSpPr txBox="1"/>
          <p:nvPr/>
        </p:nvSpPr>
        <p:spPr>
          <a:xfrm>
            <a:off x="6602303" y="277951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2017</a:t>
            </a:r>
            <a:endParaRPr kumimoji="1" lang="ja-JP" altLang="en-US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B2A300-4C8D-A5F7-1943-9F4D4837EF84}"/>
              </a:ext>
            </a:extLst>
          </p:cNvPr>
          <p:cNvSpPr txBox="1"/>
          <p:nvPr/>
        </p:nvSpPr>
        <p:spPr>
          <a:xfrm>
            <a:off x="5074184" y="443943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2018</a:t>
            </a:r>
            <a:endParaRPr kumimoji="1" lang="ja-JP" altLang="en-US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3147A7-27DD-B351-9B9A-EC6FD43BDC14}"/>
              </a:ext>
            </a:extLst>
          </p:cNvPr>
          <p:cNvSpPr txBox="1"/>
          <p:nvPr/>
        </p:nvSpPr>
        <p:spPr>
          <a:xfrm>
            <a:off x="6684442" y="34290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2019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322674-79B1-7958-6010-B27B13A5EF0A}"/>
              </a:ext>
            </a:extLst>
          </p:cNvPr>
          <p:cNvSpPr txBox="1"/>
          <p:nvPr/>
        </p:nvSpPr>
        <p:spPr>
          <a:xfrm>
            <a:off x="5074183" y="611279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2020</a:t>
            </a:r>
            <a:endParaRPr kumimoji="1" lang="ja-JP" altLang="en-US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4897F5-4EAE-BB51-D243-280EE709FF58}"/>
              </a:ext>
            </a:extLst>
          </p:cNvPr>
          <p:cNvSpPr txBox="1"/>
          <p:nvPr/>
        </p:nvSpPr>
        <p:spPr>
          <a:xfrm>
            <a:off x="9576874" y="611279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2021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420804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11F453-E3F2-F4DC-E73E-ACE81DDC4901}"/>
              </a:ext>
            </a:extLst>
          </p:cNvPr>
          <p:cNvSpPr txBox="1"/>
          <p:nvPr/>
        </p:nvSpPr>
        <p:spPr>
          <a:xfrm>
            <a:off x="632916" y="345989"/>
            <a:ext cx="10924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/>
              <a:t>EDA – Histogram of </a:t>
            </a:r>
            <a:r>
              <a:rPr lang="en-US" altLang="ja-JP" sz="4000" b="1" dirty="0" err="1"/>
              <a:t>nyse</a:t>
            </a:r>
            <a:r>
              <a:rPr lang="en-US" altLang="ja-JP" sz="4000" b="1" dirty="0"/>
              <a:t>(</a:t>
            </a:r>
            <a:r>
              <a:rPr lang="en-US" altLang="ja-JP" sz="4000" b="1" dirty="0" err="1"/>
              <a:t>idx</a:t>
            </a:r>
            <a:r>
              <a:rPr lang="en-US" altLang="ja-JP" sz="4000" b="1" dirty="0"/>
              <a:t>) Close - Open</a:t>
            </a:r>
            <a:endParaRPr kumimoji="1" lang="ja-JP" altLang="en-US" sz="4000" b="1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61BB8DC-9482-64E2-8B93-E2E7D2B3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4" y="2466348"/>
            <a:ext cx="10962991" cy="430870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4D8917-A668-D95E-5DC3-E66DEA52D002}"/>
              </a:ext>
            </a:extLst>
          </p:cNvPr>
          <p:cNvSpPr txBox="1"/>
          <p:nvPr/>
        </p:nvSpPr>
        <p:spPr>
          <a:xfrm>
            <a:off x="310712" y="1470412"/>
            <a:ext cx="1153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The distributions of </a:t>
            </a:r>
            <a:r>
              <a:rPr kumimoji="1" lang="en-US" altLang="ja-JP" b="1" dirty="0" err="1"/>
              <a:t>nse_Close_Open</a:t>
            </a:r>
            <a:r>
              <a:rPr kumimoji="1" lang="en-US" altLang="ja-JP" b="1" dirty="0"/>
              <a:t> = 1 and 0 are almost identical, but appear to be very slightly off.</a:t>
            </a:r>
          </a:p>
          <a:p>
            <a:r>
              <a:rPr lang="en-US" altLang="ja-JP" b="1" dirty="0">
                <a:sym typeface="Wingdings" pitchFamily="2" charset="2"/>
              </a:rPr>
              <a:t>  add new columns “</a:t>
            </a:r>
            <a:r>
              <a:rPr lang="en-US" altLang="ja-JP" b="1" dirty="0" err="1">
                <a:sym typeface="Wingdings" pitchFamily="2" charset="2"/>
              </a:rPr>
              <a:t>nyse_Close</a:t>
            </a:r>
            <a:r>
              <a:rPr lang="en-US" altLang="ja-JP" b="1" dirty="0">
                <a:sym typeface="Wingdings" pitchFamily="2" charset="2"/>
              </a:rPr>
              <a:t> – </a:t>
            </a:r>
            <a:r>
              <a:rPr lang="en-US" altLang="ja-JP" b="1" dirty="0" err="1">
                <a:sym typeface="Wingdings" pitchFamily="2" charset="2"/>
              </a:rPr>
              <a:t>nyse_Open</a:t>
            </a:r>
            <a:r>
              <a:rPr lang="en-US" altLang="ja-JP" b="1" dirty="0">
                <a:sym typeface="Wingdings" pitchFamily="2" charset="2"/>
              </a:rPr>
              <a:t>” and “</a:t>
            </a:r>
            <a:r>
              <a:rPr lang="en-US" altLang="ja-JP" b="1" dirty="0" err="1">
                <a:sym typeface="Wingdings" pitchFamily="2" charset="2"/>
              </a:rPr>
              <a:t>idx_Close</a:t>
            </a:r>
            <a:r>
              <a:rPr lang="en-US" altLang="ja-JP" b="1" dirty="0">
                <a:sym typeface="Wingdings" pitchFamily="2" charset="2"/>
              </a:rPr>
              <a:t> – </a:t>
            </a:r>
            <a:r>
              <a:rPr lang="en-US" altLang="ja-JP" b="1" dirty="0" err="1">
                <a:sym typeface="Wingdings" pitchFamily="2" charset="2"/>
              </a:rPr>
              <a:t>idx_Open</a:t>
            </a:r>
            <a:r>
              <a:rPr lang="en-US" altLang="ja-JP" b="1" dirty="0">
                <a:sym typeface="Wingdings" pitchFamily="2" charset="2"/>
              </a:rPr>
              <a:t>”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71869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11F453-E3F2-F4DC-E73E-ACE81DDC4901}"/>
              </a:ext>
            </a:extLst>
          </p:cNvPr>
          <p:cNvSpPr txBox="1"/>
          <p:nvPr/>
        </p:nvSpPr>
        <p:spPr>
          <a:xfrm>
            <a:off x="2437008" y="345989"/>
            <a:ext cx="7292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Model 1 – logistic regression</a:t>
            </a:r>
            <a:endParaRPr kumimoji="1" lang="ja-JP" altLang="en-US" sz="4000" b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4D8917-A668-D95E-5DC3-E66DEA52D002}"/>
              </a:ext>
            </a:extLst>
          </p:cNvPr>
          <p:cNvSpPr txBox="1"/>
          <p:nvPr/>
        </p:nvSpPr>
        <p:spPr>
          <a:xfrm>
            <a:off x="3191198" y="1433341"/>
            <a:ext cx="5809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Split the data into training (70%) and testing(30%)</a:t>
            </a:r>
          </a:p>
          <a:p>
            <a:r>
              <a:rPr kumimoji="1" lang="en-US" altLang="ja-JP" b="1" dirty="0"/>
              <a:t>Accuracy is ~ 52%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476A5BC-4933-F5DF-5A84-99AEB0A7D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90" y="2214262"/>
            <a:ext cx="6913016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5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11F453-E3F2-F4DC-E73E-ACE81DDC4901}"/>
              </a:ext>
            </a:extLst>
          </p:cNvPr>
          <p:cNvSpPr txBox="1"/>
          <p:nvPr/>
        </p:nvSpPr>
        <p:spPr>
          <a:xfrm>
            <a:off x="2437008" y="345989"/>
            <a:ext cx="6537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Model </a:t>
            </a:r>
            <a:r>
              <a:rPr lang="en-US" altLang="ja-JP" sz="4000" b="1" dirty="0"/>
              <a:t>2</a:t>
            </a:r>
            <a:r>
              <a:rPr kumimoji="1" lang="en-US" altLang="ja-JP" sz="4000" b="1" dirty="0"/>
              <a:t> – Random Forest</a:t>
            </a:r>
            <a:endParaRPr kumimoji="1" lang="ja-JP" altLang="en-US" sz="4000" b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4D8917-A668-D95E-5DC3-E66DEA52D002}"/>
              </a:ext>
            </a:extLst>
          </p:cNvPr>
          <p:cNvSpPr txBox="1"/>
          <p:nvPr/>
        </p:nvSpPr>
        <p:spPr>
          <a:xfrm>
            <a:off x="3191198" y="1161490"/>
            <a:ext cx="580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Split the data into training (70%) and testing(30%)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5FA6681-D7F2-6D4A-3162-2A634ACB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44" y="3437921"/>
            <a:ext cx="3668738" cy="32880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66B240A-9AE6-9240-3363-C18E5B28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892" y="3347471"/>
            <a:ext cx="3922966" cy="346891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439580-B295-999D-8AB7-9D883E3E7A18}"/>
              </a:ext>
            </a:extLst>
          </p:cNvPr>
          <p:cNvSpPr txBox="1"/>
          <p:nvPr/>
        </p:nvSpPr>
        <p:spPr>
          <a:xfrm>
            <a:off x="1123148" y="1683595"/>
            <a:ext cx="44678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Default model: </a:t>
            </a:r>
          </a:p>
          <a:p>
            <a:r>
              <a:rPr lang="en-US" altLang="ja-JP" b="1" dirty="0" err="1"/>
              <a:t>n_estimators</a:t>
            </a:r>
            <a:r>
              <a:rPr lang="en-US" altLang="ja-JP" b="1" dirty="0"/>
              <a:t>=100, </a:t>
            </a:r>
            <a:r>
              <a:rPr lang="en-US" altLang="ja-JP" b="1" dirty="0" err="1"/>
              <a:t>max_depth</a:t>
            </a:r>
            <a:r>
              <a:rPr lang="en-US" altLang="ja-JP" b="1" dirty="0"/>
              <a:t>=None, </a:t>
            </a:r>
          </a:p>
          <a:p>
            <a:r>
              <a:rPr lang="en-US" altLang="ja-JP" b="1" dirty="0" err="1"/>
              <a:t>max_features</a:t>
            </a:r>
            <a:r>
              <a:rPr lang="en-US" altLang="ja-JP" b="1" dirty="0"/>
              <a:t>=‘sqrt’, bootstrap=True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kumimoji="1" lang="en-US" altLang="ja-JP" b="1" dirty="0">
                <a:sym typeface="Wingdings" pitchFamily="2" charset="2"/>
              </a:rPr>
              <a:t>Accuracy = ~ 53.6%	</a:t>
            </a:r>
          </a:p>
          <a:p>
            <a:endParaRPr lang="en-US" altLang="ja-JP" b="1" dirty="0">
              <a:sym typeface="Wingdings" pitchFamily="2" charset="2"/>
            </a:endParaRPr>
          </a:p>
          <a:p>
            <a:r>
              <a:rPr kumimoji="1" lang="en-US" altLang="ja-JP" b="1" dirty="0"/>
              <a:t>Feature importance: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81A86E-B490-85A3-AF2A-6DE90E391CE3}"/>
              </a:ext>
            </a:extLst>
          </p:cNvPr>
          <p:cNvSpPr txBox="1"/>
          <p:nvPr/>
        </p:nvSpPr>
        <p:spPr>
          <a:xfrm>
            <a:off x="6600964" y="1683595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After </a:t>
            </a:r>
            <a:r>
              <a:rPr lang="en-US" altLang="ja-JP" b="1" dirty="0" err="1"/>
              <a:t>RandomazidSearchCV</a:t>
            </a:r>
            <a:r>
              <a:rPr lang="en-US" altLang="ja-JP" b="1" dirty="0"/>
              <a:t>: </a:t>
            </a:r>
          </a:p>
          <a:p>
            <a:r>
              <a:rPr lang="en-US" altLang="ja-JP" b="1" dirty="0" err="1"/>
              <a:t>n_estimators</a:t>
            </a:r>
            <a:r>
              <a:rPr lang="en-US" altLang="ja-JP" b="1" dirty="0"/>
              <a:t>=600, </a:t>
            </a:r>
            <a:r>
              <a:rPr lang="en-US" altLang="ja-JP" b="1" dirty="0" err="1"/>
              <a:t>max_depth</a:t>
            </a:r>
            <a:r>
              <a:rPr lang="en-US" altLang="ja-JP" b="1" dirty="0"/>
              <a:t>=2, </a:t>
            </a:r>
          </a:p>
          <a:p>
            <a:r>
              <a:rPr lang="en-US" altLang="ja-JP" b="1" dirty="0" err="1"/>
              <a:t>max_features</a:t>
            </a:r>
            <a:r>
              <a:rPr lang="en-US" altLang="ja-JP" b="1" dirty="0"/>
              <a:t>=None, bootstrap=False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kumimoji="1" lang="en-US" altLang="ja-JP" b="1" dirty="0">
                <a:sym typeface="Wingdings" pitchFamily="2" charset="2"/>
              </a:rPr>
              <a:t>Accuracy = ~ 52.6%</a:t>
            </a:r>
          </a:p>
          <a:p>
            <a:endParaRPr lang="en-US" altLang="ja-JP" b="1" dirty="0">
              <a:sym typeface="Wingdings" pitchFamily="2" charset="2"/>
            </a:endParaRPr>
          </a:p>
          <a:p>
            <a:r>
              <a:rPr kumimoji="1" lang="en-US" altLang="ja-JP" b="1" dirty="0"/>
              <a:t>Feature importance:</a:t>
            </a:r>
          </a:p>
          <a:p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418924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6259</TotalTime>
  <Words>708</Words>
  <Application>Microsoft Macintosh PowerPoint</Application>
  <PresentationFormat>ワイド画面</PresentationFormat>
  <Paragraphs>150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Arial</vt:lpstr>
      <vt:lpstr>Calibri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Osawa, Kentaro</dc:creator>
  <cp:lastModifiedBy>Osawa, Kentaro</cp:lastModifiedBy>
  <cp:revision>7</cp:revision>
  <dcterms:created xsi:type="dcterms:W3CDTF">2022-11-14T04:07:45Z</dcterms:created>
  <dcterms:modified xsi:type="dcterms:W3CDTF">2022-11-30T18:51:35Z</dcterms:modified>
</cp:coreProperties>
</file>