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19F34A-37C0-4B2B-917D-40BC50279EF0}">
  <a:tblStyle styleId="{F519F34A-37C0-4B2B-917D-40BC50279E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CE8DE7B-165F-4138-B591-0B275486482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s-east-1.console.aws.amazon.com/cloudwatch/home?region=us-east-1#alarmsV2:alarm/Team_2_Project_3_Cloudwatch_Alarm?~(namespace~'AWS*2fBilling)" TargetMode="External"/><Relationship Id="rId3" Type="http://schemas.openxmlformats.org/officeDocument/2006/relationships/hyperlink" Target="https://us-east-1.console.aws.amazon.com/cloudwatch/home?region=us-east-1#dashboards:name=Team_2_Project_3_Cloudwatch_S3;start=PT168H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93282dab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93282dab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Philip’s “Team-2-Bronze-Silver(Batch)”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Jacob’s OpenWeather notebook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afc844e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4afc844e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961d4f81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4961d4f81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Chase: Discuss pipeline and star schema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Databricks Notebook (Silver-Gold-Air) has all of it included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last modified feature, pulling in specific files, partitioning by.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93282dab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493282dab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Link to cloudwatch alarm: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https://us-east-1.console.aws.amazon.com/cloudwatch/home?region=us-east-1#alarmsV2:alarm/Team_2_Project_3_Cloudwatch_Alarm?~(namespace~'AWS*2fBilling)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Link to cloudwatch dashboards: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https://us-east-1.console.aws.amazon.com/cloudwatch/home?region=us-east-1#dashboards:name=Team_2_Project_3_Cloudwatch_S3;start=PT168H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Glue Crawler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Glue Database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Glue Table of choice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934fbaa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4934fbaa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Nakul - views, basic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Redshift, team2 cluster, query </a:t>
            </a:r>
            <a:r>
              <a:rPr lang="en"/>
              <a:t>editor</a:t>
            </a:r>
            <a:r>
              <a:rPr lang="en"/>
              <a:t> v2, connect to cluster user = awsuser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folder?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93282dab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493282dab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Mackin -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afc844e74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4afc844e74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afc844e74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afc844e74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afc844e74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4afc844e74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afc844e74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4afc844e74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93282dab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93282dab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4afc844e74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4afc844e74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afc844e74_5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4afc844e74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afc844e74_5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4afc844e74_5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afc844e74_5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4afc844e74_5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961d4f81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4961d4f81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 - Hypotheticals vs Actual, initial up front in costs vs future stability, $48 for initial boot up of Databricks 24/7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 Streaming Bronze = approx 13mb files every 10min = 13mb x 6 = 78mb per hour x 12 hrs = 936MB per 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 Streaming Silver = approx 1.3mb files every 10 sec = 1.3mb x 6 = 7.8mb per min x 20min = 156mb/hr x 24hrs = 3,744MB per 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 Streaming Gold = approx 88mb per month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Streaming = approx 140GB per month increase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4961d4f81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4961d4f81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961d4f81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961d4f81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93282dab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93282dab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9cb7aee6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9cb7aee6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 -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961d4f8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961d4f8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Jose - For the batch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decided to use the “realtime” folder for the historical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Copied over the data using CLI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Had to restart a couple of times because the </a:t>
            </a:r>
            <a:r>
              <a:rPr lang="en"/>
              <a:t>session key expired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93282dab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93282dab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S - show ingestion bucket in S3 bronze, openaqstream folder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961d4f81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961d4f81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- open weather function team_2_open_weather_sns_trigger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Eventbridge event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93282dab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93282dab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Philip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16.png"/><Relationship Id="rId8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EPA Air Quality Pipeline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878441" y="1266325"/>
            <a:ext cx="21540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3, Team 2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913200" y="2690025"/>
            <a:ext cx="42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Use Case for US Environmental Protection Agency 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530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(Bronze to Silver)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250" y="1152800"/>
            <a:ext cx="837900" cy="8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250" y="2788400"/>
            <a:ext cx="837900" cy="8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645950" y="1990700"/>
            <a:ext cx="17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shared-bronze-layer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770000" y="3626300"/>
            <a:ext cx="15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team-2-bronze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4025" y="1057900"/>
            <a:ext cx="1027700" cy="10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850" y="1771850"/>
            <a:ext cx="837900" cy="8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6357225" y="2609750"/>
            <a:ext cx="15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team-2-silver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4025" y="3527750"/>
            <a:ext cx="1027700" cy="10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4025" y="2390900"/>
            <a:ext cx="1027700" cy="102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2"/>
          <p:cNvCxnSpPr>
            <a:stCxn id="156" idx="3"/>
            <a:endCxn id="160" idx="1"/>
          </p:cNvCxnSpPr>
          <p:nvPr/>
        </p:nvCxnSpPr>
        <p:spPr>
          <a:xfrm>
            <a:off x="1851150" y="1571750"/>
            <a:ext cx="129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2"/>
          <p:cNvCxnSpPr>
            <a:stCxn id="160" idx="3"/>
            <a:endCxn id="161" idx="1"/>
          </p:cNvCxnSpPr>
          <p:nvPr/>
        </p:nvCxnSpPr>
        <p:spPr>
          <a:xfrm>
            <a:off x="4171725" y="1571750"/>
            <a:ext cx="2331000" cy="6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2"/>
          <p:cNvSpPr txBox="1"/>
          <p:nvPr/>
        </p:nvSpPr>
        <p:spPr>
          <a:xfrm>
            <a:off x="2775575" y="3226100"/>
            <a:ext cx="17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Open-aq stream job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2560375" y="4433025"/>
            <a:ext cx="26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Open weather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stream job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9" name="Google Shape;169;p22"/>
          <p:cNvCxnSpPr>
            <a:stCxn id="157" idx="3"/>
            <a:endCxn id="164" idx="1"/>
          </p:cNvCxnSpPr>
          <p:nvPr/>
        </p:nvCxnSpPr>
        <p:spPr>
          <a:xfrm flipH="1" rot="10800000">
            <a:off x="1851150" y="2904650"/>
            <a:ext cx="1293000" cy="3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2"/>
          <p:cNvCxnSpPr>
            <a:endCxn id="163" idx="1"/>
          </p:cNvCxnSpPr>
          <p:nvPr/>
        </p:nvCxnSpPr>
        <p:spPr>
          <a:xfrm>
            <a:off x="1851025" y="3207300"/>
            <a:ext cx="1293000" cy="8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2"/>
          <p:cNvCxnSpPr>
            <a:stCxn id="164" idx="3"/>
            <a:endCxn id="161" idx="1"/>
          </p:cNvCxnSpPr>
          <p:nvPr/>
        </p:nvCxnSpPr>
        <p:spPr>
          <a:xfrm flipH="1" rot="10800000">
            <a:off x="4171725" y="2190750"/>
            <a:ext cx="2331000" cy="7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2"/>
          <p:cNvCxnSpPr>
            <a:stCxn id="163" idx="3"/>
            <a:endCxn id="161" idx="1"/>
          </p:cNvCxnSpPr>
          <p:nvPr/>
        </p:nvCxnSpPr>
        <p:spPr>
          <a:xfrm flipH="1" rot="10800000">
            <a:off x="4171725" y="2190900"/>
            <a:ext cx="2331000" cy="18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2"/>
          <p:cNvSpPr txBox="1"/>
          <p:nvPr/>
        </p:nvSpPr>
        <p:spPr>
          <a:xfrm>
            <a:off x="2565425" y="1933975"/>
            <a:ext cx="21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Open-aq one time batch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Governance Policy</a:t>
            </a:r>
            <a:endParaRPr/>
          </a:p>
        </p:txBody>
      </p:sp>
      <p:graphicFrame>
        <p:nvGraphicFramePr>
          <p:cNvPr id="179" name="Google Shape;179;p23"/>
          <p:cNvGraphicFramePr/>
          <p:nvPr/>
        </p:nvGraphicFramePr>
        <p:xfrm>
          <a:off x="952500" y="171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{F519F34A-37C0-4B2B-917D-40BC50279EF0}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 Weather API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Cleaning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Longitude, Latitude, temp, feels_like, humidity, wind_speed, wind_gust,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Datetime, sea_level, ground_level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Kept 10 / 30 columns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Aggregation (Silver to Gold)</a:t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325" y="1152800"/>
            <a:ext cx="837900" cy="8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59975" y="1990700"/>
            <a:ext cx="20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team-2-skillstorm-silver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425" y="3370338"/>
            <a:ext cx="1027700" cy="10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950" y="3458700"/>
            <a:ext cx="837900" cy="83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4"/>
          <p:cNvCxnSpPr>
            <a:stCxn id="187" idx="3"/>
            <a:endCxn id="188" idx="1"/>
          </p:cNvCxnSpPr>
          <p:nvPr/>
        </p:nvCxnSpPr>
        <p:spPr>
          <a:xfrm flipH="1" rot="10800000">
            <a:off x="1618125" y="3877587"/>
            <a:ext cx="17157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4"/>
          <p:cNvCxnSpPr/>
          <p:nvPr/>
        </p:nvCxnSpPr>
        <p:spPr>
          <a:xfrm flipH="1">
            <a:off x="1100525" y="2390900"/>
            <a:ext cx="7500" cy="9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4"/>
          <p:cNvSpPr txBox="1"/>
          <p:nvPr/>
        </p:nvSpPr>
        <p:spPr>
          <a:xfrm>
            <a:off x="11825" y="4296600"/>
            <a:ext cx="218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Databricks Spark Job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Team_2_Silver_gold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2620700" y="4404300"/>
            <a:ext cx="22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eam -2-skillstorm-gold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1225" y="279775"/>
            <a:ext cx="3577663" cy="277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5400" y="2989844"/>
            <a:ext cx="791275" cy="872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86675" y="3025349"/>
            <a:ext cx="791275" cy="836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77950" y="3009723"/>
            <a:ext cx="791275" cy="8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Monitoring, Logging, Auditing (Cloudwatch &amp; Glue)</a:t>
            </a:r>
            <a:endParaRPr/>
          </a:p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3">
            <a:alphaModFix/>
          </a:blip>
          <a:srcRect b="7969" l="0" r="0" t="0"/>
          <a:stretch/>
        </p:blipFill>
        <p:spPr>
          <a:xfrm>
            <a:off x="152400" y="1170200"/>
            <a:ext cx="4531863" cy="18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5"/>
          <p:cNvPicPr preferRelativeResize="0"/>
          <p:nvPr/>
        </p:nvPicPr>
        <p:blipFill rotWithShape="1">
          <a:blip r:embed="rId4">
            <a:alphaModFix/>
          </a:blip>
          <a:srcRect b="7595" l="0" r="0" t="0"/>
          <a:stretch/>
        </p:blipFill>
        <p:spPr>
          <a:xfrm>
            <a:off x="4475550" y="1170200"/>
            <a:ext cx="4516051" cy="184672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 txBox="1"/>
          <p:nvPr/>
        </p:nvSpPr>
        <p:spPr>
          <a:xfrm>
            <a:off x="345850" y="3127300"/>
            <a:ext cx="343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Cloudwatch Dashboard S3 BucketSizeBytes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4684275" y="3127300"/>
            <a:ext cx="363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Cloudwatch Dashboard S3 NumberOfObjects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 (Redshift)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1041275" y="1986750"/>
            <a:ext cx="2917500" cy="934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/>
              <a:t>Walkthrough:</a:t>
            </a:r>
            <a:endParaRPr i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– Redshift Demo –</a:t>
            </a:r>
            <a:endParaRPr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(Quicksight)</a:t>
            </a:r>
            <a:endParaRPr/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75" y="958725"/>
            <a:ext cx="8573701" cy="385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63" y="0"/>
            <a:ext cx="869567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702"/>
            <a:ext cx="9144001" cy="4780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238"/>
            <a:ext cx="9144000" cy="489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413"/>
            <a:ext cx="9144002" cy="483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4309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Pipeline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Ingestion, Governance &amp;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ETL - raw to curated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Monitoring the Pipeline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Warehouse &amp; Visualization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Pricing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1839"/>
            <a:ext cx="9143999" cy="4599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00" y="557024"/>
            <a:ext cx="8358101" cy="29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0" y="905100"/>
            <a:ext cx="9056699" cy="30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311700" y="1229875"/>
            <a:ext cx="8745600" cy="20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25" y="0"/>
            <a:ext cx="7849074" cy="26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425" y="2618000"/>
            <a:ext cx="7849074" cy="25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" name="Google Shape;279;p36"/>
          <p:cNvGraphicFramePr/>
          <p:nvPr/>
        </p:nvGraphicFramePr>
        <p:xfrm>
          <a:off x="476150" y="794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{FCE8DE7B-165F-4138-B591-0B275486482E}</a:tableStyleId>
              </a:tblPr>
              <a:tblGrid>
                <a:gridCol w="1092775"/>
                <a:gridCol w="1026275"/>
                <a:gridCol w="1083525"/>
                <a:gridCol w="2006700"/>
                <a:gridCol w="845675"/>
              </a:tblGrid>
              <a:tr h="1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PROJECT REQ</a:t>
                      </a:r>
                      <a:endParaRPr b="1"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SERVICE</a:t>
                      </a:r>
                      <a:endParaRPr b="1" sz="800"/>
                    </a:p>
                  </a:txBody>
                  <a:tcPr marT="63500" marB="63500" marR="63500" marL="63500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DESCRIPTION</a:t>
                      </a:r>
                      <a:endParaRPr b="1" sz="800"/>
                    </a:p>
                  </a:txBody>
                  <a:tcPr marT="63500" marB="63500" marR="63500" marL="63500"/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PRICE / MO</a:t>
                      </a:r>
                      <a:endParaRPr b="1" sz="800"/>
                    </a:p>
                  </a:txBody>
                  <a:tcPr marT="63500" marB="63500" marR="63500" marL="63500"/>
                </a:tc>
              </a:tr>
              <a:tr h="1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Ingestion Streaming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AWS SNS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Real time data = $0 &lt; 1,000,000 requests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$0.00</a:t>
                      </a:r>
                      <a:endParaRPr b="1" sz="800"/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ETL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Databricks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Lambda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Databricks Standard i3.xlarge 4CPU/30GB,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 instances / cluster x 4hrs/day, 30 days/mo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Lambda $0/mo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$240.00</a:t>
                      </a:r>
                      <a:endParaRPr b="1" sz="800"/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Storage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AWS S3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4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Glacier Instant Retrieval = $0.004/GB/month x 50GB/mo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4CC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$0.20</a:t>
                      </a:r>
                      <a:endParaRPr b="1" sz="800"/>
                    </a:p>
                  </a:txBody>
                  <a:tcPr marT="63500" marB="63500" marR="63500" marL="63500">
                    <a:solidFill>
                      <a:srgbClr val="F4CCCC"/>
                    </a:solidFill>
                  </a:tcPr>
                </a:tc>
              </a:tr>
              <a:tr h="1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Storage Catalog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AWS Glue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 crawlers x 0.02 hours x 0.44 USD per DPU-hour </a:t>
                      </a:r>
                      <a:endParaRPr sz="200"/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$0.04</a:t>
                      </a:r>
                      <a:endParaRPr b="1" sz="800"/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32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Storage Security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AWS IAM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User permissions, Free Tier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$0.00</a:t>
                      </a:r>
                      <a:endParaRPr b="1" sz="800"/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3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Data Warehouse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AWS Redshift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4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Reserved Instance, 1 yrs, US East, no upfront cost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Dc2.large, 640GB RAM, 8 nodes, 2 clusters*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4CC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$161.00</a:t>
                      </a:r>
                      <a:endParaRPr b="1" sz="800"/>
                    </a:p>
                  </a:txBody>
                  <a:tcPr marT="63500" marB="63500" marR="63500" marL="63500">
                    <a:solidFill>
                      <a:srgbClr val="F4CCCC"/>
                    </a:solidFill>
                  </a:tcPr>
                </a:tc>
              </a:tr>
              <a:tr h="48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Data Visualization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AWS Quicksight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4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Enterprise Level: 2 Authors, 5 Readers, 30 days/mo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$250 base fee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4CC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$49.40</a:t>
                      </a:r>
                      <a:endParaRPr b="1" sz="800"/>
                    </a:p>
                  </a:txBody>
                  <a:tcPr marT="63500" marB="63500" marR="63500" marL="63500">
                    <a:solidFill>
                      <a:srgbClr val="F4CCCC"/>
                    </a:solidFill>
                  </a:tcPr>
                </a:tc>
              </a:tr>
              <a:tr h="24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Monitoring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AWS Cloudwatch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AWS Cloudtrail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Metrics on all stages, thresholds and alarms, user activity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$0.00</a:t>
                      </a:r>
                      <a:endParaRPr b="1" sz="800"/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39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Orchestration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Apache Airflow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Hypothetical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Environment monthly costs: 357.70 USD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Worker monthly costs: 6.69 USD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Scheduler monthly costs: 0 USD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Meta database monthly costs: 0.10 USD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800"/>
                        <a:t>$364.49</a:t>
                      </a:r>
                      <a:endParaRPr b="1" i="1" sz="800"/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80" name="Google Shape;280;p36"/>
          <p:cNvSpPr txBox="1"/>
          <p:nvPr>
            <p:ph type="title"/>
          </p:nvPr>
        </p:nvSpPr>
        <p:spPr>
          <a:xfrm>
            <a:off x="159750" y="123025"/>
            <a:ext cx="2965500" cy="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 Estimate </a:t>
            </a:r>
            <a:endParaRPr/>
          </a:p>
        </p:txBody>
      </p:sp>
      <p:sp>
        <p:nvSpPr>
          <p:cNvPr id="281" name="Google Shape;281;p36"/>
          <p:cNvSpPr txBox="1"/>
          <p:nvPr/>
        </p:nvSpPr>
        <p:spPr>
          <a:xfrm>
            <a:off x="7019875" y="1794175"/>
            <a:ext cx="19131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Total: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$815.13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per month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 end-to-end data pipeline with the following requirements using AWS: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Ingestion: historical and real time global air quality metrics and weather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Storage: S3 bucket with bronze, silver, and gold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ETL: data cleaning, transformation, and aggregation through gold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Consumption: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warehouse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Security, monitoring, logging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Orchestration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Services and Tools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2375"/>
            <a:ext cx="9143999" cy="42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Ingestion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51900" y="1229875"/>
            <a:ext cx="3043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Tasks</a:t>
            </a:r>
            <a:endParaRPr sz="21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Batch import historical data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8453" lvl="1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Stream real-time openaq data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28453" lvl="1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Obtain weather data from external sources</a:t>
            </a:r>
            <a:endParaRPr sz="17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175" y="1017800"/>
            <a:ext cx="5713156" cy="32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Ingestion - Historical Batch Air Quality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3786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‘sync’ command in amazon CLI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Took 6 hours to copy data up til March 2022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29875"/>
            <a:ext cx="4191974" cy="15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Ingestion - Streaming Air Quality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25" y="1096400"/>
            <a:ext cx="4179101" cy="3620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3200" y="1017790"/>
            <a:ext cx="4179099" cy="2858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Ingestion - Streaming Weather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52212" l="0" r="0" t="0"/>
          <a:stretch/>
        </p:blipFill>
        <p:spPr>
          <a:xfrm>
            <a:off x="100650" y="2175313"/>
            <a:ext cx="8475799" cy="7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9738" y="1165688"/>
            <a:ext cx="5905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300" y="1222850"/>
            <a:ext cx="51435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1313" y="1145250"/>
            <a:ext cx="1278569" cy="65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0"/>
          <p:cNvCxnSpPr>
            <a:stCxn id="133" idx="3"/>
            <a:endCxn id="135" idx="1"/>
          </p:cNvCxnSpPr>
          <p:nvPr/>
        </p:nvCxnSpPr>
        <p:spPr>
          <a:xfrm>
            <a:off x="4740288" y="1470488"/>
            <a:ext cx="6810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7" name="Google Shape;13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0900" y="1184750"/>
            <a:ext cx="609600" cy="57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0"/>
          <p:cNvCxnSpPr>
            <a:stCxn id="135" idx="3"/>
            <a:endCxn id="137" idx="1"/>
          </p:cNvCxnSpPr>
          <p:nvPr/>
        </p:nvCxnSpPr>
        <p:spPr>
          <a:xfrm>
            <a:off x="6699881" y="1470500"/>
            <a:ext cx="6810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9" name="Google Shape;13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25938" y="1213325"/>
            <a:ext cx="5334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9788" y="1165700"/>
            <a:ext cx="59055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5436750" y="1901100"/>
            <a:ext cx="124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*Free API Limitations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2" name="Google Shape;142;p20"/>
          <p:cNvCxnSpPr>
            <a:stCxn id="139" idx="3"/>
            <a:endCxn id="133" idx="1"/>
          </p:cNvCxnSpPr>
          <p:nvPr/>
        </p:nvCxnSpPr>
        <p:spPr>
          <a:xfrm>
            <a:off x="3459338" y="1470500"/>
            <a:ext cx="6903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0"/>
          <p:cNvCxnSpPr>
            <a:stCxn id="140" idx="3"/>
            <a:endCxn id="139" idx="1"/>
          </p:cNvCxnSpPr>
          <p:nvPr/>
        </p:nvCxnSpPr>
        <p:spPr>
          <a:xfrm>
            <a:off x="2320338" y="1470500"/>
            <a:ext cx="6057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0"/>
          <p:cNvCxnSpPr>
            <a:stCxn id="134" idx="3"/>
            <a:endCxn id="140" idx="1"/>
          </p:cNvCxnSpPr>
          <p:nvPr/>
        </p:nvCxnSpPr>
        <p:spPr>
          <a:xfrm>
            <a:off x="1067650" y="1470500"/>
            <a:ext cx="6621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Governance Policy</a:t>
            </a:r>
            <a:endParaRPr/>
          </a:p>
        </p:txBody>
      </p:sp>
      <p:graphicFrame>
        <p:nvGraphicFramePr>
          <p:cNvPr id="150" name="Google Shape;150;p21"/>
          <p:cNvGraphicFramePr/>
          <p:nvPr/>
        </p:nvGraphicFramePr>
        <p:xfrm>
          <a:off x="311700" y="101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{F519F34A-37C0-4B2B-917D-40BC50279EF0}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AQ Data Exploration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Cleaning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Attribution, SourceName, SourceType: </a:t>
                      </a:r>
                      <a:r>
                        <a:rPr lang="en" sz="1000"/>
                        <a:t>who collected the air quality data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Mobile: </a:t>
                      </a:r>
                      <a:r>
                        <a:rPr lang="en" sz="1000"/>
                        <a:t>boolean if station is mobile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Date Local:</a:t>
                      </a:r>
                      <a:r>
                        <a:rPr lang="en" sz="1000"/>
                        <a:t> Local time for air quality collection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6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</a:rPr>
                        <a:t>Unnecessary Columns dropped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City, Country, Location, Coordinates: </a:t>
                      </a:r>
                      <a:r>
                        <a:rPr lang="en" sz="1000"/>
                        <a:t>where the air quality is being collected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Null Policy - fill or drop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require coordinates &amp; metrics, else drop row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Parameter, Unit, Value: </a:t>
                      </a:r>
                      <a:r>
                        <a:rPr lang="en" sz="1000"/>
                        <a:t>metrics for air quality, (</a:t>
                      </a:r>
                      <a:r>
                        <a:rPr lang="en" sz="1000">
                          <a:solidFill>
                            <a:srgbClr val="333333"/>
                          </a:solidFill>
                        </a:rPr>
                        <a:t>µg/m3</a:t>
                      </a:r>
                      <a:r>
                        <a:rPr lang="en" sz="1000"/>
                        <a:t>) micrograms per cubic meter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Data Types</a:t>
                      </a:r>
                      <a:endParaRPr b="1"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n" sz="1000"/>
                        <a:t>Uniform metric units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Date: </a:t>
                      </a:r>
                      <a:r>
                        <a:rPr lang="en" sz="1000"/>
                        <a:t>Contains local time and utc time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b="1" lang="en" sz="1000"/>
                        <a:t>UTC: </a:t>
                      </a:r>
                      <a:r>
                        <a:rPr lang="en" sz="1000"/>
                        <a:t>Universal time for air quality collection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Data Partitioned by</a:t>
                      </a:r>
                      <a:endParaRPr b="1"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n" sz="1000"/>
                        <a:t>Year or Location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n" sz="1000"/>
                        <a:t>Data is ingested every 15 minutes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