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976" r:id="rId1"/>
  </p:sldMasterIdLst>
  <p:notesMasterIdLst>
    <p:notesMasterId r:id="rId4"/>
  </p:notesMasterIdLst>
  <p:handoutMasterIdLst>
    <p:handoutMasterId r:id="rId5"/>
  </p:handoutMasterIdLst>
  <p:sldIdLst>
    <p:sldId id="276" r:id="rId2"/>
    <p:sldId id="279" r:id="rId3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680" userDrawn="1">
          <p15:clr>
            <a:srgbClr val="A4A3A4"/>
          </p15:clr>
        </p15:guide>
        <p15:guide id="4" pos="816" userDrawn="1">
          <p15:clr>
            <a:srgbClr val="A4A3A4"/>
          </p15:clr>
        </p15:guide>
        <p15:guide id="5" pos="6864" userDrawn="1">
          <p15:clr>
            <a:srgbClr val="A4A3A4"/>
          </p15:clr>
        </p15:guide>
        <p15:guide id="6" orient="horz" pos="1117" userDrawn="1">
          <p15:clr>
            <a:srgbClr val="A4A3A4"/>
          </p15:clr>
        </p15:guide>
        <p15:guide id="7" orient="horz" pos="40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BD"/>
    <a:srgbClr val="AFD3FF"/>
    <a:srgbClr val="D9D9D9"/>
    <a:srgbClr val="CCCCCC"/>
    <a:srgbClr val="FFFFFF"/>
    <a:srgbClr val="F8F8F8"/>
    <a:srgbClr val="BBBBBB"/>
    <a:srgbClr val="145194"/>
    <a:srgbClr val="C3121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8" autoAdjust="0"/>
    <p:restoredTop sz="95701" autoAdjust="0"/>
  </p:normalViewPr>
  <p:slideViewPr>
    <p:cSldViewPr snapToObjects="1">
      <p:cViewPr varScale="1">
        <p:scale>
          <a:sx n="104" d="100"/>
          <a:sy n="104" d="100"/>
        </p:scale>
        <p:origin x="224" y="296"/>
      </p:cViewPr>
      <p:guideLst>
        <p:guide pos="7680"/>
        <p:guide pos="816"/>
        <p:guide pos="6864"/>
        <p:guide orient="horz" pos="1117"/>
        <p:guide orient="horz" pos="4042"/>
      </p:guideLst>
    </p:cSldViewPr>
  </p:slideViewPr>
  <p:outlineViewPr>
    <p:cViewPr>
      <p:scale>
        <a:sx n="33" d="100"/>
        <a:sy n="33" d="100"/>
      </p:scale>
      <p:origin x="0" y="-13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handoutMaster" Target="handoutMasters/handoutMaster1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20DB9D-8536-654A-936B-4C4EC4233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7AF7E-1FE2-F140-8E54-7F13048705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0B166-B96F-EE47-9501-37B4AB134360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1E391-0CC3-984B-BADC-3F172DAE7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F6583-E180-2747-A1B1-5A1532667E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BB0FC-F5C7-4E4E-B46D-C2684C3E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88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9349" y="2680320"/>
            <a:ext cx="10428651" cy="1557127"/>
          </a:xfrm>
        </p:spPr>
        <p:txBody>
          <a:bodyPr anchor="ctr"/>
          <a:lstStyle>
            <a:lvl1pPr algn="l">
              <a:defRPr sz="6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9349" y="4329522"/>
            <a:ext cx="10428651" cy="1655762"/>
          </a:xfrm>
        </p:spPr>
        <p:txBody>
          <a:bodyPr/>
          <a:lstStyle>
            <a:lvl1pPr marL="0" indent="0" algn="l">
              <a:buNone/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64481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219204"/>
            <a:ext cx="5520184" cy="246182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B85341-0E74-D94D-B33E-539CA459CC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40016" y="1219204"/>
            <a:ext cx="5520184" cy="246182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3139EB-C59A-B04F-A127-B05FF85DB58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1800" y="3875604"/>
            <a:ext cx="5520184" cy="246182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F8E699-5C58-DF40-ACCB-499480EBE83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40016" y="3875604"/>
            <a:ext cx="5520184" cy="246182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24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32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7CDC-8721-3441-81D3-21F4909EB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79966"/>
            <a:ext cx="11328829" cy="6245378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029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279967"/>
            <a:ext cx="11328829" cy="81756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the main takeaway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 hasCustomPrompt="1"/>
          </p:nvPr>
        </p:nvSpPr>
        <p:spPr>
          <a:xfrm>
            <a:off x="2133600" y="2147664"/>
            <a:ext cx="7924800" cy="365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226570"/>
            <a:ext cx="7008349" cy="29421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edit the title and description of chart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540008"/>
            <a:ext cx="7008349" cy="294218"/>
          </a:xfrm>
        </p:spPr>
        <p:txBody>
          <a:bodyPr>
            <a:noAutofit/>
          </a:bodyPr>
          <a:lstStyle>
            <a:lvl1pPr>
              <a:defRPr sz="1400" baseline="0"/>
            </a:lvl1pPr>
          </a:lstStyle>
          <a:p>
            <a:pPr lvl="0"/>
            <a:r>
              <a:rPr lang="en-US" dirty="0"/>
              <a:t>n=100,000; Further explanations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SOURCE: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95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279967"/>
            <a:ext cx="11328829" cy="81756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the main takeaway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 hasCustomPrompt="1"/>
          </p:nvPr>
        </p:nvSpPr>
        <p:spPr>
          <a:xfrm>
            <a:off x="1369230" y="1340768"/>
            <a:ext cx="9453541" cy="47525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9004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279967"/>
            <a:ext cx="11328829" cy="81756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the main takeaway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78913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1800" y="1649832"/>
            <a:ext cx="11328829" cy="419693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226570"/>
            <a:ext cx="11328829" cy="29421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edit the title and description of chart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2422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9741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219204"/>
            <a:ext cx="5424173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B85341-0E74-D94D-B33E-539CA459CC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36027" y="1219204"/>
            <a:ext cx="5424173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076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219204"/>
            <a:ext cx="3599971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685A54-B33E-9242-83DB-941F6A0A111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296015" y="1219204"/>
            <a:ext cx="3599971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8BE5EC-2A53-374F-B86F-D18AA5EEAB0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60229" y="1219204"/>
            <a:ext cx="3599971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808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219204"/>
            <a:ext cx="11328829" cy="4627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017000" y="63500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0D6EFB9-9230-4B7B-84CF-BF17657CE3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9656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51" r:id="rId2"/>
    <p:sldLayoutId id="2147484035" r:id="rId3"/>
    <p:sldLayoutId id="2147484055" r:id="rId4"/>
    <p:sldLayoutId id="2147484056" r:id="rId5"/>
    <p:sldLayoutId id="2147484038" r:id="rId6"/>
    <p:sldLayoutId id="2147483978" r:id="rId7"/>
    <p:sldLayoutId id="2147484052" r:id="rId8"/>
    <p:sldLayoutId id="2147484053" r:id="rId9"/>
    <p:sldLayoutId id="2147484054" r:id="rId10"/>
    <p:sldLayoutId id="2147484057" r:id="rId11"/>
  </p:sldLayoutIdLst>
  <p:hf hdr="0" dt="0"/>
  <p:txStyles>
    <p:titleStyle>
      <a:lvl1pPr algn="l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None/>
        <a:defRPr sz="2000" kern="800" spc="-13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F69F-DECD-A248-A8E1-158B589A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8F7BB-16D8-604D-80B7-942E08564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Week 5, you replicated a visual in </a:t>
            </a:r>
            <a:r>
              <a:rPr lang="en-US" dirty="0" err="1"/>
              <a:t>ggplot</a:t>
            </a:r>
            <a:r>
              <a:rPr lang="en-US" dirty="0"/>
              <a:t> – now make it look pretty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Grading criteria:</a:t>
            </a:r>
          </a:p>
          <a:p>
            <a:pPr marL="745056" lvl="1" indent="-285750">
              <a:buFont typeface="Arial" panose="020B0604020202020204" pitchFamily="34" charset="0"/>
              <a:buChar char="•"/>
            </a:pPr>
            <a:r>
              <a:rPr lang="en-US" dirty="0"/>
              <a:t>Theme elements</a:t>
            </a:r>
          </a:p>
          <a:p>
            <a:pPr marL="745056" lvl="1" indent="-285750">
              <a:buFont typeface="Arial" panose="020B0604020202020204" pitchFamily="34" charset="0"/>
              <a:buChar char="•"/>
            </a:pPr>
            <a:r>
              <a:rPr lang="en-US" dirty="0"/>
              <a:t>Axis scales</a:t>
            </a:r>
          </a:p>
          <a:p>
            <a:pPr marL="745056" lvl="1" indent="-285750">
              <a:buFont typeface="Arial" panose="020B0604020202020204" pitchFamily="34" charset="0"/>
              <a:buChar char="•"/>
            </a:pPr>
            <a:r>
              <a:rPr lang="en-US" dirty="0"/>
              <a:t>Colors</a:t>
            </a:r>
          </a:p>
          <a:p>
            <a:pPr marL="745056" lvl="1" indent="-285750">
              <a:buFont typeface="Arial" panose="020B0604020202020204" pitchFamily="34" charset="0"/>
              <a:buChar char="•"/>
            </a:pPr>
            <a:r>
              <a:rPr lang="en-US" dirty="0"/>
              <a:t>Axis limits</a:t>
            </a:r>
          </a:p>
          <a:p>
            <a:pPr marL="745056" lvl="1" indent="-285750">
              <a:buFont typeface="Arial" panose="020B0604020202020204" pitchFamily="34" charset="0"/>
              <a:buChar char="•"/>
            </a:pPr>
            <a:r>
              <a:rPr lang="en-US" dirty="0"/>
              <a:t>Text elements (titles, subtitles, labels, annotations)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20692-B705-4347-912B-C934260FFC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B909-207F-E243-88E4-0FB3B389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92206-35B9-C847-8B48-7B056C5DB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a political claim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a data visualization that refutes/supports that political claim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Reference any articles that include your data/visual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32198-A1B4-924F-9E95-073AA7A40B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8514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Jeff's Blue and Gold">
      <a:dk1>
        <a:srgbClr val="5F5F5F"/>
      </a:dk1>
      <a:lt1>
        <a:srgbClr val="F8F8F8"/>
      </a:lt1>
      <a:dk2>
        <a:srgbClr val="292929"/>
      </a:dk2>
      <a:lt2>
        <a:srgbClr val="B2B2B2"/>
      </a:lt2>
      <a:accent1>
        <a:srgbClr val="4D4D4D"/>
      </a:accent1>
      <a:accent2>
        <a:srgbClr val="000099"/>
      </a:accent2>
      <a:accent3>
        <a:srgbClr val="DBD400"/>
      </a:accent3>
      <a:accent4>
        <a:srgbClr val="530093"/>
      </a:accent4>
      <a:accent5>
        <a:srgbClr val="DBA400"/>
      </a:accent5>
      <a:accent6>
        <a:srgbClr val="777777"/>
      </a:accent6>
      <a:hlink>
        <a:srgbClr val="0000EE"/>
      </a:hlink>
      <a:folHlink>
        <a:srgbClr val="551A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E8E13485-39BB-6D44-A7B3-F8954A06E024}" vid="{C1617574-1BFE-0246-9F7B-D2AD901668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2_Office Theme</Template>
  <TotalTime>689</TotalTime>
  <Words>67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2_Office Theme</vt:lpstr>
      <vt:lpstr>Homework 1</vt:lpstr>
      <vt:lpstr>Homework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495r – Presenting Data</dc:title>
  <dc:creator>Microsoft Office User</dc:creator>
  <cp:lastModifiedBy>Microsoft Office User</cp:lastModifiedBy>
  <cp:revision>18</cp:revision>
  <dcterms:created xsi:type="dcterms:W3CDTF">2020-10-07T12:45:32Z</dcterms:created>
  <dcterms:modified xsi:type="dcterms:W3CDTF">2020-10-11T04:51:37Z</dcterms:modified>
</cp:coreProperties>
</file>