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76" r:id="rId1"/>
  </p:sldMasterIdLst>
  <p:notesMasterIdLst>
    <p:notesMasterId r:id="rId32"/>
  </p:notesMasterIdLst>
  <p:handoutMasterIdLst>
    <p:handoutMasterId r:id="rId33"/>
  </p:handoutMasterIdLst>
  <p:sldIdLst>
    <p:sldId id="256" r:id="rId2"/>
    <p:sldId id="1622" r:id="rId3"/>
    <p:sldId id="1623" r:id="rId4"/>
    <p:sldId id="1590" r:id="rId5"/>
    <p:sldId id="1591" r:id="rId6"/>
    <p:sldId id="1592" r:id="rId7"/>
    <p:sldId id="1593" r:id="rId8"/>
    <p:sldId id="1639" r:id="rId9"/>
    <p:sldId id="1603" r:id="rId10"/>
    <p:sldId id="1594" r:id="rId11"/>
    <p:sldId id="1600" r:id="rId12"/>
    <p:sldId id="1624" r:id="rId13"/>
    <p:sldId id="1625" r:id="rId14"/>
    <p:sldId id="1626" r:id="rId15"/>
    <p:sldId id="1628" r:id="rId16"/>
    <p:sldId id="1629" r:id="rId17"/>
    <p:sldId id="1627" r:id="rId18"/>
    <p:sldId id="1630" r:id="rId19"/>
    <p:sldId id="1631" r:id="rId20"/>
    <p:sldId id="1633" r:id="rId21"/>
    <p:sldId id="1634" r:id="rId22"/>
    <p:sldId id="1635" r:id="rId23"/>
    <p:sldId id="1636" r:id="rId24"/>
    <p:sldId id="1637" r:id="rId25"/>
    <p:sldId id="1638" r:id="rId26"/>
    <p:sldId id="1598" r:id="rId27"/>
    <p:sldId id="1621" r:id="rId28"/>
    <p:sldId id="1573" r:id="rId29"/>
    <p:sldId id="1596" r:id="rId30"/>
    <p:sldId id="1604" r:id="rId31"/>
  </p:sldIdLst>
  <p:sldSz cx="12192000" cy="6858000"/>
  <p:notesSz cx="6858000" cy="9144000"/>
  <p:embeddedFontLst>
    <p:embeddedFont>
      <p:font typeface="Calibri" panose="020F0502020204030204" pitchFamily="34" charset="0"/>
      <p:regular r:id="rId34"/>
      <p:bold r:id="rId34"/>
      <p:italic r:id="rId34"/>
      <p:boldItalic r:id="rId34"/>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3" pos="7680" userDrawn="1">
          <p15:clr>
            <a:srgbClr val="A4A3A4"/>
          </p15:clr>
        </p15:guide>
        <p15:guide id="4" pos="816" userDrawn="1">
          <p15:clr>
            <a:srgbClr val="A4A3A4"/>
          </p15:clr>
        </p15:guide>
        <p15:guide id="5" pos="6864" userDrawn="1">
          <p15:clr>
            <a:srgbClr val="A4A3A4"/>
          </p15:clr>
        </p15:guide>
        <p15:guide id="6" orient="horz" pos="1117" userDrawn="1">
          <p15:clr>
            <a:srgbClr val="A4A3A4"/>
          </p15:clr>
        </p15:guide>
        <p15:guide id="7" orient="horz" pos="404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121C"/>
    <a:srgbClr val="000000"/>
    <a:srgbClr val="FFFFFF"/>
    <a:srgbClr val="0056BD"/>
    <a:srgbClr val="AFD3FF"/>
    <a:srgbClr val="D9D9D9"/>
    <a:srgbClr val="CCCCCC"/>
    <a:srgbClr val="F8F8F8"/>
    <a:srgbClr val="BBBBBB"/>
    <a:srgbClr val="1451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78" autoAdjust="0"/>
    <p:restoredTop sz="86306" autoAdjust="0"/>
  </p:normalViewPr>
  <p:slideViewPr>
    <p:cSldViewPr snapToObjects="1">
      <p:cViewPr varScale="1">
        <p:scale>
          <a:sx n="92" d="100"/>
          <a:sy n="92" d="100"/>
        </p:scale>
        <p:origin x="856" y="192"/>
      </p:cViewPr>
      <p:guideLst>
        <p:guide pos="7680"/>
        <p:guide pos="816"/>
        <p:guide pos="6864"/>
        <p:guide orient="horz" pos="1117"/>
        <p:guide orient="horz" pos="4042"/>
      </p:guideLst>
    </p:cSldViewPr>
  </p:slideViewPr>
  <p:outlineViewPr>
    <p:cViewPr>
      <p:scale>
        <a:sx n="33" d="100"/>
        <a:sy n="33" d="100"/>
      </p:scale>
      <p:origin x="0" y="-1344"/>
    </p:cViewPr>
  </p:outlin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99" d="100"/>
          <a:sy n="99" d="100"/>
        </p:scale>
        <p:origin x="427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NUL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Accounts</c:v>
                </c:pt>
              </c:strCache>
            </c:strRef>
          </c:tx>
          <c:spPr>
            <a:solidFill>
              <a:schemeClr val="accent1">
                <a:lumMod val="40000"/>
                <a:lumOff val="60000"/>
              </a:schemeClr>
            </a:solidFill>
            <a:ln w="19050">
              <a:solidFill>
                <a:schemeClr val="lt1"/>
              </a:solidFill>
            </a:ln>
            <a:effectLst/>
          </c:spPr>
          <c:invertIfNegative val="0"/>
          <c:dPt>
            <c:idx val="2"/>
            <c:invertIfNegative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8ED2-C94A-A072-5C80BAF2455F}"/>
              </c:ext>
            </c:extLst>
          </c:dPt>
          <c:dPt>
            <c:idx val="5"/>
            <c:invertIfNegative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8ED2-C94A-A072-5C80BAF2455F}"/>
              </c:ext>
            </c:extLst>
          </c:dPt>
          <c:cat>
            <c:strRef>
              <c:f>Sheet1!$A$2:$A$7</c:f>
              <c:strCache>
                <c:ptCount val="6"/>
                <c:pt idx="0">
                  <c:v>A+</c:v>
                </c:pt>
                <c:pt idx="1">
                  <c:v>A  </c:v>
                </c:pt>
                <c:pt idx="2">
                  <c:v>B  </c:v>
                </c:pt>
                <c:pt idx="3">
                  <c:v>C  </c:v>
                </c:pt>
                <c:pt idx="4">
                  <c:v>D  </c:v>
                </c:pt>
                <c:pt idx="5">
                  <c:v>All other </c:v>
                </c:pt>
              </c:strCache>
            </c:strRef>
          </c:cat>
          <c:val>
            <c:numRef>
              <c:f>Sheet1!$B$2:$B$7</c:f>
              <c:numCache>
                <c:formatCode>0%</c:formatCode>
                <c:ptCount val="6"/>
                <c:pt idx="0">
                  <c:v>0.02</c:v>
                </c:pt>
                <c:pt idx="1">
                  <c:v>7.0000000000000007E-2</c:v>
                </c:pt>
                <c:pt idx="2">
                  <c:v>0.31</c:v>
                </c:pt>
                <c:pt idx="3">
                  <c:v>0.39</c:v>
                </c:pt>
                <c:pt idx="4">
                  <c:v>0.02</c:v>
                </c:pt>
                <c:pt idx="5">
                  <c:v>0.19</c:v>
                </c:pt>
              </c:numCache>
            </c:numRef>
          </c:val>
          <c:extLst>
            <c:ext xmlns:c16="http://schemas.microsoft.com/office/drawing/2014/chart" uri="{C3380CC4-5D6E-409C-BE32-E72D297353CC}">
              <c16:uniqueId val="{00000004-8ED2-C94A-A072-5C80BAF2455F}"/>
            </c:ext>
          </c:extLst>
        </c:ser>
        <c:ser>
          <c:idx val="1"/>
          <c:order val="1"/>
          <c:tx>
            <c:strRef>
              <c:f>Sheet1!$C$1</c:f>
              <c:strCache>
                <c:ptCount val="1"/>
                <c:pt idx="0">
                  <c:v>Revenue</c:v>
                </c:pt>
              </c:strCache>
            </c:strRef>
          </c:tx>
          <c:spPr>
            <a:solidFill>
              <a:schemeClr val="accent1"/>
            </a:solidFill>
            <a:ln w="19050">
              <a:solidFill>
                <a:schemeClr val="lt1"/>
              </a:solidFill>
            </a:ln>
            <a:effectLst/>
          </c:spPr>
          <c:invertIfNegative val="0"/>
          <c:cat>
            <c:strRef>
              <c:f>Sheet1!$A$2:$A$7</c:f>
              <c:strCache>
                <c:ptCount val="6"/>
                <c:pt idx="0">
                  <c:v>A+</c:v>
                </c:pt>
                <c:pt idx="1">
                  <c:v>A  </c:v>
                </c:pt>
                <c:pt idx="2">
                  <c:v>B  </c:v>
                </c:pt>
                <c:pt idx="3">
                  <c:v>C  </c:v>
                </c:pt>
                <c:pt idx="4">
                  <c:v>D  </c:v>
                </c:pt>
                <c:pt idx="5">
                  <c:v>All other </c:v>
                </c:pt>
              </c:strCache>
            </c:strRef>
          </c:cat>
          <c:val>
            <c:numRef>
              <c:f>Sheet1!$C$2:$C$7</c:f>
              <c:numCache>
                <c:formatCode>0%</c:formatCode>
                <c:ptCount val="6"/>
                <c:pt idx="0">
                  <c:v>0.21</c:v>
                </c:pt>
                <c:pt idx="1">
                  <c:v>0.25</c:v>
                </c:pt>
                <c:pt idx="2">
                  <c:v>0.32</c:v>
                </c:pt>
                <c:pt idx="3">
                  <c:v>0.15</c:v>
                </c:pt>
                <c:pt idx="4">
                  <c:v>0.02</c:v>
                </c:pt>
                <c:pt idx="5">
                  <c:v>0.05</c:v>
                </c:pt>
              </c:numCache>
            </c:numRef>
          </c:val>
          <c:extLst>
            <c:ext xmlns:c16="http://schemas.microsoft.com/office/drawing/2014/chart" uri="{C3380CC4-5D6E-409C-BE32-E72D297353CC}">
              <c16:uniqueId val="{00000005-8ED2-C94A-A072-5C80BAF2455F}"/>
            </c:ext>
          </c:extLst>
        </c:ser>
        <c:dLbls>
          <c:showLegendKey val="0"/>
          <c:showVal val="0"/>
          <c:showCatName val="0"/>
          <c:showSerName val="0"/>
          <c:showPercent val="0"/>
          <c:showBubbleSize val="0"/>
        </c:dLbls>
        <c:gapWidth val="33"/>
        <c:axId val="578771967"/>
        <c:axId val="687166015"/>
      </c:barChart>
      <c:valAx>
        <c:axId val="687166015"/>
        <c:scaling>
          <c:orientation val="minMax"/>
          <c:max val="0.4"/>
        </c:scaling>
        <c:delete val="0"/>
        <c:axPos val="l"/>
        <c:numFmt formatCode="0%" sourceLinked="1"/>
        <c:majorTickMark val="out"/>
        <c:minorTickMark val="none"/>
        <c:tickLblPos val="nextTo"/>
        <c:spPr>
          <a:noFill/>
          <a:ln w="12700">
            <a:solidFill>
              <a:schemeClr val="bg2">
                <a:lumMod val="9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8771967"/>
        <c:crosses val="autoZero"/>
        <c:crossBetween val="between"/>
      </c:valAx>
      <c:catAx>
        <c:axId val="57877196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8716601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CAPACITY</c:v>
                </c:pt>
              </c:strCache>
            </c:strRef>
          </c:tx>
          <c:spPr>
            <a:ln w="53975" cap="rnd">
              <a:solidFill>
                <a:schemeClr val="accent3"/>
              </a:solidFill>
              <a:round/>
            </a:ln>
            <a:effectLst/>
          </c:spPr>
          <c:marker>
            <c:symbol val="none"/>
          </c:marker>
          <c:cat>
            <c:strRef>
              <c:f>Sheet1!$A$2:$A$13</c:f>
              <c:strCache>
                <c:ptCount val="12"/>
                <c:pt idx="0">
                  <c:v>Apr</c:v>
                </c:pt>
                <c:pt idx="1">
                  <c:v>May</c:v>
                </c:pt>
                <c:pt idx="2">
                  <c:v>Jun</c:v>
                </c:pt>
                <c:pt idx="3">
                  <c:v>Jul</c:v>
                </c:pt>
                <c:pt idx="4">
                  <c:v>Aug</c:v>
                </c:pt>
                <c:pt idx="5">
                  <c:v>Sep</c:v>
                </c:pt>
                <c:pt idx="6">
                  <c:v>Oct</c:v>
                </c:pt>
                <c:pt idx="7">
                  <c:v>Nov</c:v>
                </c:pt>
                <c:pt idx="8">
                  <c:v>Dec</c:v>
                </c:pt>
                <c:pt idx="9">
                  <c:v>Jan</c:v>
                </c:pt>
                <c:pt idx="10">
                  <c:v>Feb</c:v>
                </c:pt>
                <c:pt idx="11">
                  <c:v>Mar</c:v>
                </c:pt>
              </c:strCache>
            </c:strRef>
          </c:cat>
          <c:val>
            <c:numRef>
              <c:f>Sheet1!$B$2:$B$13</c:f>
              <c:numCache>
                <c:formatCode>#,##0</c:formatCode>
                <c:ptCount val="12"/>
                <c:pt idx="0">
                  <c:v>29263</c:v>
                </c:pt>
                <c:pt idx="1">
                  <c:v>28037</c:v>
                </c:pt>
                <c:pt idx="2">
                  <c:v>21596</c:v>
                </c:pt>
                <c:pt idx="3">
                  <c:v>25895</c:v>
                </c:pt>
                <c:pt idx="4">
                  <c:v>25813</c:v>
                </c:pt>
                <c:pt idx="5">
                  <c:v>22427</c:v>
                </c:pt>
                <c:pt idx="6">
                  <c:v>23605</c:v>
                </c:pt>
                <c:pt idx="7">
                  <c:v>24263</c:v>
                </c:pt>
                <c:pt idx="8">
                  <c:v>24243</c:v>
                </c:pt>
                <c:pt idx="9">
                  <c:v>25533</c:v>
                </c:pt>
                <c:pt idx="10">
                  <c:v>24467</c:v>
                </c:pt>
                <c:pt idx="11">
                  <c:v>25194</c:v>
                </c:pt>
              </c:numCache>
            </c:numRef>
          </c:val>
          <c:smooth val="0"/>
          <c:extLst>
            <c:ext xmlns:c16="http://schemas.microsoft.com/office/drawing/2014/chart" uri="{C3380CC4-5D6E-409C-BE32-E72D297353CC}">
              <c16:uniqueId val="{00000000-2295-C445-9E87-982E93D043F4}"/>
            </c:ext>
          </c:extLst>
        </c:ser>
        <c:ser>
          <c:idx val="1"/>
          <c:order val="1"/>
          <c:tx>
            <c:strRef>
              <c:f>Sheet1!$C$1</c:f>
              <c:strCache>
                <c:ptCount val="1"/>
                <c:pt idx="0">
                  <c:v>DEMAND</c:v>
                </c:pt>
              </c:strCache>
            </c:strRef>
          </c:tx>
          <c:spPr>
            <a:ln w="50800" cap="rnd">
              <a:solidFill>
                <a:schemeClr val="accent2"/>
              </a:solidFill>
              <a:round/>
            </a:ln>
            <a:effectLst/>
          </c:spPr>
          <c:marker>
            <c:symbol val="none"/>
          </c:marker>
          <c:cat>
            <c:strRef>
              <c:f>Sheet1!$A$2:$A$13</c:f>
              <c:strCache>
                <c:ptCount val="12"/>
                <c:pt idx="0">
                  <c:v>Apr</c:v>
                </c:pt>
                <c:pt idx="1">
                  <c:v>May</c:v>
                </c:pt>
                <c:pt idx="2">
                  <c:v>Jun</c:v>
                </c:pt>
                <c:pt idx="3">
                  <c:v>Jul</c:v>
                </c:pt>
                <c:pt idx="4">
                  <c:v>Aug</c:v>
                </c:pt>
                <c:pt idx="5">
                  <c:v>Sep</c:v>
                </c:pt>
                <c:pt idx="6">
                  <c:v>Oct</c:v>
                </c:pt>
                <c:pt idx="7">
                  <c:v>Nov</c:v>
                </c:pt>
                <c:pt idx="8">
                  <c:v>Dec</c:v>
                </c:pt>
                <c:pt idx="9">
                  <c:v>Jan</c:v>
                </c:pt>
                <c:pt idx="10">
                  <c:v>Feb</c:v>
                </c:pt>
                <c:pt idx="11">
                  <c:v>Mar</c:v>
                </c:pt>
              </c:strCache>
            </c:strRef>
          </c:cat>
          <c:val>
            <c:numRef>
              <c:f>Sheet1!$C$2:$C$13</c:f>
              <c:numCache>
                <c:formatCode>#,##0</c:formatCode>
                <c:ptCount val="12"/>
                <c:pt idx="0">
                  <c:v>46193</c:v>
                </c:pt>
                <c:pt idx="1">
                  <c:v>49131</c:v>
                </c:pt>
                <c:pt idx="2">
                  <c:v>50124</c:v>
                </c:pt>
                <c:pt idx="3">
                  <c:v>48850</c:v>
                </c:pt>
                <c:pt idx="4">
                  <c:v>47602</c:v>
                </c:pt>
                <c:pt idx="5">
                  <c:v>43697</c:v>
                </c:pt>
                <c:pt idx="6">
                  <c:v>41058</c:v>
                </c:pt>
                <c:pt idx="7">
                  <c:v>37364</c:v>
                </c:pt>
                <c:pt idx="8">
                  <c:v>34364</c:v>
                </c:pt>
                <c:pt idx="9">
                  <c:v>34149</c:v>
                </c:pt>
                <c:pt idx="10">
                  <c:v>25573</c:v>
                </c:pt>
                <c:pt idx="11">
                  <c:v>25284</c:v>
                </c:pt>
              </c:numCache>
            </c:numRef>
          </c:val>
          <c:smooth val="0"/>
          <c:extLst>
            <c:ext xmlns:c16="http://schemas.microsoft.com/office/drawing/2014/chart" uri="{C3380CC4-5D6E-409C-BE32-E72D297353CC}">
              <c16:uniqueId val="{00000001-2295-C445-9E87-982E93D043F4}"/>
            </c:ext>
          </c:extLst>
        </c:ser>
        <c:dLbls>
          <c:showLegendKey val="0"/>
          <c:showVal val="0"/>
          <c:showCatName val="0"/>
          <c:showSerName val="0"/>
          <c:showPercent val="0"/>
          <c:showBubbleSize val="0"/>
        </c:dLbls>
        <c:smooth val="0"/>
        <c:axId val="450766032"/>
        <c:axId val="463127824"/>
      </c:lineChart>
      <c:catAx>
        <c:axId val="450766032"/>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127824"/>
        <c:crosses val="autoZero"/>
        <c:auto val="1"/>
        <c:lblAlgn val="ctr"/>
        <c:lblOffset val="100"/>
        <c:noMultiLvlLbl val="0"/>
      </c:catAx>
      <c:valAx>
        <c:axId val="463127824"/>
        <c:scaling>
          <c:orientation val="minMax"/>
        </c:scaling>
        <c:delete val="0"/>
        <c:axPos val="l"/>
        <c:numFmt formatCode="#,&quot;K&quot;" sourceLinked="0"/>
        <c:majorTickMark val="cross"/>
        <c:minorTickMark val="none"/>
        <c:tickLblPos val="nextTo"/>
        <c:spPr>
          <a:noFill/>
          <a:ln>
            <a:solidFill>
              <a:schemeClr val="tx1">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076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Dave</c:v>
                </c:pt>
              </c:strCache>
            </c:strRef>
          </c:tx>
          <c:spPr>
            <a:ln w="85725" cap="rnd">
              <a:solidFill>
                <a:schemeClr val="accent1"/>
              </a:solidFill>
              <a:round/>
            </a:ln>
            <a:effectLst/>
          </c:spPr>
          <c:marker>
            <c:symbol val="circle"/>
            <c:size val="15"/>
            <c:spPr>
              <a:solidFill>
                <a:schemeClr val="accent1"/>
              </a:solidFill>
              <a:ln w="9525">
                <a:solidFill>
                  <a:schemeClr val="accent1"/>
                </a:solidFill>
              </a:ln>
              <a:effectLst/>
            </c:spPr>
          </c:marker>
          <c:cat>
            <c:strRef>
              <c:f>Sheet1!$A$2:$A$6</c:f>
              <c:strCache>
                <c:ptCount val="5"/>
                <c:pt idx="0">
                  <c:v>Jan</c:v>
                </c:pt>
                <c:pt idx="1">
                  <c:v>Feb</c:v>
                </c:pt>
                <c:pt idx="2">
                  <c:v>Mar</c:v>
                </c:pt>
                <c:pt idx="3">
                  <c:v>Apr</c:v>
                </c:pt>
                <c:pt idx="4">
                  <c:v>May</c:v>
                </c:pt>
              </c:strCache>
            </c:strRef>
          </c:cat>
          <c:val>
            <c:numRef>
              <c:f>Sheet1!$B$2:$B$6</c:f>
              <c:numCache>
                <c:formatCode>General</c:formatCode>
                <c:ptCount val="5"/>
                <c:pt idx="0">
                  <c:v>4.3</c:v>
                </c:pt>
                <c:pt idx="1">
                  <c:v>2.5</c:v>
                </c:pt>
                <c:pt idx="2">
                  <c:v>3.5</c:v>
                </c:pt>
                <c:pt idx="3">
                  <c:v>4.5</c:v>
                </c:pt>
                <c:pt idx="4">
                  <c:v>2.8</c:v>
                </c:pt>
              </c:numCache>
            </c:numRef>
          </c:val>
          <c:smooth val="0"/>
          <c:extLst>
            <c:ext xmlns:c16="http://schemas.microsoft.com/office/drawing/2014/chart" uri="{C3380CC4-5D6E-409C-BE32-E72D297353CC}">
              <c16:uniqueId val="{00000000-4BA3-1649-8F3A-763147A66426}"/>
            </c:ext>
          </c:extLst>
        </c:ser>
        <c:dLbls>
          <c:showLegendKey val="0"/>
          <c:showVal val="0"/>
          <c:showCatName val="0"/>
          <c:showSerName val="0"/>
          <c:showPercent val="0"/>
          <c:showBubbleSize val="0"/>
        </c:dLbls>
        <c:marker val="1"/>
        <c:smooth val="0"/>
        <c:axId val="450766032"/>
        <c:axId val="463127824"/>
      </c:lineChart>
      <c:catAx>
        <c:axId val="450766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127824"/>
        <c:crosses val="autoZero"/>
        <c:auto val="1"/>
        <c:lblAlgn val="ctr"/>
        <c:lblOffset val="100"/>
        <c:noMultiLvlLbl val="0"/>
      </c:catAx>
      <c:valAx>
        <c:axId val="463127824"/>
        <c:scaling>
          <c:orientation val="minMax"/>
        </c:scaling>
        <c:delete val="0"/>
        <c:axPos val="l"/>
        <c:numFmt formatCode="General" sourceLinked="1"/>
        <c:majorTickMark val="cross"/>
        <c:minorTickMark val="none"/>
        <c:tickLblPos val="nextTo"/>
        <c:spPr>
          <a:noFill/>
          <a:ln>
            <a:solidFill>
              <a:schemeClr val="tx1">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076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Dave</c:v>
                </c:pt>
              </c:strCache>
            </c:strRef>
          </c:tx>
          <c:spPr>
            <a:ln w="85725" cap="rnd">
              <a:solidFill>
                <a:schemeClr val="accent1"/>
              </a:solidFill>
              <a:round/>
            </a:ln>
            <a:effectLst/>
          </c:spPr>
          <c:marker>
            <c:symbol val="circle"/>
            <c:size val="15"/>
            <c:spPr>
              <a:solidFill>
                <a:schemeClr val="accent1"/>
              </a:solidFill>
              <a:ln w="9525">
                <a:solidFill>
                  <a:schemeClr val="accent1"/>
                </a:solidFill>
              </a:ln>
              <a:effectLst/>
            </c:spPr>
          </c:marker>
          <c:cat>
            <c:strRef>
              <c:f>Sheet1!$A$2:$A$6</c:f>
              <c:strCache>
                <c:ptCount val="5"/>
                <c:pt idx="0">
                  <c:v>Jan</c:v>
                </c:pt>
                <c:pt idx="1">
                  <c:v>Feb</c:v>
                </c:pt>
                <c:pt idx="2">
                  <c:v>Mar</c:v>
                </c:pt>
                <c:pt idx="3">
                  <c:v>Apr</c:v>
                </c:pt>
                <c:pt idx="4">
                  <c:v>May</c:v>
                </c:pt>
              </c:strCache>
            </c:strRef>
          </c:cat>
          <c:val>
            <c:numRef>
              <c:f>Sheet1!$B$2:$B$6</c:f>
              <c:numCache>
                <c:formatCode>General</c:formatCode>
                <c:ptCount val="5"/>
                <c:pt idx="0">
                  <c:v>4.3</c:v>
                </c:pt>
                <c:pt idx="1">
                  <c:v>2.5</c:v>
                </c:pt>
                <c:pt idx="2">
                  <c:v>3.5</c:v>
                </c:pt>
                <c:pt idx="3">
                  <c:v>4.5</c:v>
                </c:pt>
                <c:pt idx="4">
                  <c:v>2.8</c:v>
                </c:pt>
              </c:numCache>
            </c:numRef>
          </c:val>
          <c:smooth val="0"/>
          <c:extLst>
            <c:ext xmlns:c16="http://schemas.microsoft.com/office/drawing/2014/chart" uri="{C3380CC4-5D6E-409C-BE32-E72D297353CC}">
              <c16:uniqueId val="{00000000-12AB-CD44-85C6-6F3D426E4301}"/>
            </c:ext>
          </c:extLst>
        </c:ser>
        <c:dLbls>
          <c:showLegendKey val="0"/>
          <c:showVal val="0"/>
          <c:showCatName val="0"/>
          <c:showSerName val="0"/>
          <c:showPercent val="0"/>
          <c:showBubbleSize val="0"/>
        </c:dLbls>
        <c:marker val="1"/>
        <c:smooth val="0"/>
        <c:axId val="450766032"/>
        <c:axId val="463127824"/>
      </c:lineChart>
      <c:catAx>
        <c:axId val="450766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127824"/>
        <c:crosses val="autoZero"/>
        <c:auto val="1"/>
        <c:lblAlgn val="ctr"/>
        <c:lblOffset val="100"/>
        <c:noMultiLvlLbl val="0"/>
      </c:catAx>
      <c:valAx>
        <c:axId val="463127824"/>
        <c:scaling>
          <c:orientation val="minMax"/>
        </c:scaling>
        <c:delete val="0"/>
        <c:axPos val="l"/>
        <c:numFmt formatCode="General" sourceLinked="1"/>
        <c:majorTickMark val="cross"/>
        <c:minorTickMark val="none"/>
        <c:tickLblPos val="nextTo"/>
        <c:spPr>
          <a:noFill/>
          <a:ln>
            <a:solidFill>
              <a:schemeClr val="tx1">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076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Accounts</c:v>
                </c:pt>
              </c:strCache>
            </c:strRef>
          </c:tx>
          <c:spPr>
            <a:solidFill>
              <a:schemeClr val="accent1">
                <a:lumMod val="40000"/>
                <a:lumOff val="60000"/>
              </a:schemeClr>
            </a:solidFill>
            <a:ln w="19050">
              <a:solidFill>
                <a:schemeClr val="lt1"/>
              </a:solidFill>
            </a:ln>
            <a:effectLst/>
          </c:spPr>
          <c:invertIfNegative val="0"/>
          <c:dPt>
            <c:idx val="2"/>
            <c:invertIfNegative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7C0A-7F4D-96EC-5017E8BC6DF6}"/>
              </c:ext>
            </c:extLst>
          </c:dPt>
          <c:dPt>
            <c:idx val="5"/>
            <c:invertIfNegative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7C0A-7F4D-96EC-5017E8BC6DF6}"/>
              </c:ext>
            </c:extLst>
          </c:dPt>
          <c:cat>
            <c:strRef>
              <c:f>Sheet1!$A$2:$A$7</c:f>
              <c:strCache>
                <c:ptCount val="6"/>
                <c:pt idx="0">
                  <c:v>A+</c:v>
                </c:pt>
                <c:pt idx="1">
                  <c:v>A  </c:v>
                </c:pt>
                <c:pt idx="2">
                  <c:v>B  </c:v>
                </c:pt>
                <c:pt idx="3">
                  <c:v>C  </c:v>
                </c:pt>
                <c:pt idx="4">
                  <c:v>D  </c:v>
                </c:pt>
                <c:pt idx="5">
                  <c:v>All other </c:v>
                </c:pt>
              </c:strCache>
            </c:strRef>
          </c:cat>
          <c:val>
            <c:numRef>
              <c:f>Sheet1!$B$2:$B$7</c:f>
              <c:numCache>
                <c:formatCode>0%</c:formatCode>
                <c:ptCount val="6"/>
                <c:pt idx="0">
                  <c:v>0.02</c:v>
                </c:pt>
                <c:pt idx="1">
                  <c:v>7.0000000000000007E-2</c:v>
                </c:pt>
                <c:pt idx="2">
                  <c:v>0.31</c:v>
                </c:pt>
                <c:pt idx="3">
                  <c:v>0.39</c:v>
                </c:pt>
                <c:pt idx="4">
                  <c:v>0.02</c:v>
                </c:pt>
                <c:pt idx="5">
                  <c:v>0.19</c:v>
                </c:pt>
              </c:numCache>
            </c:numRef>
          </c:val>
          <c:extLst>
            <c:ext xmlns:c16="http://schemas.microsoft.com/office/drawing/2014/chart" uri="{C3380CC4-5D6E-409C-BE32-E72D297353CC}">
              <c16:uniqueId val="{00000004-7C0A-7F4D-96EC-5017E8BC6DF6}"/>
            </c:ext>
          </c:extLst>
        </c:ser>
        <c:dLbls>
          <c:showLegendKey val="0"/>
          <c:showVal val="0"/>
          <c:showCatName val="0"/>
          <c:showSerName val="0"/>
          <c:showPercent val="0"/>
          <c:showBubbleSize val="0"/>
        </c:dLbls>
        <c:gapWidth val="33"/>
        <c:axId val="578771967"/>
        <c:axId val="687166015"/>
      </c:barChart>
      <c:valAx>
        <c:axId val="687166015"/>
        <c:scaling>
          <c:orientation val="minMax"/>
          <c:max val="0.4"/>
        </c:scaling>
        <c:delete val="1"/>
        <c:axPos val="l"/>
        <c:numFmt formatCode="0%" sourceLinked="1"/>
        <c:majorTickMark val="out"/>
        <c:minorTickMark val="none"/>
        <c:tickLblPos val="nextTo"/>
        <c:crossAx val="578771967"/>
        <c:crosses val="autoZero"/>
        <c:crossBetween val="between"/>
      </c:valAx>
      <c:catAx>
        <c:axId val="578771967"/>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8716601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Jan</c:v>
                </c:pt>
                <c:pt idx="1">
                  <c:v>Feb</c:v>
                </c:pt>
                <c:pt idx="2">
                  <c:v>Mar</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EA9-3F4A-BF5F-52938928C049}"/>
            </c:ext>
          </c:extLst>
        </c:ser>
        <c:dLbls>
          <c:showLegendKey val="0"/>
          <c:showVal val="0"/>
          <c:showCatName val="0"/>
          <c:showSerName val="0"/>
          <c:showPercent val="0"/>
          <c:showBubbleSize val="0"/>
        </c:dLbls>
        <c:gapWidth val="66"/>
        <c:axId val="534274176"/>
        <c:axId val="542902240"/>
      </c:barChart>
      <c:catAx>
        <c:axId val="534274176"/>
        <c:scaling>
          <c:orientation val="minMax"/>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2902240"/>
        <c:crosses val="autoZero"/>
        <c:auto val="1"/>
        <c:lblAlgn val="ctr"/>
        <c:lblOffset val="100"/>
        <c:noMultiLvlLbl val="0"/>
      </c:catAx>
      <c:valAx>
        <c:axId val="542902240"/>
        <c:scaling>
          <c:orientation val="minMax"/>
        </c:scaling>
        <c:delete val="1"/>
        <c:axPos val="b"/>
        <c:numFmt formatCode="General" sourceLinked="1"/>
        <c:majorTickMark val="none"/>
        <c:minorTickMark val="none"/>
        <c:tickLblPos val="nextTo"/>
        <c:crossAx val="53427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Accounts</c:v>
                </c:pt>
              </c:strCache>
            </c:strRef>
          </c:tx>
          <c:spPr>
            <a:solidFill>
              <a:schemeClr val="accent1">
                <a:lumMod val="40000"/>
                <a:lumOff val="60000"/>
              </a:schemeClr>
            </a:solidFill>
            <a:ln w="19050">
              <a:solidFill>
                <a:schemeClr val="lt1"/>
              </a:solidFill>
            </a:ln>
            <a:effectLst/>
          </c:spPr>
          <c:invertIfNegative val="0"/>
          <c:dPt>
            <c:idx val="2"/>
            <c:invertIfNegative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FF33-4F45-BA79-52F9C4C2BCBE}"/>
              </c:ext>
            </c:extLst>
          </c:dPt>
          <c:dPt>
            <c:idx val="5"/>
            <c:invertIfNegative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FF33-4F45-BA79-52F9C4C2BCBE}"/>
              </c:ext>
            </c:extLst>
          </c:dPt>
          <c:cat>
            <c:strRef>
              <c:f>Sheet1!$A$2:$A$7</c:f>
              <c:strCache>
                <c:ptCount val="6"/>
                <c:pt idx="0">
                  <c:v>A+</c:v>
                </c:pt>
                <c:pt idx="1">
                  <c:v>A  </c:v>
                </c:pt>
                <c:pt idx="2">
                  <c:v>B  </c:v>
                </c:pt>
                <c:pt idx="3">
                  <c:v>C  </c:v>
                </c:pt>
                <c:pt idx="4">
                  <c:v>D  </c:v>
                </c:pt>
                <c:pt idx="5">
                  <c:v>All other </c:v>
                </c:pt>
              </c:strCache>
            </c:strRef>
          </c:cat>
          <c:val>
            <c:numRef>
              <c:f>Sheet1!$B$2:$B$7</c:f>
              <c:numCache>
                <c:formatCode>0%</c:formatCode>
                <c:ptCount val="6"/>
                <c:pt idx="0">
                  <c:v>0.02</c:v>
                </c:pt>
                <c:pt idx="1">
                  <c:v>7.0000000000000007E-2</c:v>
                </c:pt>
                <c:pt idx="2">
                  <c:v>0.31</c:v>
                </c:pt>
                <c:pt idx="3">
                  <c:v>0.39</c:v>
                </c:pt>
                <c:pt idx="4">
                  <c:v>0.02</c:v>
                </c:pt>
                <c:pt idx="5">
                  <c:v>0.19</c:v>
                </c:pt>
              </c:numCache>
            </c:numRef>
          </c:val>
          <c:extLst>
            <c:ext xmlns:c16="http://schemas.microsoft.com/office/drawing/2014/chart" uri="{C3380CC4-5D6E-409C-BE32-E72D297353CC}">
              <c16:uniqueId val="{00000004-FF33-4F45-BA79-52F9C4C2BCBE}"/>
            </c:ext>
          </c:extLst>
        </c:ser>
        <c:ser>
          <c:idx val="1"/>
          <c:order val="1"/>
          <c:tx>
            <c:strRef>
              <c:f>Sheet1!$C$1</c:f>
              <c:strCache>
                <c:ptCount val="1"/>
                <c:pt idx="0">
                  <c:v>Revenue</c:v>
                </c:pt>
              </c:strCache>
            </c:strRef>
          </c:tx>
          <c:spPr>
            <a:solidFill>
              <a:schemeClr val="accent1"/>
            </a:solidFill>
            <a:ln w="19050">
              <a:solidFill>
                <a:schemeClr val="lt1"/>
              </a:solidFill>
            </a:ln>
            <a:effectLst/>
          </c:spPr>
          <c:invertIfNegative val="0"/>
          <c:cat>
            <c:strRef>
              <c:f>Sheet1!$A$2:$A$7</c:f>
              <c:strCache>
                <c:ptCount val="6"/>
                <c:pt idx="0">
                  <c:v>A+</c:v>
                </c:pt>
                <c:pt idx="1">
                  <c:v>A  </c:v>
                </c:pt>
                <c:pt idx="2">
                  <c:v>B  </c:v>
                </c:pt>
                <c:pt idx="3">
                  <c:v>C  </c:v>
                </c:pt>
                <c:pt idx="4">
                  <c:v>D  </c:v>
                </c:pt>
                <c:pt idx="5">
                  <c:v>All other </c:v>
                </c:pt>
              </c:strCache>
            </c:strRef>
          </c:cat>
          <c:val>
            <c:numRef>
              <c:f>Sheet1!$C$2:$C$7</c:f>
              <c:numCache>
                <c:formatCode>0%</c:formatCode>
                <c:ptCount val="6"/>
                <c:pt idx="0">
                  <c:v>0.21</c:v>
                </c:pt>
                <c:pt idx="1">
                  <c:v>0.25</c:v>
                </c:pt>
                <c:pt idx="2">
                  <c:v>0.32</c:v>
                </c:pt>
                <c:pt idx="3">
                  <c:v>0.15</c:v>
                </c:pt>
                <c:pt idx="4">
                  <c:v>0.02</c:v>
                </c:pt>
                <c:pt idx="5">
                  <c:v>0.05</c:v>
                </c:pt>
              </c:numCache>
            </c:numRef>
          </c:val>
          <c:extLst>
            <c:ext xmlns:c16="http://schemas.microsoft.com/office/drawing/2014/chart" uri="{C3380CC4-5D6E-409C-BE32-E72D297353CC}">
              <c16:uniqueId val="{00000005-FF33-4F45-BA79-52F9C4C2BCBE}"/>
            </c:ext>
          </c:extLst>
        </c:ser>
        <c:dLbls>
          <c:showLegendKey val="0"/>
          <c:showVal val="0"/>
          <c:showCatName val="0"/>
          <c:showSerName val="0"/>
          <c:showPercent val="0"/>
          <c:showBubbleSize val="0"/>
        </c:dLbls>
        <c:gapWidth val="33"/>
        <c:axId val="578771967"/>
        <c:axId val="687166015"/>
      </c:barChart>
      <c:valAx>
        <c:axId val="687166015"/>
        <c:scaling>
          <c:orientation val="minMax"/>
          <c:max val="0.4"/>
        </c:scaling>
        <c:delete val="0"/>
        <c:axPos val="t"/>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8771967"/>
        <c:crosses val="autoZero"/>
        <c:crossBetween val="between"/>
      </c:valAx>
      <c:catAx>
        <c:axId val="578771967"/>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68716601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bar"/>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3C3-E948-987E-3E06CDBED208}"/>
              </c:ext>
            </c:extLst>
          </c:dPt>
          <c:dPt>
            <c:idx val="1"/>
            <c:bubble3D val="0"/>
            <c:spPr>
              <a:solidFill>
                <a:schemeClr val="bg2"/>
              </a:solidFill>
              <a:ln w="19050">
                <a:solidFill>
                  <a:schemeClr val="lt1"/>
                </a:solidFill>
              </a:ln>
              <a:effectLst/>
            </c:spPr>
            <c:extLst>
              <c:ext xmlns:c16="http://schemas.microsoft.com/office/drawing/2014/chart" uri="{C3380CC4-5D6E-409C-BE32-E72D297353CC}">
                <c16:uniqueId val="{00000003-53C3-E948-987E-3E06CDBED20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3C3-E948-987E-3E06CDBED20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3C3-E948-987E-3E06CDBED208}"/>
              </c:ext>
            </c:extLst>
          </c:dPt>
          <c:dPt>
            <c:idx val="4"/>
            <c:bubble3D val="0"/>
            <c:spPr>
              <a:solidFill>
                <a:schemeClr val="accent2"/>
              </a:solidFill>
              <a:ln w="19050">
                <a:solidFill>
                  <a:schemeClr val="lt1"/>
                </a:solidFill>
              </a:ln>
              <a:effectLst/>
            </c:spPr>
            <c:extLst>
              <c:ext xmlns:c16="http://schemas.microsoft.com/office/drawing/2014/chart" uri="{C3380CC4-5D6E-409C-BE32-E72D297353CC}">
                <c16:uniqueId val="{00000009-53C3-E948-987E-3E06CDBED20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A-53C3-E948-987E-3E06CDBED208}"/>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19"/>
          <c:dPt>
            <c:idx val="0"/>
            <c:bubble3D val="0"/>
            <c:spPr>
              <a:solidFill>
                <a:schemeClr val="bg2"/>
              </a:solidFill>
              <a:ln w="19050">
                <a:solidFill>
                  <a:schemeClr val="lt1"/>
                </a:solidFill>
              </a:ln>
              <a:effectLst/>
            </c:spPr>
            <c:extLst>
              <c:ext xmlns:c16="http://schemas.microsoft.com/office/drawing/2014/chart" uri="{C3380CC4-5D6E-409C-BE32-E72D297353CC}">
                <c16:uniqueId val="{00000001-6278-EE4E-A3A5-34240ABB09B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278-EE4E-A3A5-34240ABB09BF}"/>
              </c:ext>
            </c:extLst>
          </c:dPt>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278-EE4E-A3A5-34240ABB09BF}"/>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Sheet1!$A$2:$A$3</c:f>
              <c:strCache>
                <c:ptCount val="2"/>
                <c:pt idx="0">
                  <c:v>Without Add-on</c:v>
                </c:pt>
                <c:pt idx="1">
                  <c:v>With Add-on</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4-6278-EE4E-A3A5-34240ABB09BF}"/>
            </c:ext>
          </c:extLst>
        </c:ser>
        <c:dLbls>
          <c:showLegendKey val="0"/>
          <c:showVal val="0"/>
          <c:showCatName val="0"/>
          <c:showSerName val="0"/>
          <c:showPercent val="0"/>
          <c:showBubbleSize val="0"/>
          <c:showLeaderLines val="1"/>
        </c:dLbls>
        <c:firstSliceAng val="124"/>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Dave</c:v>
                </c:pt>
              </c:strCache>
            </c:strRef>
          </c:tx>
          <c:spPr>
            <a:ln w="25400" cap="rnd">
              <a:solidFill>
                <a:schemeClr val="accent1"/>
              </a:solidFill>
              <a:round/>
            </a:ln>
            <a:effectLst/>
          </c:spPr>
          <c:marker>
            <c:symbol val="none"/>
          </c:marker>
          <c:cat>
            <c:strRef>
              <c:f>Sheet1!$A$2:$A$5</c:f>
              <c:strCache>
                <c:ptCount val="4"/>
                <c:pt idx="0">
                  <c:v>Jan</c:v>
                </c:pt>
                <c:pt idx="1">
                  <c:v>Feb</c:v>
                </c:pt>
                <c:pt idx="2">
                  <c:v>Mar</c:v>
                </c:pt>
                <c:pt idx="3">
                  <c:v>Apr</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295-C445-9E87-982E93D043F4}"/>
            </c:ext>
          </c:extLst>
        </c:ser>
        <c:ser>
          <c:idx val="1"/>
          <c:order val="1"/>
          <c:tx>
            <c:strRef>
              <c:f>Sheet1!$C$1</c:f>
              <c:strCache>
                <c:ptCount val="1"/>
                <c:pt idx="0">
                  <c:v>Stan</c:v>
                </c:pt>
              </c:strCache>
            </c:strRef>
          </c:tx>
          <c:spPr>
            <a:ln w="25400" cap="rnd">
              <a:solidFill>
                <a:schemeClr val="accent2"/>
              </a:solidFill>
              <a:round/>
            </a:ln>
            <a:effectLst/>
          </c:spPr>
          <c:marker>
            <c:symbol val="none"/>
          </c:marker>
          <c:cat>
            <c:strRef>
              <c:f>Sheet1!$A$2:$A$5</c:f>
              <c:strCache>
                <c:ptCount val="4"/>
                <c:pt idx="0">
                  <c:v>Jan</c:v>
                </c:pt>
                <c:pt idx="1">
                  <c:v>Feb</c:v>
                </c:pt>
                <c:pt idx="2">
                  <c:v>Mar</c:v>
                </c:pt>
                <c:pt idx="3">
                  <c:v>Apr</c:v>
                </c:pt>
              </c:strCache>
            </c:strRef>
          </c:cat>
          <c:val>
            <c:numRef>
              <c:f>Sheet1!$C$2:$C$5</c:f>
              <c:numCache>
                <c:formatCode>0.0</c:formatCode>
                <c:ptCount val="4"/>
                <c:pt idx="0">
                  <c:v>2.5</c:v>
                </c:pt>
                <c:pt idx="1">
                  <c:v>2.7</c:v>
                </c:pt>
                <c:pt idx="2">
                  <c:v>4</c:v>
                </c:pt>
                <c:pt idx="3">
                  <c:v>3.6</c:v>
                </c:pt>
              </c:numCache>
            </c:numRef>
          </c:val>
          <c:smooth val="0"/>
          <c:extLst>
            <c:ext xmlns:c16="http://schemas.microsoft.com/office/drawing/2014/chart" uri="{C3380CC4-5D6E-409C-BE32-E72D297353CC}">
              <c16:uniqueId val="{00000001-2295-C445-9E87-982E93D043F4}"/>
            </c:ext>
          </c:extLst>
        </c:ser>
        <c:ser>
          <c:idx val="2"/>
          <c:order val="2"/>
          <c:tx>
            <c:strRef>
              <c:f>Sheet1!$D$1</c:f>
              <c:strCache>
                <c:ptCount val="1"/>
                <c:pt idx="0">
                  <c:v>Aaron</c:v>
                </c:pt>
              </c:strCache>
            </c:strRef>
          </c:tx>
          <c:spPr>
            <a:ln w="25400" cap="rnd">
              <a:solidFill>
                <a:schemeClr val="accent3"/>
              </a:solidFill>
              <a:round/>
            </a:ln>
            <a:effectLst/>
          </c:spPr>
          <c:marker>
            <c:symbol val="none"/>
          </c:marker>
          <c:cat>
            <c:strRef>
              <c:f>Sheet1!$A$2:$A$5</c:f>
              <c:strCache>
                <c:ptCount val="4"/>
                <c:pt idx="0">
                  <c:v>Jan</c:v>
                </c:pt>
                <c:pt idx="1">
                  <c:v>Feb</c:v>
                </c:pt>
                <c:pt idx="2">
                  <c:v>Mar</c:v>
                </c:pt>
                <c:pt idx="3">
                  <c:v>Apr</c:v>
                </c:pt>
              </c:strCache>
            </c:strRef>
          </c:cat>
          <c:val>
            <c:numRef>
              <c:f>Sheet1!$D$2:$D$5</c:f>
              <c:numCache>
                <c:formatCode>0.0</c:formatCode>
                <c:ptCount val="4"/>
                <c:pt idx="0">
                  <c:v>3.5</c:v>
                </c:pt>
                <c:pt idx="1">
                  <c:v>2.9</c:v>
                </c:pt>
                <c:pt idx="2">
                  <c:v>3.5</c:v>
                </c:pt>
                <c:pt idx="3">
                  <c:v>4.2</c:v>
                </c:pt>
              </c:numCache>
            </c:numRef>
          </c:val>
          <c:smooth val="0"/>
          <c:extLst>
            <c:ext xmlns:c16="http://schemas.microsoft.com/office/drawing/2014/chart" uri="{C3380CC4-5D6E-409C-BE32-E72D297353CC}">
              <c16:uniqueId val="{00000002-2295-C445-9E87-982E93D043F4}"/>
            </c:ext>
          </c:extLst>
        </c:ser>
        <c:ser>
          <c:idx val="3"/>
          <c:order val="3"/>
          <c:tx>
            <c:strRef>
              <c:f>Sheet1!$E$1</c:f>
              <c:strCache>
                <c:ptCount val="1"/>
                <c:pt idx="0">
                  <c:v>Everyone Else</c:v>
                </c:pt>
              </c:strCache>
            </c:strRef>
          </c:tx>
          <c:spPr>
            <a:ln w="101600" cap="rnd">
              <a:solidFill>
                <a:schemeClr val="accent4"/>
              </a:solidFill>
              <a:round/>
            </a:ln>
            <a:effectLst/>
          </c:spPr>
          <c:marker>
            <c:symbol val="none"/>
          </c:marker>
          <c:cat>
            <c:strRef>
              <c:f>Sheet1!$A$2:$A$5</c:f>
              <c:strCache>
                <c:ptCount val="4"/>
                <c:pt idx="0">
                  <c:v>Jan</c:v>
                </c:pt>
                <c:pt idx="1">
                  <c:v>Feb</c:v>
                </c:pt>
                <c:pt idx="2">
                  <c:v>Mar</c:v>
                </c:pt>
                <c:pt idx="3">
                  <c:v>Apr</c:v>
                </c:pt>
              </c:strCache>
            </c:strRef>
          </c:cat>
          <c:val>
            <c:numRef>
              <c:f>Sheet1!$E$2:$E$5</c:f>
              <c:numCache>
                <c:formatCode>0.0</c:formatCode>
                <c:ptCount val="4"/>
                <c:pt idx="0">
                  <c:v>2.8</c:v>
                </c:pt>
                <c:pt idx="1">
                  <c:v>3.1</c:v>
                </c:pt>
                <c:pt idx="2">
                  <c:v>2.5</c:v>
                </c:pt>
                <c:pt idx="3">
                  <c:v>2</c:v>
                </c:pt>
              </c:numCache>
            </c:numRef>
          </c:val>
          <c:smooth val="0"/>
          <c:extLst>
            <c:ext xmlns:c16="http://schemas.microsoft.com/office/drawing/2014/chart" uri="{C3380CC4-5D6E-409C-BE32-E72D297353CC}">
              <c16:uniqueId val="{00000003-2295-C445-9E87-982E93D043F4}"/>
            </c:ext>
          </c:extLst>
        </c:ser>
        <c:dLbls>
          <c:showLegendKey val="0"/>
          <c:showVal val="0"/>
          <c:showCatName val="0"/>
          <c:showSerName val="0"/>
          <c:showPercent val="0"/>
          <c:showBubbleSize val="0"/>
        </c:dLbls>
        <c:smooth val="0"/>
        <c:axId val="450766032"/>
        <c:axId val="463127824"/>
      </c:lineChart>
      <c:catAx>
        <c:axId val="450766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3127824"/>
        <c:crosses val="autoZero"/>
        <c:auto val="1"/>
        <c:lblAlgn val="ctr"/>
        <c:lblOffset val="100"/>
        <c:noMultiLvlLbl val="0"/>
      </c:catAx>
      <c:valAx>
        <c:axId val="463127824"/>
        <c:scaling>
          <c:orientation val="minMax"/>
        </c:scaling>
        <c:delete val="0"/>
        <c:axPos val="l"/>
        <c:numFmt formatCode="General" sourceLinked="1"/>
        <c:majorTickMark val="cross"/>
        <c:minorTickMark val="none"/>
        <c:tickLblPos val="nextTo"/>
        <c:spPr>
          <a:noFill/>
          <a:ln>
            <a:solidFill>
              <a:schemeClr val="tx1">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076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0.59865</cdr:x>
      <cdr:y>0</cdr:y>
    </cdr:from>
    <cdr:to>
      <cdr:x>0.80717</cdr:x>
      <cdr:y>0.92213</cdr:y>
    </cdr:to>
    <cdr:sp macro="" textlink="">
      <cdr:nvSpPr>
        <cdr:cNvPr id="2" name="Rectangle 1">
          <a:extLst xmlns:a="http://schemas.openxmlformats.org/drawingml/2006/main">
            <a:ext uri="{FF2B5EF4-FFF2-40B4-BE49-F238E27FC236}">
              <a16:creationId xmlns:a16="http://schemas.microsoft.com/office/drawing/2014/main" id="{C6729890-7705-EC46-B68B-887E2C955EE7}"/>
            </a:ext>
          </a:extLst>
        </cdr:cNvPr>
        <cdr:cNvSpPr/>
      </cdr:nvSpPr>
      <cdr:spPr>
        <a:xfrm xmlns:a="http://schemas.openxmlformats.org/drawingml/2006/main">
          <a:off x="6781800" y="0"/>
          <a:ext cx="2362200" cy="4267200"/>
        </a:xfrm>
        <a:prstGeom xmlns:a="http://schemas.openxmlformats.org/drawingml/2006/main" prst="rect">
          <a:avLst/>
        </a:prstGeom>
        <a:solidFill xmlns:a="http://schemas.openxmlformats.org/drawingml/2006/main">
          <a:schemeClr val="accent1">
            <a:alpha val="34000"/>
          </a:schemeClr>
        </a:solidFill>
        <a:ln xmlns:a="http://schemas.openxmlformats.org/drawingml/2006/main">
          <a:noFill/>
        </a:ln>
        <a:effectLst xmlns:a="http://schemas.openxmlformats.org/drawingml/2006/mai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20DB9D-8536-654A-936B-4C4EC42333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97AF7E-1FE2-F140-8E54-7F13048705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30B166-B96F-EE47-9501-37B4AB134360}" type="datetimeFigureOut">
              <a:rPr lang="en-US" smtClean="0"/>
              <a:t>9/30/20</a:t>
            </a:fld>
            <a:endParaRPr lang="en-US"/>
          </a:p>
        </p:txBody>
      </p:sp>
      <p:sp>
        <p:nvSpPr>
          <p:cNvPr id="4" name="Footer Placeholder 3">
            <a:extLst>
              <a:ext uri="{FF2B5EF4-FFF2-40B4-BE49-F238E27FC236}">
                <a16:creationId xmlns:a16="http://schemas.microsoft.com/office/drawing/2014/main" id="{D511E391-0CC3-984B-BADC-3F172DAE73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DF6583-E180-2747-A1B1-5A1532667E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B1BB0FC-F5C7-4E4E-B46D-C2684C3E34D2}" type="slidenum">
              <a:rPr lang="en-US" smtClean="0"/>
              <a:t>‹#›</a:t>
            </a:fld>
            <a:endParaRPr lang="en-US"/>
          </a:p>
        </p:txBody>
      </p:sp>
    </p:spTree>
    <p:extLst>
      <p:ext uri="{BB962C8B-B14F-4D97-AF65-F5344CB8AC3E}">
        <p14:creationId xmlns:p14="http://schemas.microsoft.com/office/powerpoint/2010/main" val="874488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9/30/20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2</a:t>
            </a:fld>
            <a:endParaRPr lang="en-US"/>
          </a:p>
        </p:txBody>
      </p:sp>
    </p:spTree>
    <p:extLst>
      <p:ext uri="{BB962C8B-B14F-4D97-AF65-F5344CB8AC3E}">
        <p14:creationId xmlns:p14="http://schemas.microsoft.com/office/powerpoint/2010/main" val="212127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3</a:t>
            </a:fld>
            <a:endParaRPr lang="en-US"/>
          </a:p>
        </p:txBody>
      </p:sp>
    </p:spTree>
    <p:extLst>
      <p:ext uri="{BB962C8B-B14F-4D97-AF65-F5344CB8AC3E}">
        <p14:creationId xmlns:p14="http://schemas.microsoft.com/office/powerpoint/2010/main" val="3737757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9</a:t>
            </a:fld>
            <a:endParaRPr lang="en-US"/>
          </a:p>
        </p:txBody>
      </p:sp>
    </p:spTree>
    <p:extLst>
      <p:ext uri="{BB962C8B-B14F-4D97-AF65-F5344CB8AC3E}">
        <p14:creationId xmlns:p14="http://schemas.microsoft.com/office/powerpoint/2010/main" val="155405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12</a:t>
            </a:fld>
            <a:endParaRPr lang="en-US"/>
          </a:p>
        </p:txBody>
      </p:sp>
    </p:spTree>
    <p:extLst>
      <p:ext uri="{BB962C8B-B14F-4D97-AF65-F5344CB8AC3E}">
        <p14:creationId xmlns:p14="http://schemas.microsoft.com/office/powerpoint/2010/main" val="343096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21</a:t>
            </a:fld>
            <a:endParaRPr lang="en-US"/>
          </a:p>
        </p:txBody>
      </p:sp>
    </p:spTree>
    <p:extLst>
      <p:ext uri="{BB962C8B-B14F-4D97-AF65-F5344CB8AC3E}">
        <p14:creationId xmlns:p14="http://schemas.microsoft.com/office/powerpoint/2010/main" val="398063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22</a:t>
            </a:fld>
            <a:endParaRPr lang="en-US"/>
          </a:p>
        </p:txBody>
      </p:sp>
    </p:spTree>
    <p:extLst>
      <p:ext uri="{BB962C8B-B14F-4D97-AF65-F5344CB8AC3E}">
        <p14:creationId xmlns:p14="http://schemas.microsoft.com/office/powerpoint/2010/main" val="2049519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23</a:t>
            </a:fld>
            <a:endParaRPr lang="en-US"/>
          </a:p>
        </p:txBody>
      </p:sp>
    </p:spTree>
    <p:extLst>
      <p:ext uri="{BB962C8B-B14F-4D97-AF65-F5344CB8AC3E}">
        <p14:creationId xmlns:p14="http://schemas.microsoft.com/office/powerpoint/2010/main" val="140385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863621-2E60-B848-8968-B0341E26A312}" type="slidenum">
              <a:rPr lang="en-US" smtClean="0"/>
              <a:t>24</a:t>
            </a:fld>
            <a:endParaRPr lang="en-US"/>
          </a:p>
        </p:txBody>
      </p:sp>
    </p:spTree>
    <p:extLst>
      <p:ext uri="{BB962C8B-B14F-4D97-AF65-F5344CB8AC3E}">
        <p14:creationId xmlns:p14="http://schemas.microsoft.com/office/powerpoint/2010/main" val="1295128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39349" y="2680320"/>
            <a:ext cx="10428651" cy="1557127"/>
          </a:xfrm>
        </p:spPr>
        <p:txBody>
          <a:bodyPr anchor="ctr"/>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dirty="0"/>
              <a:t>Presentation Title</a:t>
            </a:r>
          </a:p>
        </p:txBody>
      </p:sp>
      <p:sp>
        <p:nvSpPr>
          <p:cNvPr id="3" name="Subtitle 2"/>
          <p:cNvSpPr>
            <a:spLocks noGrp="1"/>
          </p:cNvSpPr>
          <p:nvPr>
            <p:ph type="subTitle" idx="1" hasCustomPrompt="1"/>
          </p:nvPr>
        </p:nvSpPr>
        <p:spPr>
          <a:xfrm>
            <a:off x="239349" y="4329522"/>
            <a:ext cx="10428651"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3364481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31800" y="12192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
        <p:nvSpPr>
          <p:cNvPr id="6" name="Content Placeholder 2">
            <a:extLst>
              <a:ext uri="{FF2B5EF4-FFF2-40B4-BE49-F238E27FC236}">
                <a16:creationId xmlns:a16="http://schemas.microsoft.com/office/drawing/2014/main" id="{06B85341-0E74-D94D-B33E-539CA459CC62}"/>
              </a:ext>
            </a:extLst>
          </p:cNvPr>
          <p:cNvSpPr>
            <a:spLocks noGrp="1"/>
          </p:cNvSpPr>
          <p:nvPr>
            <p:ph idx="11"/>
          </p:nvPr>
        </p:nvSpPr>
        <p:spPr>
          <a:xfrm>
            <a:off x="6240016" y="12192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7" name="Content Placeholder 2">
            <a:extLst>
              <a:ext uri="{FF2B5EF4-FFF2-40B4-BE49-F238E27FC236}">
                <a16:creationId xmlns:a16="http://schemas.microsoft.com/office/drawing/2014/main" id="{AF3139EB-C59A-B04F-A127-B05FF85DB587}"/>
              </a:ext>
            </a:extLst>
          </p:cNvPr>
          <p:cNvSpPr>
            <a:spLocks noGrp="1"/>
          </p:cNvSpPr>
          <p:nvPr>
            <p:ph idx="12"/>
          </p:nvPr>
        </p:nvSpPr>
        <p:spPr>
          <a:xfrm>
            <a:off x="431800" y="38756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8" name="Content Placeholder 2">
            <a:extLst>
              <a:ext uri="{FF2B5EF4-FFF2-40B4-BE49-F238E27FC236}">
                <a16:creationId xmlns:a16="http://schemas.microsoft.com/office/drawing/2014/main" id="{E1F8E699-5C58-DF40-ACCB-499480EBE831}"/>
              </a:ext>
            </a:extLst>
          </p:cNvPr>
          <p:cNvSpPr>
            <a:spLocks noGrp="1"/>
          </p:cNvSpPr>
          <p:nvPr>
            <p:ph idx="13"/>
          </p:nvPr>
        </p:nvSpPr>
        <p:spPr>
          <a:xfrm>
            <a:off x="6240016" y="3875604"/>
            <a:ext cx="5520184" cy="246182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Tree>
    <p:extLst>
      <p:ext uri="{BB962C8B-B14F-4D97-AF65-F5344CB8AC3E}">
        <p14:creationId xmlns:p14="http://schemas.microsoft.com/office/powerpoint/2010/main" val="231124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32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CDC-8721-3441-81D3-21F4909EB730}"/>
              </a:ext>
            </a:extLst>
          </p:cNvPr>
          <p:cNvSpPr>
            <a:spLocks noGrp="1"/>
          </p:cNvSpPr>
          <p:nvPr>
            <p:ph type="title" hasCustomPrompt="1"/>
          </p:nvPr>
        </p:nvSpPr>
        <p:spPr>
          <a:xfrm>
            <a:off x="431800" y="279966"/>
            <a:ext cx="11328829" cy="6245378"/>
          </a:xfrm>
        </p:spPr>
        <p:txBody>
          <a:bodyPr/>
          <a:lstStyle>
            <a:lvl1pPr>
              <a:defRPr sz="6000">
                <a:solidFill>
                  <a:schemeClr val="bg1"/>
                </a:solidFill>
              </a:defRPr>
            </a:lvl1pPr>
          </a:lstStyle>
          <a:p>
            <a:r>
              <a:rPr lang="en-US" dirty="0"/>
              <a:t>Agenda</a:t>
            </a:r>
          </a:p>
        </p:txBody>
      </p:sp>
    </p:spTree>
    <p:extLst>
      <p:ext uri="{BB962C8B-B14F-4D97-AF65-F5344CB8AC3E}">
        <p14:creationId xmlns:p14="http://schemas.microsoft.com/office/powerpoint/2010/main" val="3402974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ic Grap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279967"/>
            <a:ext cx="11328829" cy="817561"/>
          </a:xfrm>
        </p:spPr>
        <p:txBody>
          <a:bodyPr>
            <a:normAutofit/>
          </a:bodyPr>
          <a:lstStyle>
            <a:lvl1pPr>
              <a:defRPr sz="2800"/>
            </a:lvl1pPr>
          </a:lstStyle>
          <a:p>
            <a:r>
              <a:rPr lang="en-US" dirty="0"/>
              <a:t>Click to edit the main takeaway</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6" name="Chart Placeholder 5"/>
          <p:cNvSpPr>
            <a:spLocks noGrp="1"/>
          </p:cNvSpPr>
          <p:nvPr>
            <p:ph type="chart" sz="quarter" idx="11" hasCustomPrompt="1"/>
          </p:nvPr>
        </p:nvSpPr>
        <p:spPr>
          <a:xfrm>
            <a:off x="2133600" y="2147664"/>
            <a:ext cx="7924800" cy="3657600"/>
          </a:xfrm>
        </p:spPr>
        <p:txBody>
          <a:bodyPr/>
          <a:lstStyle>
            <a:lvl1pPr marL="0" indent="0">
              <a:buNone/>
              <a:defRPr/>
            </a:lvl1pPr>
          </a:lstStyle>
          <a:p>
            <a:r>
              <a:rPr lang="en-US" dirty="0"/>
              <a:t>Chart</a:t>
            </a:r>
          </a:p>
        </p:txBody>
      </p:sp>
      <p:sp>
        <p:nvSpPr>
          <p:cNvPr id="10" name="Text Placeholder 9"/>
          <p:cNvSpPr>
            <a:spLocks noGrp="1"/>
          </p:cNvSpPr>
          <p:nvPr>
            <p:ph type="body" sz="quarter" idx="12" hasCustomPrompt="1"/>
          </p:nvPr>
        </p:nvSpPr>
        <p:spPr>
          <a:xfrm>
            <a:off x="431800" y="1226570"/>
            <a:ext cx="7008349" cy="294218"/>
          </a:xfrm>
        </p:spPr>
        <p:txBody>
          <a:bodyPr/>
          <a:lstStyle>
            <a:lvl1pPr>
              <a:defRPr baseline="0"/>
            </a:lvl1pPr>
          </a:lstStyle>
          <a:p>
            <a:pPr lvl="0"/>
            <a:r>
              <a:rPr lang="en-US" dirty="0"/>
              <a:t>Click to edit the title and description of chart</a:t>
            </a:r>
          </a:p>
        </p:txBody>
      </p:sp>
      <p:sp>
        <p:nvSpPr>
          <p:cNvPr id="13" name="Text Placeholder 9"/>
          <p:cNvSpPr>
            <a:spLocks noGrp="1"/>
          </p:cNvSpPr>
          <p:nvPr>
            <p:ph type="body" sz="quarter" idx="13" hasCustomPrompt="1"/>
          </p:nvPr>
        </p:nvSpPr>
        <p:spPr>
          <a:xfrm>
            <a:off x="431800" y="1540008"/>
            <a:ext cx="7008349" cy="294218"/>
          </a:xfrm>
        </p:spPr>
        <p:txBody>
          <a:bodyPr>
            <a:noAutofit/>
          </a:bodyPr>
          <a:lstStyle>
            <a:lvl1pPr>
              <a:defRPr sz="1400" baseline="0"/>
            </a:lvl1pPr>
          </a:lstStyle>
          <a:p>
            <a:pPr lvl="0"/>
            <a:r>
              <a:rPr lang="en-US" dirty="0"/>
              <a:t>n=100,000; Further explanations</a:t>
            </a:r>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r>
              <a:rPr lang="en-US"/>
              <a:t>SOURCE: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959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nte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279967"/>
            <a:ext cx="11328829" cy="817561"/>
          </a:xfrm>
        </p:spPr>
        <p:txBody>
          <a:bodyPr>
            <a:normAutofit/>
          </a:bodyPr>
          <a:lstStyle>
            <a:lvl1pPr>
              <a:defRPr sz="2800"/>
            </a:lvl1pPr>
          </a:lstStyle>
          <a:p>
            <a:r>
              <a:rPr lang="en-US" dirty="0"/>
              <a:t>Click to edit the main takeaway</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6" name="Chart Placeholder 5"/>
          <p:cNvSpPr>
            <a:spLocks noGrp="1"/>
          </p:cNvSpPr>
          <p:nvPr>
            <p:ph type="chart" sz="quarter" idx="11" hasCustomPrompt="1"/>
          </p:nvPr>
        </p:nvSpPr>
        <p:spPr>
          <a:xfrm>
            <a:off x="1369230" y="1340768"/>
            <a:ext cx="9453541" cy="4752528"/>
          </a:xfrm>
        </p:spPr>
        <p:txBody>
          <a:bodyPr/>
          <a:lstStyle>
            <a:lvl1pPr marL="0" indent="0">
              <a:buNone/>
              <a:defRPr/>
            </a:lvl1pPr>
          </a:lstStyle>
          <a:p>
            <a:r>
              <a:rPr lang="en-US" dirty="0"/>
              <a:t>Chart</a:t>
            </a:r>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3590043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keaway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1800" y="279967"/>
            <a:ext cx="11328829" cy="817561"/>
          </a:xfrm>
        </p:spPr>
        <p:txBody>
          <a:bodyPr>
            <a:normAutofit/>
          </a:bodyPr>
          <a:lstStyle>
            <a:lvl1pPr>
              <a:defRPr sz="2800"/>
            </a:lvl1pPr>
          </a:lstStyle>
          <a:p>
            <a:r>
              <a:rPr lang="en-US" dirty="0"/>
              <a:t>Click to edit the main takeaway</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278913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0D6EFB9-9230-4B7B-84CF-BF17657CE3F9}" type="slidenum">
              <a:rPr lang="en-US" smtClean="0"/>
              <a:t>‹#›</a:t>
            </a:fld>
            <a:endParaRPr lang="en-US"/>
          </a:p>
        </p:txBody>
      </p:sp>
      <p:sp>
        <p:nvSpPr>
          <p:cNvPr id="6" name="Content Placeholder 2"/>
          <p:cNvSpPr>
            <a:spLocks noGrp="1"/>
          </p:cNvSpPr>
          <p:nvPr>
            <p:ph idx="1"/>
          </p:nvPr>
        </p:nvSpPr>
        <p:spPr>
          <a:xfrm>
            <a:off x="431800" y="1649832"/>
            <a:ext cx="11328829" cy="4196935"/>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9" name="Text Placeholder 9"/>
          <p:cNvSpPr>
            <a:spLocks noGrp="1"/>
          </p:cNvSpPr>
          <p:nvPr>
            <p:ph type="body" sz="quarter" idx="12" hasCustomPrompt="1"/>
          </p:nvPr>
        </p:nvSpPr>
        <p:spPr>
          <a:xfrm>
            <a:off x="431800" y="1226570"/>
            <a:ext cx="11328829" cy="294218"/>
          </a:xfrm>
        </p:spPr>
        <p:txBody>
          <a:bodyPr/>
          <a:lstStyle>
            <a:lvl1pPr>
              <a:defRPr baseline="0"/>
            </a:lvl1pPr>
          </a:lstStyle>
          <a:p>
            <a:pPr lvl="0"/>
            <a:r>
              <a:rPr lang="en-US" dirty="0"/>
              <a:t>Click to edit the title and description of chart</a:t>
            </a:r>
          </a:p>
        </p:txBody>
      </p:sp>
      <p:sp>
        <p:nvSpPr>
          <p:cNvPr id="11"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42422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19741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31800" y="1219204"/>
            <a:ext cx="5424173"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
        <p:nvSpPr>
          <p:cNvPr id="6" name="Content Placeholder 2">
            <a:extLst>
              <a:ext uri="{FF2B5EF4-FFF2-40B4-BE49-F238E27FC236}">
                <a16:creationId xmlns:a16="http://schemas.microsoft.com/office/drawing/2014/main" id="{06B85341-0E74-D94D-B33E-539CA459CC62}"/>
              </a:ext>
            </a:extLst>
          </p:cNvPr>
          <p:cNvSpPr>
            <a:spLocks noGrp="1"/>
          </p:cNvSpPr>
          <p:nvPr>
            <p:ph idx="11"/>
          </p:nvPr>
        </p:nvSpPr>
        <p:spPr>
          <a:xfrm>
            <a:off x="6336027" y="1219204"/>
            <a:ext cx="5424173"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Tree>
    <p:extLst>
      <p:ext uri="{BB962C8B-B14F-4D97-AF65-F5344CB8AC3E}">
        <p14:creationId xmlns:p14="http://schemas.microsoft.com/office/powerpoint/2010/main" val="127076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31800" y="1219204"/>
            <a:ext cx="3599971"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4" name="Slide Number Placeholder 3"/>
          <p:cNvSpPr>
            <a:spLocks noGrp="1"/>
          </p:cNvSpPr>
          <p:nvPr>
            <p:ph type="sldNum" sz="quarter" idx="10"/>
          </p:nvPr>
        </p:nvSpPr>
        <p:spPr/>
        <p:txBody>
          <a:bodyPr/>
          <a:lstStyle/>
          <a:p>
            <a:fld id="{C0D6EFB9-9230-4B7B-84CF-BF17657CE3F9}" type="slidenum">
              <a:rPr lang="en-US" smtClean="0"/>
              <a:t>‹#›</a:t>
            </a:fld>
            <a:endParaRPr lang="en-US"/>
          </a:p>
        </p:txBody>
      </p:sp>
      <p:sp>
        <p:nvSpPr>
          <p:cNvPr id="5"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
        <p:nvSpPr>
          <p:cNvPr id="7" name="Content Placeholder 2">
            <a:extLst>
              <a:ext uri="{FF2B5EF4-FFF2-40B4-BE49-F238E27FC236}">
                <a16:creationId xmlns:a16="http://schemas.microsoft.com/office/drawing/2014/main" id="{2C685A54-B33E-9242-83DB-941F6A0A1117}"/>
              </a:ext>
            </a:extLst>
          </p:cNvPr>
          <p:cNvSpPr>
            <a:spLocks noGrp="1"/>
          </p:cNvSpPr>
          <p:nvPr>
            <p:ph idx="11"/>
          </p:nvPr>
        </p:nvSpPr>
        <p:spPr>
          <a:xfrm>
            <a:off x="4296015" y="1219204"/>
            <a:ext cx="3599971"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
        <p:nvSpPr>
          <p:cNvPr id="8" name="Content Placeholder 2">
            <a:extLst>
              <a:ext uri="{FF2B5EF4-FFF2-40B4-BE49-F238E27FC236}">
                <a16:creationId xmlns:a16="http://schemas.microsoft.com/office/drawing/2014/main" id="{B38BE5EC-2A53-374F-B86F-D18AA5EEAB05}"/>
              </a:ext>
            </a:extLst>
          </p:cNvPr>
          <p:cNvSpPr>
            <a:spLocks noGrp="1"/>
          </p:cNvSpPr>
          <p:nvPr>
            <p:ph idx="12"/>
          </p:nvPr>
        </p:nvSpPr>
        <p:spPr>
          <a:xfrm>
            <a:off x="8160229" y="1219204"/>
            <a:ext cx="3599971" cy="4627563"/>
          </a:xfrm>
        </p:spPr>
        <p:txBody>
          <a:bodyPr>
            <a:normAutofit/>
          </a:bodyPr>
          <a:lstStyle>
            <a:lvl1pPr>
              <a:spcBef>
                <a:spcPts val="1200"/>
              </a:spcBef>
              <a:buClr>
                <a:schemeClr val="tx1">
                  <a:lumMod val="50000"/>
                </a:schemeClr>
              </a:buClr>
              <a:defRPr sz="1600">
                <a:latin typeface="+mj-lt"/>
              </a:defRPr>
            </a:lvl1pPr>
            <a:lvl2pPr>
              <a:spcBef>
                <a:spcPts val="1200"/>
              </a:spcBef>
              <a:buClr>
                <a:schemeClr val="tx1">
                  <a:lumMod val="50000"/>
                </a:schemeClr>
              </a:buClr>
              <a:defRPr sz="1600"/>
            </a:lvl2pPr>
            <a:lvl3pPr>
              <a:spcBef>
                <a:spcPts val="1200"/>
              </a:spcBef>
              <a:buClr>
                <a:schemeClr val="tx1">
                  <a:lumMod val="50000"/>
                </a:schemeClr>
              </a:buClr>
              <a:defRPr sz="1600"/>
            </a:lvl3pPr>
            <a:lvl4pPr>
              <a:spcBef>
                <a:spcPts val="1200"/>
              </a:spcBef>
              <a:buClr>
                <a:schemeClr val="tx1">
                  <a:lumMod val="50000"/>
                </a:schemeClr>
              </a:buClr>
              <a:defRPr sz="1600"/>
            </a:lvl4pPr>
            <a:lvl5pPr>
              <a:spcBef>
                <a:spcPts val="1200"/>
              </a:spcBef>
              <a:buClr>
                <a:schemeClr val="tx1">
                  <a:lumMod val="50000"/>
                </a:schemeClr>
              </a:buClr>
              <a:defRPr sz="1600"/>
            </a:lvl5pPr>
          </a:lstStyle>
          <a:p>
            <a:pPr lvl="0"/>
            <a:r>
              <a:rPr lang="en-US"/>
              <a:t>Click to edit Master text styles</a:t>
            </a:r>
          </a:p>
        </p:txBody>
      </p:sp>
    </p:spTree>
    <p:extLst>
      <p:ext uri="{BB962C8B-B14F-4D97-AF65-F5344CB8AC3E}">
        <p14:creationId xmlns:p14="http://schemas.microsoft.com/office/powerpoint/2010/main" val="6980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279967"/>
            <a:ext cx="11328829" cy="817561"/>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31800" y="1219204"/>
            <a:ext cx="11328829" cy="4627563"/>
          </a:xfrm>
          <a:prstGeom prst="rect">
            <a:avLst/>
          </a:prstGeom>
        </p:spPr>
        <p:txBody>
          <a:bodyPr vert="horz" lIns="0" tIns="0" rIns="0" bIns="0" rtlCol="0">
            <a:noAutofit/>
          </a:bodyPr>
          <a:lstStyle/>
          <a:p>
            <a:pPr lvl="0"/>
            <a:endParaRPr lang="en-US" dirty="0"/>
          </a:p>
        </p:txBody>
      </p:sp>
      <p:sp>
        <p:nvSpPr>
          <p:cNvPr id="5" name="Slide Number Placeholder 4"/>
          <p:cNvSpPr>
            <a:spLocks noGrp="1"/>
          </p:cNvSpPr>
          <p:nvPr>
            <p:ph type="sldNum" sz="quarter" idx="4"/>
          </p:nvPr>
        </p:nvSpPr>
        <p:spPr>
          <a:xfrm>
            <a:off x="9017000" y="6350005"/>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C0D6EFB9-9230-4B7B-84CF-BF17657CE3F9}" type="slidenum">
              <a:rPr lang="en-US" smtClean="0"/>
              <a:pPr/>
              <a:t>‹#›</a:t>
            </a:fld>
            <a:endParaRPr lang="en-US"/>
          </a:p>
        </p:txBody>
      </p:sp>
      <p:sp>
        <p:nvSpPr>
          <p:cNvPr id="4" name="Footer Placeholder 3"/>
          <p:cNvSpPr>
            <a:spLocks noGrp="1"/>
          </p:cNvSpPr>
          <p:nvPr>
            <p:ph type="ftr" sz="quarter" idx="3"/>
          </p:nvPr>
        </p:nvSpPr>
        <p:spPr>
          <a:xfrm>
            <a:off x="431800" y="6356351"/>
            <a:ext cx="8448509"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SOURCE:</a:t>
            </a:r>
          </a:p>
        </p:txBody>
      </p:sp>
    </p:spTree>
    <p:extLst>
      <p:ext uri="{BB962C8B-B14F-4D97-AF65-F5344CB8AC3E}">
        <p14:creationId xmlns:p14="http://schemas.microsoft.com/office/powerpoint/2010/main" val="96565727"/>
      </p:ext>
    </p:extLst>
  </p:cSld>
  <p:clrMap bg1="lt1" tx1="dk1" bg2="lt2" tx2="dk2" accent1="accent1" accent2="accent2" accent3="accent3" accent4="accent4" accent5="accent5" accent6="accent6" hlink="hlink" folHlink="folHlink"/>
  <p:sldLayoutIdLst>
    <p:sldLayoutId id="2147484037" r:id="rId1"/>
    <p:sldLayoutId id="2147484051" r:id="rId2"/>
    <p:sldLayoutId id="2147484035" r:id="rId3"/>
    <p:sldLayoutId id="2147484055" r:id="rId4"/>
    <p:sldLayoutId id="2147484056" r:id="rId5"/>
    <p:sldLayoutId id="2147484038" r:id="rId6"/>
    <p:sldLayoutId id="2147483978" r:id="rId7"/>
    <p:sldLayoutId id="2147484052" r:id="rId8"/>
    <p:sldLayoutId id="2147484053" r:id="rId9"/>
    <p:sldLayoutId id="2147484054" r:id="rId10"/>
    <p:sldLayoutId id="2147484057" r:id="rId11"/>
  </p:sldLayoutIdLst>
  <p:hf hdr="0" dt="0"/>
  <p:txStyles>
    <p:titleStyle>
      <a:lvl1pPr algn="l" defTabSz="1219170" rtl="0" eaLnBrk="1" latinLnBrk="0" hangingPunct="1">
        <a:lnSpc>
          <a:spcPct val="86000"/>
        </a:lnSpc>
        <a:spcBef>
          <a:spcPct val="0"/>
        </a:spcBef>
        <a:buNone/>
        <a:defRPr sz="2800" kern="800" spc="-53">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ct val="20000"/>
        </a:spcBef>
        <a:buClr>
          <a:schemeClr val="tx1">
            <a:lumMod val="50000"/>
          </a:schemeClr>
        </a:buClr>
        <a:buFont typeface="Arial" panose="020B0604020202020204" pitchFamily="34" charset="0"/>
        <a:buNone/>
        <a:defRPr sz="2000" kern="800" spc="-13">
          <a:solidFill>
            <a:schemeClr val="tx1"/>
          </a:solidFill>
          <a:latin typeface="Arial" panose="020B0604020202020204" pitchFamily="34" charset="0"/>
          <a:ea typeface="+mn-ea"/>
          <a:cs typeface="Arial" panose="020B0604020202020204" pitchFamily="34" charset="0"/>
        </a:defRPr>
      </a:lvl1pPr>
      <a:lvl2pPr marL="459306" indent="-230712"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2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fallen.io/ww2/"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r4ds.had.co.nz/data-visualisation.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microsoft.com/office/2007/relationships/hdphoto" Target="../media/hdphoto2.wdp"/><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2B0F-17EA-AC49-AA37-0A93838DD320}"/>
              </a:ext>
            </a:extLst>
          </p:cNvPr>
          <p:cNvSpPr>
            <a:spLocks noGrp="1"/>
          </p:cNvSpPr>
          <p:nvPr>
            <p:ph type="ctrTitle"/>
          </p:nvPr>
        </p:nvSpPr>
        <p:spPr/>
        <p:txBody>
          <a:bodyPr/>
          <a:lstStyle/>
          <a:p>
            <a:r>
              <a:rPr lang="en-US" dirty="0"/>
              <a:t>Stat 495r – Presenting Data</a:t>
            </a:r>
          </a:p>
        </p:txBody>
      </p:sp>
      <p:sp>
        <p:nvSpPr>
          <p:cNvPr id="3" name="Subtitle 2">
            <a:extLst>
              <a:ext uri="{FF2B5EF4-FFF2-40B4-BE49-F238E27FC236}">
                <a16:creationId xmlns:a16="http://schemas.microsoft.com/office/drawing/2014/main" id="{A701DD11-4219-4A4C-8944-5EF01F761341}"/>
              </a:ext>
            </a:extLst>
          </p:cNvPr>
          <p:cNvSpPr>
            <a:spLocks noGrp="1"/>
          </p:cNvSpPr>
          <p:nvPr>
            <p:ph type="subTitle" idx="1"/>
          </p:nvPr>
        </p:nvSpPr>
        <p:spPr/>
        <p:txBody>
          <a:bodyPr/>
          <a:lstStyle/>
          <a:p>
            <a:r>
              <a:rPr lang="en-US" dirty="0"/>
              <a:t>Week 5</a:t>
            </a:r>
          </a:p>
          <a:p>
            <a:r>
              <a:rPr lang="en-US" dirty="0" err="1"/>
              <a:t>Preattentive</a:t>
            </a:r>
            <a:r>
              <a:rPr lang="en-US" dirty="0"/>
              <a:t> Pop-outs, Takeaways and </a:t>
            </a:r>
            <a:r>
              <a:rPr lang="en-US" dirty="0" err="1"/>
              <a:t>ggplot</a:t>
            </a:r>
            <a:endParaRPr lang="en-US" dirty="0"/>
          </a:p>
        </p:txBody>
      </p:sp>
    </p:spTree>
    <p:extLst>
      <p:ext uri="{BB962C8B-B14F-4D97-AF65-F5344CB8AC3E}">
        <p14:creationId xmlns:p14="http://schemas.microsoft.com/office/powerpoint/2010/main" val="3238901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CF72-A538-1A4D-8CC2-1CCF11456D35}"/>
              </a:ext>
            </a:extLst>
          </p:cNvPr>
          <p:cNvSpPr>
            <a:spLocks noGrp="1"/>
          </p:cNvSpPr>
          <p:nvPr>
            <p:ph type="title"/>
          </p:nvPr>
        </p:nvSpPr>
        <p:spPr/>
        <p:txBody>
          <a:bodyPr/>
          <a:lstStyle/>
          <a:p>
            <a:r>
              <a:rPr lang="en-US" dirty="0"/>
              <a:t>Video Review</a:t>
            </a:r>
          </a:p>
        </p:txBody>
      </p:sp>
      <p:sp>
        <p:nvSpPr>
          <p:cNvPr id="3" name="Content Placeholder 2">
            <a:extLst>
              <a:ext uri="{FF2B5EF4-FFF2-40B4-BE49-F238E27FC236}">
                <a16:creationId xmlns:a16="http://schemas.microsoft.com/office/drawing/2014/main" id="{FA59C7EA-66E8-8B46-BD89-6C6CA0DA2A5A}"/>
              </a:ext>
            </a:extLst>
          </p:cNvPr>
          <p:cNvSpPr>
            <a:spLocks noGrp="1"/>
          </p:cNvSpPr>
          <p:nvPr>
            <p:ph idx="1"/>
          </p:nvPr>
        </p:nvSpPr>
        <p:spPr/>
        <p:txBody>
          <a:bodyPr/>
          <a:lstStyle/>
          <a:p>
            <a:pPr marL="285750" indent="-285750">
              <a:buFont typeface="Arial" panose="020B0604020202020204" pitchFamily="34" charset="0"/>
              <a:buChar char="•"/>
            </a:pPr>
            <a:r>
              <a:rPr lang="en-US" dirty="0"/>
              <a:t>What channels were used?</a:t>
            </a:r>
          </a:p>
          <a:p>
            <a:pPr marL="285750" indent="-285750">
              <a:buFont typeface="Arial" panose="020B0604020202020204" pitchFamily="34" charset="0"/>
              <a:buChar char="•"/>
            </a:pPr>
            <a:r>
              <a:rPr lang="en-US" dirty="0"/>
              <a:t>How does displaying the data tell a previously unknown story?</a:t>
            </a:r>
          </a:p>
          <a:p>
            <a:pPr marL="285750" indent="-285750">
              <a:buFont typeface="Arial" panose="020B0604020202020204" pitchFamily="34" charset="0"/>
              <a:buChar char="•"/>
            </a:pPr>
            <a:r>
              <a:rPr lang="en-US" dirty="0"/>
              <a:t>What is the story the data showed? What is the one-line summary?</a:t>
            </a:r>
          </a:p>
          <a:p>
            <a:pPr marL="285750" indent="-285750">
              <a:buFont typeface="Arial" panose="020B0604020202020204" pitchFamily="34" charset="0"/>
              <a:buChar char="•"/>
            </a:pPr>
            <a:r>
              <a:rPr lang="en-US" dirty="0"/>
              <a:t>Which was your favorite visual?</a:t>
            </a:r>
          </a:p>
          <a:p>
            <a:pPr marL="285750" indent="-285750">
              <a:buFont typeface="Arial" panose="020B0604020202020204" pitchFamily="34" charset="0"/>
              <a:buChar char="•"/>
            </a:pPr>
            <a:r>
              <a:rPr lang="en-US" dirty="0"/>
              <a:t>How did he use non-data channels to tell a story?</a:t>
            </a:r>
          </a:p>
          <a:p>
            <a:pPr marL="285750" indent="-285750">
              <a:buFont typeface="Arial" panose="020B0604020202020204" pitchFamily="34" charset="0"/>
              <a:buChar char="•"/>
            </a:pPr>
            <a:r>
              <a:rPr lang="en-US" dirty="0"/>
              <a:t>How does Hans </a:t>
            </a:r>
            <a:r>
              <a:rPr lang="en-US" dirty="0" err="1"/>
              <a:t>Roslings</a:t>
            </a:r>
            <a:r>
              <a:rPr lang="en-US" dirty="0"/>
              <a:t>’ passion help?</a:t>
            </a:r>
          </a:p>
        </p:txBody>
      </p:sp>
      <p:sp>
        <p:nvSpPr>
          <p:cNvPr id="4" name="Slide Number Placeholder 3">
            <a:extLst>
              <a:ext uri="{FF2B5EF4-FFF2-40B4-BE49-F238E27FC236}">
                <a16:creationId xmlns:a16="http://schemas.microsoft.com/office/drawing/2014/main" id="{6E18A298-3F47-1349-8328-A55171B4187D}"/>
              </a:ext>
            </a:extLst>
          </p:cNvPr>
          <p:cNvSpPr>
            <a:spLocks noGrp="1"/>
          </p:cNvSpPr>
          <p:nvPr>
            <p:ph type="sldNum" sz="quarter" idx="10"/>
          </p:nvPr>
        </p:nvSpPr>
        <p:spPr/>
        <p:txBody>
          <a:bodyPr/>
          <a:lstStyle/>
          <a:p>
            <a:fld id="{C0D6EFB9-9230-4B7B-84CF-BF17657CE3F9}" type="slidenum">
              <a:rPr lang="en-US" smtClean="0"/>
              <a:t>10</a:t>
            </a:fld>
            <a:endParaRPr lang="en-US"/>
          </a:p>
        </p:txBody>
      </p:sp>
    </p:spTree>
    <p:extLst>
      <p:ext uri="{BB962C8B-B14F-4D97-AF65-F5344CB8AC3E}">
        <p14:creationId xmlns:p14="http://schemas.microsoft.com/office/powerpoint/2010/main" val="301455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90DF-1684-994E-859B-CF6AD6446FA6}"/>
              </a:ext>
            </a:extLst>
          </p:cNvPr>
          <p:cNvSpPr>
            <a:spLocks noGrp="1"/>
          </p:cNvSpPr>
          <p:nvPr>
            <p:ph type="title"/>
          </p:nvPr>
        </p:nvSpPr>
        <p:spPr/>
        <p:txBody>
          <a:bodyPr/>
          <a:lstStyle/>
          <a:p>
            <a:r>
              <a:rPr lang="en-US" dirty="0"/>
              <a:t>Gestalt Principals</a:t>
            </a:r>
          </a:p>
        </p:txBody>
      </p:sp>
    </p:spTree>
    <p:extLst>
      <p:ext uri="{BB962C8B-B14F-4D97-AF65-F5344CB8AC3E}">
        <p14:creationId xmlns:p14="http://schemas.microsoft.com/office/powerpoint/2010/main" val="130196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95C7-BB9E-914A-94D8-0D2A9CFB40B6}"/>
              </a:ext>
            </a:extLst>
          </p:cNvPr>
          <p:cNvSpPr>
            <a:spLocks noGrp="1"/>
          </p:cNvSpPr>
          <p:nvPr>
            <p:ph type="title"/>
          </p:nvPr>
        </p:nvSpPr>
        <p:spPr/>
        <p:txBody>
          <a:bodyPr/>
          <a:lstStyle/>
          <a:p>
            <a:r>
              <a:rPr lang="en-US" dirty="0"/>
              <a:t>Gestalt Principals of Visual Perception</a:t>
            </a:r>
          </a:p>
        </p:txBody>
      </p:sp>
      <p:sp>
        <p:nvSpPr>
          <p:cNvPr id="4" name="Slide Number Placeholder 3">
            <a:extLst>
              <a:ext uri="{FF2B5EF4-FFF2-40B4-BE49-F238E27FC236}">
                <a16:creationId xmlns:a16="http://schemas.microsoft.com/office/drawing/2014/main" id="{7070090E-89D4-1A40-BB91-C0F29D99591B}"/>
              </a:ext>
            </a:extLst>
          </p:cNvPr>
          <p:cNvSpPr>
            <a:spLocks noGrp="1"/>
          </p:cNvSpPr>
          <p:nvPr>
            <p:ph type="sldNum" sz="quarter" idx="10"/>
          </p:nvPr>
        </p:nvSpPr>
        <p:spPr/>
        <p:txBody>
          <a:bodyPr/>
          <a:lstStyle/>
          <a:p>
            <a:fld id="{C0D6EFB9-9230-4B7B-84CF-BF17657CE3F9}" type="slidenum">
              <a:rPr lang="en-US" smtClean="0"/>
              <a:t>12</a:t>
            </a:fld>
            <a:endParaRPr lang="en-US"/>
          </a:p>
        </p:txBody>
      </p:sp>
      <p:sp>
        <p:nvSpPr>
          <p:cNvPr id="6" name="Oval 5">
            <a:extLst>
              <a:ext uri="{FF2B5EF4-FFF2-40B4-BE49-F238E27FC236}">
                <a16:creationId xmlns:a16="http://schemas.microsoft.com/office/drawing/2014/main" id="{74006CAC-66A8-CA4A-8B63-2CBC199D1F23}"/>
              </a:ext>
            </a:extLst>
          </p:cNvPr>
          <p:cNvSpPr/>
          <p:nvPr/>
        </p:nvSpPr>
        <p:spPr>
          <a:xfrm>
            <a:off x="546648" y="107062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a:extLst>
              <a:ext uri="{FF2B5EF4-FFF2-40B4-BE49-F238E27FC236}">
                <a16:creationId xmlns:a16="http://schemas.microsoft.com/office/drawing/2014/main" id="{B46CB626-0481-E74B-8B59-F6659891A351}"/>
              </a:ext>
            </a:extLst>
          </p:cNvPr>
          <p:cNvSpPr/>
          <p:nvPr/>
        </p:nvSpPr>
        <p:spPr>
          <a:xfrm>
            <a:off x="546648" y="145788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a:extLst>
              <a:ext uri="{FF2B5EF4-FFF2-40B4-BE49-F238E27FC236}">
                <a16:creationId xmlns:a16="http://schemas.microsoft.com/office/drawing/2014/main" id="{F5B778F5-0551-174F-BD11-3EEEEAA96286}"/>
              </a:ext>
            </a:extLst>
          </p:cNvPr>
          <p:cNvSpPr/>
          <p:nvPr/>
        </p:nvSpPr>
        <p:spPr>
          <a:xfrm>
            <a:off x="919443" y="1070622"/>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id="{DC8BEF54-FA8A-6647-A13C-200B779B891B}"/>
              </a:ext>
            </a:extLst>
          </p:cNvPr>
          <p:cNvSpPr/>
          <p:nvPr/>
        </p:nvSpPr>
        <p:spPr>
          <a:xfrm>
            <a:off x="919442" y="145649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A171E9A2-527A-0D40-AA3B-15862D1B953F}"/>
              </a:ext>
            </a:extLst>
          </p:cNvPr>
          <p:cNvSpPr/>
          <p:nvPr/>
        </p:nvSpPr>
        <p:spPr>
          <a:xfrm>
            <a:off x="1600200" y="106747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0041AEC7-8E90-D644-9D72-1AEE66702A3C}"/>
              </a:ext>
            </a:extLst>
          </p:cNvPr>
          <p:cNvSpPr/>
          <p:nvPr/>
        </p:nvSpPr>
        <p:spPr>
          <a:xfrm>
            <a:off x="1600200" y="145474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0E8550FA-385B-BF41-9F1F-4CD166EE9D89}"/>
              </a:ext>
            </a:extLst>
          </p:cNvPr>
          <p:cNvSpPr/>
          <p:nvPr/>
        </p:nvSpPr>
        <p:spPr>
          <a:xfrm>
            <a:off x="1972995" y="106747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D3018E57-325D-B042-8E2D-F933CD3E194D}"/>
              </a:ext>
            </a:extLst>
          </p:cNvPr>
          <p:cNvSpPr/>
          <p:nvPr/>
        </p:nvSpPr>
        <p:spPr>
          <a:xfrm>
            <a:off x="1972994" y="145335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465ABED-59AF-AB44-9830-89E2B013ADB6}"/>
              </a:ext>
            </a:extLst>
          </p:cNvPr>
          <p:cNvSpPr/>
          <p:nvPr/>
        </p:nvSpPr>
        <p:spPr>
          <a:xfrm>
            <a:off x="1066797" y="196281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0B902725-2C82-644B-84A6-3A24CF8DAC02}"/>
              </a:ext>
            </a:extLst>
          </p:cNvPr>
          <p:cNvSpPr/>
          <p:nvPr/>
        </p:nvSpPr>
        <p:spPr>
          <a:xfrm>
            <a:off x="1066797" y="235008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C96F29E5-7641-2946-BC1E-C97E4E5DDF0D}"/>
              </a:ext>
            </a:extLst>
          </p:cNvPr>
          <p:cNvSpPr/>
          <p:nvPr/>
        </p:nvSpPr>
        <p:spPr>
          <a:xfrm>
            <a:off x="1439592" y="196281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8376C281-D6B0-4941-B2EF-50E9A2AF58F7}"/>
              </a:ext>
            </a:extLst>
          </p:cNvPr>
          <p:cNvSpPr/>
          <p:nvPr/>
        </p:nvSpPr>
        <p:spPr>
          <a:xfrm>
            <a:off x="1439591" y="234868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C33D0E9B-BFF0-CF47-904B-6F5A566331A1}"/>
              </a:ext>
            </a:extLst>
          </p:cNvPr>
          <p:cNvSpPr/>
          <p:nvPr/>
        </p:nvSpPr>
        <p:spPr>
          <a:xfrm>
            <a:off x="3465426" y="1302120"/>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926913D-83CC-1F49-9B5A-81AD089E42F5}"/>
              </a:ext>
            </a:extLst>
          </p:cNvPr>
          <p:cNvSpPr/>
          <p:nvPr/>
        </p:nvSpPr>
        <p:spPr>
          <a:xfrm>
            <a:off x="3367120" y="174418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4030E9E-7637-4845-BA0D-51A65A11B282}"/>
              </a:ext>
            </a:extLst>
          </p:cNvPr>
          <p:cNvSpPr/>
          <p:nvPr/>
        </p:nvSpPr>
        <p:spPr>
          <a:xfrm>
            <a:off x="3843750" y="102070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F8F57809-4378-5C41-8F27-C958569775F1}"/>
              </a:ext>
            </a:extLst>
          </p:cNvPr>
          <p:cNvSpPr/>
          <p:nvPr/>
        </p:nvSpPr>
        <p:spPr>
          <a:xfrm>
            <a:off x="3953843" y="15622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7429D2C1-5DB7-4044-9AB3-15EE17764331}"/>
              </a:ext>
            </a:extLst>
          </p:cNvPr>
          <p:cNvSpPr/>
          <p:nvPr/>
        </p:nvSpPr>
        <p:spPr>
          <a:xfrm>
            <a:off x="4212838" y="120781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A79A68B8-2269-EF43-920E-C8CEF988B6DB}"/>
              </a:ext>
            </a:extLst>
          </p:cNvPr>
          <p:cNvSpPr/>
          <p:nvPr/>
        </p:nvSpPr>
        <p:spPr>
          <a:xfrm>
            <a:off x="4492534"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EC39503-A3E2-A249-ABD9-751DC0FB4917}"/>
              </a:ext>
            </a:extLst>
          </p:cNvPr>
          <p:cNvSpPr/>
          <p:nvPr/>
        </p:nvSpPr>
        <p:spPr>
          <a:xfrm>
            <a:off x="4459714" y="940009"/>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E22D7F30-9FE2-AB43-A500-CE29D514AE5A}"/>
              </a:ext>
            </a:extLst>
          </p:cNvPr>
          <p:cNvSpPr/>
          <p:nvPr/>
        </p:nvSpPr>
        <p:spPr>
          <a:xfrm>
            <a:off x="4812894" y="129820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B3C7BFB-46F1-9F4A-BBB3-7827E2109F64}"/>
              </a:ext>
            </a:extLst>
          </p:cNvPr>
          <p:cNvSpPr/>
          <p:nvPr/>
        </p:nvSpPr>
        <p:spPr>
          <a:xfrm>
            <a:off x="3764495" y="198584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B0847649-D567-954C-A2BA-55B3D4A181ED}"/>
              </a:ext>
            </a:extLst>
          </p:cNvPr>
          <p:cNvSpPr/>
          <p:nvPr/>
        </p:nvSpPr>
        <p:spPr>
          <a:xfrm>
            <a:off x="3555139"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DCD476B5-0C02-5C41-86BE-4A545279BFAC}"/>
              </a:ext>
            </a:extLst>
          </p:cNvPr>
          <p:cNvSpPr/>
          <p:nvPr/>
        </p:nvSpPr>
        <p:spPr>
          <a:xfrm>
            <a:off x="4328768" y="1959274"/>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A5C0F479-55A6-764B-81DB-40E228B9B534}"/>
              </a:ext>
            </a:extLst>
          </p:cNvPr>
          <p:cNvSpPr/>
          <p:nvPr/>
        </p:nvSpPr>
        <p:spPr>
          <a:xfrm>
            <a:off x="4507549" y="234481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767FAFED-38A4-4041-AA46-8835931B7F61}"/>
              </a:ext>
            </a:extLst>
          </p:cNvPr>
          <p:cNvSpPr/>
          <p:nvPr/>
        </p:nvSpPr>
        <p:spPr>
          <a:xfrm>
            <a:off x="6134685" y="9063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Oval 34">
            <a:extLst>
              <a:ext uri="{FF2B5EF4-FFF2-40B4-BE49-F238E27FC236}">
                <a16:creationId xmlns:a16="http://schemas.microsoft.com/office/drawing/2014/main" id="{C3A2BD91-5479-394A-A09D-A7DA09F9F667}"/>
              </a:ext>
            </a:extLst>
          </p:cNvPr>
          <p:cNvSpPr/>
          <p:nvPr/>
        </p:nvSpPr>
        <p:spPr>
          <a:xfrm>
            <a:off x="6516866" y="9063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2AE1A9F5-E603-ED42-AD20-9C690493BE31}"/>
              </a:ext>
            </a:extLst>
          </p:cNvPr>
          <p:cNvSpPr/>
          <p:nvPr/>
        </p:nvSpPr>
        <p:spPr>
          <a:xfrm>
            <a:off x="6899047" y="9063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Oval 36">
            <a:extLst>
              <a:ext uri="{FF2B5EF4-FFF2-40B4-BE49-F238E27FC236}">
                <a16:creationId xmlns:a16="http://schemas.microsoft.com/office/drawing/2014/main" id="{39A58A39-111F-A44D-87F7-B30F218C46A2}"/>
              </a:ext>
            </a:extLst>
          </p:cNvPr>
          <p:cNvSpPr/>
          <p:nvPr/>
        </p:nvSpPr>
        <p:spPr>
          <a:xfrm>
            <a:off x="7281228" y="9063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7FC37C92-AFD6-2F48-8AB8-6A3E04876168}"/>
              </a:ext>
            </a:extLst>
          </p:cNvPr>
          <p:cNvSpPr/>
          <p:nvPr/>
        </p:nvSpPr>
        <p:spPr>
          <a:xfrm>
            <a:off x="7663409" y="9063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53777807-4836-6B47-A3C9-1D9BF91FB3A5}"/>
              </a:ext>
            </a:extLst>
          </p:cNvPr>
          <p:cNvSpPr/>
          <p:nvPr/>
        </p:nvSpPr>
        <p:spPr>
          <a:xfrm>
            <a:off x="8045592" y="90631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AFA25B13-528D-C740-8368-176B437D5B77}"/>
              </a:ext>
            </a:extLst>
          </p:cNvPr>
          <p:cNvSpPr/>
          <p:nvPr/>
        </p:nvSpPr>
        <p:spPr>
          <a:xfrm>
            <a:off x="6134685" y="12595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082488F7-3CD8-D245-8FDF-B2C67434E7AE}"/>
              </a:ext>
            </a:extLst>
          </p:cNvPr>
          <p:cNvSpPr/>
          <p:nvPr/>
        </p:nvSpPr>
        <p:spPr>
          <a:xfrm>
            <a:off x="6516866" y="12595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33A316D0-98E1-2A40-BD8D-11E762F9BD4D}"/>
              </a:ext>
            </a:extLst>
          </p:cNvPr>
          <p:cNvSpPr/>
          <p:nvPr/>
        </p:nvSpPr>
        <p:spPr>
          <a:xfrm>
            <a:off x="6899047" y="12595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Oval 55">
            <a:extLst>
              <a:ext uri="{FF2B5EF4-FFF2-40B4-BE49-F238E27FC236}">
                <a16:creationId xmlns:a16="http://schemas.microsoft.com/office/drawing/2014/main" id="{FE72C5EE-6F7C-8C4C-8600-8DB4B18B1A6E}"/>
              </a:ext>
            </a:extLst>
          </p:cNvPr>
          <p:cNvSpPr/>
          <p:nvPr/>
        </p:nvSpPr>
        <p:spPr>
          <a:xfrm>
            <a:off x="7281228" y="12595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56">
            <a:extLst>
              <a:ext uri="{FF2B5EF4-FFF2-40B4-BE49-F238E27FC236}">
                <a16:creationId xmlns:a16="http://schemas.microsoft.com/office/drawing/2014/main" id="{BC6A1906-DE88-3249-AEFB-6D6661AF5129}"/>
              </a:ext>
            </a:extLst>
          </p:cNvPr>
          <p:cNvSpPr/>
          <p:nvPr/>
        </p:nvSpPr>
        <p:spPr>
          <a:xfrm>
            <a:off x="7663409" y="12595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3AF604DB-42A3-C34B-BDD5-1FCC29D33F8C}"/>
              </a:ext>
            </a:extLst>
          </p:cNvPr>
          <p:cNvSpPr/>
          <p:nvPr/>
        </p:nvSpPr>
        <p:spPr>
          <a:xfrm>
            <a:off x="8045592" y="12595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Oval 58">
            <a:extLst>
              <a:ext uri="{FF2B5EF4-FFF2-40B4-BE49-F238E27FC236}">
                <a16:creationId xmlns:a16="http://schemas.microsoft.com/office/drawing/2014/main" id="{49F84595-370E-9C49-810D-09FF1236F6CC}"/>
              </a:ext>
            </a:extLst>
          </p:cNvPr>
          <p:cNvSpPr/>
          <p:nvPr/>
        </p:nvSpPr>
        <p:spPr>
          <a:xfrm>
            <a:off x="6134685"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C045C824-B086-7444-8B42-07CA7A5CFCB2}"/>
              </a:ext>
            </a:extLst>
          </p:cNvPr>
          <p:cNvSpPr/>
          <p:nvPr/>
        </p:nvSpPr>
        <p:spPr>
          <a:xfrm>
            <a:off x="6516866"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D1551A44-69B4-1C48-A2C8-0B3DD796DE3A}"/>
              </a:ext>
            </a:extLst>
          </p:cNvPr>
          <p:cNvSpPr/>
          <p:nvPr/>
        </p:nvSpPr>
        <p:spPr>
          <a:xfrm>
            <a:off x="6899047"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61">
            <a:extLst>
              <a:ext uri="{FF2B5EF4-FFF2-40B4-BE49-F238E27FC236}">
                <a16:creationId xmlns:a16="http://schemas.microsoft.com/office/drawing/2014/main" id="{284D15D4-4D3B-6849-968C-B9038817B03D}"/>
              </a:ext>
            </a:extLst>
          </p:cNvPr>
          <p:cNvSpPr/>
          <p:nvPr/>
        </p:nvSpPr>
        <p:spPr>
          <a:xfrm>
            <a:off x="7281228"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3" name="Oval 62">
            <a:extLst>
              <a:ext uri="{FF2B5EF4-FFF2-40B4-BE49-F238E27FC236}">
                <a16:creationId xmlns:a16="http://schemas.microsoft.com/office/drawing/2014/main" id="{C562868A-DA55-0742-AF4B-96A6D3B435FA}"/>
              </a:ext>
            </a:extLst>
          </p:cNvPr>
          <p:cNvSpPr/>
          <p:nvPr/>
        </p:nvSpPr>
        <p:spPr>
          <a:xfrm>
            <a:off x="7663409"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4" name="Oval 63">
            <a:extLst>
              <a:ext uri="{FF2B5EF4-FFF2-40B4-BE49-F238E27FC236}">
                <a16:creationId xmlns:a16="http://schemas.microsoft.com/office/drawing/2014/main" id="{E03F66C4-1F31-D64B-8EC4-08B71AA5624B}"/>
              </a:ext>
            </a:extLst>
          </p:cNvPr>
          <p:cNvSpPr/>
          <p:nvPr/>
        </p:nvSpPr>
        <p:spPr>
          <a:xfrm>
            <a:off x="8045592" y="159683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Oval 64">
            <a:extLst>
              <a:ext uri="{FF2B5EF4-FFF2-40B4-BE49-F238E27FC236}">
                <a16:creationId xmlns:a16="http://schemas.microsoft.com/office/drawing/2014/main" id="{0C4D597A-BE65-184B-9874-630EF47FEE4E}"/>
              </a:ext>
            </a:extLst>
          </p:cNvPr>
          <p:cNvSpPr/>
          <p:nvPr/>
        </p:nvSpPr>
        <p:spPr>
          <a:xfrm>
            <a:off x="6134685" y="195234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Oval 65">
            <a:extLst>
              <a:ext uri="{FF2B5EF4-FFF2-40B4-BE49-F238E27FC236}">
                <a16:creationId xmlns:a16="http://schemas.microsoft.com/office/drawing/2014/main" id="{529315FD-28E3-2140-AB0B-0A3A7F52F294}"/>
              </a:ext>
            </a:extLst>
          </p:cNvPr>
          <p:cNvSpPr/>
          <p:nvPr/>
        </p:nvSpPr>
        <p:spPr>
          <a:xfrm>
            <a:off x="6516866" y="195234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Oval 66">
            <a:extLst>
              <a:ext uri="{FF2B5EF4-FFF2-40B4-BE49-F238E27FC236}">
                <a16:creationId xmlns:a16="http://schemas.microsoft.com/office/drawing/2014/main" id="{707CB06B-2863-EE49-B636-1D25797511A6}"/>
              </a:ext>
            </a:extLst>
          </p:cNvPr>
          <p:cNvSpPr/>
          <p:nvPr/>
        </p:nvSpPr>
        <p:spPr>
          <a:xfrm>
            <a:off x="6899047" y="195234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47F4107E-E7E1-B849-AE31-D6E3FE1DED8F}"/>
              </a:ext>
            </a:extLst>
          </p:cNvPr>
          <p:cNvSpPr/>
          <p:nvPr/>
        </p:nvSpPr>
        <p:spPr>
          <a:xfrm>
            <a:off x="7281228" y="195234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Oval 68">
            <a:extLst>
              <a:ext uri="{FF2B5EF4-FFF2-40B4-BE49-F238E27FC236}">
                <a16:creationId xmlns:a16="http://schemas.microsoft.com/office/drawing/2014/main" id="{54E35A5F-236D-AF40-A781-E5EC7302FA0D}"/>
              </a:ext>
            </a:extLst>
          </p:cNvPr>
          <p:cNvSpPr/>
          <p:nvPr/>
        </p:nvSpPr>
        <p:spPr>
          <a:xfrm>
            <a:off x="7663409" y="195234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Oval 69">
            <a:extLst>
              <a:ext uri="{FF2B5EF4-FFF2-40B4-BE49-F238E27FC236}">
                <a16:creationId xmlns:a16="http://schemas.microsoft.com/office/drawing/2014/main" id="{0B3F0176-2722-004C-89BF-9909E1000437}"/>
              </a:ext>
            </a:extLst>
          </p:cNvPr>
          <p:cNvSpPr/>
          <p:nvPr/>
        </p:nvSpPr>
        <p:spPr>
          <a:xfrm>
            <a:off x="8045592" y="1952343"/>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6519A6F9-51C2-7146-9583-92094438EEF0}"/>
              </a:ext>
            </a:extLst>
          </p:cNvPr>
          <p:cNvSpPr/>
          <p:nvPr/>
        </p:nvSpPr>
        <p:spPr>
          <a:xfrm>
            <a:off x="6134685"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124BB2BA-E99D-6F46-85F9-C86299ECF07C}"/>
              </a:ext>
            </a:extLst>
          </p:cNvPr>
          <p:cNvSpPr/>
          <p:nvPr/>
        </p:nvSpPr>
        <p:spPr>
          <a:xfrm>
            <a:off x="6516866"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a:extLst>
              <a:ext uri="{FF2B5EF4-FFF2-40B4-BE49-F238E27FC236}">
                <a16:creationId xmlns:a16="http://schemas.microsoft.com/office/drawing/2014/main" id="{98B371AE-68AB-8F45-85B8-D4C76A354FC0}"/>
              </a:ext>
            </a:extLst>
          </p:cNvPr>
          <p:cNvSpPr/>
          <p:nvPr/>
        </p:nvSpPr>
        <p:spPr>
          <a:xfrm>
            <a:off x="6899047"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EC9719FD-2BFB-AE4A-9B51-B39A79C29AFE}"/>
              </a:ext>
            </a:extLst>
          </p:cNvPr>
          <p:cNvSpPr/>
          <p:nvPr/>
        </p:nvSpPr>
        <p:spPr>
          <a:xfrm>
            <a:off x="7281228"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FCA64CE4-FE8B-EA47-9366-05EBEB50CE09}"/>
              </a:ext>
            </a:extLst>
          </p:cNvPr>
          <p:cNvSpPr/>
          <p:nvPr/>
        </p:nvSpPr>
        <p:spPr>
          <a:xfrm>
            <a:off x="7663409"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D2D45BEF-CCE8-C246-A58E-4DBBB5C96036}"/>
              </a:ext>
            </a:extLst>
          </p:cNvPr>
          <p:cNvSpPr/>
          <p:nvPr/>
        </p:nvSpPr>
        <p:spPr>
          <a:xfrm>
            <a:off x="8045592" y="230954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Oval 76">
            <a:extLst>
              <a:ext uri="{FF2B5EF4-FFF2-40B4-BE49-F238E27FC236}">
                <a16:creationId xmlns:a16="http://schemas.microsoft.com/office/drawing/2014/main" id="{8009A03E-5611-BD48-81B2-E46ADA56AA6E}"/>
              </a:ext>
            </a:extLst>
          </p:cNvPr>
          <p:cNvSpPr/>
          <p:nvPr/>
        </p:nvSpPr>
        <p:spPr>
          <a:xfrm>
            <a:off x="6134685" y="263952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Oval 77">
            <a:extLst>
              <a:ext uri="{FF2B5EF4-FFF2-40B4-BE49-F238E27FC236}">
                <a16:creationId xmlns:a16="http://schemas.microsoft.com/office/drawing/2014/main" id="{72D7F134-F0CD-9444-A96C-E11E3CDDB66B}"/>
              </a:ext>
            </a:extLst>
          </p:cNvPr>
          <p:cNvSpPr/>
          <p:nvPr/>
        </p:nvSpPr>
        <p:spPr>
          <a:xfrm>
            <a:off x="6516866" y="263952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2B1A048C-F48A-2C4E-B02A-0F9C7C5384E7}"/>
              </a:ext>
            </a:extLst>
          </p:cNvPr>
          <p:cNvSpPr/>
          <p:nvPr/>
        </p:nvSpPr>
        <p:spPr>
          <a:xfrm>
            <a:off x="6899047" y="263952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 name="Oval 79">
            <a:extLst>
              <a:ext uri="{FF2B5EF4-FFF2-40B4-BE49-F238E27FC236}">
                <a16:creationId xmlns:a16="http://schemas.microsoft.com/office/drawing/2014/main" id="{51023829-1FB0-6B4F-97EB-9F0DEDE9C745}"/>
              </a:ext>
            </a:extLst>
          </p:cNvPr>
          <p:cNvSpPr/>
          <p:nvPr/>
        </p:nvSpPr>
        <p:spPr>
          <a:xfrm>
            <a:off x="7281228" y="263952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7BA59AD9-059E-C546-9FCC-363A0915A52C}"/>
              </a:ext>
            </a:extLst>
          </p:cNvPr>
          <p:cNvSpPr/>
          <p:nvPr/>
        </p:nvSpPr>
        <p:spPr>
          <a:xfrm>
            <a:off x="7663409" y="263952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Oval 81">
            <a:extLst>
              <a:ext uri="{FF2B5EF4-FFF2-40B4-BE49-F238E27FC236}">
                <a16:creationId xmlns:a16="http://schemas.microsoft.com/office/drawing/2014/main" id="{8CC5D265-DB7E-7047-A40E-BEBEDD3DFFD3}"/>
              </a:ext>
            </a:extLst>
          </p:cNvPr>
          <p:cNvSpPr/>
          <p:nvPr/>
        </p:nvSpPr>
        <p:spPr>
          <a:xfrm>
            <a:off x="8045592" y="263952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Rectangle 82">
            <a:extLst>
              <a:ext uri="{FF2B5EF4-FFF2-40B4-BE49-F238E27FC236}">
                <a16:creationId xmlns:a16="http://schemas.microsoft.com/office/drawing/2014/main" id="{8DCF49AA-DEE2-CB4E-BC37-BD7C1CF98BD8}"/>
              </a:ext>
            </a:extLst>
          </p:cNvPr>
          <p:cNvSpPr/>
          <p:nvPr/>
        </p:nvSpPr>
        <p:spPr>
          <a:xfrm>
            <a:off x="7193758" y="1934128"/>
            <a:ext cx="1240712" cy="1000108"/>
          </a:xfrm>
          <a:prstGeom prst="rect">
            <a:avLst/>
          </a:pr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83">
            <a:extLst>
              <a:ext uri="{FF2B5EF4-FFF2-40B4-BE49-F238E27FC236}">
                <a16:creationId xmlns:a16="http://schemas.microsoft.com/office/drawing/2014/main" id="{4AC122E4-E054-444A-99C6-96350D3EF301}"/>
              </a:ext>
            </a:extLst>
          </p:cNvPr>
          <p:cNvSpPr/>
          <p:nvPr/>
        </p:nvSpPr>
        <p:spPr>
          <a:xfrm>
            <a:off x="513370" y="33528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Oval 84">
            <a:extLst>
              <a:ext uri="{FF2B5EF4-FFF2-40B4-BE49-F238E27FC236}">
                <a16:creationId xmlns:a16="http://schemas.microsoft.com/office/drawing/2014/main" id="{81A8072D-B622-3B4E-BC8A-D257D5F80184}"/>
              </a:ext>
            </a:extLst>
          </p:cNvPr>
          <p:cNvSpPr/>
          <p:nvPr/>
        </p:nvSpPr>
        <p:spPr>
          <a:xfrm>
            <a:off x="895551" y="33528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6" name="Oval 85">
            <a:extLst>
              <a:ext uri="{FF2B5EF4-FFF2-40B4-BE49-F238E27FC236}">
                <a16:creationId xmlns:a16="http://schemas.microsoft.com/office/drawing/2014/main" id="{3F67518D-085D-FD4A-93AB-DAE0E6A02B37}"/>
              </a:ext>
            </a:extLst>
          </p:cNvPr>
          <p:cNvSpPr/>
          <p:nvPr/>
        </p:nvSpPr>
        <p:spPr>
          <a:xfrm>
            <a:off x="1277732" y="33528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7" name="Oval 86">
            <a:extLst>
              <a:ext uri="{FF2B5EF4-FFF2-40B4-BE49-F238E27FC236}">
                <a16:creationId xmlns:a16="http://schemas.microsoft.com/office/drawing/2014/main" id="{0CB972BD-2F0A-3E4F-A437-C8CC30AB0A32}"/>
              </a:ext>
            </a:extLst>
          </p:cNvPr>
          <p:cNvSpPr/>
          <p:nvPr/>
        </p:nvSpPr>
        <p:spPr>
          <a:xfrm>
            <a:off x="1659913" y="33528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8" name="Oval 87">
            <a:extLst>
              <a:ext uri="{FF2B5EF4-FFF2-40B4-BE49-F238E27FC236}">
                <a16:creationId xmlns:a16="http://schemas.microsoft.com/office/drawing/2014/main" id="{44CCC40E-A5DD-F543-A9E3-9845971D10F0}"/>
              </a:ext>
            </a:extLst>
          </p:cNvPr>
          <p:cNvSpPr/>
          <p:nvPr/>
        </p:nvSpPr>
        <p:spPr>
          <a:xfrm>
            <a:off x="2042094" y="33528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Oval 88">
            <a:extLst>
              <a:ext uri="{FF2B5EF4-FFF2-40B4-BE49-F238E27FC236}">
                <a16:creationId xmlns:a16="http://schemas.microsoft.com/office/drawing/2014/main" id="{06C46162-5FF8-614F-8DC8-8AF6C75E2956}"/>
              </a:ext>
            </a:extLst>
          </p:cNvPr>
          <p:cNvSpPr/>
          <p:nvPr/>
        </p:nvSpPr>
        <p:spPr>
          <a:xfrm>
            <a:off x="2424277" y="33528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89">
            <a:extLst>
              <a:ext uri="{FF2B5EF4-FFF2-40B4-BE49-F238E27FC236}">
                <a16:creationId xmlns:a16="http://schemas.microsoft.com/office/drawing/2014/main" id="{231D24D2-58D4-1C45-982E-D35E0E58FFF3}"/>
              </a:ext>
            </a:extLst>
          </p:cNvPr>
          <p:cNvSpPr/>
          <p:nvPr/>
        </p:nvSpPr>
        <p:spPr>
          <a:xfrm>
            <a:off x="513370" y="389539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90">
            <a:extLst>
              <a:ext uri="{FF2B5EF4-FFF2-40B4-BE49-F238E27FC236}">
                <a16:creationId xmlns:a16="http://schemas.microsoft.com/office/drawing/2014/main" id="{B59DB907-034C-8545-80AA-C66DE77BEB65}"/>
              </a:ext>
            </a:extLst>
          </p:cNvPr>
          <p:cNvSpPr/>
          <p:nvPr/>
        </p:nvSpPr>
        <p:spPr>
          <a:xfrm>
            <a:off x="895551" y="389539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a:extLst>
              <a:ext uri="{FF2B5EF4-FFF2-40B4-BE49-F238E27FC236}">
                <a16:creationId xmlns:a16="http://schemas.microsoft.com/office/drawing/2014/main" id="{5694B03F-C568-0D4B-BF51-85A40B115269}"/>
              </a:ext>
            </a:extLst>
          </p:cNvPr>
          <p:cNvSpPr/>
          <p:nvPr/>
        </p:nvSpPr>
        <p:spPr>
          <a:xfrm>
            <a:off x="1277732" y="389539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3" name="Oval 92">
            <a:extLst>
              <a:ext uri="{FF2B5EF4-FFF2-40B4-BE49-F238E27FC236}">
                <a16:creationId xmlns:a16="http://schemas.microsoft.com/office/drawing/2014/main" id="{F840B8DB-9953-4345-9144-8073067D2D8B}"/>
              </a:ext>
            </a:extLst>
          </p:cNvPr>
          <p:cNvSpPr/>
          <p:nvPr/>
        </p:nvSpPr>
        <p:spPr>
          <a:xfrm>
            <a:off x="1659913" y="389539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4" name="Oval 93">
            <a:extLst>
              <a:ext uri="{FF2B5EF4-FFF2-40B4-BE49-F238E27FC236}">
                <a16:creationId xmlns:a16="http://schemas.microsoft.com/office/drawing/2014/main" id="{C132E439-DD49-884D-91C2-EDD6BECB47B8}"/>
              </a:ext>
            </a:extLst>
          </p:cNvPr>
          <p:cNvSpPr/>
          <p:nvPr/>
        </p:nvSpPr>
        <p:spPr>
          <a:xfrm>
            <a:off x="2042094" y="389539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5" name="Oval 94">
            <a:extLst>
              <a:ext uri="{FF2B5EF4-FFF2-40B4-BE49-F238E27FC236}">
                <a16:creationId xmlns:a16="http://schemas.microsoft.com/office/drawing/2014/main" id="{A14420C7-93B7-0E47-AF54-7FF079A7FBCB}"/>
              </a:ext>
            </a:extLst>
          </p:cNvPr>
          <p:cNvSpPr/>
          <p:nvPr/>
        </p:nvSpPr>
        <p:spPr>
          <a:xfrm>
            <a:off x="2424277" y="389539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6" name="Oval 95">
            <a:extLst>
              <a:ext uri="{FF2B5EF4-FFF2-40B4-BE49-F238E27FC236}">
                <a16:creationId xmlns:a16="http://schemas.microsoft.com/office/drawing/2014/main" id="{6CFCE189-75F1-084F-B54C-751AF29493DD}"/>
              </a:ext>
            </a:extLst>
          </p:cNvPr>
          <p:cNvSpPr/>
          <p:nvPr/>
        </p:nvSpPr>
        <p:spPr>
          <a:xfrm>
            <a:off x="513370" y="442999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54BF96EF-1AC3-BF45-B3A4-B627E056F6AE}"/>
              </a:ext>
            </a:extLst>
          </p:cNvPr>
          <p:cNvSpPr/>
          <p:nvPr/>
        </p:nvSpPr>
        <p:spPr>
          <a:xfrm>
            <a:off x="895551" y="442999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7544E0A9-3E58-3A4F-885E-0B18CCF18807}"/>
              </a:ext>
            </a:extLst>
          </p:cNvPr>
          <p:cNvSpPr/>
          <p:nvPr/>
        </p:nvSpPr>
        <p:spPr>
          <a:xfrm>
            <a:off x="1277732" y="442999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3419A8CD-8962-454E-B72A-5690DD58BDE3}"/>
              </a:ext>
            </a:extLst>
          </p:cNvPr>
          <p:cNvSpPr/>
          <p:nvPr/>
        </p:nvSpPr>
        <p:spPr>
          <a:xfrm>
            <a:off x="1659913" y="442999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0" name="Oval 99">
            <a:extLst>
              <a:ext uri="{FF2B5EF4-FFF2-40B4-BE49-F238E27FC236}">
                <a16:creationId xmlns:a16="http://schemas.microsoft.com/office/drawing/2014/main" id="{FA72DF8E-4F32-E84F-A919-E0E047106EA8}"/>
              </a:ext>
            </a:extLst>
          </p:cNvPr>
          <p:cNvSpPr/>
          <p:nvPr/>
        </p:nvSpPr>
        <p:spPr>
          <a:xfrm>
            <a:off x="2042094" y="442999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Oval 100">
            <a:extLst>
              <a:ext uri="{FF2B5EF4-FFF2-40B4-BE49-F238E27FC236}">
                <a16:creationId xmlns:a16="http://schemas.microsoft.com/office/drawing/2014/main" id="{5AA778D0-A092-CE43-9DA5-ECDA776A6CD8}"/>
              </a:ext>
            </a:extLst>
          </p:cNvPr>
          <p:cNvSpPr/>
          <p:nvPr/>
        </p:nvSpPr>
        <p:spPr>
          <a:xfrm>
            <a:off x="2424277" y="442999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Oval 101">
            <a:extLst>
              <a:ext uri="{FF2B5EF4-FFF2-40B4-BE49-F238E27FC236}">
                <a16:creationId xmlns:a16="http://schemas.microsoft.com/office/drawing/2014/main" id="{459ACDF9-B7BC-8141-9F96-2ACA0ABD0785}"/>
              </a:ext>
            </a:extLst>
          </p:cNvPr>
          <p:cNvSpPr/>
          <p:nvPr/>
        </p:nvSpPr>
        <p:spPr>
          <a:xfrm>
            <a:off x="513370" y="49530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Oval 102">
            <a:extLst>
              <a:ext uri="{FF2B5EF4-FFF2-40B4-BE49-F238E27FC236}">
                <a16:creationId xmlns:a16="http://schemas.microsoft.com/office/drawing/2014/main" id="{9ADF7DDC-8C53-D042-93C8-CF35001B3582}"/>
              </a:ext>
            </a:extLst>
          </p:cNvPr>
          <p:cNvSpPr/>
          <p:nvPr/>
        </p:nvSpPr>
        <p:spPr>
          <a:xfrm>
            <a:off x="895551" y="49530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 name="Oval 103">
            <a:extLst>
              <a:ext uri="{FF2B5EF4-FFF2-40B4-BE49-F238E27FC236}">
                <a16:creationId xmlns:a16="http://schemas.microsoft.com/office/drawing/2014/main" id="{54EDD054-85A1-4348-863D-CD02FD31D33A}"/>
              </a:ext>
            </a:extLst>
          </p:cNvPr>
          <p:cNvSpPr/>
          <p:nvPr/>
        </p:nvSpPr>
        <p:spPr>
          <a:xfrm>
            <a:off x="1277732" y="49530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960B9567-0845-B044-80C4-14D442C85F50}"/>
              </a:ext>
            </a:extLst>
          </p:cNvPr>
          <p:cNvSpPr/>
          <p:nvPr/>
        </p:nvSpPr>
        <p:spPr>
          <a:xfrm>
            <a:off x="1659913" y="49530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6C675C16-E8B4-D945-8C31-C4FB28235FDD}"/>
              </a:ext>
            </a:extLst>
          </p:cNvPr>
          <p:cNvSpPr/>
          <p:nvPr/>
        </p:nvSpPr>
        <p:spPr>
          <a:xfrm>
            <a:off x="2042094" y="49530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7" name="Oval 106">
            <a:extLst>
              <a:ext uri="{FF2B5EF4-FFF2-40B4-BE49-F238E27FC236}">
                <a16:creationId xmlns:a16="http://schemas.microsoft.com/office/drawing/2014/main" id="{D09D0B30-5F21-4A48-99C1-8DC597C87977}"/>
              </a:ext>
            </a:extLst>
          </p:cNvPr>
          <p:cNvSpPr/>
          <p:nvPr/>
        </p:nvSpPr>
        <p:spPr>
          <a:xfrm>
            <a:off x="2424277" y="4953000"/>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Oval 122">
            <a:extLst>
              <a:ext uri="{FF2B5EF4-FFF2-40B4-BE49-F238E27FC236}">
                <a16:creationId xmlns:a16="http://schemas.microsoft.com/office/drawing/2014/main" id="{80D38273-91EA-8F4B-A487-95097E624973}"/>
              </a:ext>
            </a:extLst>
          </p:cNvPr>
          <p:cNvSpPr/>
          <p:nvPr/>
        </p:nvSpPr>
        <p:spPr>
          <a:xfrm rot="5400000">
            <a:off x="4953000" y="34746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Oval 123">
            <a:extLst>
              <a:ext uri="{FF2B5EF4-FFF2-40B4-BE49-F238E27FC236}">
                <a16:creationId xmlns:a16="http://schemas.microsoft.com/office/drawing/2014/main" id="{61E08FC9-8FE1-9449-BEDC-F09A12F8B8F3}"/>
              </a:ext>
            </a:extLst>
          </p:cNvPr>
          <p:cNvSpPr/>
          <p:nvPr/>
        </p:nvSpPr>
        <p:spPr>
          <a:xfrm rot="5400000">
            <a:off x="4953000" y="385681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5" name="Oval 124">
            <a:extLst>
              <a:ext uri="{FF2B5EF4-FFF2-40B4-BE49-F238E27FC236}">
                <a16:creationId xmlns:a16="http://schemas.microsoft.com/office/drawing/2014/main" id="{66282CE7-3B4C-7741-A90C-50AA2EDE682D}"/>
              </a:ext>
            </a:extLst>
          </p:cNvPr>
          <p:cNvSpPr/>
          <p:nvPr/>
        </p:nvSpPr>
        <p:spPr>
          <a:xfrm rot="5400000">
            <a:off x="4953000" y="423899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6" name="Oval 125">
            <a:extLst>
              <a:ext uri="{FF2B5EF4-FFF2-40B4-BE49-F238E27FC236}">
                <a16:creationId xmlns:a16="http://schemas.microsoft.com/office/drawing/2014/main" id="{DE0D62AC-3456-FD4C-A75E-E42DC6C85761}"/>
              </a:ext>
            </a:extLst>
          </p:cNvPr>
          <p:cNvSpPr/>
          <p:nvPr/>
        </p:nvSpPr>
        <p:spPr>
          <a:xfrm rot="5400000">
            <a:off x="4953000" y="462117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7" name="Oval 126">
            <a:extLst>
              <a:ext uri="{FF2B5EF4-FFF2-40B4-BE49-F238E27FC236}">
                <a16:creationId xmlns:a16="http://schemas.microsoft.com/office/drawing/2014/main" id="{698D6C3D-D144-B043-89EC-554CD5DBCE8B}"/>
              </a:ext>
            </a:extLst>
          </p:cNvPr>
          <p:cNvSpPr/>
          <p:nvPr/>
        </p:nvSpPr>
        <p:spPr>
          <a:xfrm rot="5400000">
            <a:off x="4953000" y="500335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8" name="Oval 127">
            <a:extLst>
              <a:ext uri="{FF2B5EF4-FFF2-40B4-BE49-F238E27FC236}">
                <a16:creationId xmlns:a16="http://schemas.microsoft.com/office/drawing/2014/main" id="{084AEFD6-F0C9-304D-AD5B-79D30BAC17AB}"/>
              </a:ext>
            </a:extLst>
          </p:cNvPr>
          <p:cNvSpPr/>
          <p:nvPr/>
        </p:nvSpPr>
        <p:spPr>
          <a:xfrm rot="5400000">
            <a:off x="4953000" y="538554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9" name="Oval 128">
            <a:extLst>
              <a:ext uri="{FF2B5EF4-FFF2-40B4-BE49-F238E27FC236}">
                <a16:creationId xmlns:a16="http://schemas.microsoft.com/office/drawing/2014/main" id="{0D017B4F-1422-3549-A691-47AF512E5AC0}"/>
              </a:ext>
            </a:extLst>
          </p:cNvPr>
          <p:cNvSpPr/>
          <p:nvPr/>
        </p:nvSpPr>
        <p:spPr>
          <a:xfrm rot="5400000">
            <a:off x="4572000" y="3474634"/>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0" name="Oval 129">
            <a:extLst>
              <a:ext uri="{FF2B5EF4-FFF2-40B4-BE49-F238E27FC236}">
                <a16:creationId xmlns:a16="http://schemas.microsoft.com/office/drawing/2014/main" id="{80D4923F-115D-3340-BC4E-B4BCB9F7FB7A}"/>
              </a:ext>
            </a:extLst>
          </p:cNvPr>
          <p:cNvSpPr/>
          <p:nvPr/>
        </p:nvSpPr>
        <p:spPr>
          <a:xfrm rot="5400000">
            <a:off x="4572000" y="3856815"/>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Oval 130">
            <a:extLst>
              <a:ext uri="{FF2B5EF4-FFF2-40B4-BE49-F238E27FC236}">
                <a16:creationId xmlns:a16="http://schemas.microsoft.com/office/drawing/2014/main" id="{36E9057E-3960-114F-B485-30E3C7062244}"/>
              </a:ext>
            </a:extLst>
          </p:cNvPr>
          <p:cNvSpPr/>
          <p:nvPr/>
        </p:nvSpPr>
        <p:spPr>
          <a:xfrm rot="5400000">
            <a:off x="4572000" y="4238996"/>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2" name="Oval 131">
            <a:extLst>
              <a:ext uri="{FF2B5EF4-FFF2-40B4-BE49-F238E27FC236}">
                <a16:creationId xmlns:a16="http://schemas.microsoft.com/office/drawing/2014/main" id="{D06AB94B-6401-ED44-8847-F80D7FE816D8}"/>
              </a:ext>
            </a:extLst>
          </p:cNvPr>
          <p:cNvSpPr/>
          <p:nvPr/>
        </p:nvSpPr>
        <p:spPr>
          <a:xfrm rot="5400000">
            <a:off x="4572000" y="4621177"/>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3" name="Oval 132">
            <a:extLst>
              <a:ext uri="{FF2B5EF4-FFF2-40B4-BE49-F238E27FC236}">
                <a16:creationId xmlns:a16="http://schemas.microsoft.com/office/drawing/2014/main" id="{B999DB35-51B2-6A4A-BEF6-42D3A7EDB45D}"/>
              </a:ext>
            </a:extLst>
          </p:cNvPr>
          <p:cNvSpPr/>
          <p:nvPr/>
        </p:nvSpPr>
        <p:spPr>
          <a:xfrm rot="5400000">
            <a:off x="4572000" y="5003358"/>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4" name="Oval 133">
            <a:extLst>
              <a:ext uri="{FF2B5EF4-FFF2-40B4-BE49-F238E27FC236}">
                <a16:creationId xmlns:a16="http://schemas.microsoft.com/office/drawing/2014/main" id="{52802529-DF21-674E-AA89-FB0FECC43567}"/>
              </a:ext>
            </a:extLst>
          </p:cNvPr>
          <p:cNvSpPr/>
          <p:nvPr/>
        </p:nvSpPr>
        <p:spPr>
          <a:xfrm rot="5400000">
            <a:off x="4572000" y="5385541"/>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Oval 134">
            <a:extLst>
              <a:ext uri="{FF2B5EF4-FFF2-40B4-BE49-F238E27FC236}">
                <a16:creationId xmlns:a16="http://schemas.microsoft.com/office/drawing/2014/main" id="{8D6E7A29-26EC-9E4F-ABC9-EC66750FE6F3}"/>
              </a:ext>
            </a:extLst>
          </p:cNvPr>
          <p:cNvSpPr/>
          <p:nvPr/>
        </p:nvSpPr>
        <p:spPr>
          <a:xfrm rot="5400000">
            <a:off x="4191000" y="34746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6" name="Oval 135">
            <a:extLst>
              <a:ext uri="{FF2B5EF4-FFF2-40B4-BE49-F238E27FC236}">
                <a16:creationId xmlns:a16="http://schemas.microsoft.com/office/drawing/2014/main" id="{76326C8B-38AC-0045-96E1-49CFA0A1C0BE}"/>
              </a:ext>
            </a:extLst>
          </p:cNvPr>
          <p:cNvSpPr/>
          <p:nvPr/>
        </p:nvSpPr>
        <p:spPr>
          <a:xfrm rot="5400000">
            <a:off x="4191000" y="385681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7" name="Oval 136">
            <a:extLst>
              <a:ext uri="{FF2B5EF4-FFF2-40B4-BE49-F238E27FC236}">
                <a16:creationId xmlns:a16="http://schemas.microsoft.com/office/drawing/2014/main" id="{33128B00-E4E8-A241-BEB4-0C764ED3D96E}"/>
              </a:ext>
            </a:extLst>
          </p:cNvPr>
          <p:cNvSpPr/>
          <p:nvPr/>
        </p:nvSpPr>
        <p:spPr>
          <a:xfrm rot="5400000">
            <a:off x="4191000" y="423899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Oval 137">
            <a:extLst>
              <a:ext uri="{FF2B5EF4-FFF2-40B4-BE49-F238E27FC236}">
                <a16:creationId xmlns:a16="http://schemas.microsoft.com/office/drawing/2014/main" id="{EDFD4E89-7276-BD4E-94A8-2C74136F6C17}"/>
              </a:ext>
            </a:extLst>
          </p:cNvPr>
          <p:cNvSpPr/>
          <p:nvPr/>
        </p:nvSpPr>
        <p:spPr>
          <a:xfrm rot="5400000">
            <a:off x="4191000" y="462117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Oval 138">
            <a:extLst>
              <a:ext uri="{FF2B5EF4-FFF2-40B4-BE49-F238E27FC236}">
                <a16:creationId xmlns:a16="http://schemas.microsoft.com/office/drawing/2014/main" id="{E4042E48-0477-ED4D-B623-0B14AE0BC3A0}"/>
              </a:ext>
            </a:extLst>
          </p:cNvPr>
          <p:cNvSpPr/>
          <p:nvPr/>
        </p:nvSpPr>
        <p:spPr>
          <a:xfrm rot="5400000">
            <a:off x="4191000" y="500335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Oval 139">
            <a:extLst>
              <a:ext uri="{FF2B5EF4-FFF2-40B4-BE49-F238E27FC236}">
                <a16:creationId xmlns:a16="http://schemas.microsoft.com/office/drawing/2014/main" id="{7F14695C-B695-8849-93DF-175068B5E841}"/>
              </a:ext>
            </a:extLst>
          </p:cNvPr>
          <p:cNvSpPr/>
          <p:nvPr/>
        </p:nvSpPr>
        <p:spPr>
          <a:xfrm rot="5400000">
            <a:off x="4191000" y="538554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Oval 140">
            <a:extLst>
              <a:ext uri="{FF2B5EF4-FFF2-40B4-BE49-F238E27FC236}">
                <a16:creationId xmlns:a16="http://schemas.microsoft.com/office/drawing/2014/main" id="{DE27EBEE-F29A-3C4E-9DC0-E82096017BA9}"/>
              </a:ext>
            </a:extLst>
          </p:cNvPr>
          <p:cNvSpPr/>
          <p:nvPr/>
        </p:nvSpPr>
        <p:spPr>
          <a:xfrm rot="5400000">
            <a:off x="3769941" y="3474634"/>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Oval 141">
            <a:extLst>
              <a:ext uri="{FF2B5EF4-FFF2-40B4-BE49-F238E27FC236}">
                <a16:creationId xmlns:a16="http://schemas.microsoft.com/office/drawing/2014/main" id="{5CE9D3F7-F117-C349-A46B-5D4B195752A5}"/>
              </a:ext>
            </a:extLst>
          </p:cNvPr>
          <p:cNvSpPr/>
          <p:nvPr/>
        </p:nvSpPr>
        <p:spPr>
          <a:xfrm rot="5400000">
            <a:off x="3769941" y="3856815"/>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Oval 142">
            <a:extLst>
              <a:ext uri="{FF2B5EF4-FFF2-40B4-BE49-F238E27FC236}">
                <a16:creationId xmlns:a16="http://schemas.microsoft.com/office/drawing/2014/main" id="{B59172EA-B93B-A249-98C5-16C718A7E173}"/>
              </a:ext>
            </a:extLst>
          </p:cNvPr>
          <p:cNvSpPr/>
          <p:nvPr/>
        </p:nvSpPr>
        <p:spPr>
          <a:xfrm rot="5400000">
            <a:off x="3769941" y="4238996"/>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4" name="Oval 143">
            <a:extLst>
              <a:ext uri="{FF2B5EF4-FFF2-40B4-BE49-F238E27FC236}">
                <a16:creationId xmlns:a16="http://schemas.microsoft.com/office/drawing/2014/main" id="{02C743B6-8829-854F-A87B-F68309B52E88}"/>
              </a:ext>
            </a:extLst>
          </p:cNvPr>
          <p:cNvSpPr/>
          <p:nvPr/>
        </p:nvSpPr>
        <p:spPr>
          <a:xfrm rot="5400000">
            <a:off x="3769941" y="4621177"/>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5" name="Oval 144">
            <a:extLst>
              <a:ext uri="{FF2B5EF4-FFF2-40B4-BE49-F238E27FC236}">
                <a16:creationId xmlns:a16="http://schemas.microsoft.com/office/drawing/2014/main" id="{A50A2F14-BE9A-ED49-B293-BC43DE2D3DA5}"/>
              </a:ext>
            </a:extLst>
          </p:cNvPr>
          <p:cNvSpPr/>
          <p:nvPr/>
        </p:nvSpPr>
        <p:spPr>
          <a:xfrm rot="5400000">
            <a:off x="3769941" y="5003358"/>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6" name="Oval 145">
            <a:extLst>
              <a:ext uri="{FF2B5EF4-FFF2-40B4-BE49-F238E27FC236}">
                <a16:creationId xmlns:a16="http://schemas.microsoft.com/office/drawing/2014/main" id="{C1A48F56-2529-C344-AC2C-677484BAC9EA}"/>
              </a:ext>
            </a:extLst>
          </p:cNvPr>
          <p:cNvSpPr/>
          <p:nvPr/>
        </p:nvSpPr>
        <p:spPr>
          <a:xfrm rot="5400000">
            <a:off x="3769941" y="5385541"/>
            <a:ext cx="294711" cy="294711"/>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7" name="Oval 146">
            <a:extLst>
              <a:ext uri="{FF2B5EF4-FFF2-40B4-BE49-F238E27FC236}">
                <a16:creationId xmlns:a16="http://schemas.microsoft.com/office/drawing/2014/main" id="{0880226C-768D-8847-A4C4-6CBE302560D7}"/>
              </a:ext>
            </a:extLst>
          </p:cNvPr>
          <p:cNvSpPr/>
          <p:nvPr/>
        </p:nvSpPr>
        <p:spPr>
          <a:xfrm rot="5400000">
            <a:off x="3362889" y="34746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8" name="Oval 147">
            <a:extLst>
              <a:ext uri="{FF2B5EF4-FFF2-40B4-BE49-F238E27FC236}">
                <a16:creationId xmlns:a16="http://schemas.microsoft.com/office/drawing/2014/main" id="{1621B5BC-4234-3E4D-968F-32FC6309D30F}"/>
              </a:ext>
            </a:extLst>
          </p:cNvPr>
          <p:cNvSpPr/>
          <p:nvPr/>
        </p:nvSpPr>
        <p:spPr>
          <a:xfrm rot="5400000">
            <a:off x="3362889" y="385681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9" name="Oval 148">
            <a:extLst>
              <a:ext uri="{FF2B5EF4-FFF2-40B4-BE49-F238E27FC236}">
                <a16:creationId xmlns:a16="http://schemas.microsoft.com/office/drawing/2014/main" id="{7DA8D7F3-C885-584C-9BCD-F4AFFECEAFA9}"/>
              </a:ext>
            </a:extLst>
          </p:cNvPr>
          <p:cNvSpPr/>
          <p:nvPr/>
        </p:nvSpPr>
        <p:spPr>
          <a:xfrm rot="5400000">
            <a:off x="3362889" y="423899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Oval 149">
            <a:extLst>
              <a:ext uri="{FF2B5EF4-FFF2-40B4-BE49-F238E27FC236}">
                <a16:creationId xmlns:a16="http://schemas.microsoft.com/office/drawing/2014/main" id="{BBAC9088-3F6F-7C49-BE09-2B157789978F}"/>
              </a:ext>
            </a:extLst>
          </p:cNvPr>
          <p:cNvSpPr/>
          <p:nvPr/>
        </p:nvSpPr>
        <p:spPr>
          <a:xfrm rot="5400000">
            <a:off x="3362889" y="462117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1" name="Oval 150">
            <a:extLst>
              <a:ext uri="{FF2B5EF4-FFF2-40B4-BE49-F238E27FC236}">
                <a16:creationId xmlns:a16="http://schemas.microsoft.com/office/drawing/2014/main" id="{C24C92B5-54DF-A744-90E1-A740D393EF4D}"/>
              </a:ext>
            </a:extLst>
          </p:cNvPr>
          <p:cNvSpPr/>
          <p:nvPr/>
        </p:nvSpPr>
        <p:spPr>
          <a:xfrm rot="5400000">
            <a:off x="3362889" y="500335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2" name="Oval 151">
            <a:extLst>
              <a:ext uri="{FF2B5EF4-FFF2-40B4-BE49-F238E27FC236}">
                <a16:creationId xmlns:a16="http://schemas.microsoft.com/office/drawing/2014/main" id="{578A68C9-6892-7A41-8883-B90B15D84C42}"/>
              </a:ext>
            </a:extLst>
          </p:cNvPr>
          <p:cNvSpPr/>
          <p:nvPr/>
        </p:nvSpPr>
        <p:spPr>
          <a:xfrm rot="5400000">
            <a:off x="3362889" y="538554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3" name="Oval 152">
            <a:extLst>
              <a:ext uri="{FF2B5EF4-FFF2-40B4-BE49-F238E27FC236}">
                <a16:creationId xmlns:a16="http://schemas.microsoft.com/office/drawing/2014/main" id="{C12B4B10-FFB4-7A44-8C92-D27580B1F6C5}"/>
              </a:ext>
            </a:extLst>
          </p:cNvPr>
          <p:cNvSpPr/>
          <p:nvPr/>
        </p:nvSpPr>
        <p:spPr>
          <a:xfrm rot="5400000">
            <a:off x="5344089" y="347463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4" name="Oval 153">
            <a:extLst>
              <a:ext uri="{FF2B5EF4-FFF2-40B4-BE49-F238E27FC236}">
                <a16:creationId xmlns:a16="http://schemas.microsoft.com/office/drawing/2014/main" id="{E5356307-2D4F-4841-925A-DC3168CA3C2A}"/>
              </a:ext>
            </a:extLst>
          </p:cNvPr>
          <p:cNvSpPr/>
          <p:nvPr/>
        </p:nvSpPr>
        <p:spPr>
          <a:xfrm rot="5400000">
            <a:off x="5344089" y="3856815"/>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5" name="Oval 154">
            <a:extLst>
              <a:ext uri="{FF2B5EF4-FFF2-40B4-BE49-F238E27FC236}">
                <a16:creationId xmlns:a16="http://schemas.microsoft.com/office/drawing/2014/main" id="{C0BD446A-A429-324C-8142-395AC4881970}"/>
              </a:ext>
            </a:extLst>
          </p:cNvPr>
          <p:cNvSpPr/>
          <p:nvPr/>
        </p:nvSpPr>
        <p:spPr>
          <a:xfrm rot="5400000">
            <a:off x="5344089" y="423899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6" name="Oval 155">
            <a:extLst>
              <a:ext uri="{FF2B5EF4-FFF2-40B4-BE49-F238E27FC236}">
                <a16:creationId xmlns:a16="http://schemas.microsoft.com/office/drawing/2014/main" id="{06412535-1BB6-EE42-A54B-51430B830A3F}"/>
              </a:ext>
            </a:extLst>
          </p:cNvPr>
          <p:cNvSpPr/>
          <p:nvPr/>
        </p:nvSpPr>
        <p:spPr>
          <a:xfrm rot="5400000">
            <a:off x="5344089" y="462117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7" name="Oval 156">
            <a:extLst>
              <a:ext uri="{FF2B5EF4-FFF2-40B4-BE49-F238E27FC236}">
                <a16:creationId xmlns:a16="http://schemas.microsoft.com/office/drawing/2014/main" id="{745F5F3A-79F7-424C-8EED-0AC54E9AA648}"/>
              </a:ext>
            </a:extLst>
          </p:cNvPr>
          <p:cNvSpPr/>
          <p:nvPr/>
        </p:nvSpPr>
        <p:spPr>
          <a:xfrm rot="5400000">
            <a:off x="5344089" y="5003358"/>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Oval 157">
            <a:extLst>
              <a:ext uri="{FF2B5EF4-FFF2-40B4-BE49-F238E27FC236}">
                <a16:creationId xmlns:a16="http://schemas.microsoft.com/office/drawing/2014/main" id="{2ADADCB2-9BE2-054C-ACE6-4C30FE14F9E6}"/>
              </a:ext>
            </a:extLst>
          </p:cNvPr>
          <p:cNvSpPr/>
          <p:nvPr/>
        </p:nvSpPr>
        <p:spPr>
          <a:xfrm rot="5400000">
            <a:off x="5344089" y="5385541"/>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Oval 158">
            <a:extLst>
              <a:ext uri="{FF2B5EF4-FFF2-40B4-BE49-F238E27FC236}">
                <a16:creationId xmlns:a16="http://schemas.microsoft.com/office/drawing/2014/main" id="{53BC3B90-ED00-D145-98CD-2158C03B98C3}"/>
              </a:ext>
            </a:extLst>
          </p:cNvPr>
          <p:cNvSpPr/>
          <p:nvPr/>
        </p:nvSpPr>
        <p:spPr>
          <a:xfrm>
            <a:off x="6383987" y="3773666"/>
            <a:ext cx="2169934" cy="2169934"/>
          </a:xfrm>
          <a:prstGeom prst="ellipse">
            <a:avLst/>
          </a:prstGeom>
          <a:noFill/>
          <a:ln w="66675">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0" name="Oval 159">
            <a:extLst>
              <a:ext uri="{FF2B5EF4-FFF2-40B4-BE49-F238E27FC236}">
                <a16:creationId xmlns:a16="http://schemas.microsoft.com/office/drawing/2014/main" id="{0004FA06-90F2-754D-A0BE-BF61BACE97B9}"/>
              </a:ext>
            </a:extLst>
          </p:cNvPr>
          <p:cNvSpPr/>
          <p:nvPr/>
        </p:nvSpPr>
        <p:spPr>
          <a:xfrm>
            <a:off x="9329218" y="849617"/>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1" name="Oval 160">
            <a:extLst>
              <a:ext uri="{FF2B5EF4-FFF2-40B4-BE49-F238E27FC236}">
                <a16:creationId xmlns:a16="http://schemas.microsoft.com/office/drawing/2014/main" id="{032E5AE1-F1E9-2248-BC94-9B7359399289}"/>
              </a:ext>
            </a:extLst>
          </p:cNvPr>
          <p:cNvSpPr/>
          <p:nvPr/>
        </p:nvSpPr>
        <p:spPr>
          <a:xfrm>
            <a:off x="9929274" y="940009"/>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2" name="Oval 161">
            <a:extLst>
              <a:ext uri="{FF2B5EF4-FFF2-40B4-BE49-F238E27FC236}">
                <a16:creationId xmlns:a16="http://schemas.microsoft.com/office/drawing/2014/main" id="{589D53F1-F53C-D544-B6D2-A38D1613AFFC}"/>
              </a:ext>
            </a:extLst>
          </p:cNvPr>
          <p:cNvSpPr/>
          <p:nvPr/>
        </p:nvSpPr>
        <p:spPr>
          <a:xfrm>
            <a:off x="10144144" y="1420594"/>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Oval 162">
            <a:extLst>
              <a:ext uri="{FF2B5EF4-FFF2-40B4-BE49-F238E27FC236}">
                <a16:creationId xmlns:a16="http://schemas.microsoft.com/office/drawing/2014/main" id="{D7ADBB4B-3D2E-914D-B1DF-DA5F376E917A}"/>
              </a:ext>
            </a:extLst>
          </p:cNvPr>
          <p:cNvSpPr/>
          <p:nvPr/>
        </p:nvSpPr>
        <p:spPr>
          <a:xfrm>
            <a:off x="10744200" y="1510986"/>
            <a:ext cx="294711" cy="29471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5" name="Straight Connector 164">
            <a:extLst>
              <a:ext uri="{FF2B5EF4-FFF2-40B4-BE49-F238E27FC236}">
                <a16:creationId xmlns:a16="http://schemas.microsoft.com/office/drawing/2014/main" id="{979C0CBA-FDD0-3346-A236-C881A82FD9CD}"/>
              </a:ext>
            </a:extLst>
          </p:cNvPr>
          <p:cNvCxnSpPr>
            <a:stCxn id="160" idx="6"/>
            <a:endCxn id="161" idx="2"/>
          </p:cNvCxnSpPr>
          <p:nvPr/>
        </p:nvCxnSpPr>
        <p:spPr>
          <a:xfrm>
            <a:off x="9623929" y="996973"/>
            <a:ext cx="305345" cy="903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A012380-DC57-344B-89DE-5C1B1FABE4D2}"/>
              </a:ext>
            </a:extLst>
          </p:cNvPr>
          <p:cNvCxnSpPr>
            <a:cxnSpLocks/>
            <a:endCxn id="162" idx="1"/>
          </p:cNvCxnSpPr>
          <p:nvPr/>
        </p:nvCxnSpPr>
        <p:spPr>
          <a:xfrm>
            <a:off x="10151965" y="1192069"/>
            <a:ext cx="35338" cy="271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5A57909-6C93-2F44-9665-8B075007EA94}"/>
              </a:ext>
            </a:extLst>
          </p:cNvPr>
          <p:cNvCxnSpPr>
            <a:cxnSpLocks/>
            <a:stCxn id="162" idx="6"/>
            <a:endCxn id="163" idx="2"/>
          </p:cNvCxnSpPr>
          <p:nvPr/>
        </p:nvCxnSpPr>
        <p:spPr>
          <a:xfrm>
            <a:off x="10438855" y="1567950"/>
            <a:ext cx="305345" cy="90392"/>
          </a:xfrm>
          <a:prstGeom prst="line">
            <a:avLst/>
          </a:prstGeom>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81066927-F8C0-B444-8988-CC9DAAF8FAA6}"/>
              </a:ext>
            </a:extLst>
          </p:cNvPr>
          <p:cNvSpPr/>
          <p:nvPr/>
        </p:nvSpPr>
        <p:spPr>
          <a:xfrm>
            <a:off x="9484326" y="4267518"/>
            <a:ext cx="1795982" cy="2348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Rectangle 171">
            <a:extLst>
              <a:ext uri="{FF2B5EF4-FFF2-40B4-BE49-F238E27FC236}">
                <a16:creationId xmlns:a16="http://schemas.microsoft.com/office/drawing/2014/main" id="{8FE14494-D526-FC45-8921-962339535F95}"/>
              </a:ext>
            </a:extLst>
          </p:cNvPr>
          <p:cNvSpPr/>
          <p:nvPr/>
        </p:nvSpPr>
        <p:spPr>
          <a:xfrm>
            <a:off x="9484326" y="4615281"/>
            <a:ext cx="1262582" cy="2255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Rectangle 172">
            <a:extLst>
              <a:ext uri="{FF2B5EF4-FFF2-40B4-BE49-F238E27FC236}">
                <a16:creationId xmlns:a16="http://schemas.microsoft.com/office/drawing/2014/main" id="{A051AB05-DA9A-4F46-BEDE-07135A49EC20}"/>
              </a:ext>
            </a:extLst>
          </p:cNvPr>
          <p:cNvSpPr/>
          <p:nvPr/>
        </p:nvSpPr>
        <p:spPr>
          <a:xfrm>
            <a:off x="9484326" y="4953731"/>
            <a:ext cx="1795982" cy="2348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 name="Rectangle 173">
            <a:extLst>
              <a:ext uri="{FF2B5EF4-FFF2-40B4-BE49-F238E27FC236}">
                <a16:creationId xmlns:a16="http://schemas.microsoft.com/office/drawing/2014/main" id="{984C44A8-F6F6-9E41-92F1-B869D049B79F}"/>
              </a:ext>
            </a:extLst>
          </p:cNvPr>
          <p:cNvSpPr/>
          <p:nvPr/>
        </p:nvSpPr>
        <p:spPr>
          <a:xfrm>
            <a:off x="9484326" y="5301495"/>
            <a:ext cx="1262582" cy="23491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6" name="Straight Connector 175">
            <a:extLst>
              <a:ext uri="{FF2B5EF4-FFF2-40B4-BE49-F238E27FC236}">
                <a16:creationId xmlns:a16="http://schemas.microsoft.com/office/drawing/2014/main" id="{B74F2AA5-E744-F54C-AB0B-474622ED01B5}"/>
              </a:ext>
            </a:extLst>
          </p:cNvPr>
          <p:cNvCxnSpPr/>
          <p:nvPr/>
        </p:nvCxnSpPr>
        <p:spPr>
          <a:xfrm>
            <a:off x="3082905" y="839454"/>
            <a:ext cx="0" cy="5315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FC1A21E-8DAC-334A-A853-D5278D2CB0D4}"/>
              </a:ext>
            </a:extLst>
          </p:cNvPr>
          <p:cNvCxnSpPr/>
          <p:nvPr/>
        </p:nvCxnSpPr>
        <p:spPr>
          <a:xfrm>
            <a:off x="5943600" y="839454"/>
            <a:ext cx="0" cy="5315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14FE393-DD96-8A4E-9F10-CEC0A2E5324C}"/>
              </a:ext>
            </a:extLst>
          </p:cNvPr>
          <p:cNvCxnSpPr/>
          <p:nvPr/>
        </p:nvCxnSpPr>
        <p:spPr>
          <a:xfrm>
            <a:off x="9017000" y="839454"/>
            <a:ext cx="0" cy="5315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17FACD0-AA54-134F-BDA1-4342488FFF33}"/>
              </a:ext>
            </a:extLst>
          </p:cNvPr>
          <p:cNvCxnSpPr>
            <a:cxnSpLocks/>
          </p:cNvCxnSpPr>
          <p:nvPr/>
        </p:nvCxnSpPr>
        <p:spPr>
          <a:xfrm>
            <a:off x="5943600" y="3389870"/>
            <a:ext cx="5943600"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2892B791-2DD0-5549-9224-984EBCB720D0}"/>
              </a:ext>
            </a:extLst>
          </p:cNvPr>
          <p:cNvSpPr txBox="1"/>
          <p:nvPr/>
        </p:nvSpPr>
        <p:spPr>
          <a:xfrm>
            <a:off x="431800" y="6155416"/>
            <a:ext cx="2235200" cy="461665"/>
          </a:xfrm>
          <a:prstGeom prst="rect">
            <a:avLst/>
          </a:prstGeom>
          <a:noFill/>
        </p:spPr>
        <p:txBody>
          <a:bodyPr wrap="square" rtlCol="0">
            <a:spAutoFit/>
          </a:bodyPr>
          <a:lstStyle/>
          <a:p>
            <a:r>
              <a:rPr lang="en-US" dirty="0"/>
              <a:t>Proximity</a:t>
            </a:r>
          </a:p>
        </p:txBody>
      </p:sp>
      <p:sp>
        <p:nvSpPr>
          <p:cNvPr id="183" name="TextBox 182">
            <a:extLst>
              <a:ext uri="{FF2B5EF4-FFF2-40B4-BE49-F238E27FC236}">
                <a16:creationId xmlns:a16="http://schemas.microsoft.com/office/drawing/2014/main" id="{7C61DEF1-DF2A-004E-9F61-2788FC93985A}"/>
              </a:ext>
            </a:extLst>
          </p:cNvPr>
          <p:cNvSpPr txBox="1"/>
          <p:nvPr/>
        </p:nvSpPr>
        <p:spPr>
          <a:xfrm>
            <a:off x="3183668" y="6155416"/>
            <a:ext cx="2235200" cy="461665"/>
          </a:xfrm>
          <a:prstGeom prst="rect">
            <a:avLst/>
          </a:prstGeom>
          <a:noFill/>
        </p:spPr>
        <p:txBody>
          <a:bodyPr wrap="square" rtlCol="0">
            <a:spAutoFit/>
          </a:bodyPr>
          <a:lstStyle/>
          <a:p>
            <a:r>
              <a:rPr lang="en-US" dirty="0"/>
              <a:t>Similarity</a:t>
            </a:r>
          </a:p>
        </p:txBody>
      </p:sp>
      <p:sp>
        <p:nvSpPr>
          <p:cNvPr id="184" name="TextBox 183">
            <a:extLst>
              <a:ext uri="{FF2B5EF4-FFF2-40B4-BE49-F238E27FC236}">
                <a16:creationId xmlns:a16="http://schemas.microsoft.com/office/drawing/2014/main" id="{DD624669-07DA-7244-90D6-8B49CD63F171}"/>
              </a:ext>
            </a:extLst>
          </p:cNvPr>
          <p:cNvSpPr txBox="1"/>
          <p:nvPr/>
        </p:nvSpPr>
        <p:spPr>
          <a:xfrm>
            <a:off x="5957747" y="6155416"/>
            <a:ext cx="2235200" cy="461665"/>
          </a:xfrm>
          <a:prstGeom prst="rect">
            <a:avLst/>
          </a:prstGeom>
          <a:noFill/>
        </p:spPr>
        <p:txBody>
          <a:bodyPr wrap="square" rtlCol="0">
            <a:spAutoFit/>
          </a:bodyPr>
          <a:lstStyle/>
          <a:p>
            <a:r>
              <a:rPr lang="en-US" dirty="0"/>
              <a:t>Enclosure</a:t>
            </a:r>
          </a:p>
        </p:txBody>
      </p:sp>
      <p:sp>
        <p:nvSpPr>
          <p:cNvPr id="185" name="TextBox 184">
            <a:extLst>
              <a:ext uri="{FF2B5EF4-FFF2-40B4-BE49-F238E27FC236}">
                <a16:creationId xmlns:a16="http://schemas.microsoft.com/office/drawing/2014/main" id="{CE220976-3978-7443-A329-BA5C705D2529}"/>
              </a:ext>
            </a:extLst>
          </p:cNvPr>
          <p:cNvSpPr txBox="1"/>
          <p:nvPr/>
        </p:nvSpPr>
        <p:spPr>
          <a:xfrm>
            <a:off x="5957747" y="2952451"/>
            <a:ext cx="2235200" cy="461665"/>
          </a:xfrm>
          <a:prstGeom prst="rect">
            <a:avLst/>
          </a:prstGeom>
          <a:noFill/>
        </p:spPr>
        <p:txBody>
          <a:bodyPr wrap="square" rtlCol="0">
            <a:spAutoFit/>
          </a:bodyPr>
          <a:lstStyle/>
          <a:p>
            <a:r>
              <a:rPr lang="en-US" dirty="0"/>
              <a:t>Closure</a:t>
            </a:r>
          </a:p>
        </p:txBody>
      </p:sp>
      <p:sp>
        <p:nvSpPr>
          <p:cNvPr id="186" name="TextBox 185">
            <a:extLst>
              <a:ext uri="{FF2B5EF4-FFF2-40B4-BE49-F238E27FC236}">
                <a16:creationId xmlns:a16="http://schemas.microsoft.com/office/drawing/2014/main" id="{AB842E37-9C34-F149-AB18-7224B9A908A3}"/>
              </a:ext>
            </a:extLst>
          </p:cNvPr>
          <p:cNvSpPr txBox="1"/>
          <p:nvPr/>
        </p:nvSpPr>
        <p:spPr>
          <a:xfrm>
            <a:off x="9012543" y="6155416"/>
            <a:ext cx="2235200" cy="461665"/>
          </a:xfrm>
          <a:prstGeom prst="rect">
            <a:avLst/>
          </a:prstGeom>
          <a:noFill/>
        </p:spPr>
        <p:txBody>
          <a:bodyPr wrap="square" rtlCol="0">
            <a:spAutoFit/>
          </a:bodyPr>
          <a:lstStyle/>
          <a:p>
            <a:r>
              <a:rPr lang="en-US" dirty="0"/>
              <a:t>Continuation</a:t>
            </a:r>
          </a:p>
        </p:txBody>
      </p:sp>
      <p:sp>
        <p:nvSpPr>
          <p:cNvPr id="187" name="TextBox 186">
            <a:extLst>
              <a:ext uri="{FF2B5EF4-FFF2-40B4-BE49-F238E27FC236}">
                <a16:creationId xmlns:a16="http://schemas.microsoft.com/office/drawing/2014/main" id="{BA00378F-08C7-6D4B-96EE-A08F358D0D5E}"/>
              </a:ext>
            </a:extLst>
          </p:cNvPr>
          <p:cNvSpPr txBox="1"/>
          <p:nvPr/>
        </p:nvSpPr>
        <p:spPr>
          <a:xfrm>
            <a:off x="9012543" y="2952451"/>
            <a:ext cx="2235200" cy="461665"/>
          </a:xfrm>
          <a:prstGeom prst="rect">
            <a:avLst/>
          </a:prstGeom>
          <a:noFill/>
        </p:spPr>
        <p:txBody>
          <a:bodyPr wrap="square" rtlCol="0">
            <a:spAutoFit/>
          </a:bodyPr>
          <a:lstStyle/>
          <a:p>
            <a:r>
              <a:rPr lang="en-US" dirty="0"/>
              <a:t>Connection</a:t>
            </a:r>
          </a:p>
        </p:txBody>
      </p:sp>
    </p:spTree>
    <p:extLst>
      <p:ext uri="{BB962C8B-B14F-4D97-AF65-F5344CB8AC3E}">
        <p14:creationId xmlns:p14="http://schemas.microsoft.com/office/powerpoint/2010/main" val="381786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BED9A-7486-1F49-B471-710F8BFDB66F}"/>
              </a:ext>
            </a:extLst>
          </p:cNvPr>
          <p:cNvSpPr>
            <a:spLocks noGrp="1"/>
          </p:cNvSpPr>
          <p:nvPr>
            <p:ph type="title"/>
          </p:nvPr>
        </p:nvSpPr>
        <p:spPr/>
        <p:txBody>
          <a:bodyPr/>
          <a:lstStyle/>
          <a:p>
            <a:r>
              <a:rPr lang="en-US" dirty="0"/>
              <a:t>Using Proximity</a:t>
            </a:r>
          </a:p>
        </p:txBody>
      </p:sp>
      <p:sp>
        <p:nvSpPr>
          <p:cNvPr id="4" name="Slide Number Placeholder 3">
            <a:extLst>
              <a:ext uri="{FF2B5EF4-FFF2-40B4-BE49-F238E27FC236}">
                <a16:creationId xmlns:a16="http://schemas.microsoft.com/office/drawing/2014/main" id="{FB36D703-563C-4A40-9741-7400B3C37682}"/>
              </a:ext>
            </a:extLst>
          </p:cNvPr>
          <p:cNvSpPr>
            <a:spLocks noGrp="1"/>
          </p:cNvSpPr>
          <p:nvPr>
            <p:ph type="sldNum" sz="quarter" idx="10"/>
          </p:nvPr>
        </p:nvSpPr>
        <p:spPr/>
        <p:txBody>
          <a:bodyPr/>
          <a:lstStyle/>
          <a:p>
            <a:fld id="{C0D6EFB9-9230-4B7B-84CF-BF17657CE3F9}" type="slidenum">
              <a:rPr lang="en-US" smtClean="0"/>
              <a:t>13</a:t>
            </a:fld>
            <a:endParaRPr lang="en-US"/>
          </a:p>
        </p:txBody>
      </p:sp>
      <p:graphicFrame>
        <p:nvGraphicFramePr>
          <p:cNvPr id="6" name="Table 5">
            <a:extLst>
              <a:ext uri="{FF2B5EF4-FFF2-40B4-BE49-F238E27FC236}">
                <a16:creationId xmlns:a16="http://schemas.microsoft.com/office/drawing/2014/main" id="{E9A55F7C-AC4F-8A4E-80F8-12E0B439F8D1}"/>
              </a:ext>
            </a:extLst>
          </p:cNvPr>
          <p:cNvGraphicFramePr>
            <a:graphicFrameLocks/>
          </p:cNvGraphicFramePr>
          <p:nvPr>
            <p:extLst>
              <p:ext uri="{D42A27DB-BD31-4B8C-83A1-F6EECF244321}">
                <p14:modId xmlns:p14="http://schemas.microsoft.com/office/powerpoint/2010/main" val="3925934819"/>
              </p:ext>
            </p:extLst>
          </p:nvPr>
        </p:nvGraphicFramePr>
        <p:xfrm>
          <a:off x="749001" y="863819"/>
          <a:ext cx="5371713" cy="2377440"/>
        </p:xfrm>
        <a:graphic>
          <a:graphicData uri="http://schemas.openxmlformats.org/drawingml/2006/table">
            <a:tbl>
              <a:tblPr firstRow="1" bandRow="1">
                <a:tableStyleId>{2D5ABB26-0587-4C30-8999-92F81FD0307C}</a:tableStyleId>
              </a:tblPr>
              <a:tblGrid>
                <a:gridCol w="1790571">
                  <a:extLst>
                    <a:ext uri="{9D8B030D-6E8A-4147-A177-3AD203B41FA5}">
                      <a16:colId xmlns:a16="http://schemas.microsoft.com/office/drawing/2014/main" val="1626319696"/>
                    </a:ext>
                  </a:extLst>
                </a:gridCol>
                <a:gridCol w="1790571">
                  <a:extLst>
                    <a:ext uri="{9D8B030D-6E8A-4147-A177-3AD203B41FA5}">
                      <a16:colId xmlns:a16="http://schemas.microsoft.com/office/drawing/2014/main" val="1189981695"/>
                    </a:ext>
                  </a:extLst>
                </a:gridCol>
                <a:gridCol w="1790571">
                  <a:extLst>
                    <a:ext uri="{9D8B030D-6E8A-4147-A177-3AD203B41FA5}">
                      <a16:colId xmlns:a16="http://schemas.microsoft.com/office/drawing/2014/main" val="1020919578"/>
                    </a:ext>
                  </a:extLst>
                </a:gridCol>
              </a:tblGrid>
              <a:tr h="370840">
                <a:tc>
                  <a:txBody>
                    <a:bodyPr/>
                    <a:lstStyle/>
                    <a:p>
                      <a:pPr algn="ctr" fontAlgn="b"/>
                      <a:r>
                        <a:rPr lang="en-US" sz="1600" u="none" strike="noStrike" dirty="0">
                          <a:effectLst/>
                        </a:rPr>
                        <a:t> </a:t>
                      </a:r>
                      <a:endParaRPr lang="en-US" sz="1600" b="0" i="0" u="none" strike="noStrike" dirty="0">
                        <a:solidFill>
                          <a:schemeClr val="bg1"/>
                        </a:solidFill>
                        <a:effectLst/>
                        <a:latin typeface="+mn-lt"/>
                      </a:endParaRPr>
                    </a:p>
                  </a:txBody>
                  <a:tcPr marT="91440" marB="9144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Overall Win Rate</a:t>
                      </a:r>
                      <a:endParaRPr lang="en-US" sz="1600" b="0" i="0" u="none" strike="noStrike" dirty="0">
                        <a:solidFill>
                          <a:schemeClr val="bg1"/>
                        </a:solidFill>
                        <a:effectLst/>
                        <a:latin typeface="+mn-lt"/>
                      </a:endParaRPr>
                    </a:p>
                  </a:txBody>
                  <a:tcPr marT="91440" marB="9144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600" u="none" strike="noStrike" dirty="0">
                          <a:effectLst/>
                        </a:rPr>
                        <a:t>My Teams Win Rate</a:t>
                      </a:r>
                      <a:endParaRPr lang="en-US" sz="1600" b="0" i="0" u="none" strike="noStrike" dirty="0">
                        <a:solidFill>
                          <a:schemeClr val="bg1"/>
                        </a:solidFill>
                        <a:effectLst/>
                        <a:latin typeface="+mn-lt"/>
                      </a:endParaRPr>
                    </a:p>
                  </a:txBody>
                  <a:tcPr marT="91440" marB="9144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5815073"/>
                  </a:ext>
                </a:extLst>
              </a:tr>
              <a:tr h="370840">
                <a:tc>
                  <a:txBody>
                    <a:bodyPr/>
                    <a:lstStyle/>
                    <a:p>
                      <a:pPr algn="l" fontAlgn="b"/>
                      <a:r>
                        <a:rPr lang="en-US" sz="1600" u="none" strike="noStrike" dirty="0">
                          <a:effectLst/>
                        </a:rPr>
                        <a:t>2018 - Q4</a:t>
                      </a:r>
                      <a:endParaRPr lang="en-US" sz="1600" b="0" i="0" u="none" strike="noStrike" dirty="0">
                        <a:solidFill>
                          <a:srgbClr val="000000"/>
                        </a:solidFill>
                        <a:effectLst/>
                        <a:latin typeface="+mn-lt"/>
                      </a:endParaRPr>
                    </a:p>
                  </a:txBody>
                  <a:tcPr marT="91440" marB="9144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l" fontAlgn="b"/>
                      <a:r>
                        <a:rPr lang="en-US" sz="1600" u="none" strike="noStrike" dirty="0">
                          <a:effectLst/>
                        </a:rPr>
                        <a:t>44%</a:t>
                      </a:r>
                      <a:endParaRPr lang="en-US" sz="1600" b="0" i="0" u="none" strike="noStrike" dirty="0">
                        <a:solidFill>
                          <a:srgbClr val="000000"/>
                        </a:solidFill>
                        <a:effectLst/>
                        <a:latin typeface="+mn-lt"/>
                      </a:endParaRPr>
                    </a:p>
                  </a:txBody>
                  <a:tcPr marL="365760" marT="91440" marB="9144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600" u="none" strike="noStrike" dirty="0">
                          <a:effectLst/>
                        </a:rPr>
                        <a:t>60%</a:t>
                      </a:r>
                      <a:endParaRPr lang="en-US" sz="1600" b="0" i="0" u="none" strike="noStrike" dirty="0">
                        <a:solidFill>
                          <a:srgbClr val="000000"/>
                        </a:solidFill>
                        <a:effectLst/>
                        <a:latin typeface="+mn-lt"/>
                      </a:endParaRPr>
                    </a:p>
                  </a:txBody>
                  <a:tcPr marL="365760" marT="91440" marB="9144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56184343"/>
                  </a:ext>
                </a:extLst>
              </a:tr>
              <a:tr h="370840">
                <a:tc>
                  <a:txBody>
                    <a:bodyPr/>
                    <a:lstStyle/>
                    <a:p>
                      <a:pPr algn="l" fontAlgn="b"/>
                      <a:r>
                        <a:rPr lang="en-US" sz="1600" u="none" strike="noStrike" dirty="0">
                          <a:effectLst/>
                        </a:rPr>
                        <a:t>2019 - Q1</a:t>
                      </a:r>
                      <a:endParaRPr lang="en-US" sz="1600" b="0" i="0" u="none" strike="noStrike" dirty="0">
                        <a:solidFill>
                          <a:srgbClr val="000000"/>
                        </a:solidFill>
                        <a:effectLst/>
                        <a:latin typeface="+mn-lt"/>
                      </a:endParaRPr>
                    </a:p>
                  </a:txBody>
                  <a:tcPr marT="91440" marB="91440" anchor="ctr">
                    <a:lnR w="12700" cap="flat" cmpd="sng" algn="ctr">
                      <a:solidFill>
                        <a:schemeClr val="tx1"/>
                      </a:solidFill>
                      <a:prstDash val="solid"/>
                      <a:round/>
                      <a:headEnd type="none" w="med" len="med"/>
                      <a:tailEnd type="none" w="med" len="med"/>
                    </a:lnR>
                  </a:tcPr>
                </a:tc>
                <a:tc>
                  <a:txBody>
                    <a:bodyPr/>
                    <a:lstStyle/>
                    <a:p>
                      <a:pPr algn="l" fontAlgn="b"/>
                      <a:r>
                        <a:rPr lang="en-US" sz="1600" u="none" strike="noStrike" dirty="0">
                          <a:effectLst/>
                        </a:rPr>
                        <a:t>42%</a:t>
                      </a:r>
                      <a:endParaRPr lang="en-US" sz="1600" b="0" i="0" u="none" strike="noStrike" dirty="0">
                        <a:solidFill>
                          <a:srgbClr val="000000"/>
                        </a:solidFill>
                        <a:effectLst/>
                        <a:latin typeface="+mn-lt"/>
                      </a:endParaRPr>
                    </a:p>
                  </a:txBody>
                  <a:tcPr marL="365760" marT="91440" marB="91440" anchor="ctr">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56%</a:t>
                      </a:r>
                      <a:endParaRPr lang="en-US" sz="1600" b="0" i="0" u="none" strike="noStrike" dirty="0">
                        <a:solidFill>
                          <a:srgbClr val="000000"/>
                        </a:solidFill>
                        <a:effectLst/>
                        <a:latin typeface="+mn-lt"/>
                      </a:endParaRPr>
                    </a:p>
                  </a:txBody>
                  <a:tcPr marL="365760" marT="91440" marB="91440" anchor="ctr"/>
                </a:tc>
                <a:extLst>
                  <a:ext uri="{0D108BD9-81ED-4DB2-BD59-A6C34878D82A}">
                    <a16:rowId xmlns:a16="http://schemas.microsoft.com/office/drawing/2014/main" val="1089640192"/>
                  </a:ext>
                </a:extLst>
              </a:tr>
              <a:tr h="370840">
                <a:tc>
                  <a:txBody>
                    <a:bodyPr/>
                    <a:lstStyle/>
                    <a:p>
                      <a:pPr algn="l" fontAlgn="b"/>
                      <a:r>
                        <a:rPr lang="en-US" sz="1600" u="none" strike="noStrike" dirty="0">
                          <a:effectLst/>
                        </a:rPr>
                        <a:t>2019 - Q2</a:t>
                      </a:r>
                      <a:endParaRPr lang="en-US" sz="1600" b="0" i="0" u="none" strike="noStrike" dirty="0">
                        <a:solidFill>
                          <a:srgbClr val="000000"/>
                        </a:solidFill>
                        <a:effectLst/>
                        <a:latin typeface="+mn-lt"/>
                      </a:endParaRPr>
                    </a:p>
                  </a:txBody>
                  <a:tcPr marT="91440" marB="91440" anchor="ctr">
                    <a:lnR w="12700" cap="flat" cmpd="sng" algn="ctr">
                      <a:solidFill>
                        <a:schemeClr val="tx1"/>
                      </a:solidFill>
                      <a:prstDash val="solid"/>
                      <a:round/>
                      <a:headEnd type="none" w="med" len="med"/>
                      <a:tailEnd type="none" w="med" len="med"/>
                    </a:lnR>
                  </a:tcPr>
                </a:tc>
                <a:tc>
                  <a:txBody>
                    <a:bodyPr/>
                    <a:lstStyle/>
                    <a:p>
                      <a:pPr algn="l" fontAlgn="b"/>
                      <a:r>
                        <a:rPr lang="en-US" sz="1600" u="none" strike="noStrike" dirty="0">
                          <a:effectLst/>
                        </a:rPr>
                        <a:t>44%</a:t>
                      </a:r>
                      <a:endParaRPr lang="en-US" sz="1600" b="0" i="0" u="none" strike="noStrike" dirty="0">
                        <a:solidFill>
                          <a:srgbClr val="000000"/>
                        </a:solidFill>
                        <a:effectLst/>
                        <a:latin typeface="+mn-lt"/>
                      </a:endParaRPr>
                    </a:p>
                  </a:txBody>
                  <a:tcPr marL="365760" marT="91440" marB="91440" anchor="ctr">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48%</a:t>
                      </a:r>
                      <a:endParaRPr lang="en-US" sz="1600" b="0" i="0" u="none" strike="noStrike" dirty="0">
                        <a:solidFill>
                          <a:srgbClr val="000000"/>
                        </a:solidFill>
                        <a:effectLst/>
                        <a:latin typeface="+mn-lt"/>
                      </a:endParaRPr>
                    </a:p>
                  </a:txBody>
                  <a:tcPr marL="365760" marT="91440" marB="91440" anchor="ctr"/>
                </a:tc>
                <a:extLst>
                  <a:ext uri="{0D108BD9-81ED-4DB2-BD59-A6C34878D82A}">
                    <a16:rowId xmlns:a16="http://schemas.microsoft.com/office/drawing/2014/main" val="3996916518"/>
                  </a:ext>
                </a:extLst>
              </a:tr>
              <a:tr h="370840">
                <a:tc>
                  <a:txBody>
                    <a:bodyPr/>
                    <a:lstStyle/>
                    <a:p>
                      <a:pPr algn="l" fontAlgn="b"/>
                      <a:r>
                        <a:rPr lang="en-US" sz="1600" u="none" strike="noStrike" dirty="0">
                          <a:effectLst/>
                        </a:rPr>
                        <a:t>2019 - Q3</a:t>
                      </a:r>
                      <a:endParaRPr lang="en-US" sz="1600" b="0" i="0" u="none" strike="noStrike" dirty="0">
                        <a:solidFill>
                          <a:srgbClr val="000000"/>
                        </a:solidFill>
                        <a:effectLst/>
                        <a:latin typeface="+mn-lt"/>
                      </a:endParaRPr>
                    </a:p>
                  </a:txBody>
                  <a:tcPr marT="91440" marB="91440" anchor="ctr">
                    <a:lnR w="12700" cap="flat" cmpd="sng" algn="ctr">
                      <a:solidFill>
                        <a:schemeClr val="tx1"/>
                      </a:solidFill>
                      <a:prstDash val="solid"/>
                      <a:round/>
                      <a:headEnd type="none" w="med" len="med"/>
                      <a:tailEnd type="none" w="med" len="med"/>
                    </a:lnR>
                  </a:tcPr>
                </a:tc>
                <a:tc>
                  <a:txBody>
                    <a:bodyPr/>
                    <a:lstStyle/>
                    <a:p>
                      <a:pPr algn="l" fontAlgn="b"/>
                      <a:r>
                        <a:rPr lang="en-US" sz="1600" u="none" strike="noStrike">
                          <a:effectLst/>
                        </a:rPr>
                        <a:t>41%</a:t>
                      </a:r>
                      <a:endParaRPr lang="en-US" sz="1600" b="0" i="0" u="none" strike="noStrike">
                        <a:solidFill>
                          <a:srgbClr val="000000"/>
                        </a:solidFill>
                        <a:effectLst/>
                        <a:latin typeface="+mn-lt"/>
                      </a:endParaRPr>
                    </a:p>
                  </a:txBody>
                  <a:tcPr marL="365760" marT="91440" marB="91440" anchor="ctr">
                    <a:lnL w="12700" cap="flat" cmpd="sng" algn="ctr">
                      <a:solidFill>
                        <a:schemeClr val="tx1"/>
                      </a:solidFill>
                      <a:prstDash val="solid"/>
                      <a:round/>
                      <a:headEnd type="none" w="med" len="med"/>
                      <a:tailEnd type="none" w="med" len="med"/>
                    </a:lnL>
                  </a:tcPr>
                </a:tc>
                <a:tc>
                  <a:txBody>
                    <a:bodyPr/>
                    <a:lstStyle/>
                    <a:p>
                      <a:pPr algn="l" fontAlgn="b"/>
                      <a:r>
                        <a:rPr lang="en-US" sz="1600" u="none" strike="noStrike" dirty="0">
                          <a:effectLst/>
                        </a:rPr>
                        <a:t>58%</a:t>
                      </a:r>
                      <a:endParaRPr lang="en-US" sz="1600" b="0" i="0" u="none" strike="noStrike" dirty="0">
                        <a:solidFill>
                          <a:srgbClr val="000000"/>
                        </a:solidFill>
                        <a:effectLst/>
                        <a:latin typeface="+mn-lt"/>
                      </a:endParaRPr>
                    </a:p>
                  </a:txBody>
                  <a:tcPr marL="365760" marT="91440" marB="91440" anchor="ctr"/>
                </a:tc>
                <a:extLst>
                  <a:ext uri="{0D108BD9-81ED-4DB2-BD59-A6C34878D82A}">
                    <a16:rowId xmlns:a16="http://schemas.microsoft.com/office/drawing/2014/main" val="559185249"/>
                  </a:ext>
                </a:extLst>
              </a:tr>
            </a:tbl>
          </a:graphicData>
        </a:graphic>
      </p:graphicFrame>
      <p:graphicFrame>
        <p:nvGraphicFramePr>
          <p:cNvPr id="3" name="Table 4">
            <a:extLst>
              <a:ext uri="{FF2B5EF4-FFF2-40B4-BE49-F238E27FC236}">
                <a16:creationId xmlns:a16="http://schemas.microsoft.com/office/drawing/2014/main" id="{FC617BB9-4BEF-0040-ACE4-CBFE0124BC26}"/>
              </a:ext>
            </a:extLst>
          </p:cNvPr>
          <p:cNvGraphicFramePr>
            <a:graphicFrameLocks noGrp="1"/>
          </p:cNvGraphicFramePr>
          <p:nvPr>
            <p:extLst>
              <p:ext uri="{D42A27DB-BD31-4B8C-83A1-F6EECF244321}">
                <p14:modId xmlns:p14="http://schemas.microsoft.com/office/powerpoint/2010/main" val="3321713095"/>
              </p:ext>
            </p:extLst>
          </p:nvPr>
        </p:nvGraphicFramePr>
        <p:xfrm>
          <a:off x="7653868" y="1752600"/>
          <a:ext cx="2743199" cy="4419600"/>
        </p:xfrm>
        <a:graphic>
          <a:graphicData uri="http://schemas.openxmlformats.org/drawingml/2006/table">
            <a:tbl>
              <a:tblPr firstRow="1" bandRow="1">
                <a:tableStyleId>{2D5ABB26-0587-4C30-8999-92F81FD0307C}</a:tableStyleId>
              </a:tblPr>
              <a:tblGrid>
                <a:gridCol w="1219199">
                  <a:extLst>
                    <a:ext uri="{9D8B030D-6E8A-4147-A177-3AD203B41FA5}">
                      <a16:colId xmlns:a16="http://schemas.microsoft.com/office/drawing/2014/main" val="976733632"/>
                    </a:ext>
                  </a:extLst>
                </a:gridCol>
                <a:gridCol w="762000">
                  <a:extLst>
                    <a:ext uri="{9D8B030D-6E8A-4147-A177-3AD203B41FA5}">
                      <a16:colId xmlns:a16="http://schemas.microsoft.com/office/drawing/2014/main" val="3231841617"/>
                    </a:ext>
                  </a:extLst>
                </a:gridCol>
                <a:gridCol w="762000">
                  <a:extLst>
                    <a:ext uri="{9D8B030D-6E8A-4147-A177-3AD203B41FA5}">
                      <a16:colId xmlns:a16="http://schemas.microsoft.com/office/drawing/2014/main" val="1371126783"/>
                    </a:ext>
                  </a:extLst>
                </a:gridCol>
              </a:tblGrid>
              <a:tr h="0">
                <a:tc>
                  <a:txBody>
                    <a:bodyPr/>
                    <a:lstStyle/>
                    <a:p>
                      <a:pPr algn="ctr"/>
                      <a:endParaRPr lang="en-US" sz="1600" dirty="0">
                        <a:solidFill>
                          <a:schemeClr val="bg1">
                            <a:lumMod val="10000"/>
                          </a:schemeClr>
                        </a:solidFill>
                      </a:endParaRPr>
                    </a:p>
                  </a:txBody>
                  <a:tcPr marT="274320" marB="36576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a:t>TOT</a:t>
                      </a:r>
                      <a:endParaRPr lang="en-US" sz="1600" dirty="0">
                        <a:solidFill>
                          <a:schemeClr val="bg1">
                            <a:lumMod val="10000"/>
                          </a:schemeClr>
                        </a:solidFill>
                      </a:endParaRPr>
                    </a:p>
                  </a:txBody>
                  <a:tcPr marT="274320" marB="36576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t>TEAM</a:t>
                      </a:r>
                      <a:endParaRPr lang="en-US" sz="1600" dirty="0">
                        <a:solidFill>
                          <a:schemeClr val="bg1">
                            <a:lumMod val="10000"/>
                          </a:schemeClr>
                        </a:solidFill>
                      </a:endParaRPr>
                    </a:p>
                  </a:txBody>
                  <a:tcPr marT="274320" marB="36576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0565"/>
                  </a:ext>
                </a:extLst>
              </a:tr>
              <a:tr h="0">
                <a:tc>
                  <a:txBody>
                    <a:bodyPr/>
                    <a:lstStyle/>
                    <a:p>
                      <a:pPr algn="l" fontAlgn="b"/>
                      <a:r>
                        <a:rPr lang="en-US" sz="1600" u="none" strike="noStrike" dirty="0">
                          <a:effectLst/>
                        </a:rPr>
                        <a:t>2018 - Q4</a:t>
                      </a:r>
                      <a:endParaRPr lang="en-US" sz="1600" b="0" i="0" u="none" strike="noStrike" dirty="0">
                        <a:solidFill>
                          <a:schemeClr val="bg1">
                            <a:lumMod val="10000"/>
                          </a:schemeClr>
                        </a:solidFill>
                        <a:effectLst/>
                        <a:latin typeface="+mn-lt"/>
                      </a:endParaRPr>
                    </a:p>
                  </a:txBody>
                  <a:tcPr marR="0" marT="274320" marB="36576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44%</a:t>
                      </a:r>
                      <a:endParaRPr lang="en-US" sz="1600" dirty="0">
                        <a:solidFill>
                          <a:schemeClr val="bg1">
                            <a:lumMod val="10000"/>
                          </a:schemeClr>
                        </a:solidFill>
                      </a:endParaRPr>
                    </a:p>
                  </a:txBody>
                  <a:tcPr marT="274320" marB="36576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60%</a:t>
                      </a:r>
                      <a:endParaRPr lang="en-US" sz="1600" dirty="0">
                        <a:solidFill>
                          <a:schemeClr val="bg1">
                            <a:lumMod val="10000"/>
                          </a:schemeClr>
                        </a:solidFill>
                      </a:endParaRPr>
                    </a:p>
                  </a:txBody>
                  <a:tcPr marT="274320" marB="36576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1917009"/>
                  </a:ext>
                </a:extLst>
              </a:tr>
              <a:tr h="0">
                <a:tc>
                  <a:txBody>
                    <a:bodyPr/>
                    <a:lstStyle/>
                    <a:p>
                      <a:pPr algn="l" fontAlgn="b"/>
                      <a:r>
                        <a:rPr lang="en-US" sz="1600" u="none" strike="noStrike" dirty="0">
                          <a:effectLst/>
                        </a:rPr>
                        <a:t>2019 - Q1</a:t>
                      </a:r>
                      <a:endParaRPr lang="en-US" sz="1600" b="0" i="0" u="none" strike="noStrike" dirty="0">
                        <a:solidFill>
                          <a:schemeClr val="bg1">
                            <a:lumMod val="10000"/>
                          </a:schemeClr>
                        </a:solidFill>
                        <a:effectLst/>
                        <a:latin typeface="+mn-lt"/>
                      </a:endParaRPr>
                    </a:p>
                  </a:txBody>
                  <a:tcPr marR="0" marT="274320" marB="365760" anchor="ctr">
                    <a:lnR w="12700" cap="flat" cmpd="sng" algn="ctr">
                      <a:solidFill>
                        <a:schemeClr val="tx1"/>
                      </a:solidFill>
                      <a:prstDash val="solid"/>
                      <a:round/>
                      <a:headEnd type="none" w="med" len="med"/>
                      <a:tailEnd type="none" w="med" len="med"/>
                    </a:lnR>
                  </a:tcPr>
                </a:tc>
                <a:tc>
                  <a:txBody>
                    <a:bodyPr/>
                    <a:lstStyle/>
                    <a:p>
                      <a:pPr algn="ctr"/>
                      <a:r>
                        <a:rPr lang="en-US" sz="1600" dirty="0"/>
                        <a:t>42%</a:t>
                      </a:r>
                      <a:endParaRPr lang="en-US" sz="1600" dirty="0">
                        <a:solidFill>
                          <a:schemeClr val="bg1">
                            <a:lumMod val="10000"/>
                          </a:schemeClr>
                        </a:solidFill>
                      </a:endParaRPr>
                    </a:p>
                  </a:txBody>
                  <a:tcPr marT="274320" marB="365760" anchor="ctr">
                    <a:lnL w="12700" cap="flat" cmpd="sng" algn="ctr">
                      <a:solidFill>
                        <a:schemeClr val="tx1"/>
                      </a:solidFill>
                      <a:prstDash val="solid"/>
                      <a:round/>
                      <a:headEnd type="none" w="med" len="med"/>
                      <a:tailEnd type="none" w="med" len="med"/>
                    </a:lnL>
                  </a:tcPr>
                </a:tc>
                <a:tc>
                  <a:txBody>
                    <a:bodyPr/>
                    <a:lstStyle/>
                    <a:p>
                      <a:pPr algn="ctr"/>
                      <a:r>
                        <a:rPr lang="en-US" sz="1600" dirty="0"/>
                        <a:t>56%</a:t>
                      </a:r>
                      <a:endParaRPr lang="en-US" sz="1600" dirty="0">
                        <a:solidFill>
                          <a:schemeClr val="bg1">
                            <a:lumMod val="10000"/>
                          </a:schemeClr>
                        </a:solidFill>
                      </a:endParaRPr>
                    </a:p>
                  </a:txBody>
                  <a:tcPr marT="274320" marB="365760" anchor="ctr"/>
                </a:tc>
                <a:extLst>
                  <a:ext uri="{0D108BD9-81ED-4DB2-BD59-A6C34878D82A}">
                    <a16:rowId xmlns:a16="http://schemas.microsoft.com/office/drawing/2014/main" val="3804370283"/>
                  </a:ext>
                </a:extLst>
              </a:tr>
              <a:tr h="0">
                <a:tc>
                  <a:txBody>
                    <a:bodyPr/>
                    <a:lstStyle/>
                    <a:p>
                      <a:pPr algn="l" fontAlgn="b"/>
                      <a:r>
                        <a:rPr lang="en-US" sz="1600" u="none" strike="noStrike" dirty="0">
                          <a:effectLst/>
                        </a:rPr>
                        <a:t>2019 - Q2</a:t>
                      </a:r>
                      <a:endParaRPr lang="en-US" sz="1600" b="0" i="0" u="none" strike="noStrike" dirty="0">
                        <a:solidFill>
                          <a:schemeClr val="bg1">
                            <a:lumMod val="10000"/>
                          </a:schemeClr>
                        </a:solidFill>
                        <a:effectLst/>
                        <a:latin typeface="+mn-lt"/>
                      </a:endParaRPr>
                    </a:p>
                  </a:txBody>
                  <a:tcPr marR="0" marT="274320" marB="365760" anchor="ctr">
                    <a:lnR w="12700" cap="flat" cmpd="sng" algn="ctr">
                      <a:solidFill>
                        <a:schemeClr val="tx1"/>
                      </a:solidFill>
                      <a:prstDash val="solid"/>
                      <a:round/>
                      <a:headEnd type="none" w="med" len="med"/>
                      <a:tailEnd type="none" w="med" len="med"/>
                    </a:lnR>
                  </a:tcPr>
                </a:tc>
                <a:tc>
                  <a:txBody>
                    <a:bodyPr/>
                    <a:lstStyle/>
                    <a:p>
                      <a:pPr algn="ctr"/>
                      <a:r>
                        <a:rPr lang="en-US" sz="1600" dirty="0"/>
                        <a:t>44%</a:t>
                      </a:r>
                      <a:endParaRPr lang="en-US" sz="1600" dirty="0">
                        <a:solidFill>
                          <a:schemeClr val="bg1">
                            <a:lumMod val="10000"/>
                          </a:schemeClr>
                        </a:solidFill>
                      </a:endParaRPr>
                    </a:p>
                  </a:txBody>
                  <a:tcPr marT="274320" marB="365760" anchor="ctr">
                    <a:lnL w="12700" cap="flat" cmpd="sng" algn="ctr">
                      <a:solidFill>
                        <a:schemeClr val="tx1"/>
                      </a:solidFill>
                      <a:prstDash val="solid"/>
                      <a:round/>
                      <a:headEnd type="none" w="med" len="med"/>
                      <a:tailEnd type="none" w="med" len="med"/>
                    </a:lnL>
                  </a:tcPr>
                </a:tc>
                <a:tc>
                  <a:txBody>
                    <a:bodyPr/>
                    <a:lstStyle/>
                    <a:p>
                      <a:pPr algn="ctr"/>
                      <a:r>
                        <a:rPr lang="en-US" sz="1600" dirty="0"/>
                        <a:t>48%</a:t>
                      </a:r>
                      <a:endParaRPr lang="en-US" sz="1600" dirty="0">
                        <a:solidFill>
                          <a:schemeClr val="bg1">
                            <a:lumMod val="10000"/>
                          </a:schemeClr>
                        </a:solidFill>
                      </a:endParaRPr>
                    </a:p>
                  </a:txBody>
                  <a:tcPr marT="274320" marB="365760" anchor="ctr"/>
                </a:tc>
                <a:extLst>
                  <a:ext uri="{0D108BD9-81ED-4DB2-BD59-A6C34878D82A}">
                    <a16:rowId xmlns:a16="http://schemas.microsoft.com/office/drawing/2014/main" val="4172668190"/>
                  </a:ext>
                </a:extLst>
              </a:tr>
              <a:tr h="0">
                <a:tc>
                  <a:txBody>
                    <a:bodyPr/>
                    <a:lstStyle/>
                    <a:p>
                      <a:pPr algn="l" fontAlgn="b"/>
                      <a:r>
                        <a:rPr lang="en-US" sz="1600" u="none" strike="noStrike" dirty="0">
                          <a:effectLst/>
                        </a:rPr>
                        <a:t>2019 - Q3</a:t>
                      </a:r>
                      <a:endParaRPr lang="en-US" sz="1600" b="0" i="0" u="none" strike="noStrike" dirty="0">
                        <a:solidFill>
                          <a:schemeClr val="bg1">
                            <a:lumMod val="10000"/>
                          </a:schemeClr>
                        </a:solidFill>
                        <a:effectLst/>
                        <a:latin typeface="+mn-lt"/>
                      </a:endParaRPr>
                    </a:p>
                  </a:txBody>
                  <a:tcPr marR="0" marT="274320" marB="365760" anchor="ctr">
                    <a:lnR w="12700" cap="flat" cmpd="sng" algn="ctr">
                      <a:solidFill>
                        <a:schemeClr val="tx1"/>
                      </a:solidFill>
                      <a:prstDash val="solid"/>
                      <a:round/>
                      <a:headEnd type="none" w="med" len="med"/>
                      <a:tailEnd type="none" w="med" len="med"/>
                    </a:lnR>
                  </a:tcPr>
                </a:tc>
                <a:tc>
                  <a:txBody>
                    <a:bodyPr/>
                    <a:lstStyle/>
                    <a:p>
                      <a:pPr algn="ctr"/>
                      <a:r>
                        <a:rPr lang="en-US" sz="1600" dirty="0"/>
                        <a:t>41%</a:t>
                      </a:r>
                      <a:endParaRPr lang="en-US" sz="1600" dirty="0">
                        <a:solidFill>
                          <a:schemeClr val="bg1">
                            <a:lumMod val="10000"/>
                          </a:schemeClr>
                        </a:solidFill>
                      </a:endParaRPr>
                    </a:p>
                  </a:txBody>
                  <a:tcPr marT="274320" marB="365760" anchor="ctr">
                    <a:lnL w="12700" cap="flat" cmpd="sng" algn="ctr">
                      <a:solidFill>
                        <a:schemeClr val="tx1"/>
                      </a:solidFill>
                      <a:prstDash val="solid"/>
                      <a:round/>
                      <a:headEnd type="none" w="med" len="med"/>
                      <a:tailEnd type="none" w="med" len="med"/>
                    </a:lnL>
                  </a:tcPr>
                </a:tc>
                <a:tc>
                  <a:txBody>
                    <a:bodyPr/>
                    <a:lstStyle/>
                    <a:p>
                      <a:pPr algn="ctr"/>
                      <a:r>
                        <a:rPr lang="en-US" sz="1600" dirty="0"/>
                        <a:t>58%</a:t>
                      </a:r>
                      <a:endParaRPr lang="en-US" sz="1600" dirty="0">
                        <a:solidFill>
                          <a:schemeClr val="bg1">
                            <a:lumMod val="10000"/>
                          </a:schemeClr>
                        </a:solidFill>
                      </a:endParaRPr>
                    </a:p>
                  </a:txBody>
                  <a:tcPr marT="274320" marB="365760" anchor="ctr"/>
                </a:tc>
                <a:extLst>
                  <a:ext uri="{0D108BD9-81ED-4DB2-BD59-A6C34878D82A}">
                    <a16:rowId xmlns:a16="http://schemas.microsoft.com/office/drawing/2014/main" val="2559438366"/>
                  </a:ext>
                </a:extLst>
              </a:tr>
            </a:tbl>
          </a:graphicData>
        </a:graphic>
      </p:graphicFrame>
      <p:sp>
        <p:nvSpPr>
          <p:cNvPr id="9" name="TextBox 8">
            <a:extLst>
              <a:ext uri="{FF2B5EF4-FFF2-40B4-BE49-F238E27FC236}">
                <a16:creationId xmlns:a16="http://schemas.microsoft.com/office/drawing/2014/main" id="{2D8C5779-650F-9248-9CC6-431443DC2179}"/>
              </a:ext>
            </a:extLst>
          </p:cNvPr>
          <p:cNvSpPr txBox="1"/>
          <p:nvPr/>
        </p:nvSpPr>
        <p:spPr>
          <a:xfrm>
            <a:off x="1219200" y="4343400"/>
            <a:ext cx="3733800" cy="830997"/>
          </a:xfrm>
          <a:prstGeom prst="rect">
            <a:avLst/>
          </a:prstGeom>
          <a:noFill/>
        </p:spPr>
        <p:txBody>
          <a:bodyPr wrap="square" rtlCol="0">
            <a:spAutoFit/>
          </a:bodyPr>
          <a:lstStyle/>
          <a:p>
            <a:r>
              <a:rPr lang="en-US" dirty="0"/>
              <a:t>Which direction do you read on these tables?</a:t>
            </a:r>
          </a:p>
        </p:txBody>
      </p:sp>
    </p:spTree>
    <p:extLst>
      <p:ext uri="{BB962C8B-B14F-4D97-AF65-F5344CB8AC3E}">
        <p14:creationId xmlns:p14="http://schemas.microsoft.com/office/powerpoint/2010/main" val="197660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CE9F-A530-0C49-AAAF-10A59612E33B}"/>
              </a:ext>
            </a:extLst>
          </p:cNvPr>
          <p:cNvSpPr>
            <a:spLocks noGrp="1"/>
          </p:cNvSpPr>
          <p:nvPr>
            <p:ph type="title"/>
          </p:nvPr>
        </p:nvSpPr>
        <p:spPr/>
        <p:txBody>
          <a:bodyPr/>
          <a:lstStyle/>
          <a:p>
            <a:r>
              <a:rPr lang="en-US" dirty="0"/>
              <a:t>Using similarity</a:t>
            </a:r>
          </a:p>
        </p:txBody>
      </p:sp>
      <p:sp>
        <p:nvSpPr>
          <p:cNvPr id="4" name="Slide Number Placeholder 3">
            <a:extLst>
              <a:ext uri="{FF2B5EF4-FFF2-40B4-BE49-F238E27FC236}">
                <a16:creationId xmlns:a16="http://schemas.microsoft.com/office/drawing/2014/main" id="{152C2535-584C-5E4E-9641-10BDB8D151DF}"/>
              </a:ext>
            </a:extLst>
          </p:cNvPr>
          <p:cNvSpPr>
            <a:spLocks noGrp="1"/>
          </p:cNvSpPr>
          <p:nvPr>
            <p:ph type="sldNum" sz="quarter" idx="10"/>
          </p:nvPr>
        </p:nvSpPr>
        <p:spPr/>
        <p:txBody>
          <a:bodyPr/>
          <a:lstStyle/>
          <a:p>
            <a:fld id="{C0D6EFB9-9230-4B7B-84CF-BF17657CE3F9}" type="slidenum">
              <a:rPr lang="en-US" smtClean="0"/>
              <a:t>14</a:t>
            </a:fld>
            <a:endParaRPr lang="en-US"/>
          </a:p>
        </p:txBody>
      </p:sp>
      <p:graphicFrame>
        <p:nvGraphicFramePr>
          <p:cNvPr id="6" name="Content Placeholder 5">
            <a:extLst>
              <a:ext uri="{FF2B5EF4-FFF2-40B4-BE49-F238E27FC236}">
                <a16:creationId xmlns:a16="http://schemas.microsoft.com/office/drawing/2014/main" id="{F68FEC85-0DA4-2D45-8A54-38AEA08CBB2E}"/>
              </a:ext>
            </a:extLst>
          </p:cNvPr>
          <p:cNvGraphicFramePr>
            <a:graphicFrameLocks noGrp="1"/>
          </p:cNvGraphicFramePr>
          <p:nvPr>
            <p:ph idx="1"/>
            <p:extLst>
              <p:ext uri="{D42A27DB-BD31-4B8C-83A1-F6EECF244321}">
                <p14:modId xmlns:p14="http://schemas.microsoft.com/office/powerpoint/2010/main" val="2408507211"/>
              </p:ext>
            </p:extLst>
          </p:nvPr>
        </p:nvGraphicFramePr>
        <p:xfrm>
          <a:off x="2044700" y="2514600"/>
          <a:ext cx="8102600" cy="33321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2C3EDBC-0C1E-0D4D-BF2F-22AFFBA118F7}"/>
              </a:ext>
            </a:extLst>
          </p:cNvPr>
          <p:cNvSpPr txBox="1"/>
          <p:nvPr/>
        </p:nvSpPr>
        <p:spPr>
          <a:xfrm>
            <a:off x="6934200" y="1216259"/>
            <a:ext cx="3733800" cy="830997"/>
          </a:xfrm>
          <a:prstGeom prst="rect">
            <a:avLst/>
          </a:prstGeom>
          <a:noFill/>
        </p:spPr>
        <p:txBody>
          <a:bodyPr wrap="square" rtlCol="0">
            <a:spAutoFit/>
          </a:bodyPr>
          <a:lstStyle/>
          <a:p>
            <a:r>
              <a:rPr lang="en-US" dirty="0"/>
              <a:t>What’s the difference between the bars?</a:t>
            </a:r>
          </a:p>
        </p:txBody>
      </p:sp>
    </p:spTree>
    <p:extLst>
      <p:ext uri="{BB962C8B-B14F-4D97-AF65-F5344CB8AC3E}">
        <p14:creationId xmlns:p14="http://schemas.microsoft.com/office/powerpoint/2010/main" val="343087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F97A-DC4C-1A4E-8567-02B5789A8565}"/>
              </a:ext>
            </a:extLst>
          </p:cNvPr>
          <p:cNvSpPr>
            <a:spLocks noGrp="1"/>
          </p:cNvSpPr>
          <p:nvPr>
            <p:ph type="title"/>
          </p:nvPr>
        </p:nvSpPr>
        <p:spPr/>
        <p:txBody>
          <a:bodyPr/>
          <a:lstStyle/>
          <a:p>
            <a:r>
              <a:rPr lang="en-US" dirty="0"/>
              <a:t>Using Closure</a:t>
            </a:r>
          </a:p>
        </p:txBody>
      </p:sp>
      <p:sp>
        <p:nvSpPr>
          <p:cNvPr id="4" name="Slide Number Placeholder 3">
            <a:extLst>
              <a:ext uri="{FF2B5EF4-FFF2-40B4-BE49-F238E27FC236}">
                <a16:creationId xmlns:a16="http://schemas.microsoft.com/office/drawing/2014/main" id="{7D1266C0-F590-0944-A53C-6124CC494992}"/>
              </a:ext>
            </a:extLst>
          </p:cNvPr>
          <p:cNvSpPr>
            <a:spLocks noGrp="1"/>
          </p:cNvSpPr>
          <p:nvPr>
            <p:ph type="sldNum" sz="quarter" idx="10"/>
          </p:nvPr>
        </p:nvSpPr>
        <p:spPr/>
        <p:txBody>
          <a:bodyPr/>
          <a:lstStyle/>
          <a:p>
            <a:fld id="{C0D6EFB9-9230-4B7B-84CF-BF17657CE3F9}" type="slidenum">
              <a:rPr lang="en-US" smtClean="0"/>
              <a:t>15</a:t>
            </a:fld>
            <a:endParaRPr lang="en-US"/>
          </a:p>
        </p:txBody>
      </p:sp>
      <p:graphicFrame>
        <p:nvGraphicFramePr>
          <p:cNvPr id="6" name="Content Placeholder 5">
            <a:extLst>
              <a:ext uri="{FF2B5EF4-FFF2-40B4-BE49-F238E27FC236}">
                <a16:creationId xmlns:a16="http://schemas.microsoft.com/office/drawing/2014/main" id="{7304DDF4-A036-8B43-8C08-1B8428B3831F}"/>
              </a:ext>
            </a:extLst>
          </p:cNvPr>
          <p:cNvGraphicFramePr>
            <a:graphicFrameLocks noGrp="1"/>
          </p:cNvGraphicFramePr>
          <p:nvPr>
            <p:ph idx="1"/>
            <p:extLst>
              <p:ext uri="{D42A27DB-BD31-4B8C-83A1-F6EECF244321}">
                <p14:modId xmlns:p14="http://schemas.microsoft.com/office/powerpoint/2010/main" val="1007261671"/>
              </p:ext>
            </p:extLst>
          </p:nvPr>
        </p:nvGraphicFramePr>
        <p:xfrm>
          <a:off x="431800" y="1219200"/>
          <a:ext cx="11328400" cy="46275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52590FB-2443-D742-BF39-B404077808C1}"/>
              </a:ext>
            </a:extLst>
          </p:cNvPr>
          <p:cNvSpPr txBox="1"/>
          <p:nvPr/>
        </p:nvSpPr>
        <p:spPr>
          <a:xfrm>
            <a:off x="4419600" y="6007065"/>
            <a:ext cx="4267200" cy="461665"/>
          </a:xfrm>
          <a:prstGeom prst="rect">
            <a:avLst/>
          </a:prstGeom>
          <a:noFill/>
        </p:spPr>
        <p:txBody>
          <a:bodyPr wrap="square" rtlCol="0">
            <a:spAutoFit/>
          </a:bodyPr>
          <a:lstStyle/>
          <a:p>
            <a:r>
              <a:rPr lang="en-US" dirty="0"/>
              <a:t>What’s special about April?</a:t>
            </a:r>
          </a:p>
        </p:txBody>
      </p:sp>
    </p:spTree>
    <p:extLst>
      <p:ext uri="{BB962C8B-B14F-4D97-AF65-F5344CB8AC3E}">
        <p14:creationId xmlns:p14="http://schemas.microsoft.com/office/powerpoint/2010/main" val="62219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E70E-65A6-914F-8C17-1622CAA06B5B}"/>
              </a:ext>
            </a:extLst>
          </p:cNvPr>
          <p:cNvSpPr>
            <a:spLocks noGrp="1"/>
          </p:cNvSpPr>
          <p:nvPr>
            <p:ph type="title"/>
          </p:nvPr>
        </p:nvSpPr>
        <p:spPr/>
        <p:txBody>
          <a:bodyPr/>
          <a:lstStyle/>
          <a:p>
            <a:r>
              <a:rPr lang="en-US" dirty="0"/>
              <a:t>Using Connection</a:t>
            </a:r>
          </a:p>
        </p:txBody>
      </p:sp>
      <p:sp>
        <p:nvSpPr>
          <p:cNvPr id="4" name="Slide Number Placeholder 3">
            <a:extLst>
              <a:ext uri="{FF2B5EF4-FFF2-40B4-BE49-F238E27FC236}">
                <a16:creationId xmlns:a16="http://schemas.microsoft.com/office/drawing/2014/main" id="{5CCD7D81-1985-6349-8A0D-0C1F8F5D7432}"/>
              </a:ext>
            </a:extLst>
          </p:cNvPr>
          <p:cNvSpPr>
            <a:spLocks noGrp="1"/>
          </p:cNvSpPr>
          <p:nvPr>
            <p:ph type="sldNum" sz="quarter" idx="10"/>
          </p:nvPr>
        </p:nvSpPr>
        <p:spPr/>
        <p:txBody>
          <a:bodyPr/>
          <a:lstStyle/>
          <a:p>
            <a:fld id="{C0D6EFB9-9230-4B7B-84CF-BF17657CE3F9}" type="slidenum">
              <a:rPr lang="en-US" smtClean="0"/>
              <a:t>16</a:t>
            </a:fld>
            <a:endParaRPr lang="en-US"/>
          </a:p>
        </p:txBody>
      </p:sp>
      <p:graphicFrame>
        <p:nvGraphicFramePr>
          <p:cNvPr id="6" name="Content Placeholder 5">
            <a:extLst>
              <a:ext uri="{FF2B5EF4-FFF2-40B4-BE49-F238E27FC236}">
                <a16:creationId xmlns:a16="http://schemas.microsoft.com/office/drawing/2014/main" id="{CC4B82D2-8F54-E74F-9888-CFB946FCA99C}"/>
              </a:ext>
            </a:extLst>
          </p:cNvPr>
          <p:cNvGraphicFramePr>
            <a:graphicFrameLocks noGrp="1"/>
          </p:cNvGraphicFramePr>
          <p:nvPr>
            <p:ph idx="1"/>
            <p:extLst>
              <p:ext uri="{D42A27DB-BD31-4B8C-83A1-F6EECF244321}">
                <p14:modId xmlns:p14="http://schemas.microsoft.com/office/powerpoint/2010/main" val="3310545262"/>
              </p:ext>
            </p:extLst>
          </p:nvPr>
        </p:nvGraphicFramePr>
        <p:xfrm>
          <a:off x="1600200" y="2133600"/>
          <a:ext cx="8178800" cy="34845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34F60F2-C34D-6C49-94DC-88AB74D1D8A4}"/>
              </a:ext>
            </a:extLst>
          </p:cNvPr>
          <p:cNvSpPr txBox="1"/>
          <p:nvPr/>
        </p:nvSpPr>
        <p:spPr>
          <a:xfrm>
            <a:off x="6934200" y="1216259"/>
            <a:ext cx="3733800" cy="461665"/>
          </a:xfrm>
          <a:prstGeom prst="rect">
            <a:avLst/>
          </a:prstGeom>
          <a:noFill/>
        </p:spPr>
        <p:txBody>
          <a:bodyPr wrap="square" rtlCol="0">
            <a:spAutoFit/>
          </a:bodyPr>
          <a:lstStyle/>
          <a:p>
            <a:r>
              <a:rPr lang="en-US" dirty="0"/>
              <a:t>How are the dots related?</a:t>
            </a:r>
          </a:p>
        </p:txBody>
      </p:sp>
    </p:spTree>
    <p:extLst>
      <p:ext uri="{BB962C8B-B14F-4D97-AF65-F5344CB8AC3E}">
        <p14:creationId xmlns:p14="http://schemas.microsoft.com/office/powerpoint/2010/main" val="3275270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CE9F-A530-0C49-AAAF-10A59612E33B}"/>
              </a:ext>
            </a:extLst>
          </p:cNvPr>
          <p:cNvSpPr>
            <a:spLocks noGrp="1"/>
          </p:cNvSpPr>
          <p:nvPr>
            <p:ph type="title"/>
          </p:nvPr>
        </p:nvSpPr>
        <p:spPr/>
        <p:txBody>
          <a:bodyPr/>
          <a:lstStyle/>
          <a:p>
            <a:r>
              <a:rPr lang="en-US" dirty="0"/>
              <a:t>Using enclosure</a:t>
            </a:r>
          </a:p>
        </p:txBody>
      </p:sp>
      <p:sp>
        <p:nvSpPr>
          <p:cNvPr id="4" name="Slide Number Placeholder 3">
            <a:extLst>
              <a:ext uri="{FF2B5EF4-FFF2-40B4-BE49-F238E27FC236}">
                <a16:creationId xmlns:a16="http://schemas.microsoft.com/office/drawing/2014/main" id="{152C2535-584C-5E4E-9641-10BDB8D151DF}"/>
              </a:ext>
            </a:extLst>
          </p:cNvPr>
          <p:cNvSpPr>
            <a:spLocks noGrp="1"/>
          </p:cNvSpPr>
          <p:nvPr>
            <p:ph type="sldNum" sz="quarter" idx="10"/>
          </p:nvPr>
        </p:nvSpPr>
        <p:spPr/>
        <p:txBody>
          <a:bodyPr/>
          <a:lstStyle/>
          <a:p>
            <a:fld id="{C0D6EFB9-9230-4B7B-84CF-BF17657CE3F9}" type="slidenum">
              <a:rPr lang="en-US" smtClean="0"/>
              <a:t>17</a:t>
            </a:fld>
            <a:endParaRPr lang="en-US"/>
          </a:p>
        </p:txBody>
      </p:sp>
      <p:graphicFrame>
        <p:nvGraphicFramePr>
          <p:cNvPr id="7" name="Content Placeholder 5">
            <a:extLst>
              <a:ext uri="{FF2B5EF4-FFF2-40B4-BE49-F238E27FC236}">
                <a16:creationId xmlns:a16="http://schemas.microsoft.com/office/drawing/2014/main" id="{7DD664BD-4556-E041-8E52-DAA3AFCC82CF}"/>
              </a:ext>
            </a:extLst>
          </p:cNvPr>
          <p:cNvGraphicFramePr>
            <a:graphicFrameLocks/>
          </p:cNvGraphicFramePr>
          <p:nvPr>
            <p:extLst>
              <p:ext uri="{D42A27DB-BD31-4B8C-83A1-F6EECF244321}">
                <p14:modId xmlns:p14="http://schemas.microsoft.com/office/powerpoint/2010/main" val="1196152190"/>
              </p:ext>
            </p:extLst>
          </p:nvPr>
        </p:nvGraphicFramePr>
        <p:xfrm>
          <a:off x="2044700" y="2514600"/>
          <a:ext cx="8102600" cy="3332163"/>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49D57B5-AC0C-D249-BE7A-B8F33C30D1F6}"/>
              </a:ext>
            </a:extLst>
          </p:cNvPr>
          <p:cNvSpPr txBox="1"/>
          <p:nvPr/>
        </p:nvSpPr>
        <p:spPr>
          <a:xfrm>
            <a:off x="6934200" y="1216259"/>
            <a:ext cx="3733800" cy="830997"/>
          </a:xfrm>
          <a:prstGeom prst="rect">
            <a:avLst/>
          </a:prstGeom>
          <a:noFill/>
        </p:spPr>
        <p:txBody>
          <a:bodyPr wrap="square" rtlCol="0">
            <a:spAutoFit/>
          </a:bodyPr>
          <a:lstStyle/>
          <a:p>
            <a:r>
              <a:rPr lang="en-US" dirty="0"/>
              <a:t>Where is the axis? Why is it not needed?</a:t>
            </a:r>
          </a:p>
        </p:txBody>
      </p:sp>
    </p:spTree>
    <p:extLst>
      <p:ext uri="{BB962C8B-B14F-4D97-AF65-F5344CB8AC3E}">
        <p14:creationId xmlns:p14="http://schemas.microsoft.com/office/powerpoint/2010/main" val="241013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FA10-8FCE-E94F-AA5B-C64FB0AEE5FF}"/>
              </a:ext>
            </a:extLst>
          </p:cNvPr>
          <p:cNvSpPr>
            <a:spLocks noGrp="1"/>
          </p:cNvSpPr>
          <p:nvPr>
            <p:ph type="title"/>
          </p:nvPr>
        </p:nvSpPr>
        <p:spPr/>
        <p:txBody>
          <a:bodyPr/>
          <a:lstStyle/>
          <a:p>
            <a:r>
              <a:rPr lang="en-US" dirty="0"/>
              <a:t>Using Continuation</a:t>
            </a:r>
          </a:p>
        </p:txBody>
      </p:sp>
      <p:sp>
        <p:nvSpPr>
          <p:cNvPr id="4" name="Slide Number Placeholder 3">
            <a:extLst>
              <a:ext uri="{FF2B5EF4-FFF2-40B4-BE49-F238E27FC236}">
                <a16:creationId xmlns:a16="http://schemas.microsoft.com/office/drawing/2014/main" id="{CCD9EC54-29C6-064C-A46F-C762E36B3ADA}"/>
              </a:ext>
            </a:extLst>
          </p:cNvPr>
          <p:cNvSpPr>
            <a:spLocks noGrp="1"/>
          </p:cNvSpPr>
          <p:nvPr>
            <p:ph type="sldNum" sz="quarter" idx="10"/>
          </p:nvPr>
        </p:nvSpPr>
        <p:spPr/>
        <p:txBody>
          <a:bodyPr/>
          <a:lstStyle/>
          <a:p>
            <a:fld id="{C0D6EFB9-9230-4B7B-84CF-BF17657CE3F9}" type="slidenum">
              <a:rPr lang="en-US" smtClean="0"/>
              <a:t>18</a:t>
            </a:fld>
            <a:endParaRPr lang="en-US"/>
          </a:p>
        </p:txBody>
      </p:sp>
      <p:graphicFrame>
        <p:nvGraphicFramePr>
          <p:cNvPr id="6" name="Content Placeholder 6">
            <a:extLst>
              <a:ext uri="{FF2B5EF4-FFF2-40B4-BE49-F238E27FC236}">
                <a16:creationId xmlns:a16="http://schemas.microsoft.com/office/drawing/2014/main" id="{2ADFFF04-3A6D-7C44-AEFE-72520DC7733E}"/>
              </a:ext>
            </a:extLst>
          </p:cNvPr>
          <p:cNvGraphicFramePr>
            <a:graphicFrameLocks/>
          </p:cNvGraphicFramePr>
          <p:nvPr>
            <p:extLst>
              <p:ext uri="{D42A27DB-BD31-4B8C-83A1-F6EECF244321}">
                <p14:modId xmlns:p14="http://schemas.microsoft.com/office/powerpoint/2010/main" val="1862058739"/>
              </p:ext>
            </p:extLst>
          </p:nvPr>
        </p:nvGraphicFramePr>
        <p:xfrm>
          <a:off x="2971800" y="1676685"/>
          <a:ext cx="5424487" cy="40941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8A54EB0-412E-6A4B-B8C2-94D34D0205EA}"/>
              </a:ext>
            </a:extLst>
          </p:cNvPr>
          <p:cNvSpPr txBox="1"/>
          <p:nvPr/>
        </p:nvSpPr>
        <p:spPr>
          <a:xfrm>
            <a:off x="3036887" y="1736008"/>
            <a:ext cx="2463800" cy="338554"/>
          </a:xfrm>
          <a:prstGeom prst="rect">
            <a:avLst/>
          </a:prstGeom>
          <a:noFill/>
        </p:spPr>
        <p:txBody>
          <a:bodyPr wrap="square" rtlCol="0">
            <a:spAutoFit/>
          </a:bodyPr>
          <a:lstStyle/>
          <a:p>
            <a:r>
              <a:rPr lang="en-US" sz="1600" dirty="0">
                <a:solidFill>
                  <a:schemeClr val="bg2"/>
                </a:solidFill>
              </a:rPr>
              <a:t>Education</a:t>
            </a:r>
          </a:p>
        </p:txBody>
      </p:sp>
      <p:sp>
        <p:nvSpPr>
          <p:cNvPr id="8" name="TextBox 7">
            <a:extLst>
              <a:ext uri="{FF2B5EF4-FFF2-40B4-BE49-F238E27FC236}">
                <a16:creationId xmlns:a16="http://schemas.microsoft.com/office/drawing/2014/main" id="{C5239EB3-803F-2840-AB70-127ABB51D22D}"/>
              </a:ext>
            </a:extLst>
          </p:cNvPr>
          <p:cNvSpPr txBox="1"/>
          <p:nvPr/>
        </p:nvSpPr>
        <p:spPr>
          <a:xfrm>
            <a:off x="3036887" y="3014531"/>
            <a:ext cx="2971800" cy="338554"/>
          </a:xfrm>
          <a:prstGeom prst="rect">
            <a:avLst/>
          </a:prstGeom>
          <a:noFill/>
        </p:spPr>
        <p:txBody>
          <a:bodyPr wrap="square" rtlCol="0">
            <a:spAutoFit/>
          </a:bodyPr>
          <a:lstStyle/>
          <a:p>
            <a:r>
              <a:rPr lang="en-US" sz="1600" dirty="0">
                <a:solidFill>
                  <a:schemeClr val="bg2"/>
                </a:solidFill>
              </a:rPr>
              <a:t>Manufacturing and Forestry</a:t>
            </a:r>
          </a:p>
        </p:txBody>
      </p:sp>
      <p:sp>
        <p:nvSpPr>
          <p:cNvPr id="9" name="TextBox 8">
            <a:extLst>
              <a:ext uri="{FF2B5EF4-FFF2-40B4-BE49-F238E27FC236}">
                <a16:creationId xmlns:a16="http://schemas.microsoft.com/office/drawing/2014/main" id="{5EA6E19F-DEEE-C84D-8B55-0885F661E4DA}"/>
              </a:ext>
            </a:extLst>
          </p:cNvPr>
          <p:cNvSpPr txBox="1"/>
          <p:nvPr/>
        </p:nvSpPr>
        <p:spPr>
          <a:xfrm>
            <a:off x="3036887" y="4293055"/>
            <a:ext cx="2971800" cy="338554"/>
          </a:xfrm>
          <a:prstGeom prst="rect">
            <a:avLst/>
          </a:prstGeom>
          <a:noFill/>
        </p:spPr>
        <p:txBody>
          <a:bodyPr wrap="square" rtlCol="0">
            <a:spAutoFit/>
          </a:bodyPr>
          <a:lstStyle/>
          <a:p>
            <a:r>
              <a:rPr lang="en-US" sz="1600" dirty="0">
                <a:solidFill>
                  <a:schemeClr val="bg2"/>
                </a:solidFill>
              </a:rPr>
              <a:t>Advertising and Creative</a:t>
            </a:r>
          </a:p>
        </p:txBody>
      </p:sp>
      <p:sp>
        <p:nvSpPr>
          <p:cNvPr id="10" name="TextBox 9">
            <a:extLst>
              <a:ext uri="{FF2B5EF4-FFF2-40B4-BE49-F238E27FC236}">
                <a16:creationId xmlns:a16="http://schemas.microsoft.com/office/drawing/2014/main" id="{E5262281-BF34-0045-9A92-F7234CE827EB}"/>
              </a:ext>
            </a:extLst>
          </p:cNvPr>
          <p:cNvSpPr txBox="1"/>
          <p:nvPr/>
        </p:nvSpPr>
        <p:spPr>
          <a:xfrm>
            <a:off x="7288213" y="1074288"/>
            <a:ext cx="3733800" cy="830997"/>
          </a:xfrm>
          <a:prstGeom prst="rect">
            <a:avLst/>
          </a:prstGeom>
          <a:noFill/>
        </p:spPr>
        <p:txBody>
          <a:bodyPr wrap="square" rtlCol="0">
            <a:spAutoFit/>
          </a:bodyPr>
          <a:lstStyle/>
          <a:p>
            <a:r>
              <a:rPr lang="en-US" dirty="0"/>
              <a:t>Do the bars extend to the end?</a:t>
            </a:r>
          </a:p>
        </p:txBody>
      </p:sp>
    </p:spTree>
    <p:extLst>
      <p:ext uri="{BB962C8B-B14F-4D97-AF65-F5344CB8AC3E}">
        <p14:creationId xmlns:p14="http://schemas.microsoft.com/office/powerpoint/2010/main" val="733589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20AE-736C-AD4A-9734-8E611FB7FEAF}"/>
              </a:ext>
            </a:extLst>
          </p:cNvPr>
          <p:cNvSpPr>
            <a:spLocks noGrp="1"/>
          </p:cNvSpPr>
          <p:nvPr>
            <p:ph type="title"/>
          </p:nvPr>
        </p:nvSpPr>
        <p:spPr/>
        <p:txBody>
          <a:bodyPr/>
          <a:lstStyle/>
          <a:p>
            <a:r>
              <a:rPr lang="en-US" dirty="0"/>
              <a:t>Pre-attentive Attributes</a:t>
            </a:r>
          </a:p>
        </p:txBody>
      </p:sp>
    </p:spTree>
    <p:extLst>
      <p:ext uri="{BB962C8B-B14F-4D97-AF65-F5344CB8AC3E}">
        <p14:creationId xmlns:p14="http://schemas.microsoft.com/office/powerpoint/2010/main" val="59439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D37A0-E49A-B346-B549-4D847305AC9D}"/>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0AAE6C2-CB05-6348-A710-3EF17185FE66}"/>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Homework</a:t>
            </a:r>
          </a:p>
          <a:p>
            <a:pPr marL="745056" lvl="1" indent="-285750">
              <a:buFont typeface="Arial" panose="020B0604020202020204" pitchFamily="34" charset="0"/>
              <a:buChar char="•"/>
            </a:pPr>
            <a:r>
              <a:rPr lang="en-US" dirty="0"/>
              <a:t>It’s a workplace simulation</a:t>
            </a:r>
          </a:p>
          <a:p>
            <a:pPr marL="973650" lvl="2" indent="-285750"/>
            <a:r>
              <a:rPr lang="en-US" dirty="0"/>
              <a:t>Don’t include mentions of it being “homework”</a:t>
            </a:r>
          </a:p>
          <a:p>
            <a:pPr marL="973650" lvl="2" indent="-285750"/>
            <a:r>
              <a:rPr lang="en-US" dirty="0"/>
              <a:t>Do immerse yourself in the scenario and give takeaway statements</a:t>
            </a:r>
          </a:p>
          <a:p>
            <a:pPr marL="973650" lvl="2" indent="-285750"/>
            <a:r>
              <a:rPr lang="en-US" dirty="0"/>
              <a:t>Do include section dividers</a:t>
            </a:r>
          </a:p>
          <a:p>
            <a:pPr marL="973650" lvl="2" indent="-285750"/>
            <a:r>
              <a:rPr lang="en-US" dirty="0"/>
              <a:t>Do send in PDF</a:t>
            </a:r>
          </a:p>
          <a:p>
            <a:pPr marL="745056" lvl="1" indent="-285750">
              <a:buFont typeface="Arial" panose="020B0604020202020204" pitchFamily="34" charset="0"/>
              <a:buChar char="•"/>
            </a:pPr>
            <a:r>
              <a:rPr lang="en-US" dirty="0"/>
              <a:t>Now that a few classes have gone by, there amount of latitude diminishes – in other words, I’m going to be a bit stricter and nitpicky in the grading</a:t>
            </a:r>
          </a:p>
          <a:p>
            <a:pPr marL="745056" lvl="1" indent="-285750">
              <a:buFont typeface="Arial" panose="020B0604020202020204" pitchFamily="34" charset="0"/>
              <a:buChar char="•"/>
            </a:pPr>
            <a:r>
              <a:rPr lang="en-US" dirty="0"/>
              <a:t>The homework load is light today (since I get the feeling students are getting stressed with life)</a:t>
            </a:r>
          </a:p>
          <a:p>
            <a:pPr marL="285750" indent="-285750">
              <a:buFont typeface="Arial" panose="020B0604020202020204" pitchFamily="34" charset="0"/>
              <a:buChar char="•"/>
            </a:pPr>
            <a:r>
              <a:rPr lang="en-US" dirty="0"/>
              <a:t>You’re the masters of your own schedules, but do let me know if you are not going to be in class – don’t ghost</a:t>
            </a:r>
          </a:p>
          <a:p>
            <a:pPr marL="285750" indent="-285750">
              <a:buFont typeface="Arial" panose="020B0604020202020204" pitchFamily="34" charset="0"/>
              <a:buChar char="•"/>
            </a:pPr>
            <a:r>
              <a:rPr lang="en-US" dirty="0"/>
              <a:t>3 more weeks of in-person class option – fully remote after</a:t>
            </a:r>
          </a:p>
          <a:p>
            <a:pPr marL="285750" indent="-285750">
              <a:buFont typeface="Arial" panose="020B0604020202020204" pitchFamily="34" charset="0"/>
              <a:buChar char="•"/>
            </a:pPr>
            <a:r>
              <a:rPr lang="en-US" dirty="0"/>
              <a:t>What are your feelings about doing a visualization project for a real company instead of homework? </a:t>
            </a:r>
          </a:p>
        </p:txBody>
      </p:sp>
      <p:sp>
        <p:nvSpPr>
          <p:cNvPr id="4" name="Slide Number Placeholder 3">
            <a:extLst>
              <a:ext uri="{FF2B5EF4-FFF2-40B4-BE49-F238E27FC236}">
                <a16:creationId xmlns:a16="http://schemas.microsoft.com/office/drawing/2014/main" id="{0D675B3C-317D-3E44-9149-5A1A2B583E6C}"/>
              </a:ext>
            </a:extLst>
          </p:cNvPr>
          <p:cNvSpPr>
            <a:spLocks noGrp="1"/>
          </p:cNvSpPr>
          <p:nvPr>
            <p:ph type="sldNum" sz="quarter" idx="10"/>
          </p:nvPr>
        </p:nvSpPr>
        <p:spPr/>
        <p:txBody>
          <a:bodyPr/>
          <a:lstStyle/>
          <a:p>
            <a:fld id="{C0D6EFB9-9230-4B7B-84CF-BF17657CE3F9}" type="slidenum">
              <a:rPr lang="en-US" smtClean="0"/>
              <a:t>2</a:t>
            </a:fld>
            <a:endParaRPr lang="en-US"/>
          </a:p>
        </p:txBody>
      </p:sp>
    </p:spTree>
    <p:extLst>
      <p:ext uri="{BB962C8B-B14F-4D97-AF65-F5344CB8AC3E}">
        <p14:creationId xmlns:p14="http://schemas.microsoft.com/office/powerpoint/2010/main" val="1493568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BFA8-735E-3546-B918-2723B062719F}"/>
              </a:ext>
            </a:extLst>
          </p:cNvPr>
          <p:cNvSpPr>
            <a:spLocks noGrp="1"/>
          </p:cNvSpPr>
          <p:nvPr>
            <p:ph type="title"/>
          </p:nvPr>
        </p:nvSpPr>
        <p:spPr/>
        <p:txBody>
          <a:bodyPr/>
          <a:lstStyle/>
          <a:p>
            <a:r>
              <a:rPr lang="en-US" dirty="0"/>
              <a:t>Pre-attentive Attributes in Text</a:t>
            </a:r>
          </a:p>
        </p:txBody>
      </p:sp>
      <p:sp>
        <p:nvSpPr>
          <p:cNvPr id="3" name="Content Placeholder 2">
            <a:extLst>
              <a:ext uri="{FF2B5EF4-FFF2-40B4-BE49-F238E27FC236}">
                <a16:creationId xmlns:a16="http://schemas.microsoft.com/office/drawing/2014/main" id="{C032527A-E722-7845-88B4-3C5386AD531D}"/>
              </a:ext>
            </a:extLst>
          </p:cNvPr>
          <p:cNvSpPr>
            <a:spLocks noGrp="1"/>
          </p:cNvSpPr>
          <p:nvPr>
            <p:ph idx="1"/>
          </p:nvPr>
        </p:nvSpPr>
        <p:spPr>
          <a:xfrm>
            <a:off x="2743200" y="1219204"/>
            <a:ext cx="9017429" cy="5358829"/>
          </a:xfrm>
        </p:spPr>
        <p:txBody>
          <a:bodyPr>
            <a:normAutofit fontScale="92500" lnSpcReduction="10000"/>
          </a:bodyPr>
          <a:lstStyle/>
          <a:p>
            <a:r>
              <a:rPr lang="en-US" dirty="0"/>
              <a:t>The quick brown FOX jumps over the lazy DOG</a:t>
            </a:r>
          </a:p>
          <a:p>
            <a:endParaRPr lang="en-US" dirty="0"/>
          </a:p>
          <a:p>
            <a:r>
              <a:rPr lang="en-US" dirty="0"/>
              <a:t>The quick brown </a:t>
            </a:r>
            <a:r>
              <a:rPr lang="en-US" b="1" dirty="0"/>
              <a:t>fox</a:t>
            </a:r>
            <a:r>
              <a:rPr lang="en-US" dirty="0"/>
              <a:t> jumps over the lazy </a:t>
            </a:r>
            <a:r>
              <a:rPr lang="en-US" b="1" dirty="0"/>
              <a:t>dog</a:t>
            </a:r>
          </a:p>
          <a:p>
            <a:endParaRPr lang="en-US" dirty="0"/>
          </a:p>
          <a:p>
            <a:r>
              <a:rPr lang="en-US" dirty="0"/>
              <a:t>The quick brown </a:t>
            </a:r>
            <a:r>
              <a:rPr lang="en-US" dirty="0">
                <a:solidFill>
                  <a:schemeClr val="accent2"/>
                </a:solidFill>
              </a:rPr>
              <a:t>fox</a:t>
            </a:r>
            <a:r>
              <a:rPr lang="en-US" dirty="0"/>
              <a:t> jumps over the lazy </a:t>
            </a:r>
            <a:r>
              <a:rPr lang="en-US" dirty="0">
                <a:solidFill>
                  <a:schemeClr val="accent2"/>
                </a:solidFill>
              </a:rPr>
              <a:t>dog</a:t>
            </a:r>
          </a:p>
          <a:p>
            <a:endParaRPr lang="en-US" dirty="0"/>
          </a:p>
          <a:p>
            <a:r>
              <a:rPr lang="en-US" dirty="0"/>
              <a:t>The quick brown </a:t>
            </a:r>
            <a:r>
              <a:rPr lang="en-US" sz="2200" dirty="0"/>
              <a:t>fox</a:t>
            </a:r>
            <a:r>
              <a:rPr lang="en-US" dirty="0"/>
              <a:t> jumps over the lazy </a:t>
            </a:r>
            <a:r>
              <a:rPr lang="en-US" sz="2200" dirty="0"/>
              <a:t>dog</a:t>
            </a:r>
            <a:endParaRPr lang="en-US" dirty="0"/>
          </a:p>
          <a:p>
            <a:endParaRPr lang="en-US" dirty="0"/>
          </a:p>
          <a:p>
            <a:r>
              <a:rPr lang="en-US" dirty="0"/>
              <a:t>The quick brown </a:t>
            </a:r>
            <a:r>
              <a:rPr lang="en-US" i="1" dirty="0"/>
              <a:t>fox</a:t>
            </a:r>
            <a:r>
              <a:rPr lang="en-US" dirty="0"/>
              <a:t> jumps over the lazy </a:t>
            </a:r>
            <a:r>
              <a:rPr lang="en-US" i="1" dirty="0"/>
              <a:t>dog</a:t>
            </a:r>
          </a:p>
          <a:p>
            <a:endParaRPr lang="en-US" dirty="0"/>
          </a:p>
          <a:p>
            <a:r>
              <a:rPr lang="en-US" dirty="0"/>
              <a:t>The quick brown   fox    jumps over the lazy     dog</a:t>
            </a:r>
          </a:p>
          <a:p>
            <a:endParaRPr lang="en-US" dirty="0"/>
          </a:p>
          <a:p>
            <a:r>
              <a:rPr lang="en-US" dirty="0"/>
              <a:t>The quick brown fox jumps over the lazy dog</a:t>
            </a:r>
          </a:p>
          <a:p>
            <a:endParaRPr lang="en-US" dirty="0"/>
          </a:p>
          <a:p>
            <a:r>
              <a:rPr lang="en-US" dirty="0"/>
              <a:t>The quick brown </a:t>
            </a:r>
            <a:r>
              <a:rPr lang="en-US" u="sng" dirty="0"/>
              <a:t>fox</a:t>
            </a:r>
            <a:r>
              <a:rPr lang="en-US" dirty="0"/>
              <a:t> jumps over the lazy </a:t>
            </a:r>
            <a:r>
              <a:rPr lang="en-US" u="sng" dirty="0"/>
              <a:t>dog</a:t>
            </a:r>
          </a:p>
        </p:txBody>
      </p:sp>
      <p:sp>
        <p:nvSpPr>
          <p:cNvPr id="4" name="Slide Number Placeholder 3">
            <a:extLst>
              <a:ext uri="{FF2B5EF4-FFF2-40B4-BE49-F238E27FC236}">
                <a16:creationId xmlns:a16="http://schemas.microsoft.com/office/drawing/2014/main" id="{D5AA174E-43FF-D548-AD7B-9A89E8C9C77A}"/>
              </a:ext>
            </a:extLst>
          </p:cNvPr>
          <p:cNvSpPr>
            <a:spLocks noGrp="1"/>
          </p:cNvSpPr>
          <p:nvPr>
            <p:ph type="sldNum" sz="quarter" idx="10"/>
          </p:nvPr>
        </p:nvSpPr>
        <p:spPr/>
        <p:txBody>
          <a:bodyPr/>
          <a:lstStyle/>
          <a:p>
            <a:fld id="{C0D6EFB9-9230-4B7B-84CF-BF17657CE3F9}" type="slidenum">
              <a:rPr lang="en-US" smtClean="0"/>
              <a:t>20</a:t>
            </a:fld>
            <a:endParaRPr lang="en-US"/>
          </a:p>
        </p:txBody>
      </p:sp>
      <p:sp>
        <p:nvSpPr>
          <p:cNvPr id="8" name="Rectangle 7">
            <a:extLst>
              <a:ext uri="{FF2B5EF4-FFF2-40B4-BE49-F238E27FC236}">
                <a16:creationId xmlns:a16="http://schemas.microsoft.com/office/drawing/2014/main" id="{5271B68C-0888-A143-A884-6536973C3F2D}"/>
              </a:ext>
            </a:extLst>
          </p:cNvPr>
          <p:cNvSpPr/>
          <p:nvPr/>
        </p:nvSpPr>
        <p:spPr>
          <a:xfrm>
            <a:off x="4145280" y="5568696"/>
            <a:ext cx="304800" cy="228600"/>
          </a:xfrm>
          <a:prstGeom prst="rect">
            <a:avLst/>
          </a:prstGeom>
          <a:noFill/>
          <a:ln w="1905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02D8C086-43AD-5949-98D1-882347D788BF}"/>
              </a:ext>
            </a:extLst>
          </p:cNvPr>
          <p:cNvSpPr/>
          <p:nvPr/>
        </p:nvSpPr>
        <p:spPr>
          <a:xfrm>
            <a:off x="6105144" y="5550408"/>
            <a:ext cx="381000" cy="228600"/>
          </a:xfrm>
          <a:prstGeom prst="rect">
            <a:avLst/>
          </a:prstGeom>
          <a:noFill/>
          <a:ln w="19050">
            <a:solidFill>
              <a:schemeClr val="bg2">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Content Placeholder 2">
            <a:extLst>
              <a:ext uri="{FF2B5EF4-FFF2-40B4-BE49-F238E27FC236}">
                <a16:creationId xmlns:a16="http://schemas.microsoft.com/office/drawing/2014/main" id="{DDE7E8EF-A13B-784F-966C-396459CDB88A}"/>
              </a:ext>
            </a:extLst>
          </p:cNvPr>
          <p:cNvSpPr txBox="1">
            <a:spLocks/>
          </p:cNvSpPr>
          <p:nvPr/>
        </p:nvSpPr>
        <p:spPr>
          <a:xfrm>
            <a:off x="685801" y="1219204"/>
            <a:ext cx="1676400" cy="5358829"/>
          </a:xfrm>
          <a:prstGeom prst="rect">
            <a:avLst/>
          </a:prstGeom>
        </p:spPr>
        <p:txBody>
          <a:bodyPr vert="horz" lIns="0" tIns="0" rIns="0" bIns="0" rtlCol="0">
            <a:normAutofit fontScale="92500" lnSpcReduction="10000"/>
          </a:bodyPr>
          <a:lstStyle>
            <a:lvl1pPr marL="0" indent="0" algn="l" defTabSz="1219170" rtl="0" eaLnBrk="1" latinLnBrk="0" hangingPunct="1">
              <a:spcBef>
                <a:spcPts val="1200"/>
              </a:spcBef>
              <a:buClr>
                <a:schemeClr val="tx1">
                  <a:lumMod val="50000"/>
                </a:schemeClr>
              </a:buClr>
              <a:buFont typeface="Arial" panose="020B0604020202020204" pitchFamily="34" charset="0"/>
              <a:buNone/>
              <a:defRPr sz="1600" kern="800" spc="-13">
                <a:solidFill>
                  <a:schemeClr val="tx1"/>
                </a:solidFill>
                <a:latin typeface="+mj-lt"/>
                <a:ea typeface="+mn-ea"/>
                <a:cs typeface="Arial" panose="020B0604020202020204" pitchFamily="34" charset="0"/>
              </a:defRPr>
            </a:lvl1pPr>
            <a:lvl2pPr marL="459306" indent="-230712" algn="l" defTabSz="1219170" rtl="0" eaLnBrk="1" latinLnBrk="0" hangingPunct="1">
              <a:spcBef>
                <a:spcPts val="12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ts val="12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ts val="12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ts val="1200"/>
              </a:spcBef>
              <a:buClr>
                <a:schemeClr val="tx1">
                  <a:lumMod val="50000"/>
                </a:schemeClr>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dirty="0"/>
              <a:t>Caps</a:t>
            </a:r>
          </a:p>
          <a:p>
            <a:endParaRPr lang="en-US" dirty="0"/>
          </a:p>
          <a:p>
            <a:r>
              <a:rPr lang="en-US" dirty="0"/>
              <a:t>Bold</a:t>
            </a:r>
          </a:p>
          <a:p>
            <a:endParaRPr lang="en-US" dirty="0"/>
          </a:p>
          <a:p>
            <a:r>
              <a:rPr lang="en-US" dirty="0"/>
              <a:t>Color</a:t>
            </a:r>
          </a:p>
          <a:p>
            <a:endParaRPr lang="en-US" dirty="0"/>
          </a:p>
          <a:p>
            <a:r>
              <a:rPr lang="en-US" dirty="0"/>
              <a:t>Size</a:t>
            </a:r>
          </a:p>
          <a:p>
            <a:endParaRPr lang="en-US" dirty="0"/>
          </a:p>
          <a:p>
            <a:r>
              <a:rPr lang="en-US" dirty="0"/>
              <a:t>Italics</a:t>
            </a:r>
          </a:p>
          <a:p>
            <a:endParaRPr lang="en-US" dirty="0"/>
          </a:p>
          <a:p>
            <a:r>
              <a:rPr lang="en-US" dirty="0"/>
              <a:t>White space</a:t>
            </a:r>
          </a:p>
          <a:p>
            <a:endParaRPr lang="en-US" dirty="0"/>
          </a:p>
          <a:p>
            <a:r>
              <a:rPr lang="en-US" dirty="0"/>
              <a:t>Enclosure</a:t>
            </a:r>
          </a:p>
          <a:p>
            <a:endParaRPr lang="en-US" dirty="0"/>
          </a:p>
          <a:p>
            <a:r>
              <a:rPr lang="en-US" dirty="0"/>
              <a:t>Underline</a:t>
            </a:r>
          </a:p>
        </p:txBody>
      </p:sp>
      <p:sp>
        <p:nvSpPr>
          <p:cNvPr id="12" name="Right Brace 11">
            <a:extLst>
              <a:ext uri="{FF2B5EF4-FFF2-40B4-BE49-F238E27FC236}">
                <a16:creationId xmlns:a16="http://schemas.microsoft.com/office/drawing/2014/main" id="{362677C0-3302-0C42-8DF6-D362CBC54BF3}"/>
              </a:ext>
            </a:extLst>
          </p:cNvPr>
          <p:cNvSpPr/>
          <p:nvPr/>
        </p:nvSpPr>
        <p:spPr>
          <a:xfrm>
            <a:off x="6688838" y="1905000"/>
            <a:ext cx="341375"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C723D57-33BE-1E4C-AF12-38A265609E1B}"/>
              </a:ext>
            </a:extLst>
          </p:cNvPr>
          <p:cNvSpPr txBox="1"/>
          <p:nvPr/>
        </p:nvSpPr>
        <p:spPr>
          <a:xfrm>
            <a:off x="7046162" y="2192923"/>
            <a:ext cx="1511086" cy="338554"/>
          </a:xfrm>
          <a:prstGeom prst="rect">
            <a:avLst/>
          </a:prstGeom>
          <a:noFill/>
        </p:spPr>
        <p:txBody>
          <a:bodyPr wrap="square" rtlCol="0">
            <a:spAutoFit/>
          </a:bodyPr>
          <a:lstStyle/>
          <a:p>
            <a:r>
              <a:rPr lang="en-US" sz="1600" dirty="0"/>
              <a:t>Use together</a:t>
            </a:r>
          </a:p>
        </p:txBody>
      </p:sp>
      <p:sp>
        <p:nvSpPr>
          <p:cNvPr id="14" name="TextBox 13">
            <a:extLst>
              <a:ext uri="{FF2B5EF4-FFF2-40B4-BE49-F238E27FC236}">
                <a16:creationId xmlns:a16="http://schemas.microsoft.com/office/drawing/2014/main" id="{980F9381-7076-154E-9FE1-78283F6AC695}"/>
              </a:ext>
            </a:extLst>
          </p:cNvPr>
          <p:cNvSpPr txBox="1"/>
          <p:nvPr/>
        </p:nvSpPr>
        <p:spPr>
          <a:xfrm>
            <a:off x="6859525" y="3212808"/>
            <a:ext cx="4171187" cy="584775"/>
          </a:xfrm>
          <a:prstGeom prst="rect">
            <a:avLst/>
          </a:prstGeom>
          <a:noFill/>
        </p:spPr>
        <p:txBody>
          <a:bodyPr wrap="square" rtlCol="0">
            <a:spAutoFit/>
          </a:bodyPr>
          <a:lstStyle/>
          <a:p>
            <a:r>
              <a:rPr lang="en-US" sz="1600" dirty="0"/>
              <a:t>Don’t use. Try to have only 2 font sizes ever. Maybe 3.</a:t>
            </a:r>
          </a:p>
        </p:txBody>
      </p:sp>
      <p:sp>
        <p:nvSpPr>
          <p:cNvPr id="15" name="TextBox 14">
            <a:extLst>
              <a:ext uri="{FF2B5EF4-FFF2-40B4-BE49-F238E27FC236}">
                <a16:creationId xmlns:a16="http://schemas.microsoft.com/office/drawing/2014/main" id="{B5B33DBE-1D87-C24B-BD00-42AD7633A8EE}"/>
              </a:ext>
            </a:extLst>
          </p:cNvPr>
          <p:cNvSpPr txBox="1"/>
          <p:nvPr/>
        </p:nvSpPr>
        <p:spPr>
          <a:xfrm>
            <a:off x="7046162" y="5874354"/>
            <a:ext cx="4171187" cy="338554"/>
          </a:xfrm>
          <a:prstGeom prst="rect">
            <a:avLst/>
          </a:prstGeom>
          <a:noFill/>
        </p:spPr>
        <p:txBody>
          <a:bodyPr wrap="square" rtlCol="0">
            <a:spAutoFit/>
          </a:bodyPr>
          <a:lstStyle/>
          <a:p>
            <a:r>
              <a:rPr lang="en-US" sz="1600" dirty="0"/>
              <a:t>Use sparingly</a:t>
            </a:r>
          </a:p>
        </p:txBody>
      </p:sp>
      <p:sp>
        <p:nvSpPr>
          <p:cNvPr id="16" name="Right Brace 15">
            <a:extLst>
              <a:ext uri="{FF2B5EF4-FFF2-40B4-BE49-F238E27FC236}">
                <a16:creationId xmlns:a16="http://schemas.microsoft.com/office/drawing/2014/main" id="{CCA51669-42E3-5E40-B9AB-F99F9D14C060}"/>
              </a:ext>
            </a:extLst>
          </p:cNvPr>
          <p:cNvSpPr/>
          <p:nvPr/>
        </p:nvSpPr>
        <p:spPr>
          <a:xfrm>
            <a:off x="6688838" y="5592577"/>
            <a:ext cx="341375"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BB8DAB5-AD26-5F49-805A-BF692F00A9DF}"/>
              </a:ext>
            </a:extLst>
          </p:cNvPr>
          <p:cNvSpPr txBox="1"/>
          <p:nvPr/>
        </p:nvSpPr>
        <p:spPr>
          <a:xfrm>
            <a:off x="6859525" y="4053475"/>
            <a:ext cx="4171187" cy="338554"/>
          </a:xfrm>
          <a:prstGeom prst="rect">
            <a:avLst/>
          </a:prstGeom>
          <a:noFill/>
        </p:spPr>
        <p:txBody>
          <a:bodyPr wrap="square" rtlCol="0">
            <a:spAutoFit/>
          </a:bodyPr>
          <a:lstStyle/>
          <a:p>
            <a:r>
              <a:rPr lang="en-US" sz="1600" dirty="0"/>
              <a:t>Barely noticeable</a:t>
            </a:r>
          </a:p>
        </p:txBody>
      </p:sp>
    </p:spTree>
    <p:extLst>
      <p:ext uri="{BB962C8B-B14F-4D97-AF65-F5344CB8AC3E}">
        <p14:creationId xmlns:p14="http://schemas.microsoft.com/office/powerpoint/2010/main" val="7691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D7B8-16C4-5F47-8012-CFC73E3EFADD}"/>
              </a:ext>
            </a:extLst>
          </p:cNvPr>
          <p:cNvSpPr>
            <a:spLocks noGrp="1"/>
          </p:cNvSpPr>
          <p:nvPr>
            <p:ph type="title"/>
          </p:nvPr>
        </p:nvSpPr>
        <p:spPr/>
        <p:txBody>
          <a:bodyPr/>
          <a:lstStyle/>
          <a:p>
            <a:r>
              <a:rPr lang="en-US" dirty="0"/>
              <a:t>Pre-attentive Attributes in Graphs: Color</a:t>
            </a:r>
          </a:p>
        </p:txBody>
      </p:sp>
      <p:sp>
        <p:nvSpPr>
          <p:cNvPr id="4" name="Slide Number Placeholder 3">
            <a:extLst>
              <a:ext uri="{FF2B5EF4-FFF2-40B4-BE49-F238E27FC236}">
                <a16:creationId xmlns:a16="http://schemas.microsoft.com/office/drawing/2014/main" id="{CC275135-6D85-BC4E-8B57-97F26FDAF150}"/>
              </a:ext>
            </a:extLst>
          </p:cNvPr>
          <p:cNvSpPr>
            <a:spLocks noGrp="1"/>
          </p:cNvSpPr>
          <p:nvPr>
            <p:ph type="sldNum" sz="quarter" idx="10"/>
          </p:nvPr>
        </p:nvSpPr>
        <p:spPr/>
        <p:txBody>
          <a:bodyPr/>
          <a:lstStyle/>
          <a:p>
            <a:fld id="{C0D6EFB9-9230-4B7B-84CF-BF17657CE3F9}" type="slidenum">
              <a:rPr lang="en-US" smtClean="0"/>
              <a:t>21</a:t>
            </a:fld>
            <a:endParaRPr lang="en-US"/>
          </a:p>
        </p:txBody>
      </p:sp>
      <p:graphicFrame>
        <p:nvGraphicFramePr>
          <p:cNvPr id="6" name="Chart 5">
            <a:extLst>
              <a:ext uri="{FF2B5EF4-FFF2-40B4-BE49-F238E27FC236}">
                <a16:creationId xmlns:a16="http://schemas.microsoft.com/office/drawing/2014/main" id="{04EC0170-EA91-094D-AF90-CC78FA3B801B}"/>
              </a:ext>
            </a:extLst>
          </p:cNvPr>
          <p:cNvGraphicFramePr/>
          <p:nvPr/>
        </p:nvGraphicFramePr>
        <p:xfrm>
          <a:off x="1532235" y="1857378"/>
          <a:ext cx="4693653" cy="448074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4306D60-F30F-B644-8780-C7CD0A78BD87}"/>
              </a:ext>
            </a:extLst>
          </p:cNvPr>
          <p:cNvSpPr txBox="1"/>
          <p:nvPr/>
        </p:nvSpPr>
        <p:spPr>
          <a:xfrm>
            <a:off x="1728793" y="1289425"/>
            <a:ext cx="8129582" cy="400110"/>
          </a:xfrm>
          <a:prstGeom prst="rect">
            <a:avLst/>
          </a:prstGeom>
          <a:noFill/>
        </p:spPr>
        <p:txBody>
          <a:bodyPr wrap="square" rtlCol="0">
            <a:spAutoFit/>
          </a:bodyPr>
          <a:lstStyle/>
          <a:p>
            <a:r>
              <a:rPr lang="en-US" sz="2000" dirty="0">
                <a:solidFill>
                  <a:schemeClr val="tx1">
                    <a:lumMod val="50000"/>
                    <a:lumOff val="50000"/>
                  </a:schemeClr>
                </a:solidFill>
              </a:rPr>
              <a:t>TIER   |    % OF TOTAL </a:t>
            </a:r>
            <a:r>
              <a:rPr lang="en-US" sz="2000" b="1" dirty="0">
                <a:solidFill>
                  <a:schemeClr val="accent1">
                    <a:lumMod val="40000"/>
                    <a:lumOff val="60000"/>
                  </a:schemeClr>
                </a:solidFill>
              </a:rPr>
              <a:t>ACCOUNTS</a:t>
            </a:r>
            <a:r>
              <a:rPr lang="en-US" sz="2000" b="1" dirty="0"/>
              <a:t> </a:t>
            </a:r>
            <a:r>
              <a:rPr lang="en-US" sz="2000" dirty="0">
                <a:solidFill>
                  <a:schemeClr val="tx1">
                    <a:lumMod val="50000"/>
                    <a:lumOff val="50000"/>
                  </a:schemeClr>
                </a:solidFill>
              </a:rPr>
              <a:t>vs. </a:t>
            </a:r>
            <a:r>
              <a:rPr lang="en-US" sz="2000" b="1" dirty="0">
                <a:solidFill>
                  <a:schemeClr val="accent1">
                    <a:lumMod val="75000"/>
                  </a:schemeClr>
                </a:solidFill>
              </a:rPr>
              <a:t>REVENUE</a:t>
            </a:r>
          </a:p>
        </p:txBody>
      </p:sp>
      <p:cxnSp>
        <p:nvCxnSpPr>
          <p:cNvPr id="8" name="Straight Connector 7">
            <a:extLst>
              <a:ext uri="{FF2B5EF4-FFF2-40B4-BE49-F238E27FC236}">
                <a16:creationId xmlns:a16="http://schemas.microsoft.com/office/drawing/2014/main" id="{28B7BC1C-AE76-AC4E-8006-78D5DCE74FC3}"/>
              </a:ext>
            </a:extLst>
          </p:cNvPr>
          <p:cNvCxnSpPr>
            <a:cxnSpLocks/>
          </p:cNvCxnSpPr>
          <p:nvPr/>
        </p:nvCxnSpPr>
        <p:spPr>
          <a:xfrm>
            <a:off x="2686050" y="2200275"/>
            <a:ext cx="3270039"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3A9E6F2-1564-5C47-A3F8-02D140F54F69}"/>
              </a:ext>
            </a:extLst>
          </p:cNvPr>
          <p:cNvCxnSpPr/>
          <p:nvPr/>
        </p:nvCxnSpPr>
        <p:spPr>
          <a:xfrm>
            <a:off x="2686050" y="2113415"/>
            <a:ext cx="0" cy="868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2311608-E061-154F-AE32-62BEE4F1D067}"/>
              </a:ext>
            </a:extLst>
          </p:cNvPr>
          <p:cNvCxnSpPr>
            <a:cxnSpLocks/>
          </p:cNvCxnSpPr>
          <p:nvPr/>
        </p:nvCxnSpPr>
        <p:spPr>
          <a:xfrm>
            <a:off x="5956089" y="2113415"/>
            <a:ext cx="0" cy="868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1546476-8544-1C4B-8918-CA505AFE0C31}"/>
              </a:ext>
            </a:extLst>
          </p:cNvPr>
          <p:cNvCxnSpPr>
            <a:cxnSpLocks/>
          </p:cNvCxnSpPr>
          <p:nvPr/>
        </p:nvCxnSpPr>
        <p:spPr>
          <a:xfrm>
            <a:off x="5138580" y="2113415"/>
            <a:ext cx="0" cy="868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8C8C28-FEE5-C944-8716-DFB4C89AF0F8}"/>
              </a:ext>
            </a:extLst>
          </p:cNvPr>
          <p:cNvCxnSpPr>
            <a:cxnSpLocks/>
          </p:cNvCxnSpPr>
          <p:nvPr/>
        </p:nvCxnSpPr>
        <p:spPr>
          <a:xfrm>
            <a:off x="4321070" y="2113415"/>
            <a:ext cx="0" cy="868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BFF67-A3DD-AF45-A105-54E946C35CED}"/>
              </a:ext>
            </a:extLst>
          </p:cNvPr>
          <p:cNvCxnSpPr>
            <a:cxnSpLocks/>
          </p:cNvCxnSpPr>
          <p:nvPr/>
        </p:nvCxnSpPr>
        <p:spPr>
          <a:xfrm>
            <a:off x="3503560" y="2113415"/>
            <a:ext cx="0" cy="868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F845C-97BF-BD4E-A251-FBC386B15E35}"/>
              </a:ext>
            </a:extLst>
          </p:cNvPr>
          <p:cNvSpPr txBox="1"/>
          <p:nvPr/>
        </p:nvSpPr>
        <p:spPr>
          <a:xfrm>
            <a:off x="6096000" y="2286000"/>
            <a:ext cx="2743200" cy="461665"/>
          </a:xfrm>
          <a:prstGeom prst="rect">
            <a:avLst/>
          </a:prstGeom>
          <a:noFill/>
        </p:spPr>
        <p:txBody>
          <a:bodyPr wrap="square" rtlCol="0">
            <a:spAutoFit/>
          </a:bodyPr>
          <a:lstStyle/>
          <a:p>
            <a:r>
              <a:rPr lang="en-US" dirty="0"/>
              <a:t>Color is the same</a:t>
            </a:r>
          </a:p>
        </p:txBody>
      </p:sp>
      <p:cxnSp>
        <p:nvCxnSpPr>
          <p:cNvPr id="16" name="Straight Arrow Connector 15">
            <a:extLst>
              <a:ext uri="{FF2B5EF4-FFF2-40B4-BE49-F238E27FC236}">
                <a16:creationId xmlns:a16="http://schemas.microsoft.com/office/drawing/2014/main" id="{8F4E3A49-A9CD-D846-ACA1-5480E62C179E}"/>
              </a:ext>
            </a:extLst>
          </p:cNvPr>
          <p:cNvCxnSpPr/>
          <p:nvPr/>
        </p:nvCxnSpPr>
        <p:spPr>
          <a:xfrm flipH="1">
            <a:off x="4876800" y="1689535"/>
            <a:ext cx="1981200" cy="1507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57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D7B8-16C4-5F47-8012-CFC73E3EFADD}"/>
              </a:ext>
            </a:extLst>
          </p:cNvPr>
          <p:cNvSpPr>
            <a:spLocks noGrp="1"/>
          </p:cNvSpPr>
          <p:nvPr>
            <p:ph type="title"/>
          </p:nvPr>
        </p:nvSpPr>
        <p:spPr/>
        <p:txBody>
          <a:bodyPr/>
          <a:lstStyle/>
          <a:p>
            <a:r>
              <a:rPr lang="en-US" dirty="0"/>
              <a:t>Pre-attentive Attributes in Graphs: Position on Page</a:t>
            </a:r>
          </a:p>
        </p:txBody>
      </p:sp>
      <p:sp>
        <p:nvSpPr>
          <p:cNvPr id="4" name="Slide Number Placeholder 3">
            <a:extLst>
              <a:ext uri="{FF2B5EF4-FFF2-40B4-BE49-F238E27FC236}">
                <a16:creationId xmlns:a16="http://schemas.microsoft.com/office/drawing/2014/main" id="{CC275135-6D85-BC4E-8B57-97F26FDAF150}"/>
              </a:ext>
            </a:extLst>
          </p:cNvPr>
          <p:cNvSpPr>
            <a:spLocks noGrp="1"/>
          </p:cNvSpPr>
          <p:nvPr>
            <p:ph type="sldNum" sz="quarter" idx="10"/>
          </p:nvPr>
        </p:nvSpPr>
        <p:spPr/>
        <p:txBody>
          <a:bodyPr/>
          <a:lstStyle/>
          <a:p>
            <a:fld id="{C0D6EFB9-9230-4B7B-84CF-BF17657CE3F9}" type="slidenum">
              <a:rPr lang="en-US" smtClean="0"/>
              <a:t>22</a:t>
            </a:fld>
            <a:endParaRPr lang="en-US"/>
          </a:p>
        </p:txBody>
      </p:sp>
      <p:graphicFrame>
        <p:nvGraphicFramePr>
          <p:cNvPr id="15" name="Content Placeholder 5">
            <a:extLst>
              <a:ext uri="{FF2B5EF4-FFF2-40B4-BE49-F238E27FC236}">
                <a16:creationId xmlns:a16="http://schemas.microsoft.com/office/drawing/2014/main" id="{8CEB1191-21B4-854A-820A-CE9C34441A2E}"/>
              </a:ext>
            </a:extLst>
          </p:cNvPr>
          <p:cNvGraphicFramePr>
            <a:graphicFrameLocks noGrp="1"/>
          </p:cNvGraphicFramePr>
          <p:nvPr>
            <p:ph idx="1"/>
          </p:nvPr>
        </p:nvGraphicFramePr>
        <p:xfrm>
          <a:off x="1720528" y="2187615"/>
          <a:ext cx="4248150" cy="38327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Placeholder 11">
            <a:extLst>
              <a:ext uri="{FF2B5EF4-FFF2-40B4-BE49-F238E27FC236}">
                <a16:creationId xmlns:a16="http://schemas.microsoft.com/office/drawing/2014/main" id="{BF18FA8C-004E-644B-AE75-78A011F0D59E}"/>
              </a:ext>
            </a:extLst>
          </p:cNvPr>
          <p:cNvGraphicFramePr>
            <a:graphicFrameLocks/>
          </p:cNvGraphicFramePr>
          <p:nvPr>
            <p:extLst>
              <p:ext uri="{D42A27DB-BD31-4B8C-83A1-F6EECF244321}">
                <p14:modId xmlns:p14="http://schemas.microsoft.com/office/powerpoint/2010/main" val="2654315481"/>
              </p:ext>
            </p:extLst>
          </p:nvPr>
        </p:nvGraphicFramePr>
        <p:xfrm>
          <a:off x="6640205" y="2395960"/>
          <a:ext cx="3472210" cy="3624424"/>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0D0A11DF-DE6A-444C-87F2-D90C7C6469BA}"/>
              </a:ext>
            </a:extLst>
          </p:cNvPr>
          <p:cNvSpPr txBox="1"/>
          <p:nvPr/>
        </p:nvSpPr>
        <p:spPr>
          <a:xfrm>
            <a:off x="3111178" y="5767923"/>
            <a:ext cx="5715000" cy="830997"/>
          </a:xfrm>
          <a:prstGeom prst="rect">
            <a:avLst/>
          </a:prstGeom>
          <a:noFill/>
        </p:spPr>
        <p:txBody>
          <a:bodyPr wrap="square" rtlCol="0">
            <a:spAutoFit/>
          </a:bodyPr>
          <a:lstStyle/>
          <a:p>
            <a:r>
              <a:rPr lang="en-US" dirty="0"/>
              <a:t>One message per slide, usually less than 2 visualization</a:t>
            </a:r>
          </a:p>
        </p:txBody>
      </p:sp>
    </p:spTree>
    <p:extLst>
      <p:ext uri="{BB962C8B-B14F-4D97-AF65-F5344CB8AC3E}">
        <p14:creationId xmlns:p14="http://schemas.microsoft.com/office/powerpoint/2010/main" val="1088147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D7B8-16C4-5F47-8012-CFC73E3EFADD}"/>
              </a:ext>
            </a:extLst>
          </p:cNvPr>
          <p:cNvSpPr>
            <a:spLocks noGrp="1"/>
          </p:cNvSpPr>
          <p:nvPr>
            <p:ph type="title"/>
          </p:nvPr>
        </p:nvSpPr>
        <p:spPr/>
        <p:txBody>
          <a:bodyPr/>
          <a:lstStyle/>
          <a:p>
            <a:r>
              <a:rPr lang="en-US" dirty="0"/>
              <a:t>Pre-attentive Attributes in Graphs: Size</a:t>
            </a:r>
          </a:p>
        </p:txBody>
      </p:sp>
      <p:sp>
        <p:nvSpPr>
          <p:cNvPr id="4" name="Slide Number Placeholder 3">
            <a:extLst>
              <a:ext uri="{FF2B5EF4-FFF2-40B4-BE49-F238E27FC236}">
                <a16:creationId xmlns:a16="http://schemas.microsoft.com/office/drawing/2014/main" id="{CC275135-6D85-BC4E-8B57-97F26FDAF150}"/>
              </a:ext>
            </a:extLst>
          </p:cNvPr>
          <p:cNvSpPr>
            <a:spLocks noGrp="1"/>
          </p:cNvSpPr>
          <p:nvPr>
            <p:ph type="sldNum" sz="quarter" idx="10"/>
          </p:nvPr>
        </p:nvSpPr>
        <p:spPr/>
        <p:txBody>
          <a:bodyPr/>
          <a:lstStyle/>
          <a:p>
            <a:fld id="{C0D6EFB9-9230-4B7B-84CF-BF17657CE3F9}" type="slidenum">
              <a:rPr lang="en-US" smtClean="0"/>
              <a:t>23</a:t>
            </a:fld>
            <a:endParaRPr lang="en-US"/>
          </a:p>
        </p:txBody>
      </p:sp>
      <p:graphicFrame>
        <p:nvGraphicFramePr>
          <p:cNvPr id="9" name="Content Placeholder 5">
            <a:extLst>
              <a:ext uri="{FF2B5EF4-FFF2-40B4-BE49-F238E27FC236}">
                <a16:creationId xmlns:a16="http://schemas.microsoft.com/office/drawing/2014/main" id="{58D6D265-F81E-1648-BC23-6B60F6D63257}"/>
              </a:ext>
            </a:extLst>
          </p:cNvPr>
          <p:cNvGraphicFramePr>
            <a:graphicFrameLocks noGrp="1"/>
          </p:cNvGraphicFramePr>
          <p:nvPr>
            <p:ph idx="1"/>
            <p:extLst>
              <p:ext uri="{D42A27DB-BD31-4B8C-83A1-F6EECF244321}">
                <p14:modId xmlns:p14="http://schemas.microsoft.com/office/powerpoint/2010/main" val="535627710"/>
              </p:ext>
            </p:extLst>
          </p:nvPr>
        </p:nvGraphicFramePr>
        <p:xfrm>
          <a:off x="3124200" y="1905000"/>
          <a:ext cx="5511800" cy="38655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9780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D7B8-16C4-5F47-8012-CFC73E3EFADD}"/>
              </a:ext>
            </a:extLst>
          </p:cNvPr>
          <p:cNvSpPr>
            <a:spLocks noGrp="1"/>
          </p:cNvSpPr>
          <p:nvPr>
            <p:ph type="title"/>
          </p:nvPr>
        </p:nvSpPr>
        <p:spPr/>
        <p:txBody>
          <a:bodyPr/>
          <a:lstStyle/>
          <a:p>
            <a:r>
              <a:rPr lang="en-US" dirty="0"/>
              <a:t>Pre-attentive Attributes in Graphs: Callouts</a:t>
            </a:r>
          </a:p>
        </p:txBody>
      </p:sp>
      <p:sp>
        <p:nvSpPr>
          <p:cNvPr id="4" name="Slide Number Placeholder 3">
            <a:extLst>
              <a:ext uri="{FF2B5EF4-FFF2-40B4-BE49-F238E27FC236}">
                <a16:creationId xmlns:a16="http://schemas.microsoft.com/office/drawing/2014/main" id="{CC275135-6D85-BC4E-8B57-97F26FDAF150}"/>
              </a:ext>
            </a:extLst>
          </p:cNvPr>
          <p:cNvSpPr>
            <a:spLocks noGrp="1"/>
          </p:cNvSpPr>
          <p:nvPr>
            <p:ph type="sldNum" sz="quarter" idx="10"/>
          </p:nvPr>
        </p:nvSpPr>
        <p:spPr/>
        <p:txBody>
          <a:bodyPr/>
          <a:lstStyle/>
          <a:p>
            <a:fld id="{C0D6EFB9-9230-4B7B-84CF-BF17657CE3F9}" type="slidenum">
              <a:rPr lang="en-US" smtClean="0"/>
              <a:t>24</a:t>
            </a:fld>
            <a:endParaRPr lang="en-US"/>
          </a:p>
        </p:txBody>
      </p:sp>
      <p:graphicFrame>
        <p:nvGraphicFramePr>
          <p:cNvPr id="9" name="Content Placeholder 5">
            <a:extLst>
              <a:ext uri="{FF2B5EF4-FFF2-40B4-BE49-F238E27FC236}">
                <a16:creationId xmlns:a16="http://schemas.microsoft.com/office/drawing/2014/main" id="{58D6D265-F81E-1648-BC23-6B60F6D63257}"/>
              </a:ext>
            </a:extLst>
          </p:cNvPr>
          <p:cNvGraphicFramePr>
            <a:graphicFrameLocks noGrp="1"/>
          </p:cNvGraphicFramePr>
          <p:nvPr>
            <p:ph idx="1"/>
            <p:extLst>
              <p:ext uri="{D42A27DB-BD31-4B8C-83A1-F6EECF244321}">
                <p14:modId xmlns:p14="http://schemas.microsoft.com/office/powerpoint/2010/main" val="809817352"/>
              </p:ext>
            </p:extLst>
          </p:nvPr>
        </p:nvGraphicFramePr>
        <p:xfrm>
          <a:off x="3124200" y="1905000"/>
          <a:ext cx="5511800" cy="38655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5FE6D1CE-A6FE-C844-9A97-92AE10251BF3}"/>
              </a:ext>
            </a:extLst>
          </p:cNvPr>
          <p:cNvSpPr txBox="1"/>
          <p:nvPr/>
        </p:nvSpPr>
        <p:spPr>
          <a:xfrm>
            <a:off x="3581400" y="5666601"/>
            <a:ext cx="609600" cy="276999"/>
          </a:xfrm>
          <a:prstGeom prst="rect">
            <a:avLst/>
          </a:prstGeom>
          <a:noFill/>
        </p:spPr>
        <p:txBody>
          <a:bodyPr wrap="square" rtlCol="0">
            <a:spAutoFit/>
          </a:bodyPr>
          <a:lstStyle/>
          <a:p>
            <a:r>
              <a:rPr lang="en-US" sz="1200" dirty="0">
                <a:solidFill>
                  <a:schemeClr val="tx1">
                    <a:lumMod val="60000"/>
                    <a:lumOff val="40000"/>
                  </a:schemeClr>
                </a:solidFill>
              </a:rPr>
              <a:t>2019</a:t>
            </a:r>
          </a:p>
        </p:txBody>
      </p:sp>
      <p:sp>
        <p:nvSpPr>
          <p:cNvPr id="6" name="TextBox 5">
            <a:extLst>
              <a:ext uri="{FF2B5EF4-FFF2-40B4-BE49-F238E27FC236}">
                <a16:creationId xmlns:a16="http://schemas.microsoft.com/office/drawing/2014/main" id="{6B8DE7B0-D6D6-4640-A6AD-1B242327F623}"/>
              </a:ext>
            </a:extLst>
          </p:cNvPr>
          <p:cNvSpPr txBox="1"/>
          <p:nvPr/>
        </p:nvSpPr>
        <p:spPr>
          <a:xfrm>
            <a:off x="7315200" y="5666601"/>
            <a:ext cx="609600" cy="276999"/>
          </a:xfrm>
          <a:prstGeom prst="rect">
            <a:avLst/>
          </a:prstGeom>
          <a:noFill/>
        </p:spPr>
        <p:txBody>
          <a:bodyPr wrap="square" rtlCol="0">
            <a:spAutoFit/>
          </a:bodyPr>
          <a:lstStyle/>
          <a:p>
            <a:r>
              <a:rPr lang="en-US" sz="1200" dirty="0">
                <a:solidFill>
                  <a:schemeClr val="tx1">
                    <a:lumMod val="60000"/>
                    <a:lumOff val="40000"/>
                  </a:schemeClr>
                </a:solidFill>
              </a:rPr>
              <a:t>2020</a:t>
            </a:r>
          </a:p>
        </p:txBody>
      </p:sp>
      <p:cxnSp>
        <p:nvCxnSpPr>
          <p:cNvPr id="7" name="Straight Connector 6">
            <a:extLst>
              <a:ext uri="{FF2B5EF4-FFF2-40B4-BE49-F238E27FC236}">
                <a16:creationId xmlns:a16="http://schemas.microsoft.com/office/drawing/2014/main" id="{BB4364DE-9AC6-004F-99AB-18FEB5C64706}"/>
              </a:ext>
            </a:extLst>
          </p:cNvPr>
          <p:cNvCxnSpPr/>
          <p:nvPr/>
        </p:nvCxnSpPr>
        <p:spPr>
          <a:xfrm>
            <a:off x="7315200" y="5410200"/>
            <a:ext cx="0" cy="50559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B4C3DA-7662-BA41-8738-F9ACA07984FB}"/>
              </a:ext>
            </a:extLst>
          </p:cNvPr>
          <p:cNvCxnSpPr/>
          <p:nvPr/>
        </p:nvCxnSpPr>
        <p:spPr>
          <a:xfrm>
            <a:off x="3602665" y="5410200"/>
            <a:ext cx="0" cy="50559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1BAEB77-3867-5049-B355-4A13E57293B1}"/>
              </a:ext>
            </a:extLst>
          </p:cNvPr>
          <p:cNvCxnSpPr/>
          <p:nvPr/>
        </p:nvCxnSpPr>
        <p:spPr>
          <a:xfrm>
            <a:off x="4648200" y="2667000"/>
            <a:ext cx="0" cy="1295400"/>
          </a:xfrm>
          <a:prstGeom prst="straightConnector1">
            <a:avLst/>
          </a:prstGeom>
          <a:ln w="539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8235F74-F71B-8343-BAAB-2B8B3D33F076}"/>
              </a:ext>
            </a:extLst>
          </p:cNvPr>
          <p:cNvSpPr txBox="1"/>
          <p:nvPr/>
        </p:nvSpPr>
        <p:spPr>
          <a:xfrm>
            <a:off x="4648947" y="3083867"/>
            <a:ext cx="1328769" cy="461665"/>
          </a:xfrm>
          <a:prstGeom prst="rect">
            <a:avLst/>
          </a:prstGeom>
          <a:noFill/>
        </p:spPr>
        <p:txBody>
          <a:bodyPr wrap="square" rtlCol="0">
            <a:spAutoFit/>
          </a:bodyPr>
          <a:lstStyle/>
          <a:p>
            <a:r>
              <a:rPr lang="en-US" b="1" dirty="0"/>
              <a:t>35k gap</a:t>
            </a:r>
          </a:p>
        </p:txBody>
      </p:sp>
    </p:spTree>
    <p:extLst>
      <p:ext uri="{BB962C8B-B14F-4D97-AF65-F5344CB8AC3E}">
        <p14:creationId xmlns:p14="http://schemas.microsoft.com/office/powerpoint/2010/main" val="1816628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991F-1181-5946-A088-F9A80006A1F9}"/>
              </a:ext>
            </a:extLst>
          </p:cNvPr>
          <p:cNvSpPr>
            <a:spLocks noGrp="1"/>
          </p:cNvSpPr>
          <p:nvPr>
            <p:ph type="title"/>
          </p:nvPr>
        </p:nvSpPr>
        <p:spPr/>
        <p:txBody>
          <a:bodyPr/>
          <a:lstStyle/>
          <a:p>
            <a:r>
              <a:rPr lang="en-US" dirty="0"/>
              <a:t>ggplot2</a:t>
            </a:r>
          </a:p>
        </p:txBody>
      </p:sp>
    </p:spTree>
    <p:extLst>
      <p:ext uri="{BB962C8B-B14F-4D97-AF65-F5344CB8AC3E}">
        <p14:creationId xmlns:p14="http://schemas.microsoft.com/office/powerpoint/2010/main" val="17836484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A8EA-F254-4E4A-B411-E4595671DEE5}"/>
              </a:ext>
            </a:extLst>
          </p:cNvPr>
          <p:cNvSpPr>
            <a:spLocks noGrp="1"/>
          </p:cNvSpPr>
          <p:nvPr>
            <p:ph type="title"/>
          </p:nvPr>
        </p:nvSpPr>
        <p:spPr/>
        <p:txBody>
          <a:bodyPr/>
          <a:lstStyle/>
          <a:p>
            <a:r>
              <a:rPr lang="en-US" dirty="0"/>
              <a:t>Activity</a:t>
            </a:r>
          </a:p>
        </p:txBody>
      </p:sp>
    </p:spTree>
    <p:extLst>
      <p:ext uri="{BB962C8B-B14F-4D97-AF65-F5344CB8AC3E}">
        <p14:creationId xmlns:p14="http://schemas.microsoft.com/office/powerpoint/2010/main" val="416631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4C34-AD5B-B444-8364-A9474178C269}"/>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3BEFD893-9BA9-564E-BD05-77C9F6467F9E}"/>
              </a:ext>
            </a:extLst>
          </p:cNvPr>
          <p:cNvSpPr>
            <a:spLocks noGrp="1"/>
          </p:cNvSpPr>
          <p:nvPr>
            <p:ph idx="1"/>
          </p:nvPr>
        </p:nvSpPr>
        <p:spPr/>
        <p:txBody>
          <a:bodyPr/>
          <a:lstStyle/>
          <a:p>
            <a:pPr marL="285750" indent="-285750">
              <a:buFont typeface="Arial" panose="020B0604020202020204" pitchFamily="34" charset="0"/>
              <a:buChar char="•"/>
            </a:pPr>
            <a:r>
              <a:rPr lang="en-US" dirty="0">
                <a:hlinkClick r:id="rId2"/>
              </a:rPr>
              <a:t>http://www.fallen.io/ww2/</a:t>
            </a:r>
            <a:endParaRPr lang="en-US" dirty="0"/>
          </a:p>
          <a:p>
            <a:pPr marL="285750" indent="-285750">
              <a:buFont typeface="Arial" panose="020B0604020202020204" pitchFamily="34" charset="0"/>
              <a:buChar char="•"/>
            </a:pPr>
            <a:r>
              <a:rPr lang="en-US" dirty="0"/>
              <a:t>How is data displayed in a way that sets the mode of the video?</a:t>
            </a:r>
          </a:p>
          <a:p>
            <a:pPr marL="285750" indent="-285750">
              <a:buFont typeface="Arial" panose="020B0604020202020204" pitchFamily="34" charset="0"/>
              <a:buChar char="•"/>
            </a:pPr>
            <a:r>
              <a:rPr lang="en-US" dirty="0"/>
              <a:t>What visual channels are used? How are they used effectively/ineffectively?</a:t>
            </a:r>
          </a:p>
          <a:p>
            <a:pPr marL="285750" indent="-285750">
              <a:buFont typeface="Arial" panose="020B0604020202020204" pitchFamily="34" charset="0"/>
              <a:buChar char="•"/>
            </a:pPr>
            <a:r>
              <a:rPr lang="en-US" dirty="0"/>
              <a:t>What Gestalt principals are used?</a:t>
            </a:r>
          </a:p>
          <a:p>
            <a:pPr marL="285750" indent="-285750">
              <a:buFont typeface="Arial" panose="020B0604020202020204" pitchFamily="34" charset="0"/>
              <a:buChar char="•"/>
            </a:pPr>
            <a:r>
              <a:rPr lang="en-US" dirty="0"/>
              <a:t>This is a video, but how could the story be translated to a slide presentation? If your slide presentation was a video, would it be interesting?</a:t>
            </a:r>
          </a:p>
          <a:p>
            <a:pPr marL="342900" indent="-342900">
              <a:buFont typeface="+mj-lt"/>
              <a:buAutoNum type="arabicPeriod"/>
            </a:pPr>
            <a:endParaRPr lang="en-US" dirty="0"/>
          </a:p>
        </p:txBody>
      </p:sp>
      <p:sp>
        <p:nvSpPr>
          <p:cNvPr id="4" name="Slide Number Placeholder 3">
            <a:extLst>
              <a:ext uri="{FF2B5EF4-FFF2-40B4-BE49-F238E27FC236}">
                <a16:creationId xmlns:a16="http://schemas.microsoft.com/office/drawing/2014/main" id="{BE4532AC-218F-154A-AFBF-0E3B34D91447}"/>
              </a:ext>
            </a:extLst>
          </p:cNvPr>
          <p:cNvSpPr>
            <a:spLocks noGrp="1"/>
          </p:cNvSpPr>
          <p:nvPr>
            <p:ph type="sldNum" sz="quarter" idx="10"/>
          </p:nvPr>
        </p:nvSpPr>
        <p:spPr/>
        <p:txBody>
          <a:bodyPr/>
          <a:lstStyle/>
          <a:p>
            <a:fld id="{C0D6EFB9-9230-4B7B-84CF-BF17657CE3F9}" type="slidenum">
              <a:rPr lang="en-US" smtClean="0"/>
              <a:t>27</a:t>
            </a:fld>
            <a:endParaRPr lang="en-US"/>
          </a:p>
        </p:txBody>
      </p:sp>
    </p:spTree>
    <p:extLst>
      <p:ext uri="{BB962C8B-B14F-4D97-AF65-F5344CB8AC3E}">
        <p14:creationId xmlns:p14="http://schemas.microsoft.com/office/powerpoint/2010/main" val="3406421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E547-CBC9-BE4F-81D0-9F2AA7BAC351}"/>
              </a:ext>
            </a:extLst>
          </p:cNvPr>
          <p:cNvSpPr>
            <a:spLocks noGrp="1"/>
          </p:cNvSpPr>
          <p:nvPr>
            <p:ph type="title"/>
          </p:nvPr>
        </p:nvSpPr>
        <p:spPr/>
        <p:txBody>
          <a:bodyPr/>
          <a:lstStyle/>
          <a:p>
            <a:r>
              <a:rPr lang="en-US" dirty="0"/>
              <a:t>Homework</a:t>
            </a:r>
          </a:p>
        </p:txBody>
      </p:sp>
    </p:spTree>
    <p:extLst>
      <p:ext uri="{BB962C8B-B14F-4D97-AF65-F5344CB8AC3E}">
        <p14:creationId xmlns:p14="http://schemas.microsoft.com/office/powerpoint/2010/main" val="854425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12CE-3243-EB4E-A03F-AC70527B920C}"/>
              </a:ext>
            </a:extLst>
          </p:cNvPr>
          <p:cNvSpPr>
            <a:spLocks noGrp="1"/>
          </p:cNvSpPr>
          <p:nvPr>
            <p:ph type="title"/>
          </p:nvPr>
        </p:nvSpPr>
        <p:spPr/>
        <p:txBody>
          <a:bodyPr/>
          <a:lstStyle/>
          <a:p>
            <a:r>
              <a:rPr lang="en-US" dirty="0"/>
              <a:t>Homework #1</a:t>
            </a:r>
          </a:p>
        </p:txBody>
      </p:sp>
      <p:sp>
        <p:nvSpPr>
          <p:cNvPr id="3" name="Content Placeholder 2">
            <a:extLst>
              <a:ext uri="{FF2B5EF4-FFF2-40B4-BE49-F238E27FC236}">
                <a16:creationId xmlns:a16="http://schemas.microsoft.com/office/drawing/2014/main" id="{355F6613-5403-1D48-8ABE-49CB8EA88FA7}"/>
              </a:ext>
            </a:extLst>
          </p:cNvPr>
          <p:cNvSpPr>
            <a:spLocks noGrp="1"/>
          </p:cNvSpPr>
          <p:nvPr>
            <p:ph idx="1"/>
          </p:nvPr>
        </p:nvSpPr>
        <p:spPr/>
        <p:txBody>
          <a:bodyPr/>
          <a:lstStyle/>
          <a:p>
            <a:pPr marL="285750" indent="-285750">
              <a:buFont typeface="Arial" panose="020B0604020202020204" pitchFamily="34" charset="0"/>
              <a:buChar char="•"/>
            </a:pPr>
            <a:r>
              <a:rPr lang="en-US" dirty="0"/>
              <a:t>Slide 1: Choose one of your previously created </a:t>
            </a:r>
            <a:r>
              <a:rPr lang="en-US" dirty="0" err="1"/>
              <a:t>vizzes</a:t>
            </a:r>
            <a:r>
              <a:rPr lang="en-US" dirty="0"/>
              <a:t> from the class (or elsewhere). Don’t select a viz created in </a:t>
            </a:r>
            <a:r>
              <a:rPr lang="en-US" dirty="0" err="1"/>
              <a:t>ggplot</a:t>
            </a:r>
            <a:r>
              <a:rPr lang="en-US" dirty="0"/>
              <a:t>/matplotlib (Tableau ok).</a:t>
            </a:r>
          </a:p>
          <a:p>
            <a:pPr marL="285750" indent="-285750">
              <a:buFont typeface="Arial" panose="020B0604020202020204" pitchFamily="34" charset="0"/>
              <a:buChar char="•"/>
            </a:pPr>
            <a:r>
              <a:rPr lang="en-US" dirty="0"/>
              <a:t>Slide 2: Replicate that viz in a new tool (ggplot2 preferred or matplotlib)</a:t>
            </a:r>
          </a:p>
          <a:p>
            <a:pPr marL="285750" indent="-285750">
              <a:buFont typeface="Arial" panose="020B0604020202020204" pitchFamily="34" charset="0"/>
              <a:buChar char="•"/>
            </a:pPr>
            <a:r>
              <a:rPr lang="en-US" dirty="0"/>
              <a:t>Slide 3(s): Iterate on your slide 1 viz to improve it. Use whatever tool, but Excel/PowerPoint. Be sure to include a good takeaway statement that tells the story of the viz.</a:t>
            </a:r>
          </a:p>
          <a:p>
            <a:pPr marL="285750" indent="-285750">
              <a:buFont typeface="Arial" panose="020B0604020202020204" pitchFamily="34" charset="0"/>
              <a:buChar char="•"/>
            </a:pPr>
            <a:r>
              <a:rPr lang="en-US" dirty="0"/>
              <a:t>Send in PDF</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F05B478-DC40-5C4D-8CAD-660A65F90FAC}"/>
              </a:ext>
            </a:extLst>
          </p:cNvPr>
          <p:cNvSpPr>
            <a:spLocks noGrp="1"/>
          </p:cNvSpPr>
          <p:nvPr>
            <p:ph type="sldNum" sz="quarter" idx="10"/>
          </p:nvPr>
        </p:nvSpPr>
        <p:spPr/>
        <p:txBody>
          <a:bodyPr/>
          <a:lstStyle/>
          <a:p>
            <a:fld id="{C0D6EFB9-9230-4B7B-84CF-BF17657CE3F9}" type="slidenum">
              <a:rPr lang="en-US" smtClean="0"/>
              <a:t>29</a:t>
            </a:fld>
            <a:endParaRPr lang="en-US"/>
          </a:p>
        </p:txBody>
      </p:sp>
    </p:spTree>
    <p:extLst>
      <p:ext uri="{BB962C8B-B14F-4D97-AF65-F5344CB8AC3E}">
        <p14:creationId xmlns:p14="http://schemas.microsoft.com/office/powerpoint/2010/main" val="24067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9F35-A844-E84D-8974-D30EC3589A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71F5486-2452-1147-8F20-5D65546D2E0B}"/>
              </a:ext>
            </a:extLst>
          </p:cNvPr>
          <p:cNvSpPr>
            <a:spLocks noGrp="1"/>
          </p:cNvSpPr>
          <p:nvPr>
            <p:ph idx="1"/>
          </p:nvPr>
        </p:nvSpPr>
        <p:spPr/>
        <p:txBody>
          <a:bodyPr/>
          <a:lstStyle/>
          <a:p>
            <a:pPr marL="285750" indent="-285750">
              <a:buFont typeface="Arial" panose="020B0604020202020204" pitchFamily="34" charset="0"/>
              <a:buChar char="•"/>
            </a:pPr>
            <a:r>
              <a:rPr lang="en-US" dirty="0"/>
              <a:t>Pre-attentive Pop-outs</a:t>
            </a:r>
          </a:p>
          <a:p>
            <a:pPr marL="285750" indent="-285750">
              <a:buFont typeface="Arial" panose="020B0604020202020204" pitchFamily="34" charset="0"/>
              <a:buChar char="•"/>
            </a:pPr>
            <a:r>
              <a:rPr lang="en-US" dirty="0"/>
              <a:t>Gestalt Principals</a:t>
            </a:r>
          </a:p>
          <a:p>
            <a:pPr marL="285750" indent="-285750">
              <a:buFont typeface="Arial" panose="020B0604020202020204" pitchFamily="34" charset="0"/>
              <a:buChar char="•"/>
            </a:pPr>
            <a:r>
              <a:rPr lang="en-US" dirty="0"/>
              <a:t>Takeaway Statements</a:t>
            </a:r>
          </a:p>
          <a:p>
            <a:pPr marL="285750" indent="-285750">
              <a:buFont typeface="Arial" panose="020B0604020202020204" pitchFamily="34" charset="0"/>
              <a:buChar char="•"/>
            </a:pPr>
            <a:r>
              <a:rPr lang="en-US" dirty="0"/>
              <a:t>Ggplot2</a:t>
            </a:r>
          </a:p>
          <a:p>
            <a:pPr marL="285750" indent="-285750">
              <a:buFont typeface="Arial" panose="020B0604020202020204" pitchFamily="34" charset="0"/>
              <a:buChar char="•"/>
            </a:pPr>
            <a:r>
              <a:rPr lang="en-US" dirty="0"/>
              <a:t>Activity - Video</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3790790-9359-C94B-A8D1-C8B90A0A4923}"/>
              </a:ext>
            </a:extLst>
          </p:cNvPr>
          <p:cNvSpPr>
            <a:spLocks noGrp="1"/>
          </p:cNvSpPr>
          <p:nvPr>
            <p:ph type="sldNum" sz="quarter" idx="10"/>
          </p:nvPr>
        </p:nvSpPr>
        <p:spPr/>
        <p:txBody>
          <a:bodyPr/>
          <a:lstStyle/>
          <a:p>
            <a:fld id="{C0D6EFB9-9230-4B7B-84CF-BF17657CE3F9}" type="slidenum">
              <a:rPr lang="en-US" smtClean="0"/>
              <a:t>3</a:t>
            </a:fld>
            <a:endParaRPr lang="en-US"/>
          </a:p>
        </p:txBody>
      </p:sp>
      <p:sp>
        <p:nvSpPr>
          <p:cNvPr id="5" name="Footer Placeholder 4">
            <a:extLst>
              <a:ext uri="{FF2B5EF4-FFF2-40B4-BE49-F238E27FC236}">
                <a16:creationId xmlns:a16="http://schemas.microsoft.com/office/drawing/2014/main" id="{79CAB18E-DD0C-8E44-81A8-7159CEC72CE5}"/>
              </a:ext>
            </a:extLst>
          </p:cNvPr>
          <p:cNvSpPr>
            <a:spLocks noGrp="1"/>
          </p:cNvSpPr>
          <p:nvPr>
            <p:ph type="ftr" sz="quarter" idx="3"/>
          </p:nvPr>
        </p:nvSpPr>
        <p:spPr/>
        <p:txBody>
          <a:bodyPr/>
          <a:lstStyle/>
          <a:p>
            <a:r>
              <a:rPr lang="en-US"/>
              <a:t>SOURCE:</a:t>
            </a:r>
            <a:endParaRPr lang="en-US" dirty="0"/>
          </a:p>
        </p:txBody>
      </p:sp>
    </p:spTree>
    <p:extLst>
      <p:ext uri="{BB962C8B-B14F-4D97-AF65-F5344CB8AC3E}">
        <p14:creationId xmlns:p14="http://schemas.microsoft.com/office/powerpoint/2010/main" val="3879011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CFB1-628D-C146-AA98-F62AF5445BE4}"/>
              </a:ext>
            </a:extLst>
          </p:cNvPr>
          <p:cNvSpPr>
            <a:spLocks noGrp="1"/>
          </p:cNvSpPr>
          <p:nvPr>
            <p:ph type="title"/>
          </p:nvPr>
        </p:nvSpPr>
        <p:spPr/>
        <p:txBody>
          <a:bodyPr/>
          <a:lstStyle/>
          <a:p>
            <a:r>
              <a:rPr lang="en-US" dirty="0"/>
              <a:t>Post-class Reading</a:t>
            </a:r>
          </a:p>
        </p:txBody>
      </p:sp>
      <p:sp>
        <p:nvSpPr>
          <p:cNvPr id="3" name="Content Placeholder 2">
            <a:extLst>
              <a:ext uri="{FF2B5EF4-FFF2-40B4-BE49-F238E27FC236}">
                <a16:creationId xmlns:a16="http://schemas.microsoft.com/office/drawing/2014/main" id="{AC294545-9234-B44A-9803-541F16856163}"/>
              </a:ext>
            </a:extLst>
          </p:cNvPr>
          <p:cNvSpPr>
            <a:spLocks noGrp="1"/>
          </p:cNvSpPr>
          <p:nvPr>
            <p:ph idx="1"/>
          </p:nvPr>
        </p:nvSpPr>
        <p:spPr/>
        <p:txBody>
          <a:bodyPr>
            <a:normAutofit/>
          </a:bodyPr>
          <a:lstStyle/>
          <a:p>
            <a:pPr marL="285750" indent="-285750">
              <a:buFont typeface="Arial" panose="020B0604020202020204" pitchFamily="34" charset="0"/>
              <a:buChar char="•"/>
            </a:pPr>
            <a:r>
              <a:rPr lang="en-US" sz="2000" dirty="0">
                <a:hlinkClick r:id="rId2"/>
              </a:rPr>
              <a:t>https://r4ds.had.co.nz/data-visualisation.html</a:t>
            </a:r>
            <a:r>
              <a:rPr lang="en-US" sz="2000" dirty="0"/>
              <a:t> </a:t>
            </a:r>
          </a:p>
        </p:txBody>
      </p:sp>
      <p:sp>
        <p:nvSpPr>
          <p:cNvPr id="4" name="Slide Number Placeholder 3">
            <a:extLst>
              <a:ext uri="{FF2B5EF4-FFF2-40B4-BE49-F238E27FC236}">
                <a16:creationId xmlns:a16="http://schemas.microsoft.com/office/drawing/2014/main" id="{B6817983-FF0B-CE4E-88C1-85390C74EE6C}"/>
              </a:ext>
            </a:extLst>
          </p:cNvPr>
          <p:cNvSpPr>
            <a:spLocks noGrp="1"/>
          </p:cNvSpPr>
          <p:nvPr>
            <p:ph type="sldNum" sz="quarter" idx="10"/>
          </p:nvPr>
        </p:nvSpPr>
        <p:spPr/>
        <p:txBody>
          <a:bodyPr/>
          <a:lstStyle/>
          <a:p>
            <a:fld id="{C0D6EFB9-9230-4B7B-84CF-BF17657CE3F9}" type="slidenum">
              <a:rPr lang="en-US" smtClean="0"/>
              <a:t>30</a:t>
            </a:fld>
            <a:endParaRPr lang="en-US"/>
          </a:p>
        </p:txBody>
      </p:sp>
    </p:spTree>
    <p:extLst>
      <p:ext uri="{BB962C8B-B14F-4D97-AF65-F5344CB8AC3E}">
        <p14:creationId xmlns:p14="http://schemas.microsoft.com/office/powerpoint/2010/main" val="310634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9B37-489C-5D47-BA50-CEB06F28861C}"/>
              </a:ext>
            </a:extLst>
          </p:cNvPr>
          <p:cNvSpPr>
            <a:spLocks noGrp="1"/>
          </p:cNvSpPr>
          <p:nvPr>
            <p:ph type="title"/>
          </p:nvPr>
        </p:nvSpPr>
        <p:spPr/>
        <p:txBody>
          <a:bodyPr/>
          <a:lstStyle/>
          <a:p>
            <a:r>
              <a:rPr lang="en-US" dirty="0"/>
              <a:t>Data </a:t>
            </a:r>
            <a:r>
              <a:rPr lang="en-US" dirty="0" err="1"/>
              <a:t>Vizzes</a:t>
            </a:r>
            <a:r>
              <a:rPr lang="en-US" dirty="0"/>
              <a:t> of the Week</a:t>
            </a:r>
          </a:p>
        </p:txBody>
      </p:sp>
    </p:spTree>
    <p:extLst>
      <p:ext uri="{BB962C8B-B14F-4D97-AF65-F5344CB8AC3E}">
        <p14:creationId xmlns:p14="http://schemas.microsoft.com/office/powerpoint/2010/main" val="57478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735-82BB-B942-98AF-3D242E0B9B9E}"/>
              </a:ext>
            </a:extLst>
          </p:cNvPr>
          <p:cNvSpPr>
            <a:spLocks noGrp="1"/>
          </p:cNvSpPr>
          <p:nvPr>
            <p:ph type="title"/>
          </p:nvPr>
        </p:nvSpPr>
        <p:spPr/>
        <p:txBody>
          <a:bodyPr/>
          <a:lstStyle/>
          <a:p>
            <a:r>
              <a:rPr lang="en-US" dirty="0"/>
              <a:t>Data Viz #1</a:t>
            </a:r>
          </a:p>
        </p:txBody>
      </p:sp>
      <p:sp>
        <p:nvSpPr>
          <p:cNvPr id="3" name="Slide Number Placeholder 2">
            <a:extLst>
              <a:ext uri="{FF2B5EF4-FFF2-40B4-BE49-F238E27FC236}">
                <a16:creationId xmlns:a16="http://schemas.microsoft.com/office/drawing/2014/main" id="{64C0FA9B-0D8E-534E-89C9-944B141DCAB0}"/>
              </a:ext>
            </a:extLst>
          </p:cNvPr>
          <p:cNvSpPr>
            <a:spLocks noGrp="1"/>
          </p:cNvSpPr>
          <p:nvPr>
            <p:ph type="sldNum" sz="quarter" idx="10"/>
          </p:nvPr>
        </p:nvSpPr>
        <p:spPr/>
        <p:txBody>
          <a:bodyPr/>
          <a:lstStyle/>
          <a:p>
            <a:fld id="{C0D6EFB9-9230-4B7B-84CF-BF17657CE3F9}" type="slidenum">
              <a:rPr lang="en-US" smtClean="0"/>
              <a:t>5</a:t>
            </a:fld>
            <a:endParaRPr lang="en-US"/>
          </a:p>
        </p:txBody>
      </p:sp>
      <p:pic>
        <p:nvPicPr>
          <p:cNvPr id="8" name="Picture 7">
            <a:extLst>
              <a:ext uri="{FF2B5EF4-FFF2-40B4-BE49-F238E27FC236}">
                <a16:creationId xmlns:a16="http://schemas.microsoft.com/office/drawing/2014/main" id="{20B70ADE-CD54-DC49-858F-77B7C5738937}"/>
              </a:ext>
            </a:extLst>
          </p:cNvPr>
          <p:cNvPicPr>
            <a:picLocks noChangeAspect="1"/>
          </p:cNvPicPr>
          <p:nvPr/>
        </p:nvPicPr>
        <p:blipFill>
          <a:blip r:embed="rId2"/>
          <a:stretch>
            <a:fillRect/>
          </a:stretch>
        </p:blipFill>
        <p:spPr>
          <a:xfrm>
            <a:off x="3209623" y="0"/>
            <a:ext cx="8982377" cy="6858000"/>
          </a:xfrm>
          <a:prstGeom prst="rect">
            <a:avLst/>
          </a:prstGeom>
        </p:spPr>
      </p:pic>
      <p:sp>
        <p:nvSpPr>
          <p:cNvPr id="11" name="Rectangle 10">
            <a:extLst>
              <a:ext uri="{FF2B5EF4-FFF2-40B4-BE49-F238E27FC236}">
                <a16:creationId xmlns:a16="http://schemas.microsoft.com/office/drawing/2014/main" id="{97B703A2-9B30-4D47-8061-2D86B07A6A32}"/>
              </a:ext>
            </a:extLst>
          </p:cNvPr>
          <p:cNvSpPr/>
          <p:nvPr/>
        </p:nvSpPr>
        <p:spPr>
          <a:xfrm>
            <a:off x="76200" y="5904981"/>
            <a:ext cx="2819400" cy="830997"/>
          </a:xfrm>
          <a:prstGeom prst="rect">
            <a:avLst/>
          </a:prstGeom>
        </p:spPr>
        <p:txBody>
          <a:bodyPr wrap="square">
            <a:spAutoFit/>
          </a:bodyPr>
          <a:lstStyle/>
          <a:p>
            <a:r>
              <a:rPr lang="en-US" sz="1200" dirty="0"/>
              <a:t>Source: Matt Yancey https://</a:t>
            </a:r>
            <a:r>
              <a:rPr lang="en-US" sz="1200" dirty="0" err="1"/>
              <a:t>medium.com</a:t>
            </a:r>
            <a:r>
              <a:rPr lang="en-US" sz="1200" dirty="0"/>
              <a:t>/@</a:t>
            </a:r>
            <a:r>
              <a:rPr lang="en-US" sz="1200" dirty="0" err="1"/>
              <a:t>mattyancey</a:t>
            </a:r>
            <a:r>
              <a:rPr lang="en-US" sz="1200" dirty="0"/>
              <a:t>/purchase-history-of-2011-2014-72bf8cf1f85a</a:t>
            </a:r>
          </a:p>
        </p:txBody>
      </p:sp>
    </p:spTree>
    <p:extLst>
      <p:ext uri="{BB962C8B-B14F-4D97-AF65-F5344CB8AC3E}">
        <p14:creationId xmlns:p14="http://schemas.microsoft.com/office/powerpoint/2010/main" val="107374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735-82BB-B942-98AF-3D242E0B9B9E}"/>
              </a:ext>
            </a:extLst>
          </p:cNvPr>
          <p:cNvSpPr>
            <a:spLocks noGrp="1"/>
          </p:cNvSpPr>
          <p:nvPr>
            <p:ph type="title"/>
          </p:nvPr>
        </p:nvSpPr>
        <p:spPr/>
        <p:txBody>
          <a:bodyPr/>
          <a:lstStyle/>
          <a:p>
            <a:r>
              <a:rPr lang="en-US" dirty="0"/>
              <a:t>Data Viz #2</a:t>
            </a:r>
          </a:p>
        </p:txBody>
      </p:sp>
      <p:sp>
        <p:nvSpPr>
          <p:cNvPr id="3" name="Slide Number Placeholder 2">
            <a:extLst>
              <a:ext uri="{FF2B5EF4-FFF2-40B4-BE49-F238E27FC236}">
                <a16:creationId xmlns:a16="http://schemas.microsoft.com/office/drawing/2014/main" id="{64C0FA9B-0D8E-534E-89C9-944B141DCAB0}"/>
              </a:ext>
            </a:extLst>
          </p:cNvPr>
          <p:cNvSpPr>
            <a:spLocks noGrp="1"/>
          </p:cNvSpPr>
          <p:nvPr>
            <p:ph type="sldNum" sz="quarter" idx="10"/>
          </p:nvPr>
        </p:nvSpPr>
        <p:spPr/>
        <p:txBody>
          <a:bodyPr/>
          <a:lstStyle/>
          <a:p>
            <a:fld id="{C0D6EFB9-9230-4B7B-84CF-BF17657CE3F9}" type="slidenum">
              <a:rPr lang="en-US" smtClean="0"/>
              <a:t>6</a:t>
            </a:fld>
            <a:endParaRPr lang="en-US"/>
          </a:p>
        </p:txBody>
      </p:sp>
      <p:pic>
        <p:nvPicPr>
          <p:cNvPr id="5" name="Picture 4">
            <a:extLst>
              <a:ext uri="{FF2B5EF4-FFF2-40B4-BE49-F238E27FC236}">
                <a16:creationId xmlns:a16="http://schemas.microsoft.com/office/drawing/2014/main" id="{618EC685-4CA2-134B-B0BF-1EC191086ADF}"/>
              </a:ext>
            </a:extLst>
          </p:cNvPr>
          <p:cNvPicPr>
            <a:picLocks noChangeAspect="1"/>
          </p:cNvPicPr>
          <p:nvPr/>
        </p:nvPicPr>
        <p:blipFill>
          <a:blip r:embed="rId2"/>
          <a:stretch>
            <a:fillRect/>
          </a:stretch>
        </p:blipFill>
        <p:spPr>
          <a:xfrm>
            <a:off x="0" y="-11430"/>
            <a:ext cx="5486400" cy="6858000"/>
          </a:xfrm>
          <a:prstGeom prst="rect">
            <a:avLst/>
          </a:prstGeom>
        </p:spPr>
      </p:pic>
      <p:pic>
        <p:nvPicPr>
          <p:cNvPr id="7" name="Picture 6">
            <a:extLst>
              <a:ext uri="{FF2B5EF4-FFF2-40B4-BE49-F238E27FC236}">
                <a16:creationId xmlns:a16="http://schemas.microsoft.com/office/drawing/2014/main" id="{BAA9ACF3-D978-324B-A5D0-F427B4ABD4A3}"/>
              </a:ext>
            </a:extLst>
          </p:cNvPr>
          <p:cNvPicPr>
            <a:picLocks noChangeAspect="1"/>
          </p:cNvPicPr>
          <p:nvPr/>
        </p:nvPicPr>
        <p:blipFill>
          <a:blip r:embed="rId2"/>
          <a:stretch>
            <a:fillRect/>
          </a:stretch>
        </p:blipFill>
        <p:spPr>
          <a:xfrm>
            <a:off x="5638800" y="-6008370"/>
            <a:ext cx="10287000" cy="12858750"/>
          </a:xfrm>
          <a:prstGeom prst="rect">
            <a:avLst/>
          </a:prstGeom>
        </p:spPr>
      </p:pic>
      <p:sp>
        <p:nvSpPr>
          <p:cNvPr id="4" name="Rectangle 3">
            <a:extLst>
              <a:ext uri="{FF2B5EF4-FFF2-40B4-BE49-F238E27FC236}">
                <a16:creationId xmlns:a16="http://schemas.microsoft.com/office/drawing/2014/main" id="{7FC04EE6-2999-9248-A906-E99DF3ED089A}"/>
              </a:ext>
            </a:extLst>
          </p:cNvPr>
          <p:cNvSpPr/>
          <p:nvPr/>
        </p:nvSpPr>
        <p:spPr>
          <a:xfrm>
            <a:off x="6058963" y="6401762"/>
            <a:ext cx="3329758" cy="261610"/>
          </a:xfrm>
          <a:prstGeom prst="rect">
            <a:avLst/>
          </a:prstGeom>
        </p:spPr>
        <p:txBody>
          <a:bodyPr wrap="none">
            <a:spAutoFit/>
          </a:bodyPr>
          <a:lstStyle/>
          <a:p>
            <a:r>
              <a:rPr lang="en-US" sz="1100" dirty="0"/>
              <a:t>Source: Nick </a:t>
            </a:r>
            <a:r>
              <a:rPr lang="en-US" sz="1100" dirty="0" err="1"/>
              <a:t>Feltron</a:t>
            </a:r>
            <a:r>
              <a:rPr lang="en-US" sz="1100" dirty="0"/>
              <a:t> http://</a:t>
            </a:r>
            <a:r>
              <a:rPr lang="en-US" sz="1100" dirty="0" err="1"/>
              <a:t>feltron.com</a:t>
            </a:r>
            <a:r>
              <a:rPr lang="en-US" sz="1100" dirty="0"/>
              <a:t>/FAR14.html</a:t>
            </a:r>
          </a:p>
        </p:txBody>
      </p:sp>
    </p:spTree>
    <p:extLst>
      <p:ext uri="{BB962C8B-B14F-4D97-AF65-F5344CB8AC3E}">
        <p14:creationId xmlns:p14="http://schemas.microsoft.com/office/powerpoint/2010/main" val="55939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735-82BB-B942-98AF-3D242E0B9B9E}"/>
              </a:ext>
            </a:extLst>
          </p:cNvPr>
          <p:cNvSpPr>
            <a:spLocks noGrp="1"/>
          </p:cNvSpPr>
          <p:nvPr>
            <p:ph type="title"/>
          </p:nvPr>
        </p:nvSpPr>
        <p:spPr/>
        <p:txBody>
          <a:bodyPr/>
          <a:lstStyle/>
          <a:p>
            <a:r>
              <a:rPr lang="en-US" dirty="0"/>
              <a:t>Data Viz #3</a:t>
            </a:r>
          </a:p>
        </p:txBody>
      </p:sp>
      <p:sp>
        <p:nvSpPr>
          <p:cNvPr id="3" name="Slide Number Placeholder 2">
            <a:extLst>
              <a:ext uri="{FF2B5EF4-FFF2-40B4-BE49-F238E27FC236}">
                <a16:creationId xmlns:a16="http://schemas.microsoft.com/office/drawing/2014/main" id="{64C0FA9B-0D8E-534E-89C9-944B141DCAB0}"/>
              </a:ext>
            </a:extLst>
          </p:cNvPr>
          <p:cNvSpPr>
            <a:spLocks noGrp="1"/>
          </p:cNvSpPr>
          <p:nvPr>
            <p:ph type="sldNum" sz="quarter" idx="10"/>
          </p:nvPr>
        </p:nvSpPr>
        <p:spPr/>
        <p:txBody>
          <a:bodyPr/>
          <a:lstStyle/>
          <a:p>
            <a:fld id="{C0D6EFB9-9230-4B7B-84CF-BF17657CE3F9}" type="slidenum">
              <a:rPr lang="en-US" smtClean="0"/>
              <a:t>7</a:t>
            </a:fld>
            <a:endParaRPr lang="en-US"/>
          </a:p>
        </p:txBody>
      </p:sp>
      <p:pic>
        <p:nvPicPr>
          <p:cNvPr id="7" name="Picture 6">
            <a:extLst>
              <a:ext uri="{FF2B5EF4-FFF2-40B4-BE49-F238E27FC236}">
                <a16:creationId xmlns:a16="http://schemas.microsoft.com/office/drawing/2014/main" id="{41CBC18B-D230-FC4A-8987-46F45924AAB8}"/>
              </a:ext>
            </a:extLst>
          </p:cNvPr>
          <p:cNvPicPr>
            <a:picLocks noChangeAspect="1"/>
          </p:cNvPicPr>
          <p:nvPr/>
        </p:nvPicPr>
        <p:blipFill>
          <a:blip r:embed="rId2"/>
          <a:stretch>
            <a:fillRect/>
          </a:stretch>
        </p:blipFill>
        <p:spPr>
          <a:xfrm>
            <a:off x="1701800" y="946553"/>
            <a:ext cx="8686800" cy="5403452"/>
          </a:xfrm>
          <a:prstGeom prst="rect">
            <a:avLst/>
          </a:prstGeom>
        </p:spPr>
      </p:pic>
      <p:sp>
        <p:nvSpPr>
          <p:cNvPr id="8" name="TextBox 7">
            <a:extLst>
              <a:ext uri="{FF2B5EF4-FFF2-40B4-BE49-F238E27FC236}">
                <a16:creationId xmlns:a16="http://schemas.microsoft.com/office/drawing/2014/main" id="{3320767B-DDF4-3144-A982-C36EC2657398}"/>
              </a:ext>
            </a:extLst>
          </p:cNvPr>
          <p:cNvSpPr txBox="1"/>
          <p:nvPr/>
        </p:nvSpPr>
        <p:spPr>
          <a:xfrm>
            <a:off x="304800" y="6477000"/>
            <a:ext cx="3962400" cy="338554"/>
          </a:xfrm>
          <a:prstGeom prst="rect">
            <a:avLst/>
          </a:prstGeom>
          <a:noFill/>
        </p:spPr>
        <p:txBody>
          <a:bodyPr wrap="square" rtlCol="0">
            <a:spAutoFit/>
          </a:bodyPr>
          <a:lstStyle/>
          <a:p>
            <a:r>
              <a:rPr lang="en-US" sz="1600" dirty="0"/>
              <a:t>Let’s Practice, Cole </a:t>
            </a:r>
            <a:r>
              <a:rPr lang="en-US" sz="1600" dirty="0" err="1"/>
              <a:t>Nussbaumer</a:t>
            </a:r>
            <a:r>
              <a:rPr lang="en-US" sz="1600" dirty="0"/>
              <a:t> </a:t>
            </a:r>
            <a:r>
              <a:rPr lang="en-US" sz="1600" dirty="0" err="1"/>
              <a:t>Knaflic</a:t>
            </a:r>
            <a:endParaRPr lang="en-US" sz="1600" dirty="0"/>
          </a:p>
        </p:txBody>
      </p:sp>
    </p:spTree>
    <p:extLst>
      <p:ext uri="{BB962C8B-B14F-4D97-AF65-F5344CB8AC3E}">
        <p14:creationId xmlns:p14="http://schemas.microsoft.com/office/powerpoint/2010/main" val="231790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6E730B-7A9E-144B-9485-DA1054E5E68C}"/>
              </a:ext>
            </a:extLst>
          </p:cNvPr>
          <p:cNvSpPr>
            <a:spLocks noGrp="1"/>
          </p:cNvSpPr>
          <p:nvPr>
            <p:ph type="sldNum" sz="quarter" idx="10"/>
          </p:nvPr>
        </p:nvSpPr>
        <p:spPr/>
        <p:txBody>
          <a:bodyPr/>
          <a:lstStyle/>
          <a:p>
            <a:fld id="{C0D6EFB9-9230-4B7B-84CF-BF17657CE3F9}" type="slidenum">
              <a:rPr lang="en-US" smtClean="0"/>
              <a:t>8</a:t>
            </a:fld>
            <a:endParaRPr lang="en-US"/>
          </a:p>
        </p:txBody>
      </p:sp>
      <p:pic>
        <p:nvPicPr>
          <p:cNvPr id="5" name="Picture 4">
            <a:extLst>
              <a:ext uri="{FF2B5EF4-FFF2-40B4-BE49-F238E27FC236}">
                <a16:creationId xmlns:a16="http://schemas.microsoft.com/office/drawing/2014/main" id="{BD95BFCA-0848-8E4C-9AA7-8F1C9646C1AF}"/>
              </a:ext>
            </a:extLst>
          </p:cNvPr>
          <p:cNvPicPr>
            <a:picLocks noChangeAspect="1"/>
          </p:cNvPicPr>
          <p:nvPr/>
        </p:nvPicPr>
        <p:blipFill>
          <a:blip r:embed="rId2"/>
          <a:stretch>
            <a:fillRect/>
          </a:stretch>
        </p:blipFill>
        <p:spPr>
          <a:xfrm>
            <a:off x="5105400" y="147170"/>
            <a:ext cx="1752600" cy="6563659"/>
          </a:xfrm>
          <a:prstGeom prst="rect">
            <a:avLst/>
          </a:prstGeom>
        </p:spPr>
      </p:pic>
    </p:spTree>
    <p:extLst>
      <p:ext uri="{BB962C8B-B14F-4D97-AF65-F5344CB8AC3E}">
        <p14:creationId xmlns:p14="http://schemas.microsoft.com/office/powerpoint/2010/main" val="164326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BC9A-FB1F-1341-A545-DE71C247B81B}"/>
              </a:ext>
            </a:extLst>
          </p:cNvPr>
          <p:cNvSpPr>
            <a:spLocks noGrp="1"/>
          </p:cNvSpPr>
          <p:nvPr>
            <p:ph type="title"/>
          </p:nvPr>
        </p:nvSpPr>
        <p:spPr/>
        <p:txBody>
          <a:bodyPr/>
          <a:lstStyle/>
          <a:p>
            <a:r>
              <a:rPr lang="en-US" dirty="0"/>
              <a:t>Quote of the Week</a:t>
            </a:r>
          </a:p>
        </p:txBody>
      </p:sp>
      <p:sp>
        <p:nvSpPr>
          <p:cNvPr id="3" name="Slide Number Placeholder 2">
            <a:extLst>
              <a:ext uri="{FF2B5EF4-FFF2-40B4-BE49-F238E27FC236}">
                <a16:creationId xmlns:a16="http://schemas.microsoft.com/office/drawing/2014/main" id="{C2F7CCFE-3F28-A84F-BAE3-80288469CB29}"/>
              </a:ext>
            </a:extLst>
          </p:cNvPr>
          <p:cNvSpPr>
            <a:spLocks noGrp="1"/>
          </p:cNvSpPr>
          <p:nvPr>
            <p:ph type="sldNum" sz="quarter" idx="10"/>
          </p:nvPr>
        </p:nvSpPr>
        <p:spPr/>
        <p:txBody>
          <a:bodyPr/>
          <a:lstStyle/>
          <a:p>
            <a:fld id="{C0D6EFB9-9230-4B7B-84CF-BF17657CE3F9}" type="slidenum">
              <a:rPr lang="en-US" smtClean="0"/>
              <a:t>9</a:t>
            </a:fld>
            <a:endParaRPr lang="en-US"/>
          </a:p>
        </p:txBody>
      </p:sp>
      <p:sp>
        <p:nvSpPr>
          <p:cNvPr id="4" name="Footer Placeholder 3">
            <a:extLst>
              <a:ext uri="{FF2B5EF4-FFF2-40B4-BE49-F238E27FC236}">
                <a16:creationId xmlns:a16="http://schemas.microsoft.com/office/drawing/2014/main" id="{900DDC58-4891-2443-8A5E-C5BA03A8BF3B}"/>
              </a:ext>
            </a:extLst>
          </p:cNvPr>
          <p:cNvSpPr>
            <a:spLocks noGrp="1"/>
          </p:cNvSpPr>
          <p:nvPr>
            <p:ph type="ftr" sz="quarter" idx="3"/>
          </p:nvPr>
        </p:nvSpPr>
        <p:spPr/>
        <p:txBody>
          <a:bodyPr/>
          <a:lstStyle/>
          <a:p>
            <a:r>
              <a:rPr lang="en-US" dirty="0"/>
              <a:t>SOURCE: Nathan </a:t>
            </a:r>
            <a:r>
              <a:rPr lang="en-US" dirty="0" err="1"/>
              <a:t>Yau</a:t>
            </a:r>
            <a:r>
              <a:rPr lang="en-US" dirty="0"/>
              <a:t>, Data Points</a:t>
            </a:r>
          </a:p>
        </p:txBody>
      </p:sp>
      <p:sp>
        <p:nvSpPr>
          <p:cNvPr id="5" name="TextBox 4">
            <a:extLst>
              <a:ext uri="{FF2B5EF4-FFF2-40B4-BE49-F238E27FC236}">
                <a16:creationId xmlns:a16="http://schemas.microsoft.com/office/drawing/2014/main" id="{D5E7CF3C-90BD-3444-B67B-8A76CF6C8DBB}"/>
              </a:ext>
            </a:extLst>
          </p:cNvPr>
          <p:cNvSpPr txBox="1"/>
          <p:nvPr/>
        </p:nvSpPr>
        <p:spPr>
          <a:xfrm>
            <a:off x="2362200" y="2274838"/>
            <a:ext cx="7239000" cy="2677656"/>
          </a:xfrm>
          <a:prstGeom prst="rect">
            <a:avLst/>
          </a:prstGeom>
          <a:noFill/>
        </p:spPr>
        <p:txBody>
          <a:bodyPr wrap="square" rtlCol="0">
            <a:spAutoFit/>
          </a:bodyPr>
          <a:lstStyle/>
          <a:p>
            <a:r>
              <a:rPr lang="en-US" dirty="0"/>
              <a:t>To make the jump from data to visualization, you must know the ingredients. A skilled chef doesn’t blindly throw ingredients in a pot, turn the stove on high, and hope for the best. Instead the chef gets to know how each ingredient works together, which ones don’t get along, and how long and at what temperature to cook these ingredients.</a:t>
            </a:r>
          </a:p>
        </p:txBody>
      </p:sp>
      <p:pic>
        <p:nvPicPr>
          <p:cNvPr id="8" name="Picture 7">
            <a:extLst>
              <a:ext uri="{FF2B5EF4-FFF2-40B4-BE49-F238E27FC236}">
                <a16:creationId xmlns:a16="http://schemas.microsoft.com/office/drawing/2014/main" id="{1A42AE97-7EE2-F941-8CA3-4FA017E0EB5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57" b="90801" l="10000" r="90000">
                        <a14:foregroundMark x1="22442" y1="18398" x2="22442" y2="18398"/>
                        <a14:foregroundMark x1="71047" y1="8605" x2="71047" y2="8605"/>
                        <a14:foregroundMark x1="62209" y1="90801" x2="62209" y2="90801"/>
                      </a14:backgroundRemoval>
                    </a14:imgEffect>
                  </a14:imgLayer>
                </a14:imgProps>
              </a:ext>
            </a:extLst>
          </a:blip>
          <a:stretch>
            <a:fillRect/>
          </a:stretch>
        </p:blipFill>
        <p:spPr>
          <a:xfrm rot="10800000">
            <a:off x="255333" y="874700"/>
            <a:ext cx="2089282" cy="1637414"/>
          </a:xfrm>
          <a:prstGeom prst="rect">
            <a:avLst/>
          </a:prstGeom>
        </p:spPr>
      </p:pic>
      <p:pic>
        <p:nvPicPr>
          <p:cNvPr id="9" name="Picture 8">
            <a:extLst>
              <a:ext uri="{FF2B5EF4-FFF2-40B4-BE49-F238E27FC236}">
                <a16:creationId xmlns:a16="http://schemas.microsoft.com/office/drawing/2014/main" id="{39DA5B7D-450B-0E40-809C-36E5B1D499BF}"/>
              </a:ext>
            </a:extLst>
          </p:cNvPr>
          <p:cNvPicPr>
            <a:picLocks noChangeAspect="1"/>
          </p:cNvPicPr>
          <p:nvPr/>
        </p:nvPicPr>
        <p:blipFill>
          <a:blip r:embed="rId3">
            <a:extLst>
              <a:ext uri="{BEBA8EAE-BF5A-486C-A8C5-ECC9F3942E4B}">
                <a14:imgProps xmlns:a14="http://schemas.microsoft.com/office/drawing/2010/main">
                  <a14:imgLayer r:embed="rId5">
                    <a14:imgEffect>
                      <a14:backgroundRemoval t="8457" b="90801" l="10000" r="90000">
                        <a14:foregroundMark x1="22442" y1="18398" x2="22442" y2="18398"/>
                        <a14:foregroundMark x1="71047" y1="8605" x2="71047" y2="8605"/>
                        <a14:foregroundMark x1="62209" y1="90801" x2="62209" y2="90801"/>
                      </a14:backgroundRemoval>
                    </a14:imgEffect>
                  </a14:imgLayer>
                </a14:imgProps>
              </a:ext>
            </a:extLst>
          </a:blip>
          <a:stretch>
            <a:fillRect/>
          </a:stretch>
        </p:blipFill>
        <p:spPr>
          <a:xfrm>
            <a:off x="8861259" y="4492390"/>
            <a:ext cx="2089282" cy="1637414"/>
          </a:xfrm>
          <a:prstGeom prst="rect">
            <a:avLst/>
          </a:prstGeom>
        </p:spPr>
      </p:pic>
    </p:spTree>
    <p:extLst>
      <p:ext uri="{BB962C8B-B14F-4D97-AF65-F5344CB8AC3E}">
        <p14:creationId xmlns:p14="http://schemas.microsoft.com/office/powerpoint/2010/main" val="2697971039"/>
      </p:ext>
    </p:extLst>
  </p:cSld>
  <p:clrMapOvr>
    <a:masterClrMapping/>
  </p:clrMapOvr>
</p:sld>
</file>

<file path=ppt/theme/theme1.xml><?xml version="1.0" encoding="utf-8"?>
<a:theme xmlns:a="http://schemas.openxmlformats.org/drawingml/2006/main" name="2_Office Theme">
  <a:themeElements>
    <a:clrScheme name="Jeff's Blue and Gold">
      <a:dk1>
        <a:srgbClr val="5F5F5F"/>
      </a:dk1>
      <a:lt1>
        <a:srgbClr val="F8F8F8"/>
      </a:lt1>
      <a:dk2>
        <a:srgbClr val="292929"/>
      </a:dk2>
      <a:lt2>
        <a:srgbClr val="B2B2B2"/>
      </a:lt2>
      <a:accent1>
        <a:srgbClr val="4D4D4D"/>
      </a:accent1>
      <a:accent2>
        <a:srgbClr val="000099"/>
      </a:accent2>
      <a:accent3>
        <a:srgbClr val="DBD400"/>
      </a:accent3>
      <a:accent4>
        <a:srgbClr val="530093"/>
      </a:accent4>
      <a:accent5>
        <a:srgbClr val="DBA400"/>
      </a:accent5>
      <a:accent6>
        <a:srgbClr val="777777"/>
      </a:accent6>
      <a:hlink>
        <a:srgbClr val="0000EE"/>
      </a:hlink>
      <a:folHlink>
        <a:srgbClr val="551A8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Presentation1" id="{E8E13485-39BB-6D44-A7B3-F8954A06E024}" vid="{C1617574-1BFE-0246-9F7B-D2AD901668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2_Office Theme</Template>
  <TotalTime>6873</TotalTime>
  <Words>869</Words>
  <Application>Microsoft Macintosh PowerPoint</Application>
  <PresentationFormat>Widescreen</PresentationFormat>
  <Paragraphs>184</Paragraphs>
  <Slides>30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Arial</vt:lpstr>
      <vt:lpstr>2_Office Theme</vt:lpstr>
      <vt:lpstr>Stat 495r – Presenting Data</vt:lpstr>
      <vt:lpstr>Announcements</vt:lpstr>
      <vt:lpstr>Agenda</vt:lpstr>
      <vt:lpstr>Data Vizzes of the Week</vt:lpstr>
      <vt:lpstr>Data Viz #1</vt:lpstr>
      <vt:lpstr>Data Viz #2</vt:lpstr>
      <vt:lpstr>Data Viz #3</vt:lpstr>
      <vt:lpstr>PowerPoint Presentation</vt:lpstr>
      <vt:lpstr>Quote of the Week</vt:lpstr>
      <vt:lpstr>Video Review</vt:lpstr>
      <vt:lpstr>Gestalt Principals</vt:lpstr>
      <vt:lpstr>Gestalt Principals of Visual Perception</vt:lpstr>
      <vt:lpstr>Using Proximity</vt:lpstr>
      <vt:lpstr>Using similarity</vt:lpstr>
      <vt:lpstr>Using Closure</vt:lpstr>
      <vt:lpstr>Using Connection</vt:lpstr>
      <vt:lpstr>Using enclosure</vt:lpstr>
      <vt:lpstr>Using Continuation</vt:lpstr>
      <vt:lpstr>Pre-attentive Attributes</vt:lpstr>
      <vt:lpstr>Pre-attentive Attributes in Text</vt:lpstr>
      <vt:lpstr>Pre-attentive Attributes in Graphs: Color</vt:lpstr>
      <vt:lpstr>Pre-attentive Attributes in Graphs: Position on Page</vt:lpstr>
      <vt:lpstr>Pre-attentive Attributes in Graphs: Size</vt:lpstr>
      <vt:lpstr>Pre-attentive Attributes in Graphs: Callouts</vt:lpstr>
      <vt:lpstr>ggplot2</vt:lpstr>
      <vt:lpstr>Activity</vt:lpstr>
      <vt:lpstr>Activity</vt:lpstr>
      <vt:lpstr>Homework</vt:lpstr>
      <vt:lpstr>Homework #1</vt:lpstr>
      <vt:lpstr>Post-class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495r – Presenting Data</dc:title>
  <dc:creator>Jeff Parker</dc:creator>
  <cp:lastModifiedBy>Microsoft Office User</cp:lastModifiedBy>
  <cp:revision>92</cp:revision>
  <dcterms:created xsi:type="dcterms:W3CDTF">2020-09-11T02:48:58Z</dcterms:created>
  <dcterms:modified xsi:type="dcterms:W3CDTF">2020-10-01T14:40:40Z</dcterms:modified>
</cp:coreProperties>
</file>