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76" r:id="rId1"/>
  </p:sldMasterIdLst>
  <p:notesMasterIdLst>
    <p:notesMasterId r:id="rId5"/>
  </p:notesMasterIdLst>
  <p:handoutMasterIdLst>
    <p:handoutMasterId r:id="rId6"/>
  </p:handoutMasterIdLst>
  <p:sldIdLst>
    <p:sldId id="276" r:id="rId2"/>
    <p:sldId id="299" r:id="rId3"/>
    <p:sldId id="279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pos="816" userDrawn="1">
          <p15:clr>
            <a:srgbClr val="A4A3A4"/>
          </p15:clr>
        </p15:guide>
        <p15:guide id="5" pos="6864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66A"/>
    <a:srgbClr val="8F6529"/>
    <a:srgbClr val="0056BD"/>
    <a:srgbClr val="AFD3FF"/>
    <a:srgbClr val="D9D9D9"/>
    <a:srgbClr val="CCCCCC"/>
    <a:srgbClr val="FFFFFF"/>
    <a:srgbClr val="F8F8F8"/>
    <a:srgbClr val="BBBBBB"/>
    <a:srgbClr val="145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91" autoAdjust="0"/>
    <p:restoredTop sz="88137" autoAdjust="0"/>
  </p:normalViewPr>
  <p:slideViewPr>
    <p:cSldViewPr snapToObjects="1">
      <p:cViewPr varScale="1">
        <p:scale>
          <a:sx n="95" d="100"/>
          <a:sy n="95" d="100"/>
        </p:scale>
        <p:origin x="824" y="168"/>
      </p:cViewPr>
      <p:guideLst>
        <p:guide pos="7680"/>
        <p:guide pos="816"/>
        <p:guide pos="6864"/>
        <p:guide orient="horz" pos="1117"/>
        <p:guide orient="horz" pos="4042"/>
      </p:guideLst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20DB9D-8536-654A-936B-4C4EC4233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AF7E-1FE2-F140-8E54-7F1304870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B166-B96F-EE47-9501-37B4AB1343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E391-0CC3-984B-BADC-3F172DAE7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6583-E180-2747-A1B1-5A1532667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B0FC-F5C7-4E4E-B46D-C2684C3E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9349" y="2680320"/>
            <a:ext cx="10428651" cy="1557127"/>
          </a:xfrm>
        </p:spPr>
        <p:txBody>
          <a:bodyPr anchor="ctr"/>
          <a:lstStyle>
            <a:lvl1pPr algn="l">
              <a:defRPr sz="6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349" y="4329522"/>
            <a:ext cx="10428651" cy="1655762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44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40016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139EB-C59A-B04F-A127-B05FF85DB5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1800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F8E699-5C58-DF40-ACCB-499480EBE8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016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CDC-8721-3441-81D3-21F4909EB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79966"/>
            <a:ext cx="11328829" cy="624537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0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2133600" y="2147664"/>
            <a:ext cx="79248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700834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540008"/>
            <a:ext cx="7008349" cy="294218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dirty="0"/>
              <a:t>n=100,000; Further explanations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SOURCE: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1369230" y="1340768"/>
            <a:ext cx="9453541" cy="47525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900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91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800" y="1649832"/>
            <a:ext cx="11328829" cy="419693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1132882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242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97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36027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7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685A54-B33E-9242-83DB-941F6A0A11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96015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BE5EC-2A53-374F-B86F-D18AA5EEAB0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60229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0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D6EFB9-9230-4B7B-84CF-BF17657CE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51" r:id="rId2"/>
    <p:sldLayoutId id="2147484035" r:id="rId3"/>
    <p:sldLayoutId id="2147484055" r:id="rId4"/>
    <p:sldLayoutId id="2147484056" r:id="rId5"/>
    <p:sldLayoutId id="2147484038" r:id="rId6"/>
    <p:sldLayoutId id="2147483978" r:id="rId7"/>
    <p:sldLayoutId id="2147484052" r:id="rId8"/>
    <p:sldLayoutId id="2147484053" r:id="rId9"/>
    <p:sldLayoutId id="2147484054" r:id="rId10"/>
    <p:sldLayoutId id="2147484057" r:id="rId11"/>
  </p:sldLayoutIdLst>
  <p:hf hdr="0" dt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None/>
        <a:defRPr sz="2000" kern="800" spc="-13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r-markdow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69F-DECD-A248-A8E1-158B589A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7BB-16D8-604D-80B7-942E0856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19204"/>
            <a:ext cx="11328829" cy="51308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Klingons and Romulans were once enemies but have now formed a government and live in a somewhat peaceful democracy.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society has three co-equal houses of government (</a:t>
            </a:r>
            <a:r>
              <a:rPr lang="en-US" b="1" dirty="0"/>
              <a:t>president</a:t>
            </a:r>
            <a:r>
              <a:rPr lang="en-US" dirty="0"/>
              <a:t>, </a:t>
            </a:r>
            <a:r>
              <a:rPr lang="en-US" b="1" dirty="0"/>
              <a:t>senate</a:t>
            </a:r>
            <a:r>
              <a:rPr lang="en-US" dirty="0"/>
              <a:t>, </a:t>
            </a:r>
            <a:r>
              <a:rPr lang="en-US" b="1" dirty="0"/>
              <a:t>congress</a:t>
            </a:r>
            <a:r>
              <a:rPr lang="en-US" dirty="0"/>
              <a:t>) each position is filled by either a </a:t>
            </a:r>
            <a:r>
              <a:rPr lang="en-US" b="1" dirty="0">
                <a:solidFill>
                  <a:srgbClr val="8F6529"/>
                </a:solidFill>
              </a:rPr>
              <a:t>Klingon (K) </a:t>
            </a:r>
            <a:r>
              <a:rPr lang="en-US" dirty="0"/>
              <a:t>or a </a:t>
            </a:r>
            <a:r>
              <a:rPr lang="en-US" b="1" dirty="0">
                <a:solidFill>
                  <a:srgbClr val="D5A66A"/>
                </a:solidFill>
              </a:rPr>
              <a:t>Romulan (R) </a:t>
            </a:r>
            <a:r>
              <a:rPr lang="en-US" dirty="0"/>
              <a:t>as determined by popular vote. Elections take place towards the end of the year and the term starts at the beginning of the following year.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Presidential Bodies</a:t>
            </a:r>
            <a:r>
              <a:rPr lang="en-US" dirty="0"/>
              <a:t> are elected every 4 years (e.g., 2298, 2302, 2306,...).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Senators</a:t>
            </a:r>
            <a:r>
              <a:rPr lang="en-US" dirty="0"/>
              <a:t> and </a:t>
            </a:r>
            <a:r>
              <a:rPr lang="en-US" b="1" dirty="0"/>
              <a:t>Congressional Representatives </a:t>
            </a:r>
            <a:r>
              <a:rPr lang="en-US" dirty="0"/>
              <a:t>elections happen every 2 years (e.g., 2298, 2300, 2302,...). Although Senators and Congressional Representatives serve 6 and 2 year terms respectively, the open seats are staggered to maintain some continuity in the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laws require some cooperation between all 3 houses of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either a </a:t>
            </a:r>
            <a:r>
              <a:rPr lang="en-US" b="1" dirty="0">
                <a:solidFill>
                  <a:srgbClr val="8F6529"/>
                </a:solidFill>
              </a:rPr>
              <a:t>Klingon (K) </a:t>
            </a:r>
            <a:r>
              <a:rPr lang="en-US" dirty="0"/>
              <a:t>or a </a:t>
            </a:r>
            <a:r>
              <a:rPr lang="en-US" b="1" dirty="0">
                <a:solidFill>
                  <a:srgbClr val="D5A66A"/>
                </a:solidFill>
              </a:rPr>
              <a:t>Romulan (R). </a:t>
            </a:r>
            <a:r>
              <a:rPr lang="en-US" dirty="0"/>
              <a:t>Use the data provided to write an op-ed styled article in </a:t>
            </a:r>
            <a:r>
              <a:rPr lang="en-US" dirty="0" err="1"/>
              <a:t>rmarkdown</a:t>
            </a:r>
            <a:r>
              <a:rPr lang="en-US" dirty="0"/>
              <a:t> (or </a:t>
            </a:r>
            <a:r>
              <a:rPr lang="en-US" dirty="0" err="1"/>
              <a:t>Jupyter</a:t>
            </a:r>
            <a:r>
              <a:rPr lang="en-US" dirty="0"/>
              <a:t> notebook), including your code, that convincingly demonstrate why your species is the best at governing the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fake news – you must use the actual data provided and sound statistical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which house is more relevant. Look at different time windows. Use different techniques (e.g., regression).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me an email with the URL with your article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20692-B705-4347-912B-C934260FFC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3ECF-63B7-E443-953E-5FF8D6B1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 Assignments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A67F12-BC63-1D44-B808-13CA45141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22658"/>
              </p:ext>
            </p:extLst>
          </p:nvPr>
        </p:nvGraphicFramePr>
        <p:xfrm>
          <a:off x="431800" y="1219200"/>
          <a:ext cx="11328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99536003"/>
                    </a:ext>
                  </a:extLst>
                </a:gridCol>
                <a:gridCol w="8255000">
                  <a:extLst>
                    <a:ext uri="{9D8B030D-6E8A-4147-A177-3AD203B41FA5}">
                      <a16:colId xmlns:a16="http://schemas.microsoft.com/office/drawing/2014/main" val="117649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Klingon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9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Romulan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1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Klingon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1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Jenny 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Romulan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1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Klingon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4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Kylee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Romulan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4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Klingon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Romulan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625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7561-9AF1-C440-8F9A-1511DA931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B909-207F-E243-88E4-0FB3B38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Alternative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2198-A1B4-924F-9E95-073AA7A40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1A7ABD-A9B7-3042-A5EF-78333472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https://r4ds.had.co.nz/r-markdown.html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to this fun podcast from NPR Marketplace: https://</a:t>
            </a:r>
            <a:r>
              <a:rPr lang="en-US" dirty="0" err="1"/>
              <a:t>qz.com</a:t>
            </a:r>
            <a:r>
              <a:rPr lang="en-US" dirty="0"/>
              <a:t>/496031/podcast-the-fine-art-of-making-data-into-sound/</a:t>
            </a:r>
          </a:p>
        </p:txBody>
      </p:sp>
    </p:spTree>
    <p:extLst>
      <p:ext uri="{BB962C8B-B14F-4D97-AF65-F5344CB8AC3E}">
        <p14:creationId xmlns:p14="http://schemas.microsoft.com/office/powerpoint/2010/main" val="34347851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8E13485-39BB-6D44-A7B3-F8954A06E024}" vid="{C1617574-1BFE-0246-9F7B-D2AD90166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4345</TotalTime>
  <Words>314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2_Office Theme</vt:lpstr>
      <vt:lpstr>Homework 1</vt:lpstr>
      <vt:lpstr>HW1 Assignments</vt:lpstr>
      <vt:lpstr>Reading 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495r – Presenting Data</dc:title>
  <dc:creator>Microsoft Office User</dc:creator>
  <cp:lastModifiedBy>Microsoft Office User</cp:lastModifiedBy>
  <cp:revision>57</cp:revision>
  <dcterms:created xsi:type="dcterms:W3CDTF">2020-10-07T12:45:32Z</dcterms:created>
  <dcterms:modified xsi:type="dcterms:W3CDTF">2020-10-15T02:19:58Z</dcterms:modified>
</cp:coreProperties>
</file>