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8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9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0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1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2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3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Ex1.xml" ContentType="application/vnd.ms-office.chartex+xml"/>
  <Override PartName="/ppt/charts/style19.xml" ContentType="application/vnd.ms-office.chartstyle+xml"/>
  <Override PartName="/ppt/charts/colors19.xml" ContentType="application/vnd.ms-office.chartcolorstyle+xml"/>
  <Override PartName="/ppt/charts/chart19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0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1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3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4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5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6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7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15.xml" ContentType="application/vnd.openxmlformats-officedocument.presentationml.notesSlide+xml"/>
  <Override PartName="/ppt/charts/chart28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29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0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drawings/drawing1.xml" ContentType="application/vnd.openxmlformats-officedocument.drawingml.chartshapes+xml"/>
  <Override PartName="/ppt/notesSlides/notesSlide16.xml" ContentType="application/vnd.openxmlformats-officedocument.presentationml.notesSlide+xml"/>
  <Override PartName="/ppt/charts/chart31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32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3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notesSlides/notesSlide28.xml" ContentType="application/vnd.openxmlformats-officedocument.presentationml.notesSlide+xml"/>
  <Override PartName="/ppt/charts/chart34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5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6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notesSlides/notesSlide29.xml" ContentType="application/vnd.openxmlformats-officedocument.presentationml.notesSlide+xml"/>
  <Override PartName="/ppt/charts/chart37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8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notesSlides/notesSlide30.xml" ContentType="application/vnd.openxmlformats-officedocument.presentationml.notesSlide+xml"/>
  <Override PartName="/ppt/charts/chart39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0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notesSlides/notesSlide31.xml" ContentType="application/vnd.openxmlformats-officedocument.presentationml.notesSlide+xml"/>
  <Override PartName="/ppt/charts/chart41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2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3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notesSlides/notesSlide32.xml" ContentType="application/vnd.openxmlformats-officedocument.presentationml.notesSlide+xml"/>
  <Override PartName="/ppt/charts/chart44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5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6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7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8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49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0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6" r:id="rId1"/>
  </p:sldMasterIdLst>
  <p:notesMasterIdLst>
    <p:notesMasterId r:id="rId72"/>
  </p:notesMasterIdLst>
  <p:sldIdLst>
    <p:sldId id="256" r:id="rId2"/>
    <p:sldId id="257" r:id="rId3"/>
    <p:sldId id="259" r:id="rId4"/>
    <p:sldId id="258" r:id="rId5"/>
    <p:sldId id="261" r:id="rId6"/>
    <p:sldId id="1491" r:id="rId7"/>
    <p:sldId id="1513" r:id="rId8"/>
    <p:sldId id="1516" r:id="rId9"/>
    <p:sldId id="1514" r:id="rId10"/>
    <p:sldId id="1507" r:id="rId11"/>
    <p:sldId id="1501" r:id="rId12"/>
    <p:sldId id="1494" r:id="rId13"/>
    <p:sldId id="1499" r:id="rId14"/>
    <p:sldId id="1500" r:id="rId15"/>
    <p:sldId id="1509" r:id="rId16"/>
    <p:sldId id="1495" r:id="rId17"/>
    <p:sldId id="1503" r:id="rId18"/>
    <p:sldId id="1496" r:id="rId19"/>
    <p:sldId id="1497" r:id="rId20"/>
    <p:sldId id="1498" r:id="rId21"/>
    <p:sldId id="1504" r:id="rId22"/>
    <p:sldId id="1523" r:id="rId23"/>
    <p:sldId id="1524" r:id="rId24"/>
    <p:sldId id="1506" r:id="rId25"/>
    <p:sldId id="1525" r:id="rId26"/>
    <p:sldId id="1505" r:id="rId27"/>
    <p:sldId id="1526" r:id="rId28"/>
    <p:sldId id="1527" r:id="rId29"/>
    <p:sldId id="1528" r:id="rId30"/>
    <p:sldId id="1529" r:id="rId31"/>
    <p:sldId id="1515" r:id="rId32"/>
    <p:sldId id="1517" r:id="rId33"/>
    <p:sldId id="1518" r:id="rId34"/>
    <p:sldId id="1519" r:id="rId35"/>
    <p:sldId id="1520" r:id="rId36"/>
    <p:sldId id="1511" r:id="rId37"/>
    <p:sldId id="1561" r:id="rId38"/>
    <p:sldId id="1508" r:id="rId39"/>
    <p:sldId id="1492" r:id="rId40"/>
    <p:sldId id="1512" r:id="rId41"/>
    <p:sldId id="1534" r:id="rId42"/>
    <p:sldId id="1562" r:id="rId43"/>
    <p:sldId id="1535" r:id="rId44"/>
    <p:sldId id="1536" r:id="rId45"/>
    <p:sldId id="1537" r:id="rId46"/>
    <p:sldId id="1558" r:id="rId47"/>
    <p:sldId id="1559" r:id="rId48"/>
    <p:sldId id="1538" r:id="rId49"/>
    <p:sldId id="1539" r:id="rId50"/>
    <p:sldId id="1540" r:id="rId51"/>
    <p:sldId id="1541" r:id="rId52"/>
    <p:sldId id="1542" r:id="rId53"/>
    <p:sldId id="1543" r:id="rId54"/>
    <p:sldId id="1544" r:id="rId55"/>
    <p:sldId id="1545" r:id="rId56"/>
    <p:sldId id="1546" r:id="rId57"/>
    <p:sldId id="1547" r:id="rId58"/>
    <p:sldId id="1548" r:id="rId59"/>
    <p:sldId id="1552" r:id="rId60"/>
    <p:sldId id="1553" r:id="rId61"/>
    <p:sldId id="1549" r:id="rId62"/>
    <p:sldId id="1550" r:id="rId63"/>
    <p:sldId id="1555" r:id="rId64"/>
    <p:sldId id="1556" r:id="rId65"/>
    <p:sldId id="1560" r:id="rId66"/>
    <p:sldId id="1530" r:id="rId67"/>
    <p:sldId id="1532" r:id="rId68"/>
    <p:sldId id="1533" r:id="rId69"/>
    <p:sldId id="1521" r:id="rId70"/>
    <p:sldId id="1522" r:id="rId71"/>
  </p:sldIdLst>
  <p:sldSz cx="9144000" cy="6858000" type="screen4x3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5760">
          <p15:clr>
            <a:srgbClr val="A4A3A4"/>
          </p15:clr>
        </p15:guide>
        <p15:guide id="4" pos="612">
          <p15:clr>
            <a:srgbClr val="A4A3A4"/>
          </p15:clr>
        </p15:guide>
        <p15:guide id="5" pos="5148">
          <p15:clr>
            <a:srgbClr val="A4A3A4"/>
          </p15:clr>
        </p15:guide>
        <p15:guide id="6" orient="horz" pos="1117">
          <p15:clr>
            <a:srgbClr val="A4A3A4"/>
          </p15:clr>
        </p15:guide>
        <p15:guide id="7" orient="horz" pos="40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24"/>
    <p:restoredTop sz="91696" autoAdjust="0"/>
  </p:normalViewPr>
  <p:slideViewPr>
    <p:cSldViewPr snapToGrid="0" snapToObjects="1">
      <p:cViewPr varScale="1">
        <p:scale>
          <a:sx n="105" d="100"/>
          <a:sy n="105" d="100"/>
        </p:scale>
        <p:origin x="822" y="78"/>
      </p:cViewPr>
      <p:guideLst>
        <p:guide pos="5760"/>
        <p:guide pos="612"/>
        <p:guide pos="5148"/>
        <p:guide orient="horz" pos="1117"/>
        <p:guide orient="horz" pos="4042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Relationship Id="rId4" Type="http://schemas.openxmlformats.org/officeDocument/2006/relationships/chartUserShapes" Target="../drawings/drawing1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package" Target="../embeddings/Microsoft_Excel_Worksheet1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84-BA41-908E-347DC24E42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84-BA41-908E-347DC24E42E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84-BA41-908E-347DC24E42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591584"/>
        <c:axId val="41871808"/>
      </c:barChart>
      <c:catAx>
        <c:axId val="87591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71808"/>
        <c:crosses val="autoZero"/>
        <c:auto val="1"/>
        <c:lblAlgn val="ctr"/>
        <c:lblOffset val="100"/>
        <c:noMultiLvlLbl val="0"/>
      </c:catAx>
      <c:valAx>
        <c:axId val="41871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9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7CA4-C849-A058-CA75B1914816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CA4-C849-A058-CA75B1914816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CA4-C849-A058-CA75B1914816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CA4-C849-A058-CA75B1914816}"/>
              </c:ext>
            </c:extLst>
          </c:dPt>
          <c:dPt>
            <c:idx val="5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CA4-C849-A058-CA75B1914816}"/>
              </c:ext>
            </c:extLst>
          </c:dPt>
          <c:cat>
            <c:strRef>
              <c:f>Sheet1!$A$2:$A$7</c:f>
              <c:strCache>
                <c:ptCount val="6"/>
                <c:pt idx="0">
                  <c:v>Salary</c:v>
                </c:pt>
                <c:pt idx="1">
                  <c:v>Bonus</c:v>
                </c:pt>
                <c:pt idx="2">
                  <c:v>Tips</c:v>
                </c:pt>
                <c:pt idx="3">
                  <c:v>Taxes</c:v>
                </c:pt>
                <c:pt idx="4">
                  <c:v>Tithing</c:v>
                </c:pt>
                <c:pt idx="5">
                  <c:v>Expenses</c:v>
                </c:pt>
              </c:strCache>
            </c:strRef>
          </c:cat>
          <c:val>
            <c:numRef>
              <c:f>Sheet1!$B$2:$B$7</c:f>
              <c:numCache>
                <c:formatCode>"$"#,##0_);[Red]\("$"#,##0\)</c:formatCode>
                <c:ptCount val="6"/>
                <c:pt idx="0">
                  <c:v>60000</c:v>
                </c:pt>
                <c:pt idx="1">
                  <c:v>60000</c:v>
                </c:pt>
                <c:pt idx="2">
                  <c:v>70000</c:v>
                </c:pt>
                <c:pt idx="3">
                  <c:v>40000</c:v>
                </c:pt>
                <c:pt idx="4">
                  <c:v>33880</c:v>
                </c:pt>
                <c:pt idx="5">
                  <c:v>3880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79-FE40-AB58-76743AA627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CA4-C849-A058-CA75B191481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7CA4-C849-A058-CA75B1914816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CA4-C849-A058-CA75B1914816}"/>
              </c:ext>
            </c:extLst>
          </c:dPt>
          <c:cat>
            <c:strRef>
              <c:f>Sheet1!$A$2:$A$7</c:f>
              <c:strCache>
                <c:ptCount val="6"/>
                <c:pt idx="0">
                  <c:v>Salary</c:v>
                </c:pt>
                <c:pt idx="1">
                  <c:v>Bonus</c:v>
                </c:pt>
                <c:pt idx="2">
                  <c:v>Tips</c:v>
                </c:pt>
                <c:pt idx="3">
                  <c:v>Taxes</c:v>
                </c:pt>
                <c:pt idx="4">
                  <c:v>Tithing</c:v>
                </c:pt>
                <c:pt idx="5">
                  <c:v>Expenses</c:v>
                </c:pt>
              </c:strCache>
            </c:strRef>
          </c:cat>
          <c:val>
            <c:numRef>
              <c:f>Sheet1!$C$2:$C$7</c:f>
              <c:numCache>
                <c:formatCode>"$"#,##0_);[Red]\("$"#,##0\)</c:formatCode>
                <c:ptCount val="6"/>
                <c:pt idx="1">
                  <c:v>10000</c:v>
                </c:pt>
                <c:pt idx="2">
                  <c:v>2000</c:v>
                </c:pt>
                <c:pt idx="3">
                  <c:v>30000</c:v>
                </c:pt>
                <c:pt idx="4">
                  <c:v>6120</c:v>
                </c:pt>
                <c:pt idx="5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79-FE40-AB58-76743AA627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6"/>
        <c:overlap val="100"/>
        <c:axId val="4299728"/>
        <c:axId val="2097532799"/>
      </c:barChart>
      <c:catAx>
        <c:axId val="429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532799"/>
        <c:crosses val="autoZero"/>
        <c:auto val="1"/>
        <c:lblAlgn val="ctr"/>
        <c:lblOffset val="100"/>
        <c:noMultiLvlLbl val="0"/>
      </c:catAx>
      <c:valAx>
        <c:axId val="2097532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79-FE40-AB58-76743AA627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79-FE40-AB58-76743AA627D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79-FE40-AB58-76743AA627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299728"/>
        <c:axId val="2097532799"/>
      </c:barChart>
      <c:catAx>
        <c:axId val="4299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532799"/>
        <c:crosses val="autoZero"/>
        <c:auto val="1"/>
        <c:lblAlgn val="ctr"/>
        <c:lblOffset val="100"/>
        <c:noMultiLvlLbl val="0"/>
      </c:catAx>
      <c:valAx>
        <c:axId val="20975327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79-FE40-AB58-76743AA627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79-FE40-AB58-76743AA627D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79-FE40-AB58-76743AA627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99728"/>
        <c:axId val="2097532799"/>
      </c:lineChart>
      <c:catAx>
        <c:axId val="429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532799"/>
        <c:crosses val="autoZero"/>
        <c:auto val="1"/>
        <c:lblAlgn val="ctr"/>
        <c:lblOffset val="100"/>
        <c:noMultiLvlLbl val="0"/>
      </c:catAx>
      <c:valAx>
        <c:axId val="2097532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79-FE40-AB58-76743AA627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79-FE40-AB58-76743AA627D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79-FE40-AB58-76743AA627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99728"/>
        <c:axId val="2097532799"/>
      </c:areaChart>
      <c:catAx>
        <c:axId val="429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532799"/>
        <c:crosses val="autoZero"/>
        <c:auto val="1"/>
        <c:lblAlgn val="ctr"/>
        <c:lblOffset val="100"/>
        <c:noMultiLvlLbl val="0"/>
      </c:catAx>
      <c:valAx>
        <c:axId val="2097532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7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33-0543-BAFB-9EE59DDAE5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33-0543-BAFB-9EE59DDAE5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575888"/>
        <c:axId val="115577520"/>
      </c:areaChart>
      <c:dateAx>
        <c:axId val="115575888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577520"/>
        <c:crosses val="autoZero"/>
        <c:auto val="1"/>
        <c:lblOffset val="100"/>
        <c:baseTimeUnit val="days"/>
      </c:dateAx>
      <c:valAx>
        <c:axId val="11557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575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F0D-B94E-8061-768B8CCF5C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9914431"/>
        <c:axId val="530406367"/>
      </c:scatterChart>
      <c:valAx>
        <c:axId val="5299144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406367"/>
        <c:crosses val="autoZero"/>
        <c:crossBetween val="midCat"/>
      </c:valAx>
      <c:valAx>
        <c:axId val="530406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9144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6EB4-864E-81F5-2E186E607E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510929631"/>
        <c:axId val="530346271"/>
      </c:bubbleChart>
      <c:valAx>
        <c:axId val="510929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346271"/>
        <c:crosses val="autoZero"/>
        <c:crossBetween val="midCat"/>
      </c:valAx>
      <c:valAx>
        <c:axId val="530346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9296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7E1-514D-8451-0957E09A9C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7E1-514D-8451-0957E09A9C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7E1-514D-8451-0957E09A9C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7E1-514D-8451-0957E09A9C1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F1-C549-902A-D396FFEC4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7E-994F-A1DF-16E011C5D5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7E-994F-A1DF-16E011C5D5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7E-994F-A1DF-16E011C5D5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7E-994F-A1DF-16E011C5D54F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F1-C549-902A-D396FFEC4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6B1-434A-855A-98209CD8C1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6B1-434A-855A-98209CD8C1C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6B1-434A-855A-98209CD8C1C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6B1-434A-855A-98209CD8C1C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6B1-434A-855A-98209CD8C1C8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BE-2D4C-8FF9-A37BE6C9D3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84-BA41-908E-347DC24E42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84-BA41-908E-347DC24E42E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84-BA41-908E-347DC24E42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591584"/>
        <c:axId val="41871808"/>
      </c:barChart>
      <c:catAx>
        <c:axId val="87591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71808"/>
        <c:crosses val="autoZero"/>
        <c:auto val="1"/>
        <c:lblAlgn val="ctr"/>
        <c:lblOffset val="100"/>
        <c:noMultiLvlLbl val="0"/>
      </c:catAx>
      <c:valAx>
        <c:axId val="41871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9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9F-774C-84AE-87199D5423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9F-774C-84AE-87199D5423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9F-774C-84AE-87199D5423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50784"/>
        <c:axId val="91716368"/>
      </c:barChart>
      <c:catAx>
        <c:axId val="485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716368"/>
        <c:crosses val="autoZero"/>
        <c:auto val="1"/>
        <c:lblAlgn val="ctr"/>
        <c:lblOffset val="100"/>
        <c:noMultiLvlLbl val="0"/>
      </c:catAx>
      <c:valAx>
        <c:axId val="9171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54-B946-8581-074707DA3A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971792"/>
        <c:axId val="90915520"/>
      </c:barChart>
      <c:catAx>
        <c:axId val="4297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15520"/>
        <c:crosses val="autoZero"/>
        <c:auto val="1"/>
        <c:lblAlgn val="ctr"/>
        <c:lblOffset val="100"/>
        <c:noMultiLvlLbl val="0"/>
      </c:catAx>
      <c:valAx>
        <c:axId val="9091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7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3D</a:t>
            </a:r>
          </a:p>
        </c:rich>
      </c:tx>
      <c:layout>
        <c:manualLayout>
          <c:xMode val="edge"/>
          <c:yMode val="edge"/>
          <c:x val="1.8358036636611366E-2"/>
          <c:y val="2.57898182609783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line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76200">
              <a:noFill/>
            </a:ln>
            <a:effectLst/>
            <a:sp3d/>
          </c:spPr>
          <c:cat>
            <c:strRef>
              <c:f>Sheet1!$A$2:$A$5</c:f>
              <c:strCache>
                <c:ptCount val="4"/>
                <c:pt idx="0">
                  <c:v>Q1-2020</c:v>
                </c:pt>
                <c:pt idx="1">
                  <c:v>Q2-2020</c:v>
                </c:pt>
                <c:pt idx="2">
                  <c:v>Q3-2020</c:v>
                </c:pt>
                <c:pt idx="3">
                  <c:v>Q4-2020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0.6</c:v>
                </c:pt>
                <c:pt idx="2">
                  <c:v>0.8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4E-E64B-9711-562A6BBCA8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642560"/>
        <c:axId val="32644192"/>
        <c:axId val="17447776"/>
      </c:line3DChart>
      <c:catAx>
        <c:axId val="3264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44192"/>
        <c:crosses val="autoZero"/>
        <c:auto val="1"/>
        <c:lblAlgn val="ctr"/>
        <c:lblOffset val="100"/>
        <c:noMultiLvlLbl val="0"/>
      </c:catAx>
      <c:valAx>
        <c:axId val="32644192"/>
        <c:scaling>
          <c:orientation val="minMax"/>
          <c:max val="1.0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42560"/>
        <c:crosses val="autoZero"/>
        <c:crossBetween val="between"/>
      </c:valAx>
      <c:serAx>
        <c:axId val="1744777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44192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3D</a:t>
            </a:r>
          </a:p>
        </c:rich>
      </c:tx>
      <c:layout>
        <c:manualLayout>
          <c:xMode val="edge"/>
          <c:yMode val="edge"/>
          <c:x val="3.8197634263574041E-3"/>
          <c:y val="5.15796155734698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Acme</c:v>
                </c:pt>
                <c:pt idx="1">
                  <c:v>MakerCo</c:v>
                </c:pt>
                <c:pt idx="2">
                  <c:v>BuiltIt</c:v>
                </c:pt>
                <c:pt idx="3">
                  <c:v>Producer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1F-0849-8623-75035BB42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6"/>
        <c:shape val="box"/>
        <c:axId val="4299728"/>
        <c:axId val="2097532799"/>
        <c:axId val="0"/>
      </c:bar3DChart>
      <c:catAx>
        <c:axId val="429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532799"/>
        <c:crosses val="autoZero"/>
        <c:auto val="1"/>
        <c:lblAlgn val="ctr"/>
        <c:lblOffset val="100"/>
        <c:noMultiLvlLbl val="0"/>
      </c:catAx>
      <c:valAx>
        <c:axId val="20975327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99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3D</a:t>
            </a:r>
          </a:p>
        </c:rich>
      </c:tx>
      <c:layout>
        <c:manualLayout>
          <c:xMode val="edge"/>
          <c:yMode val="edge"/>
          <c:x val="1.8358036636611366E-2"/>
          <c:y val="2.57898182609783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40"/>
      <c:rotY val="0"/>
      <c:rAngAx val="0"/>
      <c:perspective val="7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76200"/>
          </c:spPr>
          <c:dPt>
            <c:idx val="0"/>
            <c:bubble3D val="0"/>
            <c:spPr>
              <a:solidFill>
                <a:schemeClr val="accent1"/>
              </a:solidFill>
              <a:ln w="762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8CE6-8A49-B1E5-957CDA2839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762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8CE6-8A49-B1E5-957CDA2839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762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8CE6-8A49-B1E5-957CDA2839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762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8CE6-8A49-B1E5-957CDA2839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VW</c:v>
                </c:pt>
                <c:pt idx="1">
                  <c:v>BWM</c:v>
                </c:pt>
                <c:pt idx="2">
                  <c:v>Volvo</c:v>
                </c:pt>
                <c:pt idx="3">
                  <c:v>Audi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0.15</c:v>
                </c:pt>
                <c:pt idx="1">
                  <c:v>0.2</c:v>
                </c:pt>
                <c:pt idx="2">
                  <c:v>0.15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E-E64B-9711-562A6BBCA8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Too Much Ink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line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25400"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Sheet1!$A$2:$A$5</c:f>
              <c:strCache>
                <c:ptCount val="4"/>
                <c:pt idx="0">
                  <c:v>Q1-2020</c:v>
                </c:pt>
                <c:pt idx="1">
                  <c:v>Q2-2020</c:v>
                </c:pt>
                <c:pt idx="2">
                  <c:v>Q3-2020</c:v>
                </c:pt>
                <c:pt idx="3">
                  <c:v>Q4-2020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0.6</c:v>
                </c:pt>
                <c:pt idx="2">
                  <c:v>0.8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4E-E64B-9711-562A6BBCA8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642560"/>
        <c:axId val="32644192"/>
        <c:axId val="17447776"/>
      </c:line3DChart>
      <c:catAx>
        <c:axId val="32642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44192"/>
        <c:crosses val="autoZero"/>
        <c:auto val="1"/>
        <c:lblAlgn val="ctr"/>
        <c:lblOffset val="100"/>
        <c:noMultiLvlLbl val="0"/>
      </c:catAx>
      <c:valAx>
        <c:axId val="32644192"/>
        <c:scaling>
          <c:orientation val="minMax"/>
          <c:max val="1.05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42560"/>
        <c:crosses val="autoZero"/>
        <c:crossBetween val="between"/>
      </c:valAx>
      <c:serAx>
        <c:axId val="1744777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44192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3D</a:t>
            </a:r>
          </a:p>
        </c:rich>
      </c:tx>
      <c:layout>
        <c:manualLayout>
          <c:xMode val="edge"/>
          <c:yMode val="edge"/>
          <c:x val="3.8197634263574041E-3"/>
          <c:y val="5.15796155734698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Acme</c:v>
                </c:pt>
                <c:pt idx="1">
                  <c:v>MakerCo</c:v>
                </c:pt>
                <c:pt idx="2">
                  <c:v>BuiltIt</c:v>
                </c:pt>
                <c:pt idx="3">
                  <c:v>Producer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1F-0849-8623-75035BB42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4299728"/>
        <c:axId val="2097532799"/>
        <c:axId val="0"/>
      </c:bar3DChart>
      <c:catAx>
        <c:axId val="429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532799"/>
        <c:crosses val="autoZero"/>
        <c:auto val="1"/>
        <c:lblAlgn val="ctr"/>
        <c:lblOffset val="100"/>
        <c:noMultiLvlLbl val="0"/>
      </c:catAx>
      <c:valAx>
        <c:axId val="2097532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Formatting</a:t>
            </a:r>
          </a:p>
        </c:rich>
      </c:tx>
      <c:layout>
        <c:manualLayout>
          <c:xMode val="edge"/>
          <c:yMode val="edge"/>
          <c:x val="1.8358036636611366E-2"/>
          <c:y val="2.57898182609783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8CE6-8A49-B1E5-957CDA2839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8CE6-8A49-B1E5-957CDA2839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8CE6-8A49-B1E5-957CDA2839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8CE6-8A49-B1E5-957CDA2839F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CE6-8A49-B1E5-957CDA2839F4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CE6-8A49-B1E5-957CDA2839F4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CE6-8A49-B1E5-957CDA2839F4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8CE6-8A49-B1E5-957CDA2839F4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VW</c:v>
                </c:pt>
                <c:pt idx="1">
                  <c:v>BWM</c:v>
                </c:pt>
                <c:pt idx="2">
                  <c:v>Volvo</c:v>
                </c:pt>
                <c:pt idx="3">
                  <c:v>Audi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0.15</c:v>
                </c:pt>
                <c:pt idx="1">
                  <c:v>0.2</c:v>
                </c:pt>
                <c:pt idx="2">
                  <c:v>0.15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E-E64B-9711-562A6BBCA801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0B-2C47-83D6-9159626DA6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50B-2C47-83D6-9159626DA6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50B-2C47-83D6-9159626DA64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963-2A42-8CB7-2767A75E8F5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50B-2C47-83D6-9159626DA64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0B-2C47-83D6-9159626DA64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0B-2C47-83D6-9159626DA64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F50B-2C47-83D6-9159626DA6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Bar</c:v>
                </c:pt>
                <c:pt idx="1">
                  <c:v>Line</c:v>
                </c:pt>
                <c:pt idx="2">
                  <c:v>Scatterplot</c:v>
                </c:pt>
                <c:pt idx="3">
                  <c:v>Pie</c:v>
                </c:pt>
                <c:pt idx="4">
                  <c:v>Something else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0.6</c:v>
                </c:pt>
                <c:pt idx="1">
                  <c:v>0.2</c:v>
                </c:pt>
                <c:pt idx="2">
                  <c:v>0.1</c:v>
                </c:pt>
                <c:pt idx="3">
                  <c:v>0.03</c:v>
                </c:pt>
                <c:pt idx="4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0B-2C47-83D6-9159626DA6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Overall Win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2018 - Q4</c:v>
                </c:pt>
                <c:pt idx="1">
                  <c:v>2019 - Q1</c:v>
                </c:pt>
                <c:pt idx="2">
                  <c:v>2019 - Q2</c:v>
                </c:pt>
                <c:pt idx="3">
                  <c:v>2019 - Q3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0.44</c:v>
                </c:pt>
                <c:pt idx="1">
                  <c:v>0.42</c:v>
                </c:pt>
                <c:pt idx="2">
                  <c:v>0.44</c:v>
                </c:pt>
                <c:pt idx="3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12-2448-9930-137720249D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Win Rate with Advance Analytics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2018 - Q4</c:v>
                </c:pt>
                <c:pt idx="1">
                  <c:v>2019 - Q1</c:v>
                </c:pt>
                <c:pt idx="2">
                  <c:v>2019 - Q2</c:v>
                </c:pt>
                <c:pt idx="3">
                  <c:v>2019 - Q3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0.6</c:v>
                </c:pt>
                <c:pt idx="1">
                  <c:v>0.56000000000000005</c:v>
                </c:pt>
                <c:pt idx="2">
                  <c:v>0.48</c:v>
                </c:pt>
                <c:pt idx="3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12-2448-9930-137720249D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4352127"/>
        <c:axId val="583310415"/>
      </c:barChart>
      <c:catAx>
        <c:axId val="584352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310415"/>
        <c:crosses val="autoZero"/>
        <c:auto val="1"/>
        <c:lblAlgn val="ctr"/>
        <c:lblOffset val="100"/>
        <c:noMultiLvlLbl val="0"/>
      </c:catAx>
      <c:valAx>
        <c:axId val="583310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352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Line</a:t>
            </a:r>
            <a:r>
              <a:rPr lang="en-US" baseline="0" dirty="0"/>
              <a:t> Chart</a:t>
            </a:r>
            <a:endParaRPr lang="en-US" dirty="0"/>
          </a:p>
        </c:rich>
      </c:tx>
      <c:layout>
        <c:manualLayout>
          <c:xMode val="edge"/>
          <c:yMode val="edge"/>
          <c:x val="1.8358036636611366E-2"/>
          <c:y val="2.57898182609783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Q1-2020</c:v>
                </c:pt>
                <c:pt idx="1">
                  <c:v>Q2-2020</c:v>
                </c:pt>
                <c:pt idx="2">
                  <c:v>Q3-2020</c:v>
                </c:pt>
                <c:pt idx="3">
                  <c:v>Q4-2020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0.6</c:v>
                </c:pt>
                <c:pt idx="2">
                  <c:v>0.8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4E-E64B-9711-562A6BBCA8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642560"/>
        <c:axId val="32644192"/>
      </c:lineChart>
      <c:catAx>
        <c:axId val="3264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44192"/>
        <c:crosses val="autoZero"/>
        <c:auto val="1"/>
        <c:lblAlgn val="ctr"/>
        <c:lblOffset val="100"/>
        <c:noMultiLvlLbl val="0"/>
      </c:catAx>
      <c:valAx>
        <c:axId val="32644192"/>
        <c:scaling>
          <c:orientation val="minMax"/>
          <c:max val="1.0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42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Overall Win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2018 - Q4</c:v>
                </c:pt>
                <c:pt idx="1">
                  <c:v>2019 - Q1</c:v>
                </c:pt>
                <c:pt idx="2">
                  <c:v>2019 - Q2</c:v>
                </c:pt>
                <c:pt idx="3">
                  <c:v>2019 - Q3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0.44</c:v>
                </c:pt>
                <c:pt idx="1">
                  <c:v>0.42</c:v>
                </c:pt>
                <c:pt idx="2">
                  <c:v>0.44</c:v>
                </c:pt>
                <c:pt idx="3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12-2448-9930-137720249D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Win Rate with Advance Analytics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2018 - Q4</c:v>
                </c:pt>
                <c:pt idx="1">
                  <c:v>2019 - Q1</c:v>
                </c:pt>
                <c:pt idx="2">
                  <c:v>2019 - Q2</c:v>
                </c:pt>
                <c:pt idx="3">
                  <c:v>2019 - Q3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0.6</c:v>
                </c:pt>
                <c:pt idx="1">
                  <c:v>0.56000000000000005</c:v>
                </c:pt>
                <c:pt idx="2">
                  <c:v>0.48</c:v>
                </c:pt>
                <c:pt idx="3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12-2448-9930-137720249D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4352127"/>
        <c:axId val="583310415"/>
      </c:barChart>
      <c:catAx>
        <c:axId val="584352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310415"/>
        <c:crosses val="autoZero"/>
        <c:auto val="1"/>
        <c:lblAlgn val="ctr"/>
        <c:lblOffset val="100"/>
        <c:noMultiLvlLbl val="0"/>
      </c:catAx>
      <c:valAx>
        <c:axId val="583310415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8435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Overall Win Rate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2018 - Q4</c:v>
                </c:pt>
                <c:pt idx="1">
                  <c:v>2019 - Q1</c:v>
                </c:pt>
                <c:pt idx="2">
                  <c:v>2019 - Q2</c:v>
                </c:pt>
                <c:pt idx="3">
                  <c:v>2019 - Q3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0.44</c:v>
                </c:pt>
                <c:pt idx="1">
                  <c:v>0.42</c:v>
                </c:pt>
                <c:pt idx="2">
                  <c:v>0.44</c:v>
                </c:pt>
                <c:pt idx="3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8B-584B-8124-50CB91094D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Win Rate with Advance Analytics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2018 - Q4</c:v>
                </c:pt>
                <c:pt idx="1">
                  <c:v>2019 - Q1</c:v>
                </c:pt>
                <c:pt idx="2">
                  <c:v>2019 - Q2</c:v>
                </c:pt>
                <c:pt idx="3">
                  <c:v>2019 - Q3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0.6</c:v>
                </c:pt>
                <c:pt idx="1">
                  <c:v>0.56000000000000005</c:v>
                </c:pt>
                <c:pt idx="2">
                  <c:v>0.48</c:v>
                </c:pt>
                <c:pt idx="3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8B-584B-8124-50CB91094D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6"/>
        <c:axId val="584352127"/>
        <c:axId val="583310415"/>
      </c:barChart>
      <c:catAx>
        <c:axId val="584352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310415"/>
        <c:crosses val="autoZero"/>
        <c:auto val="1"/>
        <c:lblAlgn val="ctr"/>
        <c:lblOffset val="100"/>
        <c:noMultiLvlLbl val="0"/>
      </c:catAx>
      <c:valAx>
        <c:axId val="583310415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8435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AD-BF4F-B720-47223CE98E9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AD-BF4F-B720-47223CE98E98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AD-BF4F-B720-47223CE98E98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5AD-BF4F-B720-47223CE98E9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5AD-BF4F-B720-47223CE98E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Without Add-on</c:v>
                </c:pt>
                <c:pt idx="1">
                  <c:v>With Add-on</c:v>
                </c:pt>
                <c:pt idx="2">
                  <c:v>With Free Add-on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</c:v>
                </c:pt>
                <c:pt idx="1">
                  <c:v>0.19</c:v>
                </c:pt>
                <c:pt idx="2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5AD-BF4F-B720-47223CE98E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72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51-E442-B2F7-0B75926AAF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51-E442-B2F7-0B75926AAFDB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51-E442-B2F7-0B75926AAFDB}"/>
              </c:ext>
            </c:extLst>
          </c:dPt>
          <c:cat>
            <c:strRef>
              <c:f>Sheet1!$A$2:$A$4</c:f>
              <c:strCache>
                <c:ptCount val="3"/>
                <c:pt idx="0">
                  <c:v>Without Add-on</c:v>
                </c:pt>
                <c:pt idx="1">
                  <c:v>With Add-on</c:v>
                </c:pt>
                <c:pt idx="2">
                  <c:v>With Free Add-on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</c:v>
                </c:pt>
                <c:pt idx="1">
                  <c:v>0.19</c:v>
                </c:pt>
                <c:pt idx="2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F51-E442-B2F7-0B75926AA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72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AD-BF4F-B720-47223CE98E9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AD-BF4F-B720-47223CE98E9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AD-BF4F-B720-47223CE98E9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5AD-BF4F-B720-47223CE98E98}"/>
              </c:ext>
            </c:extLst>
          </c:dPt>
          <c:cat>
            <c:strRef>
              <c:f>Sheet1!$A$2:$A$5</c:f>
              <c:strCache>
                <c:ptCount val="4"/>
                <c:pt idx="0">
                  <c:v>Jazz</c:v>
                </c:pt>
                <c:pt idx="1">
                  <c:v>Blazers</c:v>
                </c:pt>
                <c:pt idx="2">
                  <c:v>Lakers</c:v>
                </c:pt>
                <c:pt idx="3">
                  <c:v>Nuggets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0.65</c:v>
                </c:pt>
                <c:pt idx="1">
                  <c:v>0.15</c:v>
                </c:pt>
                <c:pt idx="2">
                  <c:v>0.13</c:v>
                </c:pt>
                <c:pt idx="3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5AD-BF4F-B720-47223CE98E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FE-BD45-9CB4-273A63E9552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FE-BD45-9CB4-273A63E95528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FE-BD45-9CB4-273A63E95528}"/>
              </c:ext>
            </c:extLst>
          </c:dPt>
          <c:cat>
            <c:strRef>
              <c:f>Sheet1!$A$2:$A$4</c:f>
              <c:strCache>
                <c:ptCount val="3"/>
                <c:pt idx="0">
                  <c:v>Without Add-on</c:v>
                </c:pt>
                <c:pt idx="1">
                  <c:v>With Add-on</c:v>
                </c:pt>
                <c:pt idx="2">
                  <c:v>With Free Add-on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</c:v>
                </c:pt>
                <c:pt idx="1">
                  <c:v>0.19</c:v>
                </c:pt>
                <c:pt idx="2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BFE-BD45-9CB4-273A63E95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72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79-DA48-9B82-E1A9D145EAD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79-DA48-9B82-E1A9D145EAD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79-DA48-9B82-E1A9D145EAD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79-DA48-9B82-E1A9D145EAD3}"/>
              </c:ext>
            </c:extLst>
          </c:dPt>
          <c:cat>
            <c:strRef>
              <c:f>Sheet1!$A$2:$A$5</c:f>
              <c:strCache>
                <c:ptCount val="4"/>
                <c:pt idx="0">
                  <c:v>Jazz</c:v>
                </c:pt>
                <c:pt idx="1">
                  <c:v>Nuggets</c:v>
                </c:pt>
                <c:pt idx="2">
                  <c:v>Lakers</c:v>
                </c:pt>
                <c:pt idx="3">
                  <c:v>Blazers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0.65</c:v>
                </c:pt>
                <c:pt idx="1">
                  <c:v>7.0000000000000007E-2</c:v>
                </c:pt>
                <c:pt idx="2">
                  <c:v>0.13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79-DA48-9B82-E1A9D145E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96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94-B040-A4DC-CF09198B57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B94-B040-A4DC-CF09198B57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B94-B040-A4DC-CF09198B57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B94-B040-A4DC-CF09198B57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B94-B040-A4DC-CF09198B57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94-B040-A4DC-CF09198B57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B94-B040-A4DC-CF09198B57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B94-B040-A4DC-CF09198B57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B94-B040-A4DC-CF09198B57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0%</c:formatCode>
                <c:ptCount val="4"/>
                <c:pt idx="0">
                  <c:v>0.45</c:v>
                </c:pt>
                <c:pt idx="1">
                  <c:v>0.35</c:v>
                </c:pt>
                <c:pt idx="2">
                  <c:v>0.65</c:v>
                </c:pt>
                <c:pt idx="3">
                  <c:v>0.15</c:v>
                </c:pt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B94-B040-A4DC-CF09198B57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7F0-344D-9E28-EE1236A98C6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7F0-344D-9E28-EE1236A98C6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7F0-344D-9E28-EE1236A98C6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7F0-344D-9E28-EE1236A98C6E}"/>
              </c:ext>
            </c:extLst>
          </c:dPt>
          <c:cat>
            <c:strRef>
              <c:f>Sheet1!$A$2:$A$5</c:f>
              <c:strCache>
                <c:ptCount val="4"/>
                <c:pt idx="0">
                  <c:v>Jazz</c:v>
                </c:pt>
                <c:pt idx="1">
                  <c:v>Blazers</c:v>
                </c:pt>
                <c:pt idx="2">
                  <c:v>Lakers</c:v>
                </c:pt>
                <c:pt idx="3">
                  <c:v>All other teams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0.65</c:v>
                </c:pt>
                <c:pt idx="1">
                  <c:v>0.15</c:v>
                </c:pt>
                <c:pt idx="2">
                  <c:v>0.13</c:v>
                </c:pt>
                <c:pt idx="3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F0-344D-9E28-EE1236A98C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Bar Chart</a:t>
            </a:r>
          </a:p>
        </c:rich>
      </c:tx>
      <c:layout>
        <c:manualLayout>
          <c:xMode val="edge"/>
          <c:yMode val="edge"/>
          <c:x val="3.8197634263574041E-3"/>
          <c:y val="5.15796155734698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Acme</c:v>
                </c:pt>
                <c:pt idx="1">
                  <c:v>MakerCo</c:v>
                </c:pt>
                <c:pt idx="2">
                  <c:v>BuiltIt</c:v>
                </c:pt>
                <c:pt idx="3">
                  <c:v>Producer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1F-0849-8623-75035BB42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6"/>
        <c:overlap val="-27"/>
        <c:axId val="4299728"/>
        <c:axId val="2097532799"/>
      </c:barChart>
      <c:catAx>
        <c:axId val="429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532799"/>
        <c:crosses val="autoZero"/>
        <c:auto val="1"/>
        <c:lblAlgn val="ctr"/>
        <c:lblOffset val="100"/>
        <c:noMultiLvlLbl val="0"/>
      </c:catAx>
      <c:valAx>
        <c:axId val="20975327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99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7F0-344D-9E28-EE1236A98C6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7F0-344D-9E28-EE1236A98C6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7F0-344D-9E28-EE1236A98C6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7F0-344D-9E28-EE1236A98C6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6FB-BB44-ACD2-51E8A1AC003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6FB-BB44-ACD2-51E8A1AC003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6FB-BB44-ACD2-51E8A1AC003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6FB-BB44-ACD2-51E8A1AC0038}"/>
              </c:ext>
            </c:extLst>
          </c:dPt>
          <c:cat>
            <c:strRef>
              <c:f>Sheet1!$A$2:$A$9</c:f>
              <c:strCache>
                <c:ptCount val="8"/>
                <c:pt idx="0">
                  <c:v>Jazz</c:v>
                </c:pt>
                <c:pt idx="1">
                  <c:v>Blazers</c:v>
                </c:pt>
                <c:pt idx="2">
                  <c:v>Lakers</c:v>
                </c:pt>
                <c:pt idx="3">
                  <c:v>Nuggets</c:v>
                </c:pt>
                <c:pt idx="4">
                  <c:v>Nets</c:v>
                </c:pt>
                <c:pt idx="5">
                  <c:v>Pacers</c:v>
                </c:pt>
                <c:pt idx="6">
                  <c:v>Falcons</c:v>
                </c:pt>
                <c:pt idx="7">
                  <c:v>Broncos</c:v>
                </c:pt>
              </c:strCache>
            </c:strRef>
          </c:cat>
          <c:val>
            <c:numRef>
              <c:f>Sheet1!$B$2:$B$9</c:f>
              <c:numCache>
                <c:formatCode>_(* #,##0.00_);_(* \(#,##0.00\);_(* "-"??_);_(@_)</c:formatCode>
                <c:ptCount val="8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4">
                  <c:v>3</c:v>
                </c:pt>
                <c:pt idx="5">
                  <c:v>2</c:v>
                </c:pt>
                <c:pt idx="6">
                  <c:v>5</c:v>
                </c:pt>
                <c:pt idx="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F0-344D-9E28-EE1236A98C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FE-BD45-9CB4-273A63E9552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FE-BD45-9CB4-273A63E9552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FE-BD45-9CB4-273A63E9552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44B-4540-BA7C-EB52ACBF8F12}"/>
              </c:ext>
            </c:extLst>
          </c:dPt>
          <c:cat>
            <c:strRef>
              <c:f>Sheet1!$A$2:$A$5</c:f>
              <c:strCache>
                <c:ptCount val="4"/>
                <c:pt idx="0">
                  <c:v>Without Add-on</c:v>
                </c:pt>
                <c:pt idx="1">
                  <c:v>With Add-on</c:v>
                </c:pt>
                <c:pt idx="2">
                  <c:v>With Free Add-on</c:v>
                </c:pt>
                <c:pt idx="3">
                  <c:v>B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0.72</c:v>
                </c:pt>
                <c:pt idx="1">
                  <c:v>0.15</c:v>
                </c:pt>
                <c:pt idx="2">
                  <c:v>0.1</c:v>
                </c:pt>
                <c:pt idx="3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BFE-BD45-9CB4-273A63E95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79-DA48-9B82-E1A9D145EAD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79-DA48-9B82-E1A9D145EAD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79-DA48-9B82-E1A9D145EAD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79-DA48-9B82-E1A9D145EAD3}"/>
              </c:ext>
            </c:extLst>
          </c:dPt>
          <c:cat>
            <c:strRef>
              <c:f>Sheet1!$A$2:$A$5</c:f>
              <c:strCache>
                <c:ptCount val="4"/>
                <c:pt idx="0">
                  <c:v>Jazz</c:v>
                </c:pt>
                <c:pt idx="1">
                  <c:v>Blazers</c:v>
                </c:pt>
                <c:pt idx="2">
                  <c:v>Lakers</c:v>
                </c:pt>
                <c:pt idx="3">
                  <c:v>Nuggets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0.65</c:v>
                </c:pt>
                <c:pt idx="1">
                  <c:v>0.15</c:v>
                </c:pt>
                <c:pt idx="2">
                  <c:v>0.13</c:v>
                </c:pt>
                <c:pt idx="3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79-DA48-9B82-E1A9D145E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Without Add-on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Without Add-on</c:v>
                </c:pt>
                <c:pt idx="1">
                  <c:v>With Add-on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0.65</c:v>
                </c:pt>
                <c:pt idx="1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BB-2A43-8F71-72DECBB06B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Add-on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Without Add-on</c:v>
                </c:pt>
                <c:pt idx="1">
                  <c:v>With Add-on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0.15</c:v>
                </c:pt>
                <c:pt idx="1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BB-2A43-8F71-72DECBB06B8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With Free Add-on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Without Add-on</c:v>
                </c:pt>
                <c:pt idx="1">
                  <c:v>With Add-on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0.13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BB-2A43-8F71-72DECBB06B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Without Add-on</c:v>
                </c:pt>
                <c:pt idx="1">
                  <c:v>With Add-on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7.0000000000000007E-2</c:v>
                </c:pt>
                <c:pt idx="1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BB-2A43-8F71-72DECBB06B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910234511"/>
        <c:axId val="1910235311"/>
      </c:barChart>
      <c:catAx>
        <c:axId val="1910234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235311"/>
        <c:crosses val="autoZero"/>
        <c:auto val="1"/>
        <c:lblAlgn val="ctr"/>
        <c:lblOffset val="100"/>
        <c:noMultiLvlLbl val="0"/>
      </c:catAx>
      <c:valAx>
        <c:axId val="1910235311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910234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E7-104E-9234-2D27B026B6FA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E7-104E-9234-2D27B026B6F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Not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E7-104E-9234-2D27B026B6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E7-104E-9234-2D27B026B6FA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E7-104E-9234-2D27B026B6F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Not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E7-104E-9234-2D27B026B6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E7-104E-9234-2D27B026B6FA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E7-104E-9234-2D27B026B6F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Not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E7-104E-9234-2D27B026B6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E7-104E-9234-2D27B026B6FA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E7-104E-9234-2D27B026B6F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Not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E7-104E-9234-2D27B026B6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ba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966-E845-9E7F-D7DB48DBD8DA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966-E845-9E7F-D7DB48DBD8D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966-E845-9E7F-D7DB48DBD8D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966-E845-9E7F-D7DB48DBD8DA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966-E845-9E7F-D7DB48DBD8DA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966-E845-9E7F-D7DB48DBD8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9"/>
          <c:dPt>
            <c:idx val="0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68A-1740-BA23-B669A8FD41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68A-1740-BA23-B669A8FD41A8}"/>
              </c:ext>
            </c:extLst>
          </c:dPt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68A-1740-BA23-B669A8FD41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Without Add-on</c:v>
                </c:pt>
                <c:pt idx="1">
                  <c:v>With Add-on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68A-1740-BA23-B669A8FD41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4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Pie</a:t>
            </a:r>
            <a:r>
              <a:rPr lang="en-US" baseline="0" dirty="0"/>
              <a:t> Chart</a:t>
            </a:r>
            <a:endParaRPr lang="en-US" dirty="0"/>
          </a:p>
        </c:rich>
      </c:tx>
      <c:layout>
        <c:manualLayout>
          <c:xMode val="edge"/>
          <c:yMode val="edge"/>
          <c:x val="1.8358036636611366E-2"/>
          <c:y val="2.57898182609783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76200"/>
          </c:spPr>
          <c:dPt>
            <c:idx val="0"/>
            <c:bubble3D val="0"/>
            <c:spPr>
              <a:solidFill>
                <a:schemeClr val="accent1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E6-8A49-B1E5-957CDA2839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E6-8A49-B1E5-957CDA2839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CE6-8A49-B1E5-957CDA2839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CE6-8A49-B1E5-957CDA2839F4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CE6-8A49-B1E5-957CDA2839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VW</c:v>
                </c:pt>
                <c:pt idx="1">
                  <c:v>BWM</c:v>
                </c:pt>
                <c:pt idx="2">
                  <c:v>Volvo</c:v>
                </c:pt>
                <c:pt idx="3">
                  <c:v>Audi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0.15</c:v>
                </c:pt>
                <c:pt idx="1">
                  <c:v>0.2</c:v>
                </c:pt>
                <c:pt idx="2">
                  <c:v>0.15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E-E64B-9711-562A6BBCA8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Year_Qtr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Sheet1!$A$2:$A$31</c:f>
              <c:strCache>
                <c:ptCount val="30"/>
                <c:pt idx="0">
                  <c:v>Jimmy Cornish</c:v>
                </c:pt>
                <c:pt idx="1">
                  <c:v>Samara Alexander</c:v>
                </c:pt>
                <c:pt idx="2">
                  <c:v>Samara Alexander</c:v>
                </c:pt>
                <c:pt idx="3">
                  <c:v>Rian Read</c:v>
                </c:pt>
                <c:pt idx="4">
                  <c:v>Jamaal Jarvis</c:v>
                </c:pt>
                <c:pt idx="5">
                  <c:v>Ellie-Rose Wharton</c:v>
                </c:pt>
                <c:pt idx="6">
                  <c:v>Anne Ellwood</c:v>
                </c:pt>
                <c:pt idx="7">
                  <c:v>Ralph Pitts</c:v>
                </c:pt>
                <c:pt idx="8">
                  <c:v>Iona Bellamy</c:v>
                </c:pt>
                <c:pt idx="9">
                  <c:v>Ira Schmidt</c:v>
                </c:pt>
                <c:pt idx="10">
                  <c:v>Kris Ochoa</c:v>
                </c:pt>
                <c:pt idx="11">
                  <c:v>Becky Hatfield</c:v>
                </c:pt>
                <c:pt idx="12">
                  <c:v>Komal King</c:v>
                </c:pt>
                <c:pt idx="13">
                  <c:v>Mihai Wall</c:v>
                </c:pt>
                <c:pt idx="14">
                  <c:v>Yolanda Ortiz</c:v>
                </c:pt>
                <c:pt idx="15">
                  <c:v>Jamaal Jarvis</c:v>
                </c:pt>
                <c:pt idx="16">
                  <c:v>Johan North</c:v>
                </c:pt>
                <c:pt idx="17">
                  <c:v>Ellie-Rose Wharton</c:v>
                </c:pt>
                <c:pt idx="18">
                  <c:v>Becky Hatfield</c:v>
                </c:pt>
                <c:pt idx="19">
                  <c:v>Nikhil Salinas</c:v>
                </c:pt>
                <c:pt idx="20">
                  <c:v>Ellie-Rose Wharton</c:v>
                </c:pt>
                <c:pt idx="21">
                  <c:v>Ira Schmidt</c:v>
                </c:pt>
                <c:pt idx="22">
                  <c:v>Mahnoor Osborn</c:v>
                </c:pt>
                <c:pt idx="23">
                  <c:v>Myra Gilliam</c:v>
                </c:pt>
                <c:pt idx="24">
                  <c:v>Johan North</c:v>
                </c:pt>
                <c:pt idx="25">
                  <c:v>Rian Read</c:v>
                </c:pt>
                <c:pt idx="26">
                  <c:v>Ellie-Rose Wharton</c:v>
                </c:pt>
                <c:pt idx="27">
                  <c:v>Jimmy Cornish</c:v>
                </c:pt>
                <c:pt idx="28">
                  <c:v>Shayan Gonzales</c:v>
                </c:pt>
                <c:pt idx="29">
                  <c:v>Ellie-Rose Wharton</c:v>
                </c:pt>
              </c:strCache>
            </c:str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F2-EF40-903B-2E510CA1F0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Sheet1!$A$2:$A$31</c:f>
              <c:strCache>
                <c:ptCount val="30"/>
                <c:pt idx="0">
                  <c:v>Jimmy Cornish</c:v>
                </c:pt>
                <c:pt idx="1">
                  <c:v>Samara Alexander</c:v>
                </c:pt>
                <c:pt idx="2">
                  <c:v>Samara Alexander</c:v>
                </c:pt>
                <c:pt idx="3">
                  <c:v>Rian Read</c:v>
                </c:pt>
                <c:pt idx="4">
                  <c:v>Jamaal Jarvis</c:v>
                </c:pt>
                <c:pt idx="5">
                  <c:v>Ellie-Rose Wharton</c:v>
                </c:pt>
                <c:pt idx="6">
                  <c:v>Anne Ellwood</c:v>
                </c:pt>
                <c:pt idx="7">
                  <c:v>Ralph Pitts</c:v>
                </c:pt>
                <c:pt idx="8">
                  <c:v>Iona Bellamy</c:v>
                </c:pt>
                <c:pt idx="9">
                  <c:v>Ira Schmidt</c:v>
                </c:pt>
                <c:pt idx="10">
                  <c:v>Kris Ochoa</c:v>
                </c:pt>
                <c:pt idx="11">
                  <c:v>Becky Hatfield</c:v>
                </c:pt>
                <c:pt idx="12">
                  <c:v>Komal King</c:v>
                </c:pt>
                <c:pt idx="13">
                  <c:v>Mihai Wall</c:v>
                </c:pt>
                <c:pt idx="14">
                  <c:v>Yolanda Ortiz</c:v>
                </c:pt>
                <c:pt idx="15">
                  <c:v>Jamaal Jarvis</c:v>
                </c:pt>
                <c:pt idx="16">
                  <c:v>Johan North</c:v>
                </c:pt>
                <c:pt idx="17">
                  <c:v>Ellie-Rose Wharton</c:v>
                </c:pt>
                <c:pt idx="18">
                  <c:v>Becky Hatfield</c:v>
                </c:pt>
                <c:pt idx="19">
                  <c:v>Nikhil Salinas</c:v>
                </c:pt>
                <c:pt idx="20">
                  <c:v>Ellie-Rose Wharton</c:v>
                </c:pt>
                <c:pt idx="21">
                  <c:v>Ira Schmidt</c:v>
                </c:pt>
                <c:pt idx="22">
                  <c:v>Mahnoor Osborn</c:v>
                </c:pt>
                <c:pt idx="23">
                  <c:v>Myra Gilliam</c:v>
                </c:pt>
                <c:pt idx="24">
                  <c:v>Johan North</c:v>
                </c:pt>
                <c:pt idx="25">
                  <c:v>Rian Read</c:v>
                </c:pt>
                <c:pt idx="26">
                  <c:v>Ellie-Rose Wharton</c:v>
                </c:pt>
                <c:pt idx="27">
                  <c:v>Jimmy Cornish</c:v>
                </c:pt>
                <c:pt idx="28">
                  <c:v>Shayan Gonzales</c:v>
                </c:pt>
                <c:pt idx="29">
                  <c:v>Ellie-Rose Wharton</c:v>
                </c:pt>
              </c:strCache>
            </c:str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46500</c:v>
                </c:pt>
                <c:pt idx="1">
                  <c:v>31000</c:v>
                </c:pt>
                <c:pt idx="2">
                  <c:v>39000</c:v>
                </c:pt>
                <c:pt idx="3">
                  <c:v>46000</c:v>
                </c:pt>
                <c:pt idx="4">
                  <c:v>45000</c:v>
                </c:pt>
                <c:pt idx="5">
                  <c:v>42500</c:v>
                </c:pt>
                <c:pt idx="6">
                  <c:v>36500</c:v>
                </c:pt>
                <c:pt idx="7">
                  <c:v>41500</c:v>
                </c:pt>
                <c:pt idx="8">
                  <c:v>25000</c:v>
                </c:pt>
                <c:pt idx="9">
                  <c:v>34500</c:v>
                </c:pt>
                <c:pt idx="10">
                  <c:v>32000</c:v>
                </c:pt>
                <c:pt idx="11">
                  <c:v>40500</c:v>
                </c:pt>
                <c:pt idx="12">
                  <c:v>27000</c:v>
                </c:pt>
                <c:pt idx="13">
                  <c:v>27000</c:v>
                </c:pt>
                <c:pt idx="14">
                  <c:v>29500</c:v>
                </c:pt>
                <c:pt idx="15">
                  <c:v>37500</c:v>
                </c:pt>
                <c:pt idx="16">
                  <c:v>35500</c:v>
                </c:pt>
                <c:pt idx="17">
                  <c:v>169500</c:v>
                </c:pt>
                <c:pt idx="18">
                  <c:v>40000</c:v>
                </c:pt>
                <c:pt idx="19">
                  <c:v>34000</c:v>
                </c:pt>
                <c:pt idx="20">
                  <c:v>45500</c:v>
                </c:pt>
                <c:pt idx="21">
                  <c:v>58800</c:v>
                </c:pt>
                <c:pt idx="22">
                  <c:v>31000</c:v>
                </c:pt>
                <c:pt idx="23">
                  <c:v>35000</c:v>
                </c:pt>
                <c:pt idx="24">
                  <c:v>47500</c:v>
                </c:pt>
                <c:pt idx="25">
                  <c:v>38750</c:v>
                </c:pt>
                <c:pt idx="26">
                  <c:v>41000</c:v>
                </c:pt>
                <c:pt idx="27">
                  <c:v>26500</c:v>
                </c:pt>
                <c:pt idx="28">
                  <c:v>28500</c:v>
                </c:pt>
                <c:pt idx="29">
                  <c:v>109500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F2-EF40-903B-2E510CA1F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2163679"/>
        <c:axId val="592055279"/>
      </c:barChart>
      <c:catAx>
        <c:axId val="592163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055279"/>
        <c:crosses val="autoZero"/>
        <c:auto val="1"/>
        <c:lblAlgn val="ctr"/>
        <c:lblOffset val="100"/>
        <c:noMultiLvlLbl val="0"/>
      </c:catAx>
      <c:valAx>
        <c:axId val="592055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163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Scatter Plot</a:t>
            </a:r>
          </a:p>
        </c:rich>
      </c:tx>
      <c:layout>
        <c:manualLayout>
          <c:xMode val="edge"/>
          <c:yMode val="edge"/>
          <c:x val="2.0570504176293764E-2"/>
          <c:y val="2.81340563416599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0477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0C-3E42-99FC-E5DDDA072B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80880"/>
        <c:axId val="20502592"/>
      </c:scatterChart>
      <c:valAx>
        <c:axId val="41980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02592"/>
        <c:crosses val="autoZero"/>
        <c:crossBetween val="midCat"/>
      </c:valAx>
      <c:valAx>
        <c:axId val="2050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80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79-FE40-AB58-76743AA627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79-FE40-AB58-76743AA627D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79-FE40-AB58-76743AA627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99728"/>
        <c:axId val="2097532799"/>
      </c:barChart>
      <c:catAx>
        <c:axId val="429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532799"/>
        <c:crosses val="autoZero"/>
        <c:auto val="1"/>
        <c:lblAlgn val="ctr"/>
        <c:lblOffset val="100"/>
        <c:noMultiLvlLbl val="0"/>
      </c:catAx>
      <c:valAx>
        <c:axId val="2097532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79-FE40-AB58-76743AA627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79-FE40-AB58-76743AA627D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79-FE40-AB58-76743AA627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299728"/>
        <c:axId val="2097532799"/>
      </c:barChart>
      <c:catAx>
        <c:axId val="429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532799"/>
        <c:crosses val="autoZero"/>
        <c:auto val="1"/>
        <c:lblAlgn val="ctr"/>
        <c:lblOffset val="100"/>
        <c:noMultiLvlLbl val="0"/>
      </c:catAx>
      <c:valAx>
        <c:axId val="2097532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79-FE40-AB58-76743AA627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79-FE40-AB58-76743AA627D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79-FE40-AB58-76743AA627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299728"/>
        <c:axId val="2097532799"/>
      </c:barChart>
      <c:catAx>
        <c:axId val="429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532799"/>
        <c:crosses val="autoZero"/>
        <c:auto val="1"/>
        <c:lblAlgn val="ctr"/>
        <c:lblOffset val="100"/>
        <c:noMultiLvlLbl val="0"/>
      </c:catAx>
      <c:valAx>
        <c:axId val="2097532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Sheet1!$A$2:$A$51</cx:f>
        <cx:lvl ptCount="50">
          <cx:pt idx="0">Category 1</cx:pt>
          <cx:pt idx="1">Category 3</cx:pt>
          <cx:pt idx="2">Category 1</cx:pt>
          <cx:pt idx="3">Category 2</cx:pt>
          <cx:pt idx="4">Category 4</cx:pt>
          <cx:pt idx="5">Category 1</cx:pt>
          <cx:pt idx="6">Category 4</cx:pt>
          <cx:pt idx="7">Category 3</cx:pt>
          <cx:pt idx="8">Category 4</cx:pt>
          <cx:pt idx="9">Category 1</cx:pt>
          <cx:pt idx="10">Category 2</cx:pt>
          <cx:pt idx="11">Category 4</cx:pt>
          <cx:pt idx="12">Category 4</cx:pt>
          <cx:pt idx="13">Category 2</cx:pt>
          <cx:pt idx="14">Category 1</cx:pt>
          <cx:pt idx="15">Category 1</cx:pt>
          <cx:pt idx="16">Category 1</cx:pt>
          <cx:pt idx="17">Category 4</cx:pt>
          <cx:pt idx="18">Category 4</cx:pt>
          <cx:pt idx="19">Category 4</cx:pt>
          <cx:pt idx="20">Category 1</cx:pt>
          <cx:pt idx="21">Category 1</cx:pt>
          <cx:pt idx="22">Category 4</cx:pt>
          <cx:pt idx="23">Category 1</cx:pt>
          <cx:pt idx="24">Category 1</cx:pt>
          <cx:pt idx="25">Category 4</cx:pt>
          <cx:pt idx="26">Category 1</cx:pt>
          <cx:pt idx="27">Category 4</cx:pt>
          <cx:pt idx="28">Category 4</cx:pt>
          <cx:pt idx="29">Category 4</cx:pt>
          <cx:pt idx="30">Category 4</cx:pt>
          <cx:pt idx="31">Category 2</cx:pt>
          <cx:pt idx="32">Category 4</cx:pt>
          <cx:pt idx="33">Category 1</cx:pt>
          <cx:pt idx="34">Category 4</cx:pt>
          <cx:pt idx="35">Category 1</cx:pt>
          <cx:pt idx="36">Category 4</cx:pt>
          <cx:pt idx="37">Category 2</cx:pt>
          <cx:pt idx="38">Category 4</cx:pt>
          <cx:pt idx="39">Category 3</cx:pt>
          <cx:pt idx="40">Category 4</cx:pt>
          <cx:pt idx="41">Category 4</cx:pt>
          <cx:pt idx="42">Category 2</cx:pt>
          <cx:pt idx="43">Category 4</cx:pt>
          <cx:pt idx="44">Category 1</cx:pt>
          <cx:pt idx="45">Category 1</cx:pt>
          <cx:pt idx="46">Category 1</cx:pt>
          <cx:pt idx="47">Category 2</cx:pt>
          <cx:pt idx="48">Category 4</cx:pt>
          <cx:pt idx="49">Category 4</cx:pt>
        </cx:lvl>
      </cx:strDim>
      <cx:numDim type="val">
        <cx:f>Sheet1!$B$2:$B$51</cx:f>
        <cx:lvl ptCount="50" formatCode="General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  <cx:pt idx="8">1</cx:pt>
          <cx:pt idx="9">1</cx:pt>
          <cx:pt idx="10">1</cx:pt>
          <cx:pt idx="11">1</cx:pt>
          <cx:pt idx="12">1</cx:pt>
          <cx:pt idx="13">1</cx:pt>
          <cx:pt idx="14">1</cx:pt>
          <cx:pt idx="15">1</cx:pt>
          <cx:pt idx="16">1</cx:pt>
          <cx:pt idx="17">1</cx:pt>
          <cx:pt idx="18">1</cx:pt>
          <cx:pt idx="19">1</cx:pt>
          <cx:pt idx="20">1</cx:pt>
          <cx:pt idx="21">1</cx:pt>
          <cx:pt idx="22">1</cx:pt>
          <cx:pt idx="23">1</cx:pt>
          <cx:pt idx="24">1</cx:pt>
          <cx:pt idx="25">1</cx:pt>
          <cx:pt idx="26">1</cx:pt>
          <cx:pt idx="27">1</cx:pt>
          <cx:pt idx="28">1</cx:pt>
          <cx:pt idx="29">1</cx:pt>
          <cx:pt idx="30">1</cx:pt>
          <cx:pt idx="31">1</cx:pt>
          <cx:pt idx="32">1</cx:pt>
          <cx:pt idx="33">1</cx:pt>
          <cx:pt idx="34">1</cx:pt>
          <cx:pt idx="35">1</cx:pt>
          <cx:pt idx="36">1</cx:pt>
          <cx:pt idx="37">1</cx:pt>
          <cx:pt idx="38">1</cx:pt>
          <cx:pt idx="39">1</cx:pt>
          <cx:pt idx="40">1</cx:pt>
          <cx:pt idx="41">1</cx:pt>
          <cx:pt idx="42">1</cx:pt>
          <cx:pt idx="43">1</cx:pt>
          <cx:pt idx="44">1</cx:pt>
          <cx:pt idx="45">1</cx:pt>
          <cx:pt idx="46">1</cx:pt>
          <cx:pt idx="47">1</cx:pt>
          <cx:pt idx="48">1</cx:pt>
          <cx:pt idx="49">1</cx:pt>
        </cx:lvl>
      </cx:numDim>
    </cx:data>
  </cx:chartData>
  <cx:chart>
    <cx:title pos="t" align="ctr" overlay="0"/>
    <cx:plotArea>
      <cx:plotAreaRegion>
        <cx:series layoutId="clusteredColumn" uniqueId="{D8C9DB75-7B81-2240-9ABB-EFB6CDB9F51B}">
          <cx:tx>
            <cx:txData>
              <cx:f>Sheet1!$B$1</cx:f>
              <cx:v>Series1</cx:v>
            </cx:txData>
          </cx:tx>
          <cx:dataPt idx="0"/>
          <cx:dataPt idx="1"/>
          <cx:dataPt idx="2"/>
          <cx:dataId val="0"/>
          <cx:layoutPr>
            <cx:aggregation/>
          </cx:layoutPr>
          <cx:axisId val="1"/>
        </cx:series>
        <cx:series layoutId="paretoLine" ownerIdx="0" uniqueId="{62E71B4A-575A-B74D-B165-0864A8E465AC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0.08108</cdr:x>
      <cdr:y>0.44442</cdr:y>
    </cdr:from>
    <cdr:to>
      <cdr:x>0.13542</cdr:x>
      <cdr:y>0.91075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A01043A-130D-4C30-B155-2EC100D1F920}"/>
            </a:ext>
          </a:extLst>
        </cdr:cNvPr>
        <cdr:cNvSpPr txBox="1"/>
      </cdr:nvSpPr>
      <cdr:spPr>
        <a:xfrm xmlns:a="http://schemas.openxmlformats.org/drawingml/2006/main" rot="16200000">
          <a:off x="-159256" y="2904743"/>
          <a:ext cx="2157984" cy="46166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r>
            <a:rPr lang="en-US" dirty="0">
              <a:solidFill>
                <a:schemeClr val="bg1"/>
              </a:solidFill>
            </a:rPr>
            <a:t>Without my Team</a:t>
          </a:r>
          <a:endParaRPr lang="en-US" sz="1100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0.1392</cdr:x>
      <cdr:y>0.44442</cdr:y>
    </cdr:from>
    <cdr:to>
      <cdr:x>0.19354</cdr:x>
      <cdr:y>0.91075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A25E7AEF-D03E-418B-8A55-0754DDD6F51F}"/>
            </a:ext>
          </a:extLst>
        </cdr:cNvPr>
        <cdr:cNvSpPr txBox="1"/>
      </cdr:nvSpPr>
      <cdr:spPr>
        <a:xfrm xmlns:a="http://schemas.openxmlformats.org/drawingml/2006/main" rot="16200000">
          <a:off x="334521" y="2904743"/>
          <a:ext cx="2157984" cy="46166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rtl="0"/>
          <a:r>
            <a:rPr lang="en-US" dirty="0">
              <a:solidFill>
                <a:schemeClr val="bg1"/>
              </a:solidFill>
            </a:rPr>
            <a:t>With my Team</a:t>
          </a:r>
          <a:endParaRPr lang="en-US" sz="1100" dirty="0">
            <a:solidFill>
              <a:schemeClr val="bg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0C847-70D3-EE4E-94CE-7BE50B02654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16452-A37F-5D4C-A6A5-D14E9697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95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www.vox.com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/2020/5/8/21250641/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kevin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hassett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-cubic-model-smoothing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former Council of Economic Advisers Chair Kevin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Hassett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 Post reported that “people with knowledge of that model say it shows deaths dropping precipitously in May — and essentially going to zero by May 15.”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34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the y-axis is now in reverse order</a:t>
            </a:r>
          </a:p>
          <a:p>
            <a:r>
              <a:rPr lang="en-US" dirty="0"/>
              <a:t>These all have stacked </a:t>
            </a:r>
            <a:r>
              <a:rPr lang="en-US" dirty="0" err="1"/>
              <a:t>equivilants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07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add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60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01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47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36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3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Removing chart junk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 gaps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Locking y-axis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Reversing axis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 waterfalls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 points and line widths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Changing colors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data labels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Formatting data labels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Formatting axis text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Moving legend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07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77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44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Color</a:t>
            </a:r>
          </a:p>
          <a:p>
            <a:pPr marL="228600" indent="-228600">
              <a:buAutoNum type="arabicPeriod"/>
            </a:pPr>
            <a:r>
              <a:rPr lang="en-US" dirty="0"/>
              <a:t>Deliberately hiding data</a:t>
            </a:r>
          </a:p>
          <a:p>
            <a:pPr marL="228600" indent="-228600">
              <a:buAutoNum type="arabicPeriod"/>
            </a:pPr>
            <a:r>
              <a:rPr lang="en-US" dirty="0"/>
              <a:t>Being a Pie Chart in general</a:t>
            </a:r>
          </a:p>
          <a:p>
            <a:pPr marL="228600" indent="-228600">
              <a:buAutoNum type="arabicPeriod"/>
            </a:pPr>
            <a:r>
              <a:rPr lang="en-US" dirty="0"/>
              <a:t>Orientation</a:t>
            </a:r>
          </a:p>
          <a:p>
            <a:pPr marL="228600" indent="-228600">
              <a:buAutoNum type="arabicPeriod"/>
            </a:pPr>
            <a:r>
              <a:rPr lang="en-US" dirty="0"/>
              <a:t>Font</a:t>
            </a:r>
          </a:p>
          <a:p>
            <a:pPr marL="228600" indent="-228600">
              <a:buAutoNum type="arabicPeriod"/>
            </a:pPr>
            <a:r>
              <a:rPr lang="en-US" dirty="0"/>
              <a:t>Mixed labels</a:t>
            </a:r>
          </a:p>
          <a:p>
            <a:pPr marL="228600" indent="-228600">
              <a:buAutoNum type="arabicPeriod"/>
            </a:pPr>
            <a:r>
              <a:rPr lang="en-US" dirty="0"/>
              <a:t>Math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39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are wondering why the stock market is doing well… it’s really only 5 companies</a:t>
            </a:r>
          </a:p>
          <a:p>
            <a:endParaRPr lang="en-US" dirty="0"/>
          </a:p>
          <a:p>
            <a:r>
              <a:rPr lang="en-US" dirty="0"/>
              <a:t>Since the Jazz are out. Next week we are only looking at NBA visuals</a:t>
            </a:r>
          </a:p>
          <a:p>
            <a:endParaRPr lang="en-US" dirty="0"/>
          </a:p>
          <a:p>
            <a:r>
              <a:rPr lang="en-US" dirty="0"/>
              <a:t>Please DM me visuals you see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1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48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16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45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947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11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www.brookings.edu</a:t>
            </a:r>
            <a:r>
              <a:rPr lang="en-US" dirty="0"/>
              <a:t>/research/meet-the-out-of-work/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48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77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586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354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 the book?</a:t>
            </a:r>
          </a:p>
          <a:p>
            <a:r>
              <a:rPr lang="en-US" dirty="0"/>
              <a:t>How do audiences differ?</a:t>
            </a:r>
          </a:p>
          <a:p>
            <a:r>
              <a:rPr lang="en-US" dirty="0"/>
              <a:t>What did you get out of the readings?</a:t>
            </a:r>
          </a:p>
          <a:p>
            <a:r>
              <a:rPr lang="en-US" dirty="0"/>
              <a:t>How do your professors ”Show the Data”?</a:t>
            </a:r>
          </a:p>
          <a:p>
            <a:r>
              <a:rPr lang="en-US" dirty="0"/>
              <a:t>How do TV shows “Show the Data”?</a:t>
            </a:r>
          </a:p>
          <a:p>
            <a:r>
              <a:rPr lang="en-US" dirty="0"/>
              <a:t>What classes have you had where you have had to make big presentations?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259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437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556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4400" dirty="0"/>
              <a:t>Color art forthcoming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649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90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1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want to get out of PowerPoint quickly. But we probably have one more day of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62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Charts vs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10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the gaps between bars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04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73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07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16452-A37F-5D4C-A6A5-D14E969773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3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9512" y="2680319"/>
            <a:ext cx="7821488" cy="1557127"/>
          </a:xfrm>
        </p:spPr>
        <p:txBody>
          <a:bodyPr anchor="ctr"/>
          <a:lstStyle>
            <a:lvl1pPr algn="l">
              <a:defRPr sz="60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9512" y="4329522"/>
            <a:ext cx="7821488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64481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19203"/>
            <a:ext cx="4140138" cy="246182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23850" y="6356350"/>
            <a:ext cx="63363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B85341-0E74-D94D-B33E-539CA459CC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680012" y="1219203"/>
            <a:ext cx="4140138" cy="246182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3139EB-C59A-B04F-A127-B05FF85DB58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23850" y="3875603"/>
            <a:ext cx="4140138" cy="246182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F8E699-5C58-DF40-ACCB-499480EBE83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80012" y="3875603"/>
            <a:ext cx="4140138" cy="246182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24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32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7CDC-8721-3441-81D3-21F4909EB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279966"/>
            <a:ext cx="8496622" cy="6245378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029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50" y="279966"/>
            <a:ext cx="8496622" cy="81756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the main takeaway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 hasCustomPrompt="1"/>
          </p:nvPr>
        </p:nvSpPr>
        <p:spPr>
          <a:xfrm>
            <a:off x="1600200" y="2147664"/>
            <a:ext cx="5943600" cy="365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1226570"/>
            <a:ext cx="5256262" cy="29421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edit the title and description of chart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540008"/>
            <a:ext cx="5256262" cy="294218"/>
          </a:xfrm>
        </p:spPr>
        <p:txBody>
          <a:bodyPr>
            <a:noAutofit/>
          </a:bodyPr>
          <a:lstStyle>
            <a:lvl1pPr>
              <a:defRPr sz="1400" baseline="0"/>
            </a:lvl1pPr>
          </a:lstStyle>
          <a:p>
            <a:pPr lvl="0"/>
            <a:r>
              <a:rPr lang="en-US" dirty="0"/>
              <a:t>n=100,000; Further explanations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23850" y="6356350"/>
            <a:ext cx="63363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93495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50" y="279966"/>
            <a:ext cx="8496622" cy="81756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the main takeaway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 hasCustomPrompt="1"/>
          </p:nvPr>
        </p:nvSpPr>
        <p:spPr>
          <a:xfrm>
            <a:off x="1026922" y="1340768"/>
            <a:ext cx="7090156" cy="47525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23850" y="6356350"/>
            <a:ext cx="63363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9004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keawa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50" y="279966"/>
            <a:ext cx="8496622" cy="81756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the main takeaway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23850" y="6356350"/>
            <a:ext cx="63363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78913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3850" y="1649831"/>
            <a:ext cx="8496622" cy="419693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1226570"/>
            <a:ext cx="8496622" cy="29421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edit the title and description of chart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23850" y="6356350"/>
            <a:ext cx="63363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2422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23850" y="6356350"/>
            <a:ext cx="63363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9741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19203"/>
            <a:ext cx="4068130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23850" y="6356350"/>
            <a:ext cx="63363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B85341-0E74-D94D-B33E-539CA459CC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52020" y="1219203"/>
            <a:ext cx="4068130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076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19203"/>
            <a:ext cx="2699978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23850" y="6356350"/>
            <a:ext cx="63363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685A54-B33E-9242-83DB-941F6A0A111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22011" y="1219203"/>
            <a:ext cx="2699978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8BE5EC-2A53-374F-B86F-D18AA5EEAB0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20172" y="1219203"/>
            <a:ext cx="2699978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808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279966"/>
            <a:ext cx="8496622" cy="81756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1219203"/>
            <a:ext cx="8496622" cy="4627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762750" y="635000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23850" y="6356350"/>
            <a:ext cx="63363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9656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51" r:id="rId2"/>
    <p:sldLayoutId id="2147484035" r:id="rId3"/>
    <p:sldLayoutId id="2147484055" r:id="rId4"/>
    <p:sldLayoutId id="2147484056" r:id="rId5"/>
    <p:sldLayoutId id="2147484038" r:id="rId6"/>
    <p:sldLayoutId id="2147483978" r:id="rId7"/>
    <p:sldLayoutId id="2147484052" r:id="rId8"/>
    <p:sldLayoutId id="2147484053" r:id="rId9"/>
    <p:sldLayoutId id="2147484054" r:id="rId10"/>
    <p:sldLayoutId id="2147484057" r:id="rId11"/>
  </p:sldLayoutIdLst>
  <p:hf hdr="0" dt="0"/>
  <p:txStyles>
    <p:titleStyle>
      <a:lvl1pPr algn="l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None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7.xml"/><Relationship Id="rId3" Type="http://schemas.openxmlformats.org/officeDocument/2006/relationships/chart" Target="../charts/chart22.xml"/><Relationship Id="rId7" Type="http://schemas.openxmlformats.org/officeDocument/2006/relationships/chart" Target="../charts/chart2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chart" Target="../charts/chart25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chart" Target="../charts/chart36.xml"/><Relationship Id="rId4" Type="http://schemas.openxmlformats.org/officeDocument/2006/relationships/chart" Target="../charts/chart3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chart" Target="../charts/chart3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40.xml"/><Relationship Id="rId5" Type="http://schemas.openxmlformats.org/officeDocument/2006/relationships/chart" Target="../charts/chart39.xml"/><Relationship Id="rId4" Type="http://schemas.openxmlformats.org/officeDocument/2006/relationships/image" Target="../media/image2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7" Type="http://schemas.openxmlformats.org/officeDocument/2006/relationships/chart" Target="../charts/chart4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chart" Target="../charts/chart4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hart" Target="../charts/chart44.xm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7.xml"/><Relationship Id="rId5" Type="http://schemas.openxmlformats.org/officeDocument/2006/relationships/chart" Target="../charts/chart46.xml"/><Relationship Id="rId4" Type="http://schemas.openxmlformats.org/officeDocument/2006/relationships/chart" Target="../charts/chart45.xml"/><Relationship Id="rId9" Type="http://schemas.openxmlformats.org/officeDocument/2006/relationships/image" Target="../media/image2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themargins.substack.com/p/doordash-and-pizza-arbitrage" TargetMode="Externa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C795-C05B-7F4F-A220-CD73DC673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 495r – Presenting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97C54-97D4-0E4C-BC32-B73F73BEEC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13176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8591-1C7E-2E45-9A08-30F1ADE0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6 Types of Charts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74AAB-7BEA-8B4C-A4C4-34FDE6E4C8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22723-9E41-C04E-B176-145174E2C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SOURCE: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2C9089C-4482-8D45-B682-432A4DE518C6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2363561142"/>
              </p:ext>
            </p:extLst>
          </p:nvPr>
        </p:nvGraphicFramePr>
        <p:xfrm>
          <a:off x="3295649" y="1219200"/>
          <a:ext cx="2567268" cy="2462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342CAC-31CC-F542-8ADF-377E3CCF026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95649" y="4410635"/>
            <a:ext cx="2742080" cy="1981973"/>
          </a:xfrm>
        </p:spPr>
        <p:txBody>
          <a:bodyPr>
            <a:normAutofit fontScale="92500"/>
          </a:bodyPr>
          <a:lstStyle/>
          <a:p>
            <a:r>
              <a:rPr lang="en-US" sz="9600" dirty="0"/>
              <a:t> 91%</a:t>
            </a:r>
          </a:p>
        </p:txBody>
      </p:sp>
      <p:graphicFrame>
        <p:nvGraphicFramePr>
          <p:cNvPr id="9" name="Chart Placeholder 5">
            <a:extLst>
              <a:ext uri="{FF2B5EF4-FFF2-40B4-BE49-F238E27FC236}">
                <a16:creationId xmlns:a16="http://schemas.microsoft.com/office/drawing/2014/main" id="{6E702205-7A8A-614A-91C7-10B1249AA5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76595"/>
              </p:ext>
            </p:extLst>
          </p:nvPr>
        </p:nvGraphicFramePr>
        <p:xfrm>
          <a:off x="323850" y="1219200"/>
          <a:ext cx="2701738" cy="2462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117EBCD-DAAA-FC4D-916C-44131F72C603}"/>
              </a:ext>
            </a:extLst>
          </p:cNvPr>
          <p:cNvSpPr txBox="1"/>
          <p:nvPr/>
        </p:nvSpPr>
        <p:spPr>
          <a:xfrm>
            <a:off x="3281081" y="3930396"/>
            <a:ext cx="275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Simple Text</a:t>
            </a:r>
          </a:p>
        </p:txBody>
      </p:sp>
      <p:graphicFrame>
        <p:nvGraphicFramePr>
          <p:cNvPr id="14" name="Content Placeholder 10">
            <a:extLst>
              <a:ext uri="{FF2B5EF4-FFF2-40B4-BE49-F238E27FC236}">
                <a16:creationId xmlns:a16="http://schemas.microsoft.com/office/drawing/2014/main" id="{0E7D9B37-CB6D-BC4D-8B47-1E0DCE2B42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426977"/>
              </p:ext>
            </p:extLst>
          </p:nvPr>
        </p:nvGraphicFramePr>
        <p:xfrm>
          <a:off x="6131858" y="3887792"/>
          <a:ext cx="2567268" cy="2462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C94EB4DC-02E7-694E-BDB7-35C560D460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3420921"/>
              </p:ext>
            </p:extLst>
          </p:nvPr>
        </p:nvGraphicFramePr>
        <p:xfrm>
          <a:off x="6106084" y="1219200"/>
          <a:ext cx="2370044" cy="2257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72371BC-A9FB-5E49-9740-48FBC955C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893812"/>
              </p:ext>
            </p:extLst>
          </p:nvPr>
        </p:nvGraphicFramePr>
        <p:xfrm>
          <a:off x="323850" y="4410634"/>
          <a:ext cx="2567269" cy="186149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51915">
                  <a:extLst>
                    <a:ext uri="{9D8B030D-6E8A-4147-A177-3AD203B41FA5}">
                      <a16:colId xmlns:a16="http://schemas.microsoft.com/office/drawing/2014/main" val="3830460317"/>
                    </a:ext>
                  </a:extLst>
                </a:gridCol>
                <a:gridCol w="605118">
                  <a:extLst>
                    <a:ext uri="{9D8B030D-6E8A-4147-A177-3AD203B41FA5}">
                      <a16:colId xmlns:a16="http://schemas.microsoft.com/office/drawing/2014/main" val="2893464647"/>
                    </a:ext>
                  </a:extLst>
                </a:gridCol>
                <a:gridCol w="605118">
                  <a:extLst>
                    <a:ext uri="{9D8B030D-6E8A-4147-A177-3AD203B41FA5}">
                      <a16:colId xmlns:a16="http://schemas.microsoft.com/office/drawing/2014/main" val="4049013323"/>
                    </a:ext>
                  </a:extLst>
                </a:gridCol>
                <a:gridCol w="605118">
                  <a:extLst>
                    <a:ext uri="{9D8B030D-6E8A-4147-A177-3AD203B41FA5}">
                      <a16:colId xmlns:a16="http://schemas.microsoft.com/office/drawing/2014/main" val="2891030131"/>
                    </a:ext>
                  </a:extLst>
                </a:gridCol>
              </a:tblGrid>
              <a:tr h="465373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192361"/>
                  </a:ext>
                </a:extLst>
              </a:tr>
              <a:tr h="465373">
                <a:tc>
                  <a:txBody>
                    <a:bodyPr/>
                    <a:lstStyle/>
                    <a:p>
                      <a:r>
                        <a:rPr lang="en-US" sz="1600" dirty="0"/>
                        <a:t>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62023"/>
                  </a:ext>
                </a:extLst>
              </a:tr>
              <a:tr h="465373">
                <a:tc>
                  <a:txBody>
                    <a:bodyPr/>
                    <a:lstStyle/>
                    <a:p>
                      <a:r>
                        <a:rPr lang="en-US" sz="16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039629"/>
                  </a:ext>
                </a:extLst>
              </a:tr>
              <a:tr h="465373">
                <a:tc>
                  <a:txBody>
                    <a:bodyPr/>
                    <a:lstStyle/>
                    <a:p>
                      <a:r>
                        <a:rPr lang="en-US" sz="1600" dirty="0"/>
                        <a:t>Tot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76831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4F50E4B-54C8-E049-9BAD-6A867730153F}"/>
              </a:ext>
            </a:extLst>
          </p:cNvPr>
          <p:cNvSpPr txBox="1"/>
          <p:nvPr/>
        </p:nvSpPr>
        <p:spPr>
          <a:xfrm>
            <a:off x="282387" y="3930396"/>
            <a:ext cx="275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64518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6205-9814-7B4E-9094-92471DE5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Bar Chart</a:t>
            </a:r>
          </a:p>
        </p:txBody>
      </p:sp>
    </p:spTree>
    <p:extLst>
      <p:ext uri="{BB962C8B-B14F-4D97-AF65-F5344CB8AC3E}">
        <p14:creationId xmlns:p14="http://schemas.microsoft.com/office/powerpoint/2010/main" val="613745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1BDB-8EBF-A949-8EE6-9350151F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Default Bar Chart in PowerPoint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64CF02-926A-D04D-9562-9FB8A16297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Chart Placeholder 5">
            <a:extLst>
              <a:ext uri="{FF2B5EF4-FFF2-40B4-BE49-F238E27FC236}">
                <a16:creationId xmlns:a16="http://schemas.microsoft.com/office/drawing/2014/main" id="{00EA685C-5E87-FA43-97D7-14D6776AFF88}"/>
              </a:ext>
            </a:extLst>
          </p:cNvPr>
          <p:cNvGraphicFramePr>
            <a:graphicFrameLocks noGrp="1"/>
          </p:cNvGraphicFramePr>
          <p:nvPr>
            <p:ph type="chart" sz="quarter" idx="11"/>
            <p:extLst>
              <p:ext uri="{D42A27DB-BD31-4B8C-83A1-F6EECF244321}">
                <p14:modId xmlns:p14="http://schemas.microsoft.com/office/powerpoint/2010/main" val="1802518541"/>
              </p:ext>
            </p:extLst>
          </p:nvPr>
        </p:nvGraphicFramePr>
        <p:xfrm>
          <a:off x="1027113" y="1341438"/>
          <a:ext cx="7089775" cy="4751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9786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1BDB-8EBF-A949-8EE6-9350151F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Stacked Bar Chart in PowerPoint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64CF02-926A-D04D-9562-9FB8A16297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Chart Placeholder 5">
            <a:extLst>
              <a:ext uri="{FF2B5EF4-FFF2-40B4-BE49-F238E27FC236}">
                <a16:creationId xmlns:a16="http://schemas.microsoft.com/office/drawing/2014/main" id="{00EA685C-5E87-FA43-97D7-14D6776AFF88}"/>
              </a:ext>
            </a:extLst>
          </p:cNvPr>
          <p:cNvGraphicFramePr>
            <a:graphicFrameLocks noGrp="1"/>
          </p:cNvGraphicFramePr>
          <p:nvPr>
            <p:ph type="chart" sz="quarter" idx="11"/>
            <p:extLst>
              <p:ext uri="{D42A27DB-BD31-4B8C-83A1-F6EECF244321}">
                <p14:modId xmlns:p14="http://schemas.microsoft.com/office/powerpoint/2010/main" val="2544692708"/>
              </p:ext>
            </p:extLst>
          </p:nvPr>
        </p:nvGraphicFramePr>
        <p:xfrm>
          <a:off x="1027113" y="1341438"/>
          <a:ext cx="7089775" cy="4751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66079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1BDB-8EBF-A949-8EE6-9350151F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Stacked Bar Chart in PowerPoint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64CF02-926A-D04D-9562-9FB8A16297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Chart Placeholder 5">
            <a:extLst>
              <a:ext uri="{FF2B5EF4-FFF2-40B4-BE49-F238E27FC236}">
                <a16:creationId xmlns:a16="http://schemas.microsoft.com/office/drawing/2014/main" id="{00EA685C-5E87-FA43-97D7-14D6776AFF88}"/>
              </a:ext>
            </a:extLst>
          </p:cNvPr>
          <p:cNvGraphicFramePr>
            <a:graphicFrameLocks noGrp="1"/>
          </p:cNvGraphicFramePr>
          <p:nvPr>
            <p:ph type="chart" sz="quarter" idx="11"/>
            <p:extLst>
              <p:ext uri="{D42A27DB-BD31-4B8C-83A1-F6EECF244321}">
                <p14:modId xmlns:p14="http://schemas.microsoft.com/office/powerpoint/2010/main" val="2396572890"/>
              </p:ext>
            </p:extLst>
          </p:nvPr>
        </p:nvGraphicFramePr>
        <p:xfrm>
          <a:off x="1027113" y="1341438"/>
          <a:ext cx="7089775" cy="4751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0544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1BDB-8EBF-A949-8EE6-9350151F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Special</a:t>
            </a:r>
            <a:r>
              <a:rPr lang="en-US" dirty="0"/>
              <a:t> Stacked Bar Chart in PowerPoint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64CF02-926A-D04D-9562-9FB8A16297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Chart Placeholder 5">
            <a:extLst>
              <a:ext uri="{FF2B5EF4-FFF2-40B4-BE49-F238E27FC236}">
                <a16:creationId xmlns:a16="http://schemas.microsoft.com/office/drawing/2014/main" id="{00EA685C-5E87-FA43-97D7-14D6776AFF88}"/>
              </a:ext>
            </a:extLst>
          </p:cNvPr>
          <p:cNvGraphicFramePr>
            <a:graphicFrameLocks noGrp="1"/>
          </p:cNvGraphicFramePr>
          <p:nvPr>
            <p:ph type="chart" sz="quarter" idx="11"/>
            <p:extLst>
              <p:ext uri="{D42A27DB-BD31-4B8C-83A1-F6EECF244321}">
                <p14:modId xmlns:p14="http://schemas.microsoft.com/office/powerpoint/2010/main" val="4212611328"/>
              </p:ext>
            </p:extLst>
          </p:nvPr>
        </p:nvGraphicFramePr>
        <p:xfrm>
          <a:off x="1027113" y="1341438"/>
          <a:ext cx="7089775" cy="4751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45922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1BDB-8EBF-A949-8EE6-9350151F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Default Bar Chart in PowerPoint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64CF02-926A-D04D-9562-9FB8A16297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Chart Placeholder 5">
            <a:extLst>
              <a:ext uri="{FF2B5EF4-FFF2-40B4-BE49-F238E27FC236}">
                <a16:creationId xmlns:a16="http://schemas.microsoft.com/office/drawing/2014/main" id="{00EA685C-5E87-FA43-97D7-14D6776AFF88}"/>
              </a:ext>
            </a:extLst>
          </p:cNvPr>
          <p:cNvGraphicFramePr>
            <a:graphicFrameLocks noGrp="1"/>
          </p:cNvGraphicFramePr>
          <p:nvPr>
            <p:ph type="chart" sz="quarter" idx="11"/>
            <p:extLst>
              <p:ext uri="{D42A27DB-BD31-4B8C-83A1-F6EECF244321}">
                <p14:modId xmlns:p14="http://schemas.microsoft.com/office/powerpoint/2010/main" val="1691988753"/>
              </p:ext>
            </p:extLst>
          </p:nvPr>
        </p:nvGraphicFramePr>
        <p:xfrm>
          <a:off x="1027113" y="1341438"/>
          <a:ext cx="7089775" cy="4751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92646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EE9E-8012-4B43-870F-CB551B59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 Chart</a:t>
            </a:r>
          </a:p>
        </p:txBody>
      </p:sp>
    </p:spTree>
    <p:extLst>
      <p:ext uri="{BB962C8B-B14F-4D97-AF65-F5344CB8AC3E}">
        <p14:creationId xmlns:p14="http://schemas.microsoft.com/office/powerpoint/2010/main" val="466082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1BDB-8EBF-A949-8EE6-9350151F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Line Chart in PowerPoint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64CF02-926A-D04D-9562-9FB8A16297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6" name="Chart Placeholder 5">
            <a:extLst>
              <a:ext uri="{FF2B5EF4-FFF2-40B4-BE49-F238E27FC236}">
                <a16:creationId xmlns:a16="http://schemas.microsoft.com/office/drawing/2014/main" id="{00EA685C-5E87-FA43-97D7-14D6776AFF88}"/>
              </a:ext>
            </a:extLst>
          </p:cNvPr>
          <p:cNvGraphicFramePr>
            <a:graphicFrameLocks noGrp="1"/>
          </p:cNvGraphicFramePr>
          <p:nvPr>
            <p:ph type="chart" sz="quarter" idx="11"/>
            <p:extLst>
              <p:ext uri="{D42A27DB-BD31-4B8C-83A1-F6EECF244321}">
                <p14:modId xmlns:p14="http://schemas.microsoft.com/office/powerpoint/2010/main" val="2742856506"/>
              </p:ext>
            </p:extLst>
          </p:nvPr>
        </p:nvGraphicFramePr>
        <p:xfrm>
          <a:off x="1027113" y="1341438"/>
          <a:ext cx="7089775" cy="4751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1813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1BDB-8EBF-A949-8EE6-9350151F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Default Line Chart in PowerPoint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64CF02-926A-D04D-9562-9FB8A16297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Chart Placeholder 5">
            <a:extLst>
              <a:ext uri="{FF2B5EF4-FFF2-40B4-BE49-F238E27FC236}">
                <a16:creationId xmlns:a16="http://schemas.microsoft.com/office/drawing/2014/main" id="{00EA685C-5E87-FA43-97D7-14D6776AFF88}"/>
              </a:ext>
            </a:extLst>
          </p:cNvPr>
          <p:cNvGraphicFramePr>
            <a:graphicFrameLocks noGrp="1"/>
          </p:cNvGraphicFramePr>
          <p:nvPr>
            <p:ph type="chart" sz="quarter" idx="11"/>
            <p:extLst>
              <p:ext uri="{D42A27DB-BD31-4B8C-83A1-F6EECF244321}">
                <p14:modId xmlns:p14="http://schemas.microsoft.com/office/powerpoint/2010/main" val="2722066892"/>
              </p:ext>
            </p:extLst>
          </p:nvPr>
        </p:nvGraphicFramePr>
        <p:xfrm>
          <a:off x="1027113" y="1341438"/>
          <a:ext cx="7089775" cy="4751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726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91F-D1EC-094C-9C0A-F079CBAA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Viz #1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08788A-3F93-7942-90C6-B8CD72C77A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E8795-5509-3747-A319-72D88E910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SOURCE: Vox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EE37CE-B880-EE4C-8894-7A81682F1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06" y="1097527"/>
            <a:ext cx="7642997" cy="498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877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1BDB-8EBF-A949-8EE6-9350151F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Default Line Chart in PowerPoint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64CF02-926A-D04D-9562-9FB8A16297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2D706215-6430-7D4B-B39A-AF991A02DE1D}"/>
              </a:ext>
            </a:extLst>
          </p:cNvPr>
          <p:cNvGraphicFramePr>
            <a:graphicFrameLocks noGrp="1"/>
          </p:cNvGraphicFramePr>
          <p:nvPr>
            <p:ph type="chart" sz="quarter" idx="11"/>
            <p:extLst>
              <p:ext uri="{D42A27DB-BD31-4B8C-83A1-F6EECF244321}">
                <p14:modId xmlns:p14="http://schemas.microsoft.com/office/powerpoint/2010/main" val="2597064093"/>
              </p:ext>
            </p:extLst>
          </p:nvPr>
        </p:nvGraphicFramePr>
        <p:xfrm>
          <a:off x="1027113" y="1341438"/>
          <a:ext cx="7089775" cy="4751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6932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EE9E-8012-4B43-870F-CB551B59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Scatterplot</a:t>
            </a:r>
          </a:p>
        </p:txBody>
      </p:sp>
    </p:spTree>
    <p:extLst>
      <p:ext uri="{BB962C8B-B14F-4D97-AF65-F5344CB8AC3E}">
        <p14:creationId xmlns:p14="http://schemas.microsoft.com/office/powerpoint/2010/main" val="964477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8E3D-396A-A349-82A0-117537AE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Scatter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B6127E-B414-9342-B1F0-6C9F45553B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" name="Chart Placeholder 5">
            <a:extLst>
              <a:ext uri="{FF2B5EF4-FFF2-40B4-BE49-F238E27FC236}">
                <a16:creationId xmlns:a16="http://schemas.microsoft.com/office/drawing/2014/main" id="{0A38F6DA-A736-0F44-AD7A-6FAD0E81087E}"/>
              </a:ext>
            </a:extLst>
          </p:cNvPr>
          <p:cNvGraphicFramePr>
            <a:graphicFrameLocks noGrp="1"/>
          </p:cNvGraphicFramePr>
          <p:nvPr>
            <p:ph type="chart" sz="quarter" idx="11"/>
            <p:extLst>
              <p:ext uri="{D42A27DB-BD31-4B8C-83A1-F6EECF244321}">
                <p14:modId xmlns:p14="http://schemas.microsoft.com/office/powerpoint/2010/main" val="2119429293"/>
              </p:ext>
            </p:extLst>
          </p:nvPr>
        </p:nvGraphicFramePr>
        <p:xfrm>
          <a:off x="1027113" y="1341438"/>
          <a:ext cx="7089775" cy="4751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4AA10-E089-C04A-98E9-ECF920CA1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SOURCE: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68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8E3D-396A-A349-82A0-117537AE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Bubbles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B6127E-B414-9342-B1F0-6C9F45553B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4AA10-E089-C04A-98E9-ECF920CA1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SOURCE:</a:t>
            </a:r>
            <a:endParaRPr lang="en-US" dirty="0"/>
          </a:p>
        </p:txBody>
      </p:sp>
      <p:graphicFrame>
        <p:nvGraphicFramePr>
          <p:cNvPr id="8" name="Chart Placeholder 7">
            <a:extLst>
              <a:ext uri="{FF2B5EF4-FFF2-40B4-BE49-F238E27FC236}">
                <a16:creationId xmlns:a16="http://schemas.microsoft.com/office/drawing/2014/main" id="{7ADF8B78-8300-694D-A43F-4F3211A2393E}"/>
              </a:ext>
            </a:extLst>
          </p:cNvPr>
          <p:cNvGraphicFramePr>
            <a:graphicFrameLocks noGrp="1"/>
          </p:cNvGraphicFramePr>
          <p:nvPr>
            <p:ph type="chart" sz="quarter" idx="11"/>
            <p:extLst>
              <p:ext uri="{D42A27DB-BD31-4B8C-83A1-F6EECF244321}">
                <p14:modId xmlns:p14="http://schemas.microsoft.com/office/powerpoint/2010/main" val="684922732"/>
              </p:ext>
            </p:extLst>
          </p:nvPr>
        </p:nvGraphicFramePr>
        <p:xfrm>
          <a:off x="1027113" y="1341438"/>
          <a:ext cx="7089775" cy="4751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8971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6205-9814-7B4E-9094-92471DE5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4142376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766D-D1F7-B24F-99EA-E363001C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4B7E5-7ECB-FB4E-B23D-77FF319B3E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1F5BE7-3200-F54A-B1CC-9ECEBE111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493913"/>
              </p:ext>
            </p:extLst>
          </p:nvPr>
        </p:nvGraphicFramePr>
        <p:xfrm>
          <a:off x="1523999" y="1397000"/>
          <a:ext cx="6154455" cy="2389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485">
                  <a:extLst>
                    <a:ext uri="{9D8B030D-6E8A-4147-A177-3AD203B41FA5}">
                      <a16:colId xmlns:a16="http://schemas.microsoft.com/office/drawing/2014/main" val="2474997105"/>
                    </a:ext>
                  </a:extLst>
                </a:gridCol>
                <a:gridCol w="2051485">
                  <a:extLst>
                    <a:ext uri="{9D8B030D-6E8A-4147-A177-3AD203B41FA5}">
                      <a16:colId xmlns:a16="http://schemas.microsoft.com/office/drawing/2014/main" val="1066382728"/>
                    </a:ext>
                  </a:extLst>
                </a:gridCol>
                <a:gridCol w="2051485">
                  <a:extLst>
                    <a:ext uri="{9D8B030D-6E8A-4147-A177-3AD203B41FA5}">
                      <a16:colId xmlns:a16="http://schemas.microsoft.com/office/drawing/2014/main" val="1819390896"/>
                    </a:ext>
                  </a:extLst>
                </a:gridCol>
              </a:tblGrid>
              <a:tr h="47796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031915"/>
                  </a:ext>
                </a:extLst>
              </a:tr>
              <a:tr h="47796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08823"/>
                  </a:ext>
                </a:extLst>
              </a:tr>
              <a:tr h="47796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784090"/>
                  </a:ext>
                </a:extLst>
              </a:tr>
              <a:tr h="477961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03157"/>
                  </a:ext>
                </a:extLst>
              </a:tr>
              <a:tr h="47796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68712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A92862-E40C-724B-8ECC-E4977AAE3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110685"/>
              </p:ext>
            </p:extLst>
          </p:nvPr>
        </p:nvGraphicFramePr>
        <p:xfrm>
          <a:off x="1523999" y="3953705"/>
          <a:ext cx="6154455" cy="2389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1485">
                  <a:extLst>
                    <a:ext uri="{9D8B030D-6E8A-4147-A177-3AD203B41FA5}">
                      <a16:colId xmlns:a16="http://schemas.microsoft.com/office/drawing/2014/main" val="2474997105"/>
                    </a:ext>
                  </a:extLst>
                </a:gridCol>
                <a:gridCol w="2051485">
                  <a:extLst>
                    <a:ext uri="{9D8B030D-6E8A-4147-A177-3AD203B41FA5}">
                      <a16:colId xmlns:a16="http://schemas.microsoft.com/office/drawing/2014/main" val="1066382728"/>
                    </a:ext>
                  </a:extLst>
                </a:gridCol>
                <a:gridCol w="2051485">
                  <a:extLst>
                    <a:ext uri="{9D8B030D-6E8A-4147-A177-3AD203B41FA5}">
                      <a16:colId xmlns:a16="http://schemas.microsoft.com/office/drawing/2014/main" val="1819390896"/>
                    </a:ext>
                  </a:extLst>
                </a:gridCol>
              </a:tblGrid>
              <a:tr h="47796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031915"/>
                  </a:ext>
                </a:extLst>
              </a:tr>
              <a:tr h="47796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08823"/>
                  </a:ext>
                </a:extLst>
              </a:tr>
              <a:tr h="47796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784090"/>
                  </a:ext>
                </a:extLst>
              </a:tr>
              <a:tr h="477961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03157"/>
                  </a:ext>
                </a:extLst>
              </a:tr>
              <a:tr h="47796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687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80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6205-9814-7B4E-9094-92471DE5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Text</a:t>
            </a:r>
          </a:p>
        </p:txBody>
      </p:sp>
    </p:spTree>
    <p:extLst>
      <p:ext uri="{BB962C8B-B14F-4D97-AF65-F5344CB8AC3E}">
        <p14:creationId xmlns:p14="http://schemas.microsoft.com/office/powerpoint/2010/main" val="3290314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159B-ED5E-8F45-B02B-FCB70EC6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F33739-BDBA-6945-881C-02192BFC41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792F0-F591-AF4C-A1DF-67858DD81A1B}"/>
              </a:ext>
            </a:extLst>
          </p:cNvPr>
          <p:cNvSpPr txBox="1"/>
          <p:nvPr/>
        </p:nvSpPr>
        <p:spPr>
          <a:xfrm>
            <a:off x="2668044" y="2059394"/>
            <a:ext cx="599996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/>
              <a:t>91%</a:t>
            </a:r>
          </a:p>
          <a:p>
            <a:r>
              <a:rPr lang="en-US" sz="1600" dirty="0"/>
              <a:t>But you can change the text </a:t>
            </a:r>
            <a:r>
              <a:rPr lang="en-US" sz="1600" dirty="0">
                <a:solidFill>
                  <a:schemeClr val="accent2"/>
                </a:solidFill>
              </a:rPr>
              <a:t>colors</a:t>
            </a:r>
          </a:p>
          <a:p>
            <a:r>
              <a:rPr lang="en-US" sz="1800" dirty="0"/>
              <a:t>Add </a:t>
            </a:r>
            <a:r>
              <a:rPr lang="en-US" sz="1800" i="1" u="sng" dirty="0"/>
              <a:t>formatting</a:t>
            </a:r>
            <a:r>
              <a:rPr lang="en-US" sz="1800" dirty="0"/>
              <a:t> where needed</a:t>
            </a:r>
          </a:p>
        </p:txBody>
      </p:sp>
    </p:spTree>
    <p:extLst>
      <p:ext uri="{BB962C8B-B14F-4D97-AF65-F5344CB8AC3E}">
        <p14:creationId xmlns:p14="http://schemas.microsoft.com/office/powerpoint/2010/main" val="2799046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1393-F59F-2D41-B07D-ABC751C1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Charts</a:t>
            </a:r>
          </a:p>
        </p:txBody>
      </p:sp>
    </p:spTree>
    <p:extLst>
      <p:ext uri="{BB962C8B-B14F-4D97-AF65-F5344CB8AC3E}">
        <p14:creationId xmlns:p14="http://schemas.microsoft.com/office/powerpoint/2010/main" val="1104914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C542-5642-2744-A3DD-BDA765DF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Pie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A2559F-4EA6-CD41-821A-E9E6B1CDFB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12" name="Chart Placeholder 11">
            <a:extLst>
              <a:ext uri="{FF2B5EF4-FFF2-40B4-BE49-F238E27FC236}">
                <a16:creationId xmlns:a16="http://schemas.microsoft.com/office/drawing/2014/main" id="{8F22A8CA-89F1-A148-8ED6-DFE2871F4780}"/>
              </a:ext>
            </a:extLst>
          </p:cNvPr>
          <p:cNvGraphicFramePr>
            <a:graphicFrameLocks noGrp="1"/>
          </p:cNvGraphicFramePr>
          <p:nvPr>
            <p:ph type="chart" sz="quarter" idx="11"/>
            <p:extLst>
              <p:ext uri="{D42A27DB-BD31-4B8C-83A1-F6EECF244321}">
                <p14:modId xmlns:p14="http://schemas.microsoft.com/office/powerpoint/2010/main" val="1219361479"/>
              </p:ext>
            </p:extLst>
          </p:nvPr>
        </p:nvGraphicFramePr>
        <p:xfrm>
          <a:off x="1027113" y="1341438"/>
          <a:ext cx="7089775" cy="4751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426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6D18-4480-E74A-A9A6-77DF4A80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Viz #2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F17BC-09D5-6D49-87DD-5A97CC153A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68BC34-3C36-D841-AF16-11E5A9BB6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181100"/>
            <a:ext cx="8001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3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C542-5642-2744-A3DD-BDA765DF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Donut Chart is just a Pie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A2559F-4EA6-CD41-821A-E9E6B1CDFB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12" name="Chart Placeholder 11">
            <a:extLst>
              <a:ext uri="{FF2B5EF4-FFF2-40B4-BE49-F238E27FC236}">
                <a16:creationId xmlns:a16="http://schemas.microsoft.com/office/drawing/2014/main" id="{8F22A8CA-89F1-A148-8ED6-DFE2871F4780}"/>
              </a:ext>
            </a:extLst>
          </p:cNvPr>
          <p:cNvGraphicFramePr>
            <a:graphicFrameLocks noGrp="1"/>
          </p:cNvGraphicFramePr>
          <p:nvPr>
            <p:ph type="chart" sz="quarter" idx="11"/>
            <p:extLst>
              <p:ext uri="{D42A27DB-BD31-4B8C-83A1-F6EECF244321}">
                <p14:modId xmlns:p14="http://schemas.microsoft.com/office/powerpoint/2010/main" val="2920530280"/>
              </p:ext>
            </p:extLst>
          </p:nvPr>
        </p:nvGraphicFramePr>
        <p:xfrm>
          <a:off x="1027113" y="1341438"/>
          <a:ext cx="7089775" cy="4751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1259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1393-F59F-2D41-B07D-ABC751C1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</p:spTree>
    <p:extLst>
      <p:ext uri="{BB962C8B-B14F-4D97-AF65-F5344CB8AC3E}">
        <p14:creationId xmlns:p14="http://schemas.microsoft.com/office/powerpoint/2010/main" val="1293272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8168-BFC7-514D-8593-3AFEDEC3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 with Cumulative Line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DF26D800-255A-2043-983D-C52A332A347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23850" y="1219200"/>
              <a:ext cx="8496300" cy="462756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DF26D800-255A-2043-983D-C52A332A34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850" y="1219200"/>
                <a:ext cx="8496300" cy="4627563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65F07-465E-CD44-88E6-E66FD2DA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E74F0-5251-FB4D-8C3E-FB18A3159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SOURCE: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938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72DB-B30A-F247-BD41-A204AE35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with Stack Bar Breakout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8097425-FB11-8941-A6A9-E9B48BC0C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832099"/>
              </p:ext>
            </p:extLst>
          </p:nvPr>
        </p:nvGraphicFramePr>
        <p:xfrm>
          <a:off x="323850" y="1219200"/>
          <a:ext cx="8496300" cy="4627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0C898-BD1C-7544-9F12-32B070F1D8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8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659B-150D-104E-BE39-00D881ED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 with Line Segments for Error Bars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5B5F7F2C-E5CC-594C-A305-4BE670017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378050"/>
              </p:ext>
            </p:extLst>
          </p:nvPr>
        </p:nvGraphicFramePr>
        <p:xfrm>
          <a:off x="323850" y="1219200"/>
          <a:ext cx="8496300" cy="4627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9E2CF-BBB0-1F4D-9E26-A7D2BC67BB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0BDA4-C35A-0C49-BE43-7A374A1FF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SOURCE: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2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380D-629B-E546-8075-24A6DBAB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 with Trendline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64E06-A9BB-9741-9425-CC6A0F0B0B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9E3D5-279F-9A4B-A99C-29861B883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SOURCE: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9C2AF95-E510-FA4D-9DA8-5018C9E581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584999"/>
              </p:ext>
            </p:extLst>
          </p:nvPr>
        </p:nvGraphicFramePr>
        <p:xfrm>
          <a:off x="323850" y="1219200"/>
          <a:ext cx="8496300" cy="4627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001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8591-1C7E-2E45-9A08-30F1ADE0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</a:t>
            </a:r>
            <a:r>
              <a:rPr lang="en-US" b="1" dirty="0"/>
              <a:t>NOT</a:t>
            </a:r>
            <a:r>
              <a:rPr lang="en-US" dirty="0"/>
              <a:t> to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74AAB-7BEA-8B4C-A4C4-34FDE6E4C8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2C9089C-4482-8D45-B682-432A4DE518C6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2935962425"/>
              </p:ext>
            </p:extLst>
          </p:nvPr>
        </p:nvGraphicFramePr>
        <p:xfrm>
          <a:off x="3295649" y="1219200"/>
          <a:ext cx="2567268" cy="2462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Placeholder 5">
            <a:extLst>
              <a:ext uri="{FF2B5EF4-FFF2-40B4-BE49-F238E27FC236}">
                <a16:creationId xmlns:a16="http://schemas.microsoft.com/office/drawing/2014/main" id="{6E702205-7A8A-614A-91C7-10B1249AA5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064563"/>
              </p:ext>
            </p:extLst>
          </p:nvPr>
        </p:nvGraphicFramePr>
        <p:xfrm>
          <a:off x="323850" y="1219200"/>
          <a:ext cx="2701738" cy="2462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ontent Placeholder 10">
            <a:extLst>
              <a:ext uri="{FF2B5EF4-FFF2-40B4-BE49-F238E27FC236}">
                <a16:creationId xmlns:a16="http://schemas.microsoft.com/office/drawing/2014/main" id="{0E7D9B37-CB6D-BC4D-8B47-1E0DCE2B42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1142231"/>
              </p:ext>
            </p:extLst>
          </p:nvPr>
        </p:nvGraphicFramePr>
        <p:xfrm>
          <a:off x="6131858" y="1249949"/>
          <a:ext cx="2567268" cy="2462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Content Placeholder 10">
            <a:extLst>
              <a:ext uri="{FF2B5EF4-FFF2-40B4-BE49-F238E27FC236}">
                <a16:creationId xmlns:a16="http://schemas.microsoft.com/office/drawing/2014/main" id="{7350D791-2F69-1242-A697-467A0C9B45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9891691"/>
              </p:ext>
            </p:extLst>
          </p:nvPr>
        </p:nvGraphicFramePr>
        <p:xfrm>
          <a:off x="3295649" y="3811570"/>
          <a:ext cx="2567268" cy="2462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Chart Placeholder 5">
            <a:extLst>
              <a:ext uri="{FF2B5EF4-FFF2-40B4-BE49-F238E27FC236}">
                <a16:creationId xmlns:a16="http://schemas.microsoft.com/office/drawing/2014/main" id="{55712908-D13C-5F45-863B-24347F8D15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4206137"/>
              </p:ext>
            </p:extLst>
          </p:nvPr>
        </p:nvGraphicFramePr>
        <p:xfrm>
          <a:off x="323850" y="3811570"/>
          <a:ext cx="2701738" cy="2462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Content Placeholder 10">
            <a:extLst>
              <a:ext uri="{FF2B5EF4-FFF2-40B4-BE49-F238E27FC236}">
                <a16:creationId xmlns:a16="http://schemas.microsoft.com/office/drawing/2014/main" id="{9797D483-F182-CE45-AD60-EA6A22AC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697447"/>
              </p:ext>
            </p:extLst>
          </p:nvPr>
        </p:nvGraphicFramePr>
        <p:xfrm>
          <a:off x="6131858" y="3842319"/>
          <a:ext cx="2567268" cy="2462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7284834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0BDE-CEC3-ED4F-88DB-14057070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Charts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4E964-793B-D247-A744-F4E359CFEA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6" name="Chart Placeholder 5">
            <a:extLst>
              <a:ext uri="{FF2B5EF4-FFF2-40B4-BE49-F238E27FC236}">
                <a16:creationId xmlns:a16="http://schemas.microsoft.com/office/drawing/2014/main" id="{03059EBF-F8FA-CA46-AB9A-3F708790D44B}"/>
              </a:ext>
            </a:extLst>
          </p:cNvPr>
          <p:cNvGraphicFramePr>
            <a:graphicFrameLocks noGrp="1"/>
          </p:cNvGraphicFramePr>
          <p:nvPr>
            <p:ph type="chart" sz="quarter" idx="11"/>
            <p:extLst>
              <p:ext uri="{D42A27DB-BD31-4B8C-83A1-F6EECF244321}">
                <p14:modId xmlns:p14="http://schemas.microsoft.com/office/powerpoint/2010/main" val="600304307"/>
              </p:ext>
            </p:extLst>
          </p:nvPr>
        </p:nvGraphicFramePr>
        <p:xfrm>
          <a:off x="1027113" y="1341438"/>
          <a:ext cx="7089775" cy="4751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1852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FB23-EBA0-DB4F-85B7-88FFEB8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Chart Junk</a:t>
            </a:r>
          </a:p>
        </p:txBody>
      </p:sp>
    </p:spTree>
    <p:extLst>
      <p:ext uri="{BB962C8B-B14F-4D97-AF65-F5344CB8AC3E}">
        <p14:creationId xmlns:p14="http://schemas.microsoft.com/office/powerpoint/2010/main" val="1155525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 prefer quality over flash - that's why I refuse to write my signature in  cursive. - TV Fanatic">
            <a:extLst>
              <a:ext uri="{FF2B5EF4-FFF2-40B4-BE49-F238E27FC236}">
                <a16:creationId xmlns:a16="http://schemas.microsoft.com/office/drawing/2014/main" id="{8359FB49-F9F9-5845-AA9E-F66E27184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86" y="1170502"/>
            <a:ext cx="9169561" cy="454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37176E-9651-AB4D-9141-6AC661AF708D}"/>
              </a:ext>
            </a:extLst>
          </p:cNvPr>
          <p:cNvSpPr txBox="1"/>
          <p:nvPr/>
        </p:nvSpPr>
        <p:spPr>
          <a:xfrm>
            <a:off x="225631" y="1365662"/>
            <a:ext cx="344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“I prefer quality over flash – that’s why I refuse to write my name in cursive”</a:t>
            </a:r>
          </a:p>
        </p:txBody>
      </p:sp>
    </p:spTree>
    <p:extLst>
      <p:ext uri="{BB962C8B-B14F-4D97-AF65-F5344CB8AC3E}">
        <p14:creationId xmlns:p14="http://schemas.microsoft.com/office/powerpoint/2010/main" val="219679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6413-C572-6A42-B6BD-351D1FF1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Viz #3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CF130C-A0FA-4C46-92B7-6FF5FB642E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B2C62D-AF86-0D40-B30A-6D8208A32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541" y="874039"/>
            <a:ext cx="6228909" cy="547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7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B257-F28B-2047-BF69-9B449C44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Decluttering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E1B68A7-7BF9-BF48-8642-8059FCA6B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329960"/>
              </p:ext>
            </p:extLst>
          </p:nvPr>
        </p:nvGraphicFramePr>
        <p:xfrm>
          <a:off x="323850" y="1256778"/>
          <a:ext cx="84963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100">
                  <a:extLst>
                    <a:ext uri="{9D8B030D-6E8A-4147-A177-3AD203B41FA5}">
                      <a16:colId xmlns:a16="http://schemas.microsoft.com/office/drawing/2014/main" val="1626319696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1189981695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1020919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 Win 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Teams Win Rate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581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2018 - Q4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618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2019 - Q1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964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2019 - Q2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6916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2019 - Q3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918524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EF129-BABF-704B-86AB-03A4F07A8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F21D64-26BE-9C44-BDBE-B84132BC73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475548"/>
              </p:ext>
            </p:extLst>
          </p:nvPr>
        </p:nvGraphicFramePr>
        <p:xfrm>
          <a:off x="1771209" y="3660518"/>
          <a:ext cx="5371712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3178">
                  <a:extLst>
                    <a:ext uri="{9D8B030D-6E8A-4147-A177-3AD203B41FA5}">
                      <a16:colId xmlns:a16="http://schemas.microsoft.com/office/drawing/2014/main" val="1626319696"/>
                    </a:ext>
                  </a:extLst>
                </a:gridCol>
                <a:gridCol w="2169267">
                  <a:extLst>
                    <a:ext uri="{9D8B030D-6E8A-4147-A177-3AD203B41FA5}">
                      <a16:colId xmlns:a16="http://schemas.microsoft.com/office/drawing/2014/main" val="1189981695"/>
                    </a:ext>
                  </a:extLst>
                </a:gridCol>
                <a:gridCol w="2169267">
                  <a:extLst>
                    <a:ext uri="{9D8B030D-6E8A-4147-A177-3AD203B41FA5}">
                      <a16:colId xmlns:a16="http://schemas.microsoft.com/office/drawing/2014/main" val="1020919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Overall Win Rate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My Teams Win Rate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81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2018 - Q4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44%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576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60%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5760"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5618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2019 - Q1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42%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576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56%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5760" marT="91440" marB="91440" anchor="ctr"/>
                </a:tc>
                <a:extLst>
                  <a:ext uri="{0D108BD9-81ED-4DB2-BD59-A6C34878D82A}">
                    <a16:rowId xmlns:a16="http://schemas.microsoft.com/office/drawing/2014/main" val="108964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2019 - Q2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44%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576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48%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5760" marT="91440" marB="91440" anchor="ctr"/>
                </a:tc>
                <a:extLst>
                  <a:ext uri="{0D108BD9-81ED-4DB2-BD59-A6C34878D82A}">
                    <a16:rowId xmlns:a16="http://schemas.microsoft.com/office/drawing/2014/main" val="3996916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2019 - Q3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41%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576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58%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5760" marT="91440" marB="91440" anchor="ctr"/>
                </a:tc>
                <a:extLst>
                  <a:ext uri="{0D108BD9-81ED-4DB2-BD59-A6C34878D82A}">
                    <a16:rowId xmlns:a16="http://schemas.microsoft.com/office/drawing/2014/main" val="55918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7186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B257-F28B-2047-BF69-9B449C44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Decluttering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EF129-BABF-704B-86AB-03A4F07A8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F8806DD-63AA-F54A-ABAC-5AE21E9B5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314317"/>
              </p:ext>
            </p:extLst>
          </p:nvPr>
        </p:nvGraphicFramePr>
        <p:xfrm>
          <a:off x="323850" y="1219200"/>
          <a:ext cx="8496300" cy="4627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626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B257-F28B-2047-BF69-9B449C44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Decluttering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EF129-BABF-704B-86AB-03A4F07A8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F8806DD-63AA-F54A-ABAC-5AE21E9B5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267694"/>
              </p:ext>
            </p:extLst>
          </p:nvPr>
        </p:nvGraphicFramePr>
        <p:xfrm>
          <a:off x="323850" y="1219200"/>
          <a:ext cx="8496300" cy="4627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21B328-F6B2-4492-8A7A-C66E52DFD8FB}"/>
              </a:ext>
            </a:extLst>
          </p:cNvPr>
          <p:cNvSpPr txBox="1"/>
          <p:nvPr/>
        </p:nvSpPr>
        <p:spPr>
          <a:xfrm>
            <a:off x="451866" y="1097527"/>
            <a:ext cx="4120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 Rate by Quarter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A3CFA2-6ACA-4B0D-803A-A4ABEFE55D61}"/>
              </a:ext>
            </a:extLst>
          </p:cNvPr>
          <p:cNvCxnSpPr>
            <a:cxnSpLocks/>
          </p:cNvCxnSpPr>
          <p:nvPr/>
        </p:nvCxnSpPr>
        <p:spPr>
          <a:xfrm>
            <a:off x="7159752" y="3054096"/>
            <a:ext cx="1143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CC26C0-24B8-4ED1-8D79-36308C855E66}"/>
              </a:ext>
            </a:extLst>
          </p:cNvPr>
          <p:cNvCxnSpPr/>
          <p:nvPr/>
        </p:nvCxnSpPr>
        <p:spPr>
          <a:xfrm flipV="1">
            <a:off x="8302752" y="2020824"/>
            <a:ext cx="0" cy="1033272"/>
          </a:xfrm>
          <a:prstGeom prst="straightConnector1">
            <a:avLst/>
          </a:prstGeom>
          <a:ln w="539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9AD7B15-10C5-4874-A390-0CBE95878B07}"/>
              </a:ext>
            </a:extLst>
          </p:cNvPr>
          <p:cNvSpPr txBox="1"/>
          <p:nvPr/>
        </p:nvSpPr>
        <p:spPr>
          <a:xfrm>
            <a:off x="8402203" y="1892808"/>
            <a:ext cx="67664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Projects with my team have win rates </a:t>
            </a:r>
            <a:r>
              <a:rPr lang="en-US" sz="1800" b="1" dirty="0">
                <a:solidFill>
                  <a:schemeClr val="accent2"/>
                </a:solidFill>
              </a:rPr>
              <a:t>15% </a:t>
            </a:r>
            <a:r>
              <a:rPr lang="en-US" sz="1100" dirty="0"/>
              <a:t>higher</a:t>
            </a:r>
          </a:p>
        </p:txBody>
      </p:sp>
    </p:spTree>
    <p:extLst>
      <p:ext uri="{BB962C8B-B14F-4D97-AF65-F5344CB8AC3E}">
        <p14:creationId xmlns:p14="http://schemas.microsoft.com/office/powerpoint/2010/main" val="2530205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B257-F28B-2047-BF69-9B449C44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with </a:t>
            </a:r>
            <a:r>
              <a:rPr lang="en-US" b="1" dirty="0">
                <a:solidFill>
                  <a:schemeClr val="accent2"/>
                </a:solidFill>
              </a:rPr>
              <a:t>our team </a:t>
            </a:r>
            <a:r>
              <a:rPr lang="en-US" dirty="0"/>
              <a:t>are much more likely to close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EF129-BABF-704B-86AB-03A4F07A8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16" name="Content Placeholder 8">
            <a:extLst>
              <a:ext uri="{FF2B5EF4-FFF2-40B4-BE49-F238E27FC236}">
                <a16:creationId xmlns:a16="http://schemas.microsoft.com/office/drawing/2014/main" id="{2ABCCEE0-C914-EE40-BB41-36B11021CB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792352"/>
              </p:ext>
            </p:extLst>
          </p:nvPr>
        </p:nvGraphicFramePr>
        <p:xfrm>
          <a:off x="323850" y="1777525"/>
          <a:ext cx="7153720" cy="406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6B01C4-B8A2-1746-9320-461B4CE6A10D}"/>
              </a:ext>
            </a:extLst>
          </p:cNvPr>
          <p:cNvCxnSpPr>
            <a:cxnSpLocks/>
          </p:cNvCxnSpPr>
          <p:nvPr/>
        </p:nvCxnSpPr>
        <p:spPr>
          <a:xfrm flipV="1">
            <a:off x="7274202" y="2600058"/>
            <a:ext cx="0" cy="828942"/>
          </a:xfrm>
          <a:prstGeom prst="straightConnector1">
            <a:avLst/>
          </a:prstGeom>
          <a:ln w="444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6F6EF-625B-F345-9830-121AA51370D0}"/>
              </a:ext>
            </a:extLst>
          </p:cNvPr>
          <p:cNvCxnSpPr>
            <a:cxnSpLocks/>
          </p:cNvCxnSpPr>
          <p:nvPr/>
        </p:nvCxnSpPr>
        <p:spPr>
          <a:xfrm>
            <a:off x="5855600" y="3505914"/>
            <a:ext cx="1510875" cy="0"/>
          </a:xfrm>
          <a:prstGeom prst="line">
            <a:avLst/>
          </a:prstGeom>
          <a:ln w="3175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072A63-C1BC-BE4A-9380-4A818B0551C8}"/>
              </a:ext>
            </a:extLst>
          </p:cNvPr>
          <p:cNvSpPr txBox="1"/>
          <p:nvPr/>
        </p:nvSpPr>
        <p:spPr>
          <a:xfrm>
            <a:off x="7477570" y="2382560"/>
            <a:ext cx="148696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Projects with our team win about </a:t>
            </a:r>
            <a:r>
              <a:rPr lang="en-US" sz="2000" b="1" dirty="0">
                <a:solidFill>
                  <a:schemeClr val="accent5"/>
                </a:solidFill>
              </a:rPr>
              <a:t>15% </a:t>
            </a:r>
            <a:r>
              <a:rPr lang="en-US" sz="1400" dirty="0"/>
              <a:t>above projects without our team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B5131C-A23A-A54E-9BB4-9171335CF6A3}"/>
              </a:ext>
            </a:extLst>
          </p:cNvPr>
          <p:cNvSpPr txBox="1"/>
          <p:nvPr/>
        </p:nvSpPr>
        <p:spPr>
          <a:xfrm>
            <a:off x="212755" y="1600768"/>
            <a:ext cx="4513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 Rates by Quarter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E60C35-5EC0-5442-A255-409FFAF04259}"/>
              </a:ext>
            </a:extLst>
          </p:cNvPr>
          <p:cNvSpPr txBox="1"/>
          <p:nvPr/>
        </p:nvSpPr>
        <p:spPr>
          <a:xfrm>
            <a:off x="346104" y="6088394"/>
            <a:ext cx="2640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Source: Salesforce Datamart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B00A47-7AD6-294E-971F-779664DF834C}"/>
              </a:ext>
            </a:extLst>
          </p:cNvPr>
          <p:cNvSpPr txBox="1"/>
          <p:nvPr/>
        </p:nvSpPr>
        <p:spPr>
          <a:xfrm rot="16200000">
            <a:off x="307648" y="4711685"/>
            <a:ext cx="135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Win rate for all projects without our team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0E9DC7-6C29-2A4C-8EC7-BB474A903866}"/>
              </a:ext>
            </a:extLst>
          </p:cNvPr>
          <p:cNvSpPr txBox="1"/>
          <p:nvPr/>
        </p:nvSpPr>
        <p:spPr>
          <a:xfrm rot="16200000">
            <a:off x="1050443" y="4770816"/>
            <a:ext cx="1231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Win rate for all projects WITH our team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AA02C128-70FB-B441-8CB8-C2D677263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459097"/>
              </p:ext>
            </p:extLst>
          </p:nvPr>
        </p:nvGraphicFramePr>
        <p:xfrm>
          <a:off x="474990" y="5711345"/>
          <a:ext cx="685144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2860">
                  <a:extLst>
                    <a:ext uri="{9D8B030D-6E8A-4147-A177-3AD203B41FA5}">
                      <a16:colId xmlns:a16="http://schemas.microsoft.com/office/drawing/2014/main" val="2080106916"/>
                    </a:ext>
                  </a:extLst>
                </a:gridCol>
                <a:gridCol w="1712860">
                  <a:extLst>
                    <a:ext uri="{9D8B030D-6E8A-4147-A177-3AD203B41FA5}">
                      <a16:colId xmlns:a16="http://schemas.microsoft.com/office/drawing/2014/main" val="2182512687"/>
                    </a:ext>
                  </a:extLst>
                </a:gridCol>
                <a:gridCol w="1712860">
                  <a:extLst>
                    <a:ext uri="{9D8B030D-6E8A-4147-A177-3AD203B41FA5}">
                      <a16:colId xmlns:a16="http://schemas.microsoft.com/office/drawing/2014/main" val="1074921160"/>
                    </a:ext>
                  </a:extLst>
                </a:gridCol>
                <a:gridCol w="1712860">
                  <a:extLst>
                    <a:ext uri="{9D8B030D-6E8A-4147-A177-3AD203B41FA5}">
                      <a16:colId xmlns:a16="http://schemas.microsoft.com/office/drawing/2014/main" val="3505241432"/>
                    </a:ext>
                  </a:extLst>
                </a:gridCol>
              </a:tblGrid>
              <a:tr h="1469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Q4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Q1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Q2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Q3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4646274"/>
                  </a:ext>
                </a:extLst>
              </a:tr>
              <a:tr h="1469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2018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2019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782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9151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D3A9-DFBA-794C-A9B0-A1144F13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40648998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6744-C5FE-ED48-B196-E6617EC1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Pie Chart – In Depth!</a:t>
            </a:r>
          </a:p>
        </p:txBody>
      </p:sp>
    </p:spTree>
    <p:extLst>
      <p:ext uri="{BB962C8B-B14F-4D97-AF65-F5344CB8AC3E}">
        <p14:creationId xmlns:p14="http://schemas.microsoft.com/office/powerpoint/2010/main" val="19560103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09FF-18F4-1247-BBC9-418A9E14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Hate on Pie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B0558-4709-9A47-880D-A4BCD2FB7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“the only worse design than a pie chart is several of them, for then the viewer is asked to compare quantities located in spatial disarray both within and between pies” </a:t>
            </a:r>
            <a:r>
              <a:rPr lang="en-US" sz="2800" dirty="0"/>
              <a:t>– Edward Tufte</a:t>
            </a:r>
          </a:p>
          <a:p>
            <a:r>
              <a:rPr lang="en-US" sz="2800" i="1" dirty="0"/>
              <a:t>“Save the pie charts for dessert” </a:t>
            </a:r>
            <a:r>
              <a:rPr lang="en-US" sz="2800" dirty="0"/>
              <a:t>– Stephen Few</a:t>
            </a:r>
          </a:p>
          <a:p>
            <a:r>
              <a:rPr lang="en-US" sz="2800" i="1" dirty="0"/>
              <a:t>”Pie charts are evil” </a:t>
            </a:r>
            <a:r>
              <a:rPr lang="en-US" sz="2800" dirty="0"/>
              <a:t>– Cole </a:t>
            </a:r>
            <a:r>
              <a:rPr lang="en-US" sz="2800" dirty="0" err="1"/>
              <a:t>Nussbaumer</a:t>
            </a:r>
            <a:r>
              <a:rPr lang="en-US" sz="2800" dirty="0"/>
              <a:t> </a:t>
            </a:r>
            <a:r>
              <a:rPr lang="en-US" sz="2800" dirty="0" err="1"/>
              <a:t>Knaflic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D264A-665C-3D44-9597-DAEAE26823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34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BF84-9FDC-D440-85AF-874D91E5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Pie Chart Documented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D25F77-CC67-CA4F-8ABB-A2ACFA338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266" y="1219200"/>
            <a:ext cx="8359468" cy="46275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BA8F-19A0-304F-AE0B-AAF9616866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47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DB3DA-0591-264F-9A66-C39B1BEF3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SOURCE: The Perceptual Edge</a:t>
            </a:r>
          </a:p>
        </p:txBody>
      </p:sp>
    </p:spTree>
    <p:extLst>
      <p:ext uri="{BB962C8B-B14F-4D97-AF65-F5344CB8AC3E}">
        <p14:creationId xmlns:p14="http://schemas.microsoft.com/office/powerpoint/2010/main" val="2538327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2E6454-6C57-3C4C-B76A-DF23E8D72F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48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DE7D7-B30A-8741-8849-BED7AD9C7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 err="1"/>
              <a:t>jeffreyxparker.github.io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6EA301-CE2B-3D46-AD99-6B3080727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649" y="690439"/>
            <a:ext cx="3784608" cy="528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285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1E7E-5ACD-F747-9EDD-0AE7FEC0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8918D1-0ACA-CC4C-98CD-C46A8B400A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49</a:t>
            </a:fld>
            <a:endParaRPr lang="en-US"/>
          </a:p>
        </p:txBody>
      </p:sp>
      <p:pic>
        <p:nvPicPr>
          <p:cNvPr id="3074" name="Picture 2" descr="pie-charts-colors">
            <a:extLst>
              <a:ext uri="{FF2B5EF4-FFF2-40B4-BE49-F238E27FC236}">
                <a16:creationId xmlns:a16="http://schemas.microsoft.com/office/drawing/2014/main" id="{7C49A705-A781-C24F-AB4B-8583C0752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523493"/>
            <a:ext cx="7734300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22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2C31-029B-4349-86FF-23BE39DC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Club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8421C-3CCD-3042-8222-3FCBFA27F5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5</a:t>
            </a:fld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684715A-288D-4EC2-8E5B-BC4D50115D5B}"/>
              </a:ext>
            </a:extLst>
          </p:cNvPr>
          <p:cNvSpPr/>
          <p:nvPr/>
        </p:nvSpPr>
        <p:spPr>
          <a:xfrm>
            <a:off x="-11430" y="1051560"/>
            <a:ext cx="9166860" cy="5829300"/>
          </a:xfrm>
          <a:custGeom>
            <a:avLst/>
            <a:gdLst>
              <a:gd name="connsiteX0" fmla="*/ 11430 w 9166860"/>
              <a:gd name="connsiteY0" fmla="*/ 285750 h 5829300"/>
              <a:gd name="connsiteX1" fmla="*/ 0 w 9166860"/>
              <a:gd name="connsiteY1" fmla="*/ 5817870 h 5829300"/>
              <a:gd name="connsiteX2" fmla="*/ 9166860 w 9166860"/>
              <a:gd name="connsiteY2" fmla="*/ 5829300 h 5829300"/>
              <a:gd name="connsiteX3" fmla="*/ 6697980 w 9166860"/>
              <a:gd name="connsiteY3" fmla="*/ 5040630 h 5829300"/>
              <a:gd name="connsiteX4" fmla="*/ 6972300 w 9166860"/>
              <a:gd name="connsiteY4" fmla="*/ 3966210 h 5829300"/>
              <a:gd name="connsiteX5" fmla="*/ 5749290 w 9166860"/>
              <a:gd name="connsiteY5" fmla="*/ 3680460 h 5829300"/>
              <a:gd name="connsiteX6" fmla="*/ 4549140 w 9166860"/>
              <a:gd name="connsiteY6" fmla="*/ 4949190 h 5829300"/>
              <a:gd name="connsiteX7" fmla="*/ 3280410 w 9166860"/>
              <a:gd name="connsiteY7" fmla="*/ 3737610 h 5829300"/>
              <a:gd name="connsiteX8" fmla="*/ 3669030 w 9166860"/>
              <a:gd name="connsiteY8" fmla="*/ 1725930 h 5829300"/>
              <a:gd name="connsiteX9" fmla="*/ 2217420 w 9166860"/>
              <a:gd name="connsiteY9" fmla="*/ 1897380 h 5829300"/>
              <a:gd name="connsiteX10" fmla="*/ 2057400 w 9166860"/>
              <a:gd name="connsiteY10" fmla="*/ 1943100 h 5829300"/>
              <a:gd name="connsiteX11" fmla="*/ 1954530 w 9166860"/>
              <a:gd name="connsiteY11" fmla="*/ 1965960 h 5829300"/>
              <a:gd name="connsiteX12" fmla="*/ 868680 w 9166860"/>
              <a:gd name="connsiteY12" fmla="*/ 777240 h 5829300"/>
              <a:gd name="connsiteX13" fmla="*/ 525780 w 9166860"/>
              <a:gd name="connsiteY13" fmla="*/ 0 h 5829300"/>
              <a:gd name="connsiteX14" fmla="*/ 11430 w 9166860"/>
              <a:gd name="connsiteY14" fmla="*/ 285750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166860" h="5829300">
                <a:moveTo>
                  <a:pt x="11430" y="285750"/>
                </a:moveTo>
                <a:lnTo>
                  <a:pt x="0" y="5817870"/>
                </a:lnTo>
                <a:lnTo>
                  <a:pt x="9166860" y="5829300"/>
                </a:lnTo>
                <a:lnTo>
                  <a:pt x="6697980" y="5040630"/>
                </a:lnTo>
                <a:lnTo>
                  <a:pt x="6972300" y="3966210"/>
                </a:lnTo>
                <a:lnTo>
                  <a:pt x="5749290" y="3680460"/>
                </a:lnTo>
                <a:lnTo>
                  <a:pt x="4549140" y="4949190"/>
                </a:lnTo>
                <a:lnTo>
                  <a:pt x="3280410" y="3737610"/>
                </a:lnTo>
                <a:lnTo>
                  <a:pt x="3669030" y="1725930"/>
                </a:lnTo>
                <a:lnTo>
                  <a:pt x="2217420" y="1897380"/>
                </a:lnTo>
                <a:cubicBezTo>
                  <a:pt x="2164080" y="1912620"/>
                  <a:pt x="2111078" y="1929097"/>
                  <a:pt x="2057400" y="1943100"/>
                </a:cubicBezTo>
                <a:cubicBezTo>
                  <a:pt x="2023411" y="1951967"/>
                  <a:pt x="1954530" y="1965960"/>
                  <a:pt x="1954530" y="1965960"/>
                </a:cubicBezTo>
                <a:lnTo>
                  <a:pt x="868680" y="777240"/>
                </a:lnTo>
                <a:lnTo>
                  <a:pt x="525780" y="0"/>
                </a:lnTo>
                <a:lnTo>
                  <a:pt x="11430" y="2857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71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1E7E-5ACD-F747-9EDD-0AE7FEC0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Deliberately Hiding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8918D1-0ACA-CC4C-98CD-C46A8B400A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50</a:t>
            </a:fld>
            <a:endParaRPr lang="en-US"/>
          </a:p>
        </p:txBody>
      </p:sp>
      <p:pic>
        <p:nvPicPr>
          <p:cNvPr id="4098" name="Picture 2" descr="leader-lines">
            <a:extLst>
              <a:ext uri="{FF2B5EF4-FFF2-40B4-BE49-F238E27FC236}">
                <a16:creationId xmlns:a16="http://schemas.microsoft.com/office/drawing/2014/main" id="{2E2E9896-F7CB-DB49-9D4C-D00ECD0D2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0" y="704850"/>
            <a:ext cx="4508500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5465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1E7E-5ACD-F747-9EDD-0AE7FEC0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Being a Pie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8918D1-0ACA-CC4C-98CD-C46A8B400A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51</a:t>
            </a:fld>
            <a:endParaRPr lang="en-US"/>
          </a:p>
        </p:txBody>
      </p:sp>
      <p:pic>
        <p:nvPicPr>
          <p:cNvPr id="5122" name="Picture 2" descr="pie-chart-to-bar-chart">
            <a:extLst>
              <a:ext uri="{FF2B5EF4-FFF2-40B4-BE49-F238E27FC236}">
                <a16:creationId xmlns:a16="http://schemas.microsoft.com/office/drawing/2014/main" id="{77F64BA7-31FC-2B45-982E-C4654B101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1435100"/>
            <a:ext cx="6832600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180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1E7E-5ACD-F747-9EDD-0AE7FEC0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Ordering, Position and Count of Slices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8918D1-0ACA-CC4C-98CD-C46A8B400A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52</a:t>
            </a:fld>
            <a:endParaRPr lang="en-US"/>
          </a:p>
        </p:txBody>
      </p:sp>
      <p:pic>
        <p:nvPicPr>
          <p:cNvPr id="6146" name="Picture 2" descr="pie-chart-orientation">
            <a:extLst>
              <a:ext uri="{FF2B5EF4-FFF2-40B4-BE49-F238E27FC236}">
                <a16:creationId xmlns:a16="http://schemas.microsoft.com/office/drawing/2014/main" id="{26F59F7B-4488-3D47-A592-13BA43B34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1123950"/>
            <a:ext cx="74549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7864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6FEC-978A-6D40-8361-B472B6BA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1C5DE5-0DDF-AA4C-91E4-FA41028BB3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53</a:t>
            </a:fld>
            <a:endParaRPr lang="en-US"/>
          </a:p>
        </p:txBody>
      </p:sp>
      <p:pic>
        <p:nvPicPr>
          <p:cNvPr id="7170" name="Picture 2" descr="pie-chart-fonts">
            <a:extLst>
              <a:ext uri="{FF2B5EF4-FFF2-40B4-BE49-F238E27FC236}">
                <a16:creationId xmlns:a16="http://schemas.microsoft.com/office/drawing/2014/main" id="{B8AFB431-D12A-1E4B-8B23-93975FC95BA6}"/>
              </a:ext>
            </a:extLst>
          </p:cNvPr>
          <p:cNvPicPr>
            <a:picLocks noGrp="1" noChangeAspect="1" noChangeArrowheads="1"/>
          </p:cNvPicPr>
          <p:nvPr>
            <p:ph type="chart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2" y="1949976"/>
            <a:ext cx="7089775" cy="147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0383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6FEC-978A-6D40-8361-B472B6BA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1C5DE5-0DDF-AA4C-91E4-FA41028BB3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54</a:t>
            </a:fld>
            <a:endParaRPr lang="en-US"/>
          </a:p>
        </p:txBody>
      </p:sp>
      <p:pic>
        <p:nvPicPr>
          <p:cNvPr id="8194" name="Picture 2" descr="pie-chart-labels">
            <a:extLst>
              <a:ext uri="{FF2B5EF4-FFF2-40B4-BE49-F238E27FC236}">
                <a16:creationId xmlns:a16="http://schemas.microsoft.com/office/drawing/2014/main" id="{B37B1EAC-B674-1249-A918-5DFD7F852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50" y="1746250"/>
            <a:ext cx="44069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2330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6FEC-978A-6D40-8361-B472B6BA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Places and Math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1C5DE5-0DDF-AA4C-91E4-FA41028BB3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1625B-ACDB-5642-BA87-76B2B0221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15" y="1480456"/>
            <a:ext cx="7464770" cy="416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594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6FEC-978A-6D40-8361-B472B6BA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Places and Math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1C5DE5-0DDF-AA4C-91E4-FA41028BB3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56</a:t>
            </a:fld>
            <a:endParaRPr lang="en-US"/>
          </a:p>
        </p:txBody>
      </p:sp>
      <p:pic>
        <p:nvPicPr>
          <p:cNvPr id="10242" name="Picture 2" descr="pie-chart-final">
            <a:extLst>
              <a:ext uri="{FF2B5EF4-FFF2-40B4-BE49-F238E27FC236}">
                <a16:creationId xmlns:a16="http://schemas.microsoft.com/office/drawing/2014/main" id="{6E4BBC72-4161-1A47-AE13-006FC6A54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3" y="1425893"/>
            <a:ext cx="7489371" cy="420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2900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FF6D-A941-9942-BF9F-D84E1D4D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846275-3E09-DF46-9B0A-0CB2896F42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57</a:t>
            </a:fld>
            <a:endParaRPr lang="en-US"/>
          </a:p>
        </p:txBody>
      </p:sp>
      <p:pic>
        <p:nvPicPr>
          <p:cNvPr id="11266" name="Picture 2" descr="A pizza is basically a real-time pie chart of how much pizza is left. ">
            <a:extLst>
              <a:ext uri="{FF2B5EF4-FFF2-40B4-BE49-F238E27FC236}">
                <a16:creationId xmlns:a16="http://schemas.microsoft.com/office/drawing/2014/main" id="{7E20800E-C6C9-C248-BAFB-AAA19ED9D1B1}"/>
              </a:ext>
            </a:extLst>
          </p:cNvPr>
          <p:cNvPicPr>
            <a:picLocks noGrp="1" noChangeAspect="1" noChangeArrowheads="1"/>
          </p:cNvPicPr>
          <p:nvPr>
            <p:ph type="chart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49" y="1341438"/>
            <a:ext cx="5683902" cy="475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0873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5883B9-4F3D-0B48-9734-1AB89BA42C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58</a:t>
            </a:fld>
            <a:endParaRPr lang="en-US"/>
          </a:p>
        </p:txBody>
      </p:sp>
      <p:pic>
        <p:nvPicPr>
          <p:cNvPr id="12292" name="Picture 4" descr="Pyramid Pie Chart">
            <a:extLst>
              <a:ext uri="{FF2B5EF4-FFF2-40B4-BE49-F238E27FC236}">
                <a16:creationId xmlns:a16="http://schemas.microsoft.com/office/drawing/2014/main" id="{561B88FF-39F4-4A4C-B8B9-61A50F45C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7037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AEFC-1DD6-D249-A23B-18FB8557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Theory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265D0-67B5-D34B-BF55-CAD5D18EB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8" name="Chart Placeholder 11">
            <a:extLst>
              <a:ext uri="{FF2B5EF4-FFF2-40B4-BE49-F238E27FC236}">
                <a16:creationId xmlns:a16="http://schemas.microsoft.com/office/drawing/2014/main" id="{BBDB7A14-D938-AC42-9F5A-116C669BC0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014479"/>
              </p:ext>
            </p:extLst>
          </p:nvPr>
        </p:nvGraphicFramePr>
        <p:xfrm>
          <a:off x="323851" y="1219200"/>
          <a:ext cx="4520292" cy="4627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Placeholder 11">
            <a:extLst>
              <a:ext uri="{FF2B5EF4-FFF2-40B4-BE49-F238E27FC236}">
                <a16:creationId xmlns:a16="http://schemas.microsoft.com/office/drawing/2014/main" id="{AAE8F978-2920-344F-B363-F7D2FAB297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429030"/>
              </p:ext>
            </p:extLst>
          </p:nvPr>
        </p:nvGraphicFramePr>
        <p:xfrm>
          <a:off x="4691742" y="1415144"/>
          <a:ext cx="4128407" cy="4349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2F534A5-F80A-9F42-9168-F9435EB672DE}"/>
              </a:ext>
            </a:extLst>
          </p:cNvPr>
          <p:cNvSpPr txBox="1"/>
          <p:nvPr/>
        </p:nvSpPr>
        <p:spPr>
          <a:xfrm>
            <a:off x="5987142" y="2939143"/>
            <a:ext cx="164374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19%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bg2"/>
                </a:solidFill>
              </a:rPr>
              <a:t>Purchase with Add-on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E3C839-F509-784A-A913-E2D0845BBABC}"/>
              </a:ext>
            </a:extLst>
          </p:cNvPr>
          <p:cNvSpPr txBox="1"/>
          <p:nvPr/>
        </p:nvSpPr>
        <p:spPr>
          <a:xfrm>
            <a:off x="722539" y="5638800"/>
            <a:ext cx="3722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Show the PART-TO-WHOLE relationship especially with few groups and exact values not </a:t>
            </a:r>
            <a:r>
              <a:rPr lang="en-US" sz="2000" dirty="0" err="1"/>
              <a:t>imporant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48B7BB-097F-F34F-9177-5B32AD1FBE20}"/>
              </a:ext>
            </a:extLst>
          </p:cNvPr>
          <p:cNvSpPr txBox="1"/>
          <p:nvPr/>
        </p:nvSpPr>
        <p:spPr>
          <a:xfrm>
            <a:off x="4894487" y="5638800"/>
            <a:ext cx="372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Stylize with text and icons</a:t>
            </a:r>
          </a:p>
        </p:txBody>
      </p:sp>
    </p:spTree>
    <p:extLst>
      <p:ext uri="{BB962C8B-B14F-4D97-AF65-F5344CB8AC3E}">
        <p14:creationId xmlns:p14="http://schemas.microsoft.com/office/powerpoint/2010/main" val="187528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7A6C-1AC7-1441-B82A-B569945C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a Company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2896A-2768-7B4E-9925-61449CCF07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8D1DEE-F76B-3C45-A340-4B956BA3D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4" y="1206000"/>
            <a:ext cx="2580352" cy="258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waze">
            <a:extLst>
              <a:ext uri="{FF2B5EF4-FFF2-40B4-BE49-F238E27FC236}">
                <a16:creationId xmlns:a16="http://schemas.microsoft.com/office/drawing/2014/main" id="{09A5B6D6-9069-B844-B2DE-0C09D98B0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1479840"/>
            <a:ext cx="2057399" cy="205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7AE6A8D-888A-8846-97A8-16F7F9511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3" y="1504911"/>
            <a:ext cx="2057399" cy="205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B774C53-0159-8D47-BF4D-D67C8C8AB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48" y="3927500"/>
            <a:ext cx="2199585" cy="224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4974582D-456B-3C4C-AE07-2DF4F7552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95" y="4321053"/>
            <a:ext cx="2435207" cy="137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Qualtrics - IrishJobs Career Advice">
            <a:extLst>
              <a:ext uri="{FF2B5EF4-FFF2-40B4-BE49-F238E27FC236}">
                <a16:creationId xmlns:a16="http://schemas.microsoft.com/office/drawing/2014/main" id="{16E66D18-5CB2-7B41-8C4D-8E74D6E36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977760"/>
            <a:ext cx="2057399" cy="205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938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AEFC-1DD6-D249-A23B-18FB8557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Theory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265D0-67B5-D34B-BF55-CAD5D18EB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8" name="Chart Placeholder 11">
            <a:extLst>
              <a:ext uri="{FF2B5EF4-FFF2-40B4-BE49-F238E27FC236}">
                <a16:creationId xmlns:a16="http://schemas.microsoft.com/office/drawing/2014/main" id="{BBDB7A14-D938-AC42-9F5A-116C669BC0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289989"/>
              </p:ext>
            </p:extLst>
          </p:nvPr>
        </p:nvGraphicFramePr>
        <p:xfrm>
          <a:off x="145599" y="2182331"/>
          <a:ext cx="2954106" cy="3566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FE3C839-F509-784A-A913-E2D0845BBABC}"/>
              </a:ext>
            </a:extLst>
          </p:cNvPr>
          <p:cNvSpPr txBox="1"/>
          <p:nvPr/>
        </p:nvSpPr>
        <p:spPr>
          <a:xfrm>
            <a:off x="130628" y="5478957"/>
            <a:ext cx="3039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Order Most to Least Clockwise</a:t>
            </a:r>
          </a:p>
        </p:txBody>
      </p:sp>
      <p:graphicFrame>
        <p:nvGraphicFramePr>
          <p:cNvPr id="11" name="Chart Placeholder 11">
            <a:extLst>
              <a:ext uri="{FF2B5EF4-FFF2-40B4-BE49-F238E27FC236}">
                <a16:creationId xmlns:a16="http://schemas.microsoft.com/office/drawing/2014/main" id="{98254729-C7A5-B549-AC88-8C3E1B19BE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3609012"/>
              </p:ext>
            </p:extLst>
          </p:nvPr>
        </p:nvGraphicFramePr>
        <p:xfrm>
          <a:off x="3019430" y="2111966"/>
          <a:ext cx="3088053" cy="3566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3AF05CD-36BB-6C41-9B86-BE6146F4E928}"/>
              </a:ext>
            </a:extLst>
          </p:cNvPr>
          <p:cNvSpPr txBox="1"/>
          <p:nvPr/>
        </p:nvSpPr>
        <p:spPr>
          <a:xfrm>
            <a:off x="3352802" y="5398059"/>
            <a:ext cx="2560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Most Important Pieces at 12 o’clock</a:t>
            </a:r>
          </a:p>
        </p:txBody>
      </p:sp>
      <p:graphicFrame>
        <p:nvGraphicFramePr>
          <p:cNvPr id="15" name="Chart Placeholder 11">
            <a:extLst>
              <a:ext uri="{FF2B5EF4-FFF2-40B4-BE49-F238E27FC236}">
                <a16:creationId xmlns:a16="http://schemas.microsoft.com/office/drawing/2014/main" id="{9DC54A00-5F1D-7F43-8168-3610867916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405096"/>
              </p:ext>
            </p:extLst>
          </p:nvPr>
        </p:nvGraphicFramePr>
        <p:xfrm>
          <a:off x="6189894" y="2111966"/>
          <a:ext cx="2954106" cy="3566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4B53A55-8AEE-6446-A496-CB1520B2267E}"/>
              </a:ext>
            </a:extLst>
          </p:cNvPr>
          <p:cNvSpPr txBox="1"/>
          <p:nvPr/>
        </p:nvSpPr>
        <p:spPr>
          <a:xfrm>
            <a:off x="6471556" y="5398059"/>
            <a:ext cx="2560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Random ordering, with and positioning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37B6E1-C372-A546-BE4B-EE6C2AEAC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663" y="1700835"/>
            <a:ext cx="707887" cy="7078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DFF422-855A-CA42-8C30-8EE634CD82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599" y="1673779"/>
            <a:ext cx="762000" cy="762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C61180E-9299-B14A-AE41-8B03DCC1D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6514" y="1673779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665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8911-7C44-F340-94BE-17B9C39B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Theory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8C1EBD-505D-E243-8C04-6B21B75574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6" name="Chart Placeholder 11">
            <a:extLst>
              <a:ext uri="{FF2B5EF4-FFF2-40B4-BE49-F238E27FC236}">
                <a16:creationId xmlns:a16="http://schemas.microsoft.com/office/drawing/2014/main" id="{1D73EEF3-A0CE-044B-B9F1-A6AC56A93103}"/>
              </a:ext>
            </a:extLst>
          </p:cNvPr>
          <p:cNvGraphicFramePr>
            <a:graphicFrameLocks noGrp="1"/>
          </p:cNvGraphicFramePr>
          <p:nvPr>
            <p:ph type="chart" sz="quarter" idx="11"/>
            <p:extLst>
              <p:ext uri="{D42A27DB-BD31-4B8C-83A1-F6EECF244321}">
                <p14:modId xmlns:p14="http://schemas.microsoft.com/office/powerpoint/2010/main" val="1329268518"/>
              </p:ext>
            </p:extLst>
          </p:nvPr>
        </p:nvGraphicFramePr>
        <p:xfrm>
          <a:off x="-420686" y="1611086"/>
          <a:ext cx="5602286" cy="4176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Placeholder 11">
            <a:extLst>
              <a:ext uri="{FF2B5EF4-FFF2-40B4-BE49-F238E27FC236}">
                <a16:creationId xmlns:a16="http://schemas.microsoft.com/office/drawing/2014/main" id="{A03FB405-5168-C04B-90CF-67C9CA39AF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765374"/>
              </p:ext>
            </p:extLst>
          </p:nvPr>
        </p:nvGraphicFramePr>
        <p:xfrm>
          <a:off x="3961607" y="1611086"/>
          <a:ext cx="5602286" cy="4176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6DD787-7358-6842-9E6B-18ABA2E03A83}"/>
              </a:ext>
            </a:extLst>
          </p:cNvPr>
          <p:cNvSpPr txBox="1"/>
          <p:nvPr/>
        </p:nvSpPr>
        <p:spPr>
          <a:xfrm>
            <a:off x="631371" y="1411031"/>
            <a:ext cx="372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sum of the parts equals 100%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3343B8-CC27-F74C-A81D-3ED21332DA51}"/>
              </a:ext>
            </a:extLst>
          </p:cNvPr>
          <p:cNvSpPr txBox="1"/>
          <p:nvPr/>
        </p:nvSpPr>
        <p:spPr>
          <a:xfrm>
            <a:off x="4789716" y="1411031"/>
            <a:ext cx="372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sum of the parts does not equal 100%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AA2EDD-A9E8-8049-8AA6-38052C799DBC}"/>
              </a:ext>
            </a:extLst>
          </p:cNvPr>
          <p:cNvCxnSpPr/>
          <p:nvPr/>
        </p:nvCxnSpPr>
        <p:spPr>
          <a:xfrm>
            <a:off x="4572000" y="1411031"/>
            <a:ext cx="0" cy="4706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B1A28EC-E2AB-AC4B-8ED8-56739EA93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735" y="872072"/>
            <a:ext cx="707887" cy="7078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562332-9497-164D-9E9E-E10090AA23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921" y="873279"/>
            <a:ext cx="762000" cy="76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E007DD-2142-F043-9771-21D617034882}"/>
              </a:ext>
            </a:extLst>
          </p:cNvPr>
          <p:cNvSpPr txBox="1"/>
          <p:nvPr/>
        </p:nvSpPr>
        <p:spPr>
          <a:xfrm>
            <a:off x="631371" y="5878286"/>
            <a:ext cx="3603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Tip: Always have the data labels be the “value” not the ”percent”</a:t>
            </a:r>
          </a:p>
        </p:txBody>
      </p:sp>
    </p:spTree>
    <p:extLst>
      <p:ext uri="{BB962C8B-B14F-4D97-AF65-F5344CB8AC3E}">
        <p14:creationId xmlns:p14="http://schemas.microsoft.com/office/powerpoint/2010/main" val="26510746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8911-7C44-F340-94BE-17B9C39B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Theory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8C1EBD-505D-E243-8C04-6B21B75574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62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6DD787-7358-6842-9E6B-18ABA2E03A83}"/>
              </a:ext>
            </a:extLst>
          </p:cNvPr>
          <p:cNvSpPr txBox="1"/>
          <p:nvPr/>
        </p:nvSpPr>
        <p:spPr>
          <a:xfrm>
            <a:off x="631371" y="1411031"/>
            <a:ext cx="372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Less than ~4 groups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3343B8-CC27-F74C-A81D-3ED21332DA51}"/>
              </a:ext>
            </a:extLst>
          </p:cNvPr>
          <p:cNvSpPr txBox="1"/>
          <p:nvPr/>
        </p:nvSpPr>
        <p:spPr>
          <a:xfrm>
            <a:off x="4789716" y="1411031"/>
            <a:ext cx="372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More than 5 groups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AA2EDD-A9E8-8049-8AA6-38052C799DBC}"/>
              </a:ext>
            </a:extLst>
          </p:cNvPr>
          <p:cNvCxnSpPr/>
          <p:nvPr/>
        </p:nvCxnSpPr>
        <p:spPr>
          <a:xfrm>
            <a:off x="4572000" y="1411031"/>
            <a:ext cx="0" cy="4706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B1A28EC-E2AB-AC4B-8ED8-56739EA93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735" y="872072"/>
            <a:ext cx="707887" cy="7078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562332-9497-164D-9E9E-E10090AA2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21" y="873279"/>
            <a:ext cx="762000" cy="762000"/>
          </a:xfrm>
          <a:prstGeom prst="rect">
            <a:avLst/>
          </a:prstGeom>
        </p:spPr>
      </p:pic>
      <p:graphicFrame>
        <p:nvGraphicFramePr>
          <p:cNvPr id="15" name="Chart Placeholder 11">
            <a:extLst>
              <a:ext uri="{FF2B5EF4-FFF2-40B4-BE49-F238E27FC236}">
                <a16:creationId xmlns:a16="http://schemas.microsoft.com/office/drawing/2014/main" id="{F8A7A18D-CB16-DC4E-8931-AD6096D67A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553789"/>
              </p:ext>
            </p:extLst>
          </p:nvPr>
        </p:nvGraphicFramePr>
        <p:xfrm>
          <a:off x="24651" y="1630276"/>
          <a:ext cx="4329634" cy="4798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Placeholder 11">
            <a:extLst>
              <a:ext uri="{FF2B5EF4-FFF2-40B4-BE49-F238E27FC236}">
                <a16:creationId xmlns:a16="http://schemas.microsoft.com/office/drawing/2014/main" id="{12E87417-184A-B540-BF11-282F7A1766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340139"/>
              </p:ext>
            </p:extLst>
          </p:nvPr>
        </p:nvGraphicFramePr>
        <p:xfrm>
          <a:off x="4679803" y="1630276"/>
          <a:ext cx="4329634" cy="4798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4642803-0214-A941-B887-AA9965DC9483}"/>
              </a:ext>
            </a:extLst>
          </p:cNvPr>
          <p:cNvSpPr txBox="1"/>
          <p:nvPr/>
        </p:nvSpPr>
        <p:spPr>
          <a:xfrm>
            <a:off x="538921" y="6117771"/>
            <a:ext cx="3603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Tip: Group small categories</a:t>
            </a:r>
          </a:p>
        </p:txBody>
      </p:sp>
    </p:spTree>
    <p:extLst>
      <p:ext uri="{BB962C8B-B14F-4D97-AF65-F5344CB8AC3E}">
        <p14:creationId xmlns:p14="http://schemas.microsoft.com/office/powerpoint/2010/main" val="27585493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AEFC-1DD6-D249-A23B-18FB8557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Theory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265D0-67B5-D34B-BF55-CAD5D18EB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11" name="Chart Placeholder 11">
            <a:extLst>
              <a:ext uri="{FF2B5EF4-FFF2-40B4-BE49-F238E27FC236}">
                <a16:creationId xmlns:a16="http://schemas.microsoft.com/office/drawing/2014/main" id="{98254729-C7A5-B549-AC88-8C3E1B19BE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6695815"/>
              </p:ext>
            </p:extLst>
          </p:nvPr>
        </p:nvGraphicFramePr>
        <p:xfrm>
          <a:off x="5046892" y="2422272"/>
          <a:ext cx="2046517" cy="325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3AF05CD-36BB-6C41-9B86-BE6146F4E928}"/>
              </a:ext>
            </a:extLst>
          </p:cNvPr>
          <p:cNvSpPr txBox="1"/>
          <p:nvPr/>
        </p:nvSpPr>
        <p:spPr>
          <a:xfrm>
            <a:off x="915003" y="1700836"/>
            <a:ext cx="256086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/>
              <a:t>Use bars</a:t>
            </a:r>
          </a:p>
        </p:txBody>
      </p:sp>
      <p:graphicFrame>
        <p:nvGraphicFramePr>
          <p:cNvPr id="15" name="Chart Placeholder 11">
            <a:extLst>
              <a:ext uri="{FF2B5EF4-FFF2-40B4-BE49-F238E27FC236}">
                <a16:creationId xmlns:a16="http://schemas.microsoft.com/office/drawing/2014/main" id="{9DC54A00-5F1D-7F43-8168-3610867916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921779"/>
              </p:ext>
            </p:extLst>
          </p:nvPr>
        </p:nvGraphicFramePr>
        <p:xfrm>
          <a:off x="7040653" y="2422272"/>
          <a:ext cx="1957748" cy="325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B737B6E1-C372-A546-BE4B-EE6C2AEAC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966" y="1665203"/>
            <a:ext cx="707887" cy="7078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DFF422-855A-CA42-8C30-8EE634CD82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599" y="1673779"/>
            <a:ext cx="762000" cy="762000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B631236-055A-2548-94C5-C7769A9718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9282984"/>
              </p:ext>
            </p:extLst>
          </p:nvPr>
        </p:nvGraphicFramePr>
        <p:xfrm>
          <a:off x="308885" y="1880009"/>
          <a:ext cx="3714749" cy="3795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75E3819-4C8A-5742-A2B5-CEA6730C1C82}"/>
              </a:ext>
            </a:extLst>
          </p:cNvPr>
          <p:cNvSpPr txBox="1"/>
          <p:nvPr/>
        </p:nvSpPr>
        <p:spPr>
          <a:xfrm>
            <a:off x="6381752" y="1700836"/>
            <a:ext cx="2560865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/>
              <a:t>Use multiple pie charts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CA97F8-FA65-9841-8CB8-FCCD15480093}"/>
              </a:ext>
            </a:extLst>
          </p:cNvPr>
          <p:cNvCxnSpPr/>
          <p:nvPr/>
        </p:nvCxnSpPr>
        <p:spPr>
          <a:xfrm flipV="1">
            <a:off x="1872343" y="3429000"/>
            <a:ext cx="587828" cy="185057"/>
          </a:xfrm>
          <a:prstGeom prst="line">
            <a:avLst/>
          </a:prstGeom>
          <a:ln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45D868-53E1-734B-BCFF-2EAAF7B4EA17}"/>
              </a:ext>
            </a:extLst>
          </p:cNvPr>
          <p:cNvCxnSpPr/>
          <p:nvPr/>
        </p:nvCxnSpPr>
        <p:spPr>
          <a:xfrm flipV="1">
            <a:off x="1872343" y="2993572"/>
            <a:ext cx="587828" cy="185057"/>
          </a:xfrm>
          <a:prstGeom prst="line">
            <a:avLst/>
          </a:prstGeom>
          <a:ln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B33A093-B6E9-0940-AFDC-BB52BCD7822F}"/>
              </a:ext>
            </a:extLst>
          </p:cNvPr>
          <p:cNvCxnSpPr>
            <a:cxnSpLocks/>
          </p:cNvCxnSpPr>
          <p:nvPr/>
        </p:nvCxnSpPr>
        <p:spPr>
          <a:xfrm flipV="1">
            <a:off x="1872343" y="2704255"/>
            <a:ext cx="587828" cy="92529"/>
          </a:xfrm>
          <a:prstGeom prst="line">
            <a:avLst/>
          </a:prstGeom>
          <a:ln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A860B8-10FB-2040-87BB-073794556C85}"/>
              </a:ext>
            </a:extLst>
          </p:cNvPr>
          <p:cNvCxnSpPr>
            <a:cxnSpLocks/>
          </p:cNvCxnSpPr>
          <p:nvPr/>
        </p:nvCxnSpPr>
        <p:spPr>
          <a:xfrm flipV="1">
            <a:off x="1872343" y="2604411"/>
            <a:ext cx="587828" cy="10257"/>
          </a:xfrm>
          <a:prstGeom prst="line">
            <a:avLst/>
          </a:prstGeom>
          <a:ln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3F4604-B429-BD40-8A3C-18D70EAC5125}"/>
              </a:ext>
            </a:extLst>
          </p:cNvPr>
          <p:cNvSpPr txBox="1"/>
          <p:nvPr/>
        </p:nvSpPr>
        <p:spPr>
          <a:xfrm>
            <a:off x="538921" y="6117771"/>
            <a:ext cx="3603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Tip: Draw in lines between categories</a:t>
            </a:r>
          </a:p>
        </p:txBody>
      </p:sp>
    </p:spTree>
    <p:extLst>
      <p:ext uri="{BB962C8B-B14F-4D97-AF65-F5344CB8AC3E}">
        <p14:creationId xmlns:p14="http://schemas.microsoft.com/office/powerpoint/2010/main" val="8152657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B2E3-B257-7848-829E-7D92BC88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Theory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17616-34E4-514A-8CB2-750613BC7D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64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EAB7D-0BAE-F24C-9A7D-4BAA9E993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SOURCE: http://</a:t>
            </a:r>
            <a:r>
              <a:rPr lang="en-US" dirty="0" err="1"/>
              <a:t>cinemetrics.fredericbrodbeck.de</a:t>
            </a:r>
            <a:r>
              <a:rPr lang="en-US" dirty="0"/>
              <a:t>/</a:t>
            </a:r>
          </a:p>
        </p:txBody>
      </p:sp>
      <p:graphicFrame>
        <p:nvGraphicFramePr>
          <p:cNvPr id="6" name="Chart Placeholder 11">
            <a:extLst>
              <a:ext uri="{FF2B5EF4-FFF2-40B4-BE49-F238E27FC236}">
                <a16:creationId xmlns:a16="http://schemas.microsoft.com/office/drawing/2014/main" id="{91CB31EF-F5D0-F241-B386-7901A4BF48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0487629"/>
              </p:ext>
            </p:extLst>
          </p:nvPr>
        </p:nvGraphicFramePr>
        <p:xfrm>
          <a:off x="323850" y="2142937"/>
          <a:ext cx="2168875" cy="1552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Placeholder 11">
            <a:extLst>
              <a:ext uri="{FF2B5EF4-FFF2-40B4-BE49-F238E27FC236}">
                <a16:creationId xmlns:a16="http://schemas.microsoft.com/office/drawing/2014/main" id="{DCE12DFB-6E67-A849-A4B5-A4AEACE5B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699617"/>
              </p:ext>
            </p:extLst>
          </p:nvPr>
        </p:nvGraphicFramePr>
        <p:xfrm>
          <a:off x="2185411" y="2118150"/>
          <a:ext cx="2168875" cy="1552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Placeholder 11">
            <a:extLst>
              <a:ext uri="{FF2B5EF4-FFF2-40B4-BE49-F238E27FC236}">
                <a16:creationId xmlns:a16="http://schemas.microsoft.com/office/drawing/2014/main" id="{D1CB7303-A671-524B-8821-01D6C535CA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436054"/>
              </p:ext>
            </p:extLst>
          </p:nvPr>
        </p:nvGraphicFramePr>
        <p:xfrm>
          <a:off x="323849" y="3670095"/>
          <a:ext cx="2168875" cy="1552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Placeholder 11">
            <a:extLst>
              <a:ext uri="{FF2B5EF4-FFF2-40B4-BE49-F238E27FC236}">
                <a16:creationId xmlns:a16="http://schemas.microsoft.com/office/drawing/2014/main" id="{36790ABA-0442-C64B-A273-A722759ECF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791273"/>
              </p:ext>
            </p:extLst>
          </p:nvPr>
        </p:nvGraphicFramePr>
        <p:xfrm>
          <a:off x="2185411" y="3670862"/>
          <a:ext cx="2168875" cy="1552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622A8A7-62F2-1F41-9F38-9D49958064C1}"/>
              </a:ext>
            </a:extLst>
          </p:cNvPr>
          <p:cNvSpPr txBox="1"/>
          <p:nvPr/>
        </p:nvSpPr>
        <p:spPr>
          <a:xfrm>
            <a:off x="631371" y="1411031"/>
            <a:ext cx="372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for familiar percentages or for icons (called “Harvey Balls”)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890450-26BA-634B-991B-16A24ED181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921" y="873279"/>
            <a:ext cx="762000" cy="76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6A99C0-ACD6-0F42-A0F0-81F94A7C9B28}"/>
              </a:ext>
            </a:extLst>
          </p:cNvPr>
          <p:cNvSpPr txBox="1"/>
          <p:nvPr/>
        </p:nvSpPr>
        <p:spPr>
          <a:xfrm>
            <a:off x="5060009" y="856667"/>
            <a:ext cx="372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Make art by using polar coordinates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E1E6DD0-4394-B94D-9291-8A54DEFDB7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6559" y="318915"/>
            <a:ext cx="762000" cy="762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48FA73C-F124-3345-AA60-44446E669B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6418" y="1532689"/>
            <a:ext cx="2183229" cy="22507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9F5C8DE-E1B7-244A-83CD-C26D0491B79F}"/>
              </a:ext>
            </a:extLst>
          </p:cNvPr>
          <p:cNvSpPr txBox="1"/>
          <p:nvPr/>
        </p:nvSpPr>
        <p:spPr>
          <a:xfrm>
            <a:off x="5097235" y="4018938"/>
            <a:ext cx="372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Sparingly use gauge charts</a:t>
            </a:r>
          </a:p>
        </p:txBody>
      </p:sp>
      <p:pic>
        <p:nvPicPr>
          <p:cNvPr id="17410" name="Picture 2" descr="Angular Gauge Chart With Center Label | Data visualization, Center labels,  Chart">
            <a:extLst>
              <a:ext uri="{FF2B5EF4-FFF2-40B4-BE49-F238E27FC236}">
                <a16:creationId xmlns:a16="http://schemas.microsoft.com/office/drawing/2014/main" id="{8AE27F0D-9CB2-CF44-B206-4BDDCCD70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4" t="10922" r="9048" b="19259"/>
          <a:stretch/>
        </p:blipFill>
        <p:spPr bwMode="auto">
          <a:xfrm>
            <a:off x="4882987" y="4419048"/>
            <a:ext cx="3722915" cy="206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1F6DD48-5669-3F45-99D2-C7A4E718AD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6559" y="376817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821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DA0F-F581-9442-B59B-E3881206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Theory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BC2F5-4028-3E48-A268-625460397A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A480B97-E6A9-6344-8959-0CE3910189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574524"/>
              </p:ext>
            </p:extLst>
          </p:nvPr>
        </p:nvGraphicFramePr>
        <p:xfrm>
          <a:off x="196528" y="2187615"/>
          <a:ext cx="4248150" cy="3832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Placeholder 11">
            <a:extLst>
              <a:ext uri="{FF2B5EF4-FFF2-40B4-BE49-F238E27FC236}">
                <a16:creationId xmlns:a16="http://schemas.microsoft.com/office/drawing/2014/main" id="{E922A160-8B24-A849-B3EF-3BDCC717F9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3332322"/>
              </p:ext>
            </p:extLst>
          </p:nvPr>
        </p:nvGraphicFramePr>
        <p:xfrm>
          <a:off x="5116205" y="2395960"/>
          <a:ext cx="3472210" cy="3624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210B14-71AF-7447-83D1-4A568C0F5BBA}"/>
              </a:ext>
            </a:extLst>
          </p:cNvPr>
          <p:cNvSpPr txBox="1"/>
          <p:nvPr/>
        </p:nvSpPr>
        <p:spPr>
          <a:xfrm>
            <a:off x="631371" y="2187615"/>
            <a:ext cx="372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to support another chart type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B39EF2-4B2C-924E-89EA-3AAA65DE7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21" y="1649863"/>
            <a:ext cx="762000" cy="76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53AB80-2536-384D-A913-752FBB687FFF}"/>
              </a:ext>
            </a:extLst>
          </p:cNvPr>
          <p:cNvSpPr txBox="1"/>
          <p:nvPr/>
        </p:nvSpPr>
        <p:spPr>
          <a:xfrm>
            <a:off x="5172774" y="2187615"/>
            <a:ext cx="372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Explode a slice for emphasis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04F021-1A23-2647-9560-8A7BF0771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324" y="1649863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133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644-BFD2-8B47-BBDD-765067CF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 – Create Journalism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9B13B-1235-F645-B0FE-553F5453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Read this article: </a:t>
            </a:r>
            <a:r>
              <a:rPr lang="en-US" dirty="0">
                <a:hlinkClick r:id="rId2"/>
              </a:rPr>
              <a:t>https://themargins.substack.com/p/doordash-and-pizza-arbitrage</a:t>
            </a:r>
            <a:endParaRPr lang="en-US" dirty="0"/>
          </a:p>
          <a:p>
            <a:pPr marL="802206" lvl="1" indent="-342900">
              <a:buFont typeface="Arial" panose="020B0604020202020204" pitchFamily="34" charset="0"/>
              <a:buChar char="•"/>
            </a:pPr>
            <a:r>
              <a:rPr lang="en-US" dirty="0"/>
              <a:t>Create a visual (maximum 1 slide) that demonstrates the pizza shop owners actions to readers and explains how he made a profit</a:t>
            </a:r>
          </a:p>
          <a:p>
            <a:pPr marL="802206" lvl="1" indent="-342900">
              <a:buFont typeface="Arial" panose="020B0604020202020204" pitchFamily="34" charset="0"/>
              <a:buChar char="•"/>
            </a:pPr>
            <a:r>
              <a:rPr lang="en-US" dirty="0"/>
              <a:t>Create a visual (maximum 1 slide) that illustrates to readers the points made in the “</a:t>
            </a:r>
            <a:r>
              <a:rPr lang="en-US" b="1" dirty="0"/>
              <a:t>Food Delivery Platform Existentialism”</a:t>
            </a:r>
            <a:r>
              <a:rPr lang="en-US" dirty="0"/>
              <a:t> section – outside data sources can be used, but be sure to cite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0564F-F078-E848-8A15-A90FC465A1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903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644-BFD2-8B47-BBDD-765067CF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 – Declutter this Visual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17E704-DA77-8648-BACA-D12E07F0A4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088914"/>
              </p:ext>
            </p:extLst>
          </p:nvPr>
        </p:nvGraphicFramePr>
        <p:xfrm>
          <a:off x="323850" y="1219200"/>
          <a:ext cx="8496300" cy="4627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0564F-F078-E848-8A15-A90FC465A1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67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26DF37-B0E3-0D4A-9CDE-BFB09F51BD0E}"/>
              </a:ext>
            </a:extLst>
          </p:cNvPr>
          <p:cNvSpPr txBox="1"/>
          <p:nvPr/>
        </p:nvSpPr>
        <p:spPr>
          <a:xfrm>
            <a:off x="488515" y="5968436"/>
            <a:ext cx="7202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Improve this visual by decluttering it. Keep it a bar chart. Data is embedded in PowerPoint.</a:t>
            </a:r>
          </a:p>
        </p:txBody>
      </p:sp>
    </p:spTree>
    <p:extLst>
      <p:ext uri="{BB962C8B-B14F-4D97-AF65-F5344CB8AC3E}">
        <p14:creationId xmlns:p14="http://schemas.microsoft.com/office/powerpoint/2010/main" val="20130957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D97B-04F8-5E48-9317-586CFDC2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 – Practice Making Visuals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8621FB-32BA-5B43-B92F-DBB7DB78C6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68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4D963-D372-D64C-99F2-4C243F5C535D}"/>
              </a:ext>
            </a:extLst>
          </p:cNvPr>
          <p:cNvSpPr txBox="1"/>
          <p:nvPr/>
        </p:nvSpPr>
        <p:spPr>
          <a:xfrm>
            <a:off x="488515" y="5968436"/>
            <a:ext cx="7202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Make at least 3 slides with visuals from this data that convey the story and information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2E13647-1B08-B745-BF34-F21E59FBA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598106"/>
              </p:ext>
            </p:extLst>
          </p:nvPr>
        </p:nvGraphicFramePr>
        <p:xfrm>
          <a:off x="1524000" y="1397000"/>
          <a:ext cx="6096000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6732903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73612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18121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172391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03640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# of Accounts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 Accounts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Revenue ($M)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 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48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$4.68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1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$3.93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62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31.07%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$5.98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93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$2.81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72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20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162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4F768-CB9E-E445-93B3-097AED447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69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FC6A9-EBBF-C34C-8B6E-1641B3027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SOURCE: Instagram, @</a:t>
            </a:r>
            <a:r>
              <a:rPr lang="en-US" dirty="0" err="1"/>
              <a:t>kirkgoldsberry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25E055-0D56-4442-81C5-DAF07B215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463" y="436585"/>
            <a:ext cx="56197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90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FB23-EBA0-DB4F-85B7-88FFEB8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33347341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4F768-CB9E-E445-93B3-097AED447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70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FC6A9-EBBF-C34C-8B6E-1641B3027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SOURCE: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25E055-0D56-4442-81C5-DAF07B2158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5" t="82989" r="18056" b="9425"/>
          <a:stretch/>
        </p:blipFill>
        <p:spPr bwMode="auto">
          <a:xfrm>
            <a:off x="191051" y="2922638"/>
            <a:ext cx="8761898" cy="12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124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15C8-EE56-1746-8D21-12F4FE20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Elements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66832DF-5164-0C42-99CA-2D6EA43574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958359"/>
              </p:ext>
            </p:extLst>
          </p:nvPr>
        </p:nvGraphicFramePr>
        <p:xfrm>
          <a:off x="323850" y="1219200"/>
          <a:ext cx="8496300" cy="4627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A3984-2C69-6241-B1A4-BA0EA1DFB7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7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15C8-EE56-1746-8D21-12F4FE20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Elements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66832DF-5164-0C42-99CA-2D6EA43574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344399"/>
              </p:ext>
            </p:extLst>
          </p:nvPr>
        </p:nvGraphicFramePr>
        <p:xfrm>
          <a:off x="323850" y="1219200"/>
          <a:ext cx="8496300" cy="4627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A3984-2C69-6241-B1A4-BA0EA1DFB7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4802C-9DD2-AC40-A35A-2FEB266EE7FA}"/>
              </a:ext>
            </a:extLst>
          </p:cNvPr>
          <p:cNvSpPr txBox="1"/>
          <p:nvPr/>
        </p:nvSpPr>
        <p:spPr>
          <a:xfrm>
            <a:off x="1627094" y="5846762"/>
            <a:ext cx="1411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2"/>
                </a:solidFill>
              </a:rPr>
              <a:t>Legend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C979A4-D036-9F44-AABE-88E333B0D254}"/>
              </a:ext>
            </a:extLst>
          </p:cNvPr>
          <p:cNvCxnSpPr>
            <a:cxnSpLocks/>
          </p:cNvCxnSpPr>
          <p:nvPr/>
        </p:nvCxnSpPr>
        <p:spPr>
          <a:xfrm flipV="1">
            <a:off x="3039035" y="5658144"/>
            <a:ext cx="470647" cy="3772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9343FC-9711-F34D-83E4-32A7C2194894}"/>
              </a:ext>
            </a:extLst>
          </p:cNvPr>
          <p:cNvSpPr txBox="1"/>
          <p:nvPr/>
        </p:nvSpPr>
        <p:spPr>
          <a:xfrm>
            <a:off x="323850" y="5150314"/>
            <a:ext cx="1411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Axis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FFCFA3-5DB0-4F41-9D57-5B2FAD2C5256}"/>
              </a:ext>
            </a:extLst>
          </p:cNvPr>
          <p:cNvCxnSpPr>
            <a:cxnSpLocks/>
          </p:cNvCxnSpPr>
          <p:nvPr/>
        </p:nvCxnSpPr>
        <p:spPr>
          <a:xfrm flipV="1">
            <a:off x="1250576" y="5025681"/>
            <a:ext cx="249891" cy="29391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CA425B-5BEB-D74F-BF8C-9230A69CC676}"/>
              </a:ext>
            </a:extLst>
          </p:cNvPr>
          <p:cNvCxnSpPr>
            <a:cxnSpLocks/>
          </p:cNvCxnSpPr>
          <p:nvPr/>
        </p:nvCxnSpPr>
        <p:spPr>
          <a:xfrm flipV="1">
            <a:off x="801220" y="4961694"/>
            <a:ext cx="0" cy="21094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3212641-3160-F043-BAB7-6F987670B1DE}"/>
              </a:ext>
            </a:extLst>
          </p:cNvPr>
          <p:cNvSpPr txBox="1"/>
          <p:nvPr/>
        </p:nvSpPr>
        <p:spPr>
          <a:xfrm>
            <a:off x="1500467" y="1832319"/>
            <a:ext cx="1411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2"/>
                </a:solidFill>
              </a:rPr>
              <a:t>Plot Area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66941C-6422-9A47-A17F-E7AF90F8A9DA}"/>
              </a:ext>
            </a:extLst>
          </p:cNvPr>
          <p:cNvSpPr txBox="1"/>
          <p:nvPr/>
        </p:nvSpPr>
        <p:spPr>
          <a:xfrm>
            <a:off x="5642722" y="1539931"/>
            <a:ext cx="1411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2"/>
                </a:solidFill>
              </a:rPr>
              <a:t>Major Gridlines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379D88-7A92-FA43-9A31-2BBFF33B1EDB}"/>
              </a:ext>
            </a:extLst>
          </p:cNvPr>
          <p:cNvSpPr txBox="1"/>
          <p:nvPr/>
        </p:nvSpPr>
        <p:spPr>
          <a:xfrm>
            <a:off x="88527" y="1967531"/>
            <a:ext cx="58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Ticks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C07702-51C7-5B49-91BE-F8D4B29E655D}"/>
              </a:ext>
            </a:extLst>
          </p:cNvPr>
          <p:cNvCxnSpPr>
            <a:cxnSpLocks/>
          </p:cNvCxnSpPr>
          <p:nvPr/>
        </p:nvCxnSpPr>
        <p:spPr>
          <a:xfrm>
            <a:off x="700367" y="2178473"/>
            <a:ext cx="200586" cy="12761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DB9E92B-5F3C-D442-BDB6-A5EDE3521D6B}"/>
              </a:ext>
            </a:extLst>
          </p:cNvPr>
          <p:cNvSpPr txBox="1"/>
          <p:nvPr/>
        </p:nvSpPr>
        <p:spPr>
          <a:xfrm>
            <a:off x="4076138" y="2182656"/>
            <a:ext cx="885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Data Labels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3D9865-3624-6049-8852-2EE4A294596C}"/>
              </a:ext>
            </a:extLst>
          </p:cNvPr>
          <p:cNvCxnSpPr>
            <a:cxnSpLocks/>
          </p:cNvCxnSpPr>
          <p:nvPr/>
        </p:nvCxnSpPr>
        <p:spPr>
          <a:xfrm flipH="1" flipV="1">
            <a:off x="4076138" y="2418350"/>
            <a:ext cx="240368" cy="3263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8DA4262-CFAD-B941-A053-07DC0C2EE232}"/>
              </a:ext>
            </a:extLst>
          </p:cNvPr>
          <p:cNvSpPr txBox="1"/>
          <p:nvPr/>
        </p:nvSpPr>
        <p:spPr>
          <a:xfrm>
            <a:off x="6470837" y="5047086"/>
            <a:ext cx="58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Ticks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D60631-5C38-5842-9240-61DF59AE3E9A}"/>
              </a:ext>
            </a:extLst>
          </p:cNvPr>
          <p:cNvCxnSpPr>
            <a:cxnSpLocks/>
          </p:cNvCxnSpPr>
          <p:nvPr/>
        </p:nvCxnSpPr>
        <p:spPr>
          <a:xfrm flipV="1">
            <a:off x="6762750" y="4930003"/>
            <a:ext cx="0" cy="16468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506064"/>
      </p:ext>
    </p:extLst>
  </p:cSld>
  <p:clrMapOvr>
    <a:masterClrMapping/>
  </p:clrMapOvr>
</p:sld>
</file>

<file path=ppt/theme/theme1.xml><?xml version="1.0" encoding="utf-8"?>
<a:theme xmlns:a="http://schemas.openxmlformats.org/drawingml/2006/main" name="Jeff's Theme">
  <a:themeElements>
    <a:clrScheme name="Jeff's Blue and Gold">
      <a:dk1>
        <a:srgbClr val="5F5F5F"/>
      </a:dk1>
      <a:lt1>
        <a:srgbClr val="F8F8F8"/>
      </a:lt1>
      <a:dk2>
        <a:srgbClr val="292929"/>
      </a:dk2>
      <a:lt2>
        <a:srgbClr val="B2B2B2"/>
      </a:lt2>
      <a:accent1>
        <a:srgbClr val="4D4D4D"/>
      </a:accent1>
      <a:accent2>
        <a:srgbClr val="000099"/>
      </a:accent2>
      <a:accent3>
        <a:srgbClr val="DBD400"/>
      </a:accent3>
      <a:accent4>
        <a:srgbClr val="530093"/>
      </a:accent4>
      <a:accent5>
        <a:srgbClr val="DBA400"/>
      </a:accent5>
      <a:accent6>
        <a:srgbClr val="777777"/>
      </a:accent6>
      <a:hlink>
        <a:srgbClr val="0000EE"/>
      </a:hlink>
      <a:folHlink>
        <a:srgbClr val="551A8B"/>
      </a:folHlink>
    </a:clrScheme>
    <a:fontScheme name="Jeff's Theme">
      <a:majorFont>
        <a:latin typeface="Robot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Jeff's Theme" id="{563DBCA4-B1A1-D842-B12E-9732956D131B}" vid="{3CACA7DA-23AC-974C-B0BD-6474999532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Jeff's Theme</Template>
  <TotalTime>2875</TotalTime>
  <Words>1315</Words>
  <Application>Microsoft Office PowerPoint</Application>
  <PresentationFormat>On-screen Show (4:3)</PresentationFormat>
  <Paragraphs>418</Paragraphs>
  <Slides>70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Open Sans</vt:lpstr>
      <vt:lpstr>Roboto</vt:lpstr>
      <vt:lpstr>Arial</vt:lpstr>
      <vt:lpstr>Calibri</vt:lpstr>
      <vt:lpstr>Jeff's Theme</vt:lpstr>
      <vt:lpstr>Stat 495r – Presenting Data</vt:lpstr>
      <vt:lpstr>Data Viz #1</vt:lpstr>
      <vt:lpstr>Data Viz #2</vt:lpstr>
      <vt:lpstr>Data Viz #3</vt:lpstr>
      <vt:lpstr>Book Club Time</vt:lpstr>
      <vt:lpstr>Choose a Company</vt:lpstr>
      <vt:lpstr>Terminology</vt:lpstr>
      <vt:lpstr>Chart Elements</vt:lpstr>
      <vt:lpstr>Chart Elements</vt:lpstr>
      <vt:lpstr>The Power 6 Types of Charts</vt:lpstr>
      <vt:lpstr>The Bar Chart</vt:lpstr>
      <vt:lpstr>A Default Bar Chart in PowerPoint</vt:lpstr>
      <vt:lpstr>A Stacked Bar Chart in PowerPoint</vt:lpstr>
      <vt:lpstr>Another Stacked Bar Chart in PowerPoint</vt:lpstr>
      <vt:lpstr>A Special Stacked Bar Chart in PowerPoint</vt:lpstr>
      <vt:lpstr>Another Default Bar Chart in PowerPoint</vt:lpstr>
      <vt:lpstr>The Line Chart</vt:lpstr>
      <vt:lpstr>Default Line Chart in PowerPoint</vt:lpstr>
      <vt:lpstr>Another Default Line Chart in PowerPoint</vt:lpstr>
      <vt:lpstr>Another Default Line Chart in PowerPoint</vt:lpstr>
      <vt:lpstr>The Scatterplot</vt:lpstr>
      <vt:lpstr>Default Scatter Plot</vt:lpstr>
      <vt:lpstr>Default Bubbles</vt:lpstr>
      <vt:lpstr>Tables</vt:lpstr>
      <vt:lpstr>Default Tables</vt:lpstr>
      <vt:lpstr>Simple Text</vt:lpstr>
      <vt:lpstr>Text Boxes</vt:lpstr>
      <vt:lpstr>Pie Charts</vt:lpstr>
      <vt:lpstr>Default Pie Chart</vt:lpstr>
      <vt:lpstr>A Donut Chart is just a Pie Chart</vt:lpstr>
      <vt:lpstr>Combinations</vt:lpstr>
      <vt:lpstr>Bar Chart with Cumulative Line</vt:lpstr>
      <vt:lpstr>Pie Chart with Stack Bar Breakout</vt:lpstr>
      <vt:lpstr>Bar Chart with Line Segments for Error Bars</vt:lpstr>
      <vt:lpstr>Bar Chart with Trendline</vt:lpstr>
      <vt:lpstr>Charts NOT to use</vt:lpstr>
      <vt:lpstr>Distribution of Charts Types</vt:lpstr>
      <vt:lpstr>Removing Chart Junk</vt:lpstr>
      <vt:lpstr>PowerPoint Presentation</vt:lpstr>
      <vt:lpstr>Example Decluttering</vt:lpstr>
      <vt:lpstr>Example Decluttering</vt:lpstr>
      <vt:lpstr>Example Decluttering</vt:lpstr>
      <vt:lpstr>Projects with our team are much more likely to close</vt:lpstr>
      <vt:lpstr>Activity</vt:lpstr>
      <vt:lpstr>The Pie Chart – In Depth!</vt:lpstr>
      <vt:lpstr>Hate on Pie Charts</vt:lpstr>
      <vt:lpstr>The First Pie Chart Documented</vt:lpstr>
      <vt:lpstr>PowerPoint Presentation</vt:lpstr>
      <vt:lpstr>Color</vt:lpstr>
      <vt:lpstr>Deliberately Hiding Data</vt:lpstr>
      <vt:lpstr>Being a Pie Chart</vt:lpstr>
      <vt:lpstr>Ordering, Position and Count of Slices</vt:lpstr>
      <vt:lpstr>Fonts</vt:lpstr>
      <vt:lpstr>Labels</vt:lpstr>
      <vt:lpstr>Decimal Places and Math</vt:lpstr>
      <vt:lpstr>Decimal Places and Math</vt:lpstr>
      <vt:lpstr>Pie Charts</vt:lpstr>
      <vt:lpstr>PowerPoint Presentation</vt:lpstr>
      <vt:lpstr>Pie Chart Theory</vt:lpstr>
      <vt:lpstr>Pie Chart Theory</vt:lpstr>
      <vt:lpstr>Pie Chart Theory</vt:lpstr>
      <vt:lpstr>Pie Chart Theory</vt:lpstr>
      <vt:lpstr>Pie Chart Theory</vt:lpstr>
      <vt:lpstr>Pie Chart Theory</vt:lpstr>
      <vt:lpstr>Pie Chart Theory</vt:lpstr>
      <vt:lpstr>Homework 1 – Create Journalism Visuals</vt:lpstr>
      <vt:lpstr>Homework 2 – Declutter this Visual</vt:lpstr>
      <vt:lpstr>Homework 3 – Practice Making Visuals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495r – Presenting Data</dc:title>
  <dc:creator>Microsoft Office User</dc:creator>
  <cp:lastModifiedBy>Jeff Parker</cp:lastModifiedBy>
  <cp:revision>44</cp:revision>
  <dcterms:created xsi:type="dcterms:W3CDTF">2020-09-04T03:59:21Z</dcterms:created>
  <dcterms:modified xsi:type="dcterms:W3CDTF">2020-09-10T00:18:31Z</dcterms:modified>
</cp:coreProperties>
</file>