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76" r:id="rId1"/>
  </p:sldMasterIdLst>
  <p:notesMasterIdLst>
    <p:notesMasterId r:id="rId7"/>
  </p:notesMasterIdLst>
  <p:handoutMasterIdLst>
    <p:handoutMasterId r:id="rId8"/>
  </p:handoutMasterIdLst>
  <p:sldIdLst>
    <p:sldId id="1596" r:id="rId2"/>
    <p:sldId id="1597" r:id="rId3"/>
    <p:sldId id="1595" r:id="rId4"/>
    <p:sldId id="1605" r:id="rId5"/>
    <p:sldId id="1604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9"/>
      <p:italic r:id="rId9"/>
      <p:boldItalic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80" userDrawn="1">
          <p15:clr>
            <a:srgbClr val="A4A3A4"/>
          </p15:clr>
        </p15:guide>
        <p15:guide id="4" pos="816" userDrawn="1">
          <p15:clr>
            <a:srgbClr val="A4A3A4"/>
          </p15:clr>
        </p15:guide>
        <p15:guide id="5" pos="6864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121C"/>
    <a:srgbClr val="000000"/>
    <a:srgbClr val="FFFFFF"/>
    <a:srgbClr val="0056BD"/>
    <a:srgbClr val="AFD3FF"/>
    <a:srgbClr val="D9D9D9"/>
    <a:srgbClr val="CCCCCC"/>
    <a:srgbClr val="F8F8F8"/>
    <a:srgbClr val="BBBBBB"/>
    <a:srgbClr val="145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 autoAdjust="0"/>
    <p:restoredTop sz="86306" autoAdjust="0"/>
  </p:normalViewPr>
  <p:slideViewPr>
    <p:cSldViewPr snapToObjects="1">
      <p:cViewPr varScale="1">
        <p:scale>
          <a:sx n="92" d="100"/>
          <a:sy n="92" d="100"/>
        </p:scale>
        <p:origin x="912" y="192"/>
      </p:cViewPr>
      <p:guideLst>
        <p:guide pos="7680"/>
        <p:guide pos="816"/>
        <p:guide pos="6864"/>
        <p:guide orient="horz" pos="1117"/>
        <p:guide orient="horz" pos="4042"/>
      </p:guideLst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font" Target="NUL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r>
              <a:rPr lang="en-US" dirty="0">
                <a:solidFill>
                  <a:srgbClr val="000000"/>
                </a:solidFill>
              </a:rPr>
              <a:t>Monthly Vehicles Sold Trend</a:t>
            </a:r>
          </a:p>
          <a:p>
            <a:pPr>
              <a:defRPr/>
            </a:pPr>
            <a:r>
              <a:rPr lang="en-US" sz="1600" i="1" dirty="0">
                <a:solidFill>
                  <a:srgbClr val="000000"/>
                </a:solidFill>
              </a:rPr>
              <a:t>Number of Cars, January-December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bg1">
                  <a:lumMod val="10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5777436023622045E-2"/>
                  <c:y val="-4.3400042820664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236-BA4F-A7F7-3CA208EC3100}"/>
                </c:ext>
              </c:extLst>
            </c:dLbl>
            <c:numFmt formatCode="#,&quot;K&quot;" sourceLinked="0"/>
            <c:spPr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38000</c:v>
                </c:pt>
                <c:pt idx="1">
                  <c:v>47000</c:v>
                </c:pt>
                <c:pt idx="2">
                  <c:v>49000</c:v>
                </c:pt>
                <c:pt idx="3">
                  <c:v>42000</c:v>
                </c:pt>
                <c:pt idx="4">
                  <c:v>42000</c:v>
                </c:pt>
                <c:pt idx="5">
                  <c:v>38000</c:v>
                </c:pt>
                <c:pt idx="6">
                  <c:v>43000</c:v>
                </c:pt>
                <c:pt idx="7">
                  <c:v>52000</c:v>
                </c:pt>
                <c:pt idx="8">
                  <c:v>49000</c:v>
                </c:pt>
                <c:pt idx="9">
                  <c:v>67000</c:v>
                </c:pt>
                <c:pt idx="10">
                  <c:v>74000</c:v>
                </c:pt>
                <c:pt idx="11">
                  <c:v>86000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6-BA4F-A7F7-3CA208EC3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2.7964936023622048E-2"/>
                  <c:y val="5.49830552840311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236-BA4F-A7F7-3CA208EC3100}"/>
                </c:ext>
              </c:extLst>
            </c:dLbl>
            <c:numFmt formatCode="#,&quot;K&quot;" sourceLinked="0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0000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101000</c:v>
                </c:pt>
                <c:pt idx="1">
                  <c:v>78000</c:v>
                </c:pt>
                <c:pt idx="2">
                  <c:v>91000</c:v>
                </c:pt>
                <c:pt idx="3">
                  <c:v>77000</c:v>
                </c:pt>
                <c:pt idx="4">
                  <c:v>78000</c:v>
                </c:pt>
                <c:pt idx="5">
                  <c:v>71000</c:v>
                </c:pt>
                <c:pt idx="6">
                  <c:v>78000</c:v>
                </c:pt>
                <c:pt idx="7">
                  <c:v>62000</c:v>
                </c:pt>
                <c:pt idx="8">
                  <c:v>68000</c:v>
                </c:pt>
                <c:pt idx="9">
                  <c:v>50000</c:v>
                </c:pt>
                <c:pt idx="10">
                  <c:v>43000</c:v>
                </c:pt>
                <c:pt idx="11">
                  <c:v>41000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6-BA4F-A7F7-3CA208EC3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7723728"/>
        <c:axId val="757725360"/>
      </c:lineChart>
      <c:catAx>
        <c:axId val="75772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757725360"/>
        <c:crosses val="autoZero"/>
        <c:auto val="1"/>
        <c:lblAlgn val="ctr"/>
        <c:lblOffset val="100"/>
        <c:noMultiLvlLbl val="0"/>
      </c:catAx>
      <c:valAx>
        <c:axId val="75772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757723728"/>
        <c:crosses val="autoZero"/>
        <c:crossBetween val="between"/>
      </c:valAx>
      <c:spPr>
        <a:solidFill>
          <a:schemeClr val="bg1">
            <a:lumMod val="9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0000"/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20DB9D-8536-654A-936B-4C4EC4233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7AF7E-1FE2-F140-8E54-7F13048705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0B166-B96F-EE47-9501-37B4AB134360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E391-0CC3-984B-BADC-3F172DAE7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6583-E180-2747-A1B1-5A1532667E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BB0FC-F5C7-4E4E-B46D-C2684C3E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9349" y="2680320"/>
            <a:ext cx="10428651" cy="1557127"/>
          </a:xfrm>
        </p:spPr>
        <p:txBody>
          <a:bodyPr anchor="ctr"/>
          <a:lstStyle>
            <a:lvl1pPr algn="l">
              <a:defRPr sz="6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9349" y="4329522"/>
            <a:ext cx="10428651" cy="1655762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6448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40016" y="12192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3139EB-C59A-B04F-A127-B05FF85DB58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1800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F8E699-5C58-DF40-ACCB-499480EBE8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016" y="3875604"/>
            <a:ext cx="5520184" cy="246182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3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CDC-8721-3441-81D3-21F4909EB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79966"/>
            <a:ext cx="11328829" cy="6245378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02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2133600" y="2147664"/>
            <a:ext cx="7924800" cy="365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700834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540008"/>
            <a:ext cx="7008349" cy="294218"/>
          </a:xfrm>
        </p:spPr>
        <p:txBody>
          <a:bodyPr>
            <a:noAutofit/>
          </a:bodyPr>
          <a:lstStyle>
            <a:lvl1pPr>
              <a:defRPr sz="1400" baseline="0"/>
            </a:lvl1pPr>
          </a:lstStyle>
          <a:p>
            <a:pPr lvl="0"/>
            <a:r>
              <a:rPr lang="en-US" dirty="0"/>
              <a:t>n=100,000; Further explanations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SOURCE: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1369230" y="1340768"/>
            <a:ext cx="9453541" cy="47525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9004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279967"/>
            <a:ext cx="11328829" cy="81756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the main takeaway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91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800" y="1649832"/>
            <a:ext cx="11328829" cy="4196935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226570"/>
            <a:ext cx="11328829" cy="29421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the title and description of chart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242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97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B85341-0E74-D94D-B33E-539CA459CC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36027" y="1219204"/>
            <a:ext cx="5424173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7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685A54-B33E-9242-83DB-941F6A0A11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96015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8BE5EC-2A53-374F-B86F-D18AA5EEAB0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60229" y="1219204"/>
            <a:ext cx="3599971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>
                <a:latin typeface="+mj-lt"/>
              </a:defRPr>
            </a:lvl1pPr>
            <a:lvl2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2pPr>
            <a:lvl3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3pPr>
            <a:lvl4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4pPr>
            <a:lvl5pPr>
              <a:spcBef>
                <a:spcPts val="1200"/>
              </a:spcBef>
              <a:buClr>
                <a:schemeClr val="tx1">
                  <a:lumMod val="50000"/>
                </a:schemeClr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0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279967"/>
            <a:ext cx="11328829" cy="8175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219204"/>
            <a:ext cx="11328829" cy="4627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17000" y="63500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D6EFB9-9230-4B7B-84CF-BF17657CE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31800" y="6356351"/>
            <a:ext cx="844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51" r:id="rId2"/>
    <p:sldLayoutId id="2147484035" r:id="rId3"/>
    <p:sldLayoutId id="2147484055" r:id="rId4"/>
    <p:sldLayoutId id="2147484056" r:id="rId5"/>
    <p:sldLayoutId id="2147484038" r:id="rId6"/>
    <p:sldLayoutId id="2147483978" r:id="rId7"/>
    <p:sldLayoutId id="2147484052" r:id="rId8"/>
    <p:sldLayoutId id="2147484053" r:id="rId9"/>
    <p:sldLayoutId id="2147484054" r:id="rId10"/>
    <p:sldLayoutId id="2147484057" r:id="rId11"/>
  </p:sldLayoutIdLst>
  <p:hf hdr="0" dt="0"/>
  <p:txStyles>
    <p:titleStyle>
      <a:lvl1pPr algn="l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None/>
        <a:defRPr sz="2000" kern="800" spc="-13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hans_rosling_the_best_stats_you_ve_ever_see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12CE-3243-EB4E-A03F-AC70527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6613-5403-1D48-8ABE-49CB8EA8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data viz to describe yourself that can be shared with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viz should convey some story and information about yourself personally. The data can be concrete or ethereal (e.g. you make it up). Possible sources include: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GitHub commits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Courses taken at BYU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Career timeline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Self-ratings of different skills or hobbies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B478-DC40-5C4D-8CAD-660A65F90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E181-A480-8C4C-A347-88303855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A734-6CBE-AE44-AEAF-B2273552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viz which shoes the number of cars sold by a national chain of dealerships. What unnecessary visual elements could you eliminate? What other changes would reduce cognitive burden?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E1684-0193-A649-92F9-0EAF1A649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3D8219-7E39-F341-B50B-8DFB283FF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822052"/>
              </p:ext>
            </p:extLst>
          </p:nvPr>
        </p:nvGraphicFramePr>
        <p:xfrm>
          <a:off x="2032000" y="2146834"/>
          <a:ext cx="8128000" cy="438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5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0501-4C59-4A4F-8986-28E74BFE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92E1-4F45-6345-A73B-E190C92C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company that installs solar panels provides their installers with a bonus based on responses to a survey that homeowners take following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Installers bring iPads with them and hand the iPad survey to the homeowner before leaving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high potential for abuse – there are reports of installers taking the survey themselves or coercing homeowners into providing high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Historically, bonuses have been based on NPS averages but the company plans to move to CSAT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How likely are you to recommend this installer? NPS = # of promoters (9-10) minus detractors (0-6). This doesn’t make sense for many reasons, especially because homeowners can’t pick or request installers – they are assigned.</a:t>
            </a:r>
          </a:p>
          <a:p>
            <a:pPr marL="745056" lvl="1" indent="-285750">
              <a:buFont typeface="Arial" panose="020B0604020202020204" pitchFamily="34" charset="0"/>
              <a:buChar char="•"/>
            </a:pPr>
            <a:r>
              <a:rPr lang="en-US" dirty="0"/>
              <a:t>How satisfied are you with this installer? CSAT is 1 to 5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Bonus is on a percentile basis for both metrics: 90</a:t>
            </a:r>
            <a:r>
              <a:rPr lang="en-US" baseline="30000" dirty="0"/>
              <a:t>th</a:t>
            </a:r>
            <a:r>
              <a:rPr lang="en-US" dirty="0"/>
              <a:t> percentile gets a 25% bonus, 75</a:t>
            </a:r>
            <a:r>
              <a:rPr lang="en-US" baseline="30000" dirty="0"/>
              <a:t>th</a:t>
            </a:r>
            <a:r>
              <a:rPr lang="en-US" dirty="0"/>
              <a:t> percentile gets a 15% bonus, 50</a:t>
            </a:r>
            <a:r>
              <a:rPr lang="en-US" baseline="30000" dirty="0"/>
              <a:t>th</a:t>
            </a:r>
            <a:r>
              <a:rPr lang="en-US" dirty="0"/>
              <a:t> percentile gets a 10% bonus, 25</a:t>
            </a:r>
            <a:r>
              <a:rPr lang="en-US" baseline="30000" dirty="0"/>
              <a:t>th</a:t>
            </a:r>
            <a:r>
              <a:rPr lang="en-US" dirty="0"/>
              <a:t> percentile gets a 5% bonus and anything below gets no bonus. You can see what the average base salary for an installation tech is on websites like Glass Door.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forthcoming monthly all-hands meeting you are allotted 5 minutes to explain the change, but any changes to compensation have/will cause installers to “freak out!”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5 minute presentation (1-2 slides max) explain the change to installers (non-technical folks) and provide a data visual that will help them not “freak out.”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9FC7-7D55-C443-99F8-3A86792D2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490-3AC1-EE42-AFB9-9104EA7E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5842662-C5DC-9F41-8175-B3C4D1589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640624"/>
              </p:ext>
            </p:extLst>
          </p:nvPr>
        </p:nvGraphicFramePr>
        <p:xfrm>
          <a:off x="431800" y="1219200"/>
          <a:ext cx="1132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80">
                  <a:extLst>
                    <a:ext uri="{9D8B030D-6E8A-4147-A177-3AD203B41FA5}">
                      <a16:colId xmlns:a16="http://schemas.microsoft.com/office/drawing/2014/main" val="4180805726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450941614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2904581472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2564215144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2527496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9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9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6202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8DDFF-4331-8147-8E15-9FFA6715B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DF9D-7227-6C4C-91B1-CE1B7DD80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CFB1-628D-C146-AA98-F62AF544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Post-class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4545-9234-B44A-9803-541F1685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should have read chapters 1, 2, 3, 4, 5 and 6 in Storytelling with Data by now – if not catch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lieu of reading more chapters, watch this 20m video and come ready to discuss next week: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Hans </a:t>
            </a:r>
            <a:r>
              <a:rPr lang="en-US" sz="2000" dirty="0" err="1"/>
              <a:t>Rosling</a:t>
            </a:r>
            <a:r>
              <a:rPr lang="en-US" sz="2000" dirty="0"/>
              <a:t> | The best stats you’ve every seen | TED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https://www.ted.com/talks/hans_rosling_the_best_stats_you_ve_ever_seen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7983-FF0B-CE4E-88C1-85390C74E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6EFB9-9230-4B7B-84CF-BF17657CE3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518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Jeff's Blue and Gold">
      <a:dk1>
        <a:srgbClr val="5F5F5F"/>
      </a:dk1>
      <a:lt1>
        <a:srgbClr val="F8F8F8"/>
      </a:lt1>
      <a:dk2>
        <a:srgbClr val="292929"/>
      </a:dk2>
      <a:lt2>
        <a:srgbClr val="B2B2B2"/>
      </a:lt2>
      <a:accent1>
        <a:srgbClr val="4D4D4D"/>
      </a:accent1>
      <a:accent2>
        <a:srgbClr val="000099"/>
      </a:accent2>
      <a:accent3>
        <a:srgbClr val="DBD400"/>
      </a:accent3>
      <a:accent4>
        <a:srgbClr val="530093"/>
      </a:accent4>
      <a:accent5>
        <a:srgbClr val="DBA400"/>
      </a:accent5>
      <a:accent6>
        <a:srgbClr val="777777"/>
      </a:accent6>
      <a:hlink>
        <a:srgbClr val="0000EE"/>
      </a:hlink>
      <a:folHlink>
        <a:srgbClr val="551A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8E13485-39BB-6D44-A7B3-F8954A06E024}" vid="{C1617574-1BFE-0246-9F7B-D2AD901668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2_Office Theme</Template>
  <TotalTime>5352</TotalTime>
  <Words>487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Cambria</vt:lpstr>
      <vt:lpstr>2_Office Theme</vt:lpstr>
      <vt:lpstr>Homework #1</vt:lpstr>
      <vt:lpstr>Homework #2</vt:lpstr>
      <vt:lpstr>Homework #3</vt:lpstr>
      <vt:lpstr>PowerPoint Presentation</vt:lpstr>
      <vt:lpstr>Post-class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495r – Presenting Data</dc:title>
  <dc:creator>Jeff Parker</dc:creator>
  <cp:lastModifiedBy>Microsoft Office User</cp:lastModifiedBy>
  <cp:revision>71</cp:revision>
  <dcterms:created xsi:type="dcterms:W3CDTF">2020-09-11T02:48:58Z</dcterms:created>
  <dcterms:modified xsi:type="dcterms:W3CDTF">2020-09-25T04:58:19Z</dcterms:modified>
</cp:coreProperties>
</file>