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50" r:id="rId2"/>
  </p:sldMasterIdLst>
  <p:notesMasterIdLst>
    <p:notesMasterId r:id="rId22"/>
  </p:notesMasterIdLst>
  <p:sldIdLst>
    <p:sldId id="256" r:id="rId3"/>
    <p:sldId id="286" r:id="rId4"/>
    <p:sldId id="257" r:id="rId5"/>
    <p:sldId id="258" r:id="rId6"/>
    <p:sldId id="259" r:id="rId7"/>
    <p:sldId id="1534" r:id="rId8"/>
    <p:sldId id="267" r:id="rId9"/>
    <p:sldId id="1535" r:id="rId10"/>
    <p:sldId id="1538" r:id="rId11"/>
    <p:sldId id="1536" r:id="rId12"/>
    <p:sldId id="2093" r:id="rId13"/>
    <p:sldId id="1537" r:id="rId14"/>
    <p:sldId id="1539" r:id="rId15"/>
    <p:sldId id="2091" r:id="rId16"/>
    <p:sldId id="2094" r:id="rId17"/>
    <p:sldId id="2095" r:id="rId18"/>
    <p:sldId id="2097" r:id="rId19"/>
    <p:sldId id="265" r:id="rId20"/>
    <p:sldId id="266" r:id="rId2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7680">
          <p15:clr>
            <a:srgbClr val="A4A3A4"/>
          </p15:clr>
        </p15:guide>
        <p15:guide id="2" pos="816">
          <p15:clr>
            <a:srgbClr val="A4A3A4"/>
          </p15:clr>
        </p15:guide>
        <p15:guide id="3" pos="6864">
          <p15:clr>
            <a:srgbClr val="A4A3A4"/>
          </p15:clr>
        </p15:guide>
        <p15:guide id="4" orient="horz" pos="1117">
          <p15:clr>
            <a:srgbClr val="A4A3A4"/>
          </p15:clr>
        </p15:guide>
        <p15:guide id="5" orient="horz" pos="404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6" roundtripDataSignature="AMtx7mhTKU7zy/ZYCL9MRX/tmDjvyX5igQ=="/>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1" clrIdx="0">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EF9995B-21B4-4F04-AE38-FCFA8017A07B}">
  <a:tblStyle styleId="{CEF9995B-21B4-4F04-AE38-FCFA8017A07B}"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8E8"/>
          </a:solidFill>
        </a:fill>
      </a:tcStyle>
    </a:wholeTbl>
    <a:band1H>
      <a:tcTxStyle/>
      <a:tcStyle>
        <a:tcBdr/>
        <a:fill>
          <a:solidFill>
            <a:srgbClr val="CFCFCF"/>
          </a:solidFill>
        </a:fill>
      </a:tcStyle>
    </a:band1H>
    <a:band2H>
      <a:tcTxStyle/>
      <a:tcStyle>
        <a:tcBdr/>
      </a:tcStyle>
    </a:band2H>
    <a:band1V>
      <a:tcTxStyle/>
      <a:tcStyle>
        <a:tcBdr/>
        <a:fill>
          <a:solidFill>
            <a:srgbClr val="CFCFCF"/>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839"/>
    <p:restoredTop sz="84820"/>
  </p:normalViewPr>
  <p:slideViewPr>
    <p:cSldViewPr snapToGrid="0">
      <p:cViewPr>
        <p:scale>
          <a:sx n="88" d="100"/>
          <a:sy n="88" d="100"/>
        </p:scale>
        <p:origin x="296" y="656"/>
      </p:cViewPr>
      <p:guideLst>
        <p:guide pos="7680"/>
        <p:guide pos="816"/>
        <p:guide pos="6864"/>
        <p:guide orient="horz" pos="1117"/>
        <p:guide orient="horz" pos="4042"/>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51"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46" Type="http://customschemas.google.com/relationships/presentationmetadata" Target="meta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4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hiny.rstudio.com/tutorial/written-tutorial/lesson2/"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555723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33096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you need to know a little bit about HTML</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104429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0" i="0" u="none" strike="noStrike" cap="none" dirty="0">
                <a:solidFill>
                  <a:schemeClr val="dk1"/>
                </a:solidFill>
                <a:effectLst/>
                <a:latin typeface="Calibri"/>
                <a:ea typeface="Calibri"/>
                <a:cs typeface="Calibri"/>
                <a:sym typeface="Calibri"/>
              </a:rPr>
              <a:t>Shiny provides a family of functions to create these widgets.</a:t>
            </a:r>
          </a:p>
          <a:p>
            <a:r>
              <a:rPr lang="en-US" sz="1600" b="0" i="0" u="none" strike="noStrike" cap="none" dirty="0">
                <a:solidFill>
                  <a:schemeClr val="dk1"/>
                </a:solidFill>
                <a:effectLst/>
                <a:latin typeface="Calibri"/>
                <a:ea typeface="Calibri"/>
                <a:cs typeface="Calibri"/>
                <a:sym typeface="Calibri"/>
              </a:rPr>
              <a:t>Each function requires a name and a label.</a:t>
            </a:r>
          </a:p>
          <a:p>
            <a:r>
              <a:rPr lang="en-US" sz="1600" b="0" i="0" u="none" strike="noStrike" cap="none" dirty="0">
                <a:solidFill>
                  <a:schemeClr val="dk1"/>
                </a:solidFill>
                <a:effectLst/>
                <a:latin typeface="Calibri"/>
                <a:ea typeface="Calibri"/>
                <a:cs typeface="Calibri"/>
                <a:sym typeface="Calibri"/>
              </a:rPr>
              <a:t>Some widgets need specific instructions to do their jobs.</a:t>
            </a:r>
          </a:p>
          <a:p>
            <a:r>
              <a:rPr lang="en-US" sz="1600" b="0" i="0" u="none" strike="noStrike" cap="none" dirty="0">
                <a:solidFill>
                  <a:schemeClr val="dk1"/>
                </a:solidFill>
                <a:effectLst/>
                <a:latin typeface="Calibri"/>
                <a:ea typeface="Calibri"/>
                <a:cs typeface="Calibri"/>
                <a:sym typeface="Calibri"/>
              </a:rPr>
              <a:t>You add widgets to your Shiny app just like you added other types of HTML content (see </a:t>
            </a:r>
            <a:r>
              <a:rPr lang="en-US" sz="1600" b="0" i="0" u="none" strike="noStrike" cap="none" dirty="0">
                <a:solidFill>
                  <a:schemeClr val="dk1"/>
                </a:solidFill>
                <a:effectLst/>
                <a:latin typeface="Calibri"/>
                <a:ea typeface="Calibri"/>
                <a:cs typeface="Calibri"/>
                <a:sym typeface="Calibri"/>
                <a:hlinkClick r:id="rId3"/>
              </a:rPr>
              <a:t>Lesson 2</a:t>
            </a:r>
            <a:r>
              <a:rPr lang="en-US" sz="1600" b="0" i="0" u="none" strike="noStrike" cap="none" dirty="0">
                <a:solidFill>
                  <a:schemeClr val="dk1"/>
                </a:solidFill>
                <a:effectLst/>
                <a:latin typeface="Calibri"/>
                <a:ea typeface="Calibri"/>
                <a:cs typeface="Calibri"/>
                <a:sym typeface="Calibri"/>
              </a:rPr>
              <a:t>)</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420476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0" i="0" u="none" strike="noStrike" cap="none" dirty="0">
                <a:solidFill>
                  <a:schemeClr val="dk1"/>
                </a:solidFill>
                <a:effectLst/>
                <a:latin typeface="Calibri"/>
                <a:ea typeface="Calibri"/>
                <a:cs typeface="Calibri"/>
                <a:sym typeface="Calibri"/>
              </a:rPr>
              <a:t>use an *Output function in the </a:t>
            </a:r>
            <a:r>
              <a:rPr lang="en-US" sz="1600" b="0" i="0" u="none" strike="noStrike" cap="none" dirty="0" err="1">
                <a:solidFill>
                  <a:schemeClr val="dk1"/>
                </a:solidFill>
                <a:effectLst/>
                <a:latin typeface="Calibri"/>
                <a:ea typeface="Calibri"/>
                <a:cs typeface="Calibri"/>
                <a:sym typeface="Calibri"/>
              </a:rPr>
              <a:t>ui</a:t>
            </a:r>
            <a:r>
              <a:rPr lang="en-US" sz="1600" b="0" i="0" u="none" strike="noStrike" cap="none" dirty="0">
                <a:solidFill>
                  <a:schemeClr val="dk1"/>
                </a:solidFill>
                <a:effectLst/>
                <a:latin typeface="Calibri"/>
                <a:ea typeface="Calibri"/>
                <a:cs typeface="Calibri"/>
                <a:sym typeface="Calibri"/>
              </a:rPr>
              <a:t> to place reactive objects in your Shiny app,</a:t>
            </a:r>
          </a:p>
          <a:p>
            <a:r>
              <a:rPr lang="en-US" sz="1600" b="0" i="0" u="none" strike="noStrike" cap="none" dirty="0">
                <a:solidFill>
                  <a:schemeClr val="dk1"/>
                </a:solidFill>
                <a:effectLst/>
                <a:latin typeface="Calibri"/>
                <a:ea typeface="Calibri"/>
                <a:cs typeface="Calibri"/>
                <a:sym typeface="Calibri"/>
              </a:rPr>
              <a:t>use a render* function in the server to tell Shiny how to build your objects,</a:t>
            </a:r>
          </a:p>
          <a:p>
            <a:r>
              <a:rPr lang="en-US" sz="1600" b="0" i="0" u="none" strike="noStrike" cap="none" dirty="0">
                <a:solidFill>
                  <a:schemeClr val="dk1"/>
                </a:solidFill>
                <a:effectLst/>
                <a:latin typeface="Calibri"/>
                <a:ea typeface="Calibri"/>
                <a:cs typeface="Calibri"/>
                <a:sym typeface="Calibri"/>
              </a:rPr>
              <a:t>surround R expressions by curly braces, {}, in each render* function,</a:t>
            </a:r>
          </a:p>
          <a:p>
            <a:r>
              <a:rPr lang="en-US" sz="1600" b="0" i="0" u="none" strike="noStrike" cap="none" dirty="0">
                <a:solidFill>
                  <a:schemeClr val="dk1"/>
                </a:solidFill>
                <a:effectLst/>
                <a:latin typeface="Calibri"/>
                <a:ea typeface="Calibri"/>
                <a:cs typeface="Calibri"/>
                <a:sym typeface="Calibri"/>
              </a:rPr>
              <a:t>save your render* expressions in the output list, with one entry for each reactive object in your app, and</a:t>
            </a:r>
          </a:p>
          <a:p>
            <a:r>
              <a:rPr lang="en-US" sz="1600" b="0" i="0" u="none" strike="noStrike" cap="none" dirty="0">
                <a:solidFill>
                  <a:schemeClr val="dk1"/>
                </a:solidFill>
                <a:effectLst/>
                <a:latin typeface="Calibri"/>
                <a:ea typeface="Calibri"/>
                <a:cs typeface="Calibri"/>
                <a:sym typeface="Calibri"/>
              </a:rPr>
              <a:t>create reactivity by including an input value in a render* expression.</a:t>
            </a: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229309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8" name="Google Shape;88;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Network Graph</a:t>
            </a:r>
          </a:p>
          <a:p>
            <a:pPr marL="0" lvl="0" indent="0" algn="l" rtl="0">
              <a:spcBef>
                <a:spcPts val="0"/>
              </a:spcBef>
              <a:spcAft>
                <a:spcPts val="0"/>
              </a:spcAft>
              <a:buNone/>
            </a:pPr>
            <a:r>
              <a:rPr lang="en-US" dirty="0"/>
              <a:t>The Enron email corpus is publicly available – it was used to make Siri and also Google Autocomplete</a:t>
            </a:r>
          </a:p>
          <a:p>
            <a:pPr marL="0" lvl="0" indent="0" algn="l" rtl="0">
              <a:spcBef>
                <a:spcPts val="0"/>
              </a:spcBef>
              <a:spcAft>
                <a:spcPts val="0"/>
              </a:spcAft>
              <a:buNone/>
            </a:pPr>
            <a:r>
              <a:rPr lang="en-US" dirty="0"/>
              <a:t>But it is comprised of 150 people from Dallas TX, some who did clearly illegal (and immoral things)</a:t>
            </a:r>
          </a:p>
          <a:p>
            <a:pPr marL="0" lvl="0" indent="0" algn="l" rtl="0">
              <a:spcBef>
                <a:spcPts val="0"/>
              </a:spcBef>
              <a:spcAft>
                <a:spcPts val="0"/>
              </a:spcAft>
              <a:buNone/>
            </a:pPr>
            <a:r>
              <a:rPr lang="en-US" dirty="0"/>
              <a:t>Network analysis and visualization has helped identify bad actors and improper behavior</a:t>
            </a:r>
            <a:endParaRPr dirty="0"/>
          </a:p>
        </p:txBody>
      </p:sp>
      <p:sp>
        <p:nvSpPr>
          <p:cNvPr id="89" name="Google Shape;89;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 name="Google Shape;9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Good example of bubble chart</a:t>
            </a:r>
            <a:endParaRPr dirty="0"/>
          </a:p>
        </p:txBody>
      </p:sp>
      <p:sp>
        <p:nvSpPr>
          <p:cNvPr id="98" name="Google Shape;98;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 name="Google Shape;106;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Sankey Chart- good for showing flows</a:t>
            </a:r>
          </a:p>
        </p:txBody>
      </p:sp>
      <p:sp>
        <p:nvSpPr>
          <p:cNvPr id="107" name="Google Shape;107;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 name="Google Shape;106;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Sankey Chart- good for showing flows</a:t>
            </a:r>
          </a:p>
        </p:txBody>
      </p:sp>
      <p:sp>
        <p:nvSpPr>
          <p:cNvPr id="107" name="Google Shape;107;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19875473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680051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 from this template in </a:t>
            </a:r>
            <a:r>
              <a:rPr lang="en-US" dirty="0" err="1"/>
              <a:t>Rstudio</a:t>
            </a:r>
            <a:endParaRPr lang="en-US" dirty="0"/>
          </a:p>
          <a:p>
            <a:r>
              <a:rPr lang="en-US" dirty="0"/>
              <a:t>The ”Run App” is code for </a:t>
            </a:r>
            <a:r>
              <a:rPr lang="en-US" sz="1600" b="0" i="0" u="none" strike="noStrike" cap="none" dirty="0" err="1">
                <a:solidFill>
                  <a:schemeClr val="dk1"/>
                </a:solidFill>
                <a:effectLst/>
                <a:latin typeface="Calibri"/>
                <a:ea typeface="Calibri"/>
                <a:cs typeface="Calibri"/>
                <a:sym typeface="Calibri"/>
              </a:rPr>
              <a:t>runApp</a:t>
            </a:r>
            <a:r>
              <a:rPr lang="en-US" sz="1600" b="0" i="0" u="none" strike="noStrike" cap="none" dirty="0">
                <a:solidFill>
                  <a:schemeClr val="dk1"/>
                </a:solidFill>
                <a:effectLst/>
                <a:latin typeface="Calibri"/>
                <a:ea typeface="Calibri"/>
                <a:cs typeface="Calibri"/>
                <a:sym typeface="Calibri"/>
              </a:rPr>
              <a:t>("</a:t>
            </a:r>
            <a:r>
              <a:rPr lang="en-US" sz="1600" b="0" i="0" u="none" strike="noStrike" cap="none" dirty="0" err="1">
                <a:solidFill>
                  <a:schemeClr val="dk1"/>
                </a:solidFill>
                <a:effectLst/>
                <a:latin typeface="Calibri"/>
                <a:ea typeface="Calibri"/>
                <a:cs typeface="Calibri"/>
                <a:sym typeface="Calibri"/>
              </a:rPr>
              <a:t>my_app</a:t>
            </a:r>
            <a:r>
              <a:rPr lang="en-US" sz="1600" b="0" i="0" u="none" strike="noStrike" cap="none" dirty="0">
                <a:solidFill>
                  <a:schemeClr val="dk1"/>
                </a:solidFill>
                <a:effectLst/>
                <a:latin typeface="Calibri"/>
                <a:ea typeface="Calibri"/>
                <a:cs typeface="Calibri"/>
                <a:sym typeface="Calibri"/>
              </a:rPr>
              <a:t>") and can be toggles</a:t>
            </a:r>
            <a:endParaRPr lang="en-US" dirty="0"/>
          </a:p>
          <a:p>
            <a:endParaRPr lang="en-US" dirty="0"/>
          </a:p>
          <a:p>
            <a:r>
              <a:rPr lang="en-US" sz="1600" b="0" i="0" u="none" strike="noStrike" cap="none" dirty="0" err="1">
                <a:solidFill>
                  <a:schemeClr val="dk1"/>
                </a:solidFill>
                <a:effectLst/>
                <a:latin typeface="Calibri"/>
                <a:ea typeface="Calibri"/>
                <a:cs typeface="Calibri"/>
                <a:sym typeface="Calibri"/>
              </a:rPr>
              <a:t>runExample</a:t>
            </a:r>
            <a:r>
              <a:rPr lang="en-US" sz="1600" b="0" i="0" u="none" strike="noStrike" cap="none" dirty="0">
                <a:solidFill>
                  <a:schemeClr val="dk1"/>
                </a:solidFill>
                <a:effectLst/>
                <a:latin typeface="Calibri"/>
                <a:ea typeface="Calibri"/>
                <a:cs typeface="Calibri"/>
                <a:sym typeface="Calibri"/>
              </a:rPr>
              <a:t>("01_hello") </a:t>
            </a:r>
            <a:r>
              <a:rPr lang="en-US" sz="1600" b="0" i="1" u="none" strike="noStrike" cap="none" dirty="0">
                <a:solidFill>
                  <a:schemeClr val="dk1"/>
                </a:solidFill>
                <a:effectLst/>
                <a:latin typeface="Calibri"/>
                <a:ea typeface="Calibri"/>
                <a:cs typeface="Calibri"/>
                <a:sym typeface="Calibri"/>
              </a:rPr>
              <a:t># a histogram</a:t>
            </a:r>
            <a:endParaRPr lang="en-US" sz="1600" b="0" i="0" u="none" strike="noStrike" cap="none" dirty="0">
              <a:solidFill>
                <a:schemeClr val="dk1"/>
              </a:solidFill>
              <a:effectLst/>
              <a:latin typeface="Calibri"/>
              <a:ea typeface="Calibri"/>
              <a:cs typeface="Calibri"/>
              <a:sym typeface="Calibri"/>
            </a:endParaRPr>
          </a:p>
          <a:p>
            <a:r>
              <a:rPr lang="en-US" sz="1600" b="0" i="0" u="none" strike="noStrike" cap="none" dirty="0" err="1">
                <a:solidFill>
                  <a:schemeClr val="dk1"/>
                </a:solidFill>
                <a:effectLst/>
                <a:latin typeface="Calibri"/>
                <a:ea typeface="Calibri"/>
                <a:cs typeface="Calibri"/>
                <a:sym typeface="Calibri"/>
              </a:rPr>
              <a:t>runExample</a:t>
            </a:r>
            <a:r>
              <a:rPr lang="en-US" sz="1600" b="0" i="0" u="none" strike="noStrike" cap="none" dirty="0">
                <a:solidFill>
                  <a:schemeClr val="dk1"/>
                </a:solidFill>
                <a:effectLst/>
                <a:latin typeface="Calibri"/>
                <a:ea typeface="Calibri"/>
                <a:cs typeface="Calibri"/>
                <a:sym typeface="Calibri"/>
              </a:rPr>
              <a:t>("02_text") </a:t>
            </a:r>
            <a:r>
              <a:rPr lang="en-US" sz="1600" b="0" i="1" u="none" strike="noStrike" cap="none" dirty="0">
                <a:solidFill>
                  <a:schemeClr val="dk1"/>
                </a:solidFill>
                <a:effectLst/>
                <a:latin typeface="Calibri"/>
                <a:ea typeface="Calibri"/>
                <a:cs typeface="Calibri"/>
                <a:sym typeface="Calibri"/>
              </a:rPr>
              <a:t># tables and data frames</a:t>
            </a:r>
            <a:r>
              <a:rPr lang="en-US" sz="1600" b="0" i="0" u="none" strike="noStrike" cap="none" dirty="0">
                <a:solidFill>
                  <a:schemeClr val="dk1"/>
                </a:solidFill>
                <a:effectLst/>
                <a:latin typeface="Calibri"/>
                <a:ea typeface="Calibri"/>
                <a:cs typeface="Calibri"/>
                <a:sym typeface="Calibri"/>
              </a:rPr>
              <a:t> </a:t>
            </a:r>
          </a:p>
          <a:p>
            <a:r>
              <a:rPr lang="en-US" sz="1600" b="0" i="0" u="none" strike="noStrike" cap="none" dirty="0" err="1">
                <a:solidFill>
                  <a:schemeClr val="dk1"/>
                </a:solidFill>
                <a:effectLst/>
                <a:latin typeface="Calibri"/>
                <a:ea typeface="Calibri"/>
                <a:cs typeface="Calibri"/>
                <a:sym typeface="Calibri"/>
              </a:rPr>
              <a:t>runExample</a:t>
            </a:r>
            <a:r>
              <a:rPr lang="en-US" sz="1600" b="0" i="0" u="none" strike="noStrike" cap="none" dirty="0">
                <a:solidFill>
                  <a:schemeClr val="dk1"/>
                </a:solidFill>
                <a:effectLst/>
                <a:latin typeface="Calibri"/>
                <a:ea typeface="Calibri"/>
                <a:cs typeface="Calibri"/>
                <a:sym typeface="Calibri"/>
              </a:rPr>
              <a:t>("03_reactivity") </a:t>
            </a:r>
            <a:r>
              <a:rPr lang="en-US" sz="1600" b="0" i="1" u="none" strike="noStrike" cap="none" dirty="0">
                <a:solidFill>
                  <a:schemeClr val="dk1"/>
                </a:solidFill>
                <a:effectLst/>
                <a:latin typeface="Calibri"/>
                <a:ea typeface="Calibri"/>
                <a:cs typeface="Calibri"/>
                <a:sym typeface="Calibri"/>
              </a:rPr>
              <a:t># a reactive expression</a:t>
            </a:r>
            <a:r>
              <a:rPr lang="en-US" sz="1600" b="0" i="0" u="none" strike="noStrike" cap="none" dirty="0">
                <a:solidFill>
                  <a:schemeClr val="dk1"/>
                </a:solidFill>
                <a:effectLst/>
                <a:latin typeface="Calibri"/>
                <a:ea typeface="Calibri"/>
                <a:cs typeface="Calibri"/>
                <a:sym typeface="Calibri"/>
              </a:rPr>
              <a:t> </a:t>
            </a:r>
          </a:p>
          <a:p>
            <a:r>
              <a:rPr lang="en-US" sz="1600" b="0" i="0" u="none" strike="noStrike" cap="none" dirty="0" err="1">
                <a:solidFill>
                  <a:schemeClr val="dk1"/>
                </a:solidFill>
                <a:effectLst/>
                <a:latin typeface="Calibri"/>
                <a:ea typeface="Calibri"/>
                <a:cs typeface="Calibri"/>
                <a:sym typeface="Calibri"/>
              </a:rPr>
              <a:t>runExample</a:t>
            </a:r>
            <a:r>
              <a:rPr lang="en-US" sz="1600" b="0" i="0" u="none" strike="noStrike" cap="none" dirty="0">
                <a:solidFill>
                  <a:schemeClr val="dk1"/>
                </a:solidFill>
                <a:effectLst/>
                <a:latin typeface="Calibri"/>
                <a:ea typeface="Calibri"/>
                <a:cs typeface="Calibri"/>
                <a:sym typeface="Calibri"/>
              </a:rPr>
              <a:t>("04_mpg") </a:t>
            </a:r>
            <a:r>
              <a:rPr lang="en-US" sz="1600" b="0" i="1" u="none" strike="noStrike" cap="none" dirty="0">
                <a:solidFill>
                  <a:schemeClr val="dk1"/>
                </a:solidFill>
                <a:effectLst/>
                <a:latin typeface="Calibri"/>
                <a:ea typeface="Calibri"/>
                <a:cs typeface="Calibri"/>
                <a:sym typeface="Calibri"/>
              </a:rPr>
              <a:t># global variables</a:t>
            </a:r>
            <a:r>
              <a:rPr lang="en-US" sz="1600" b="0" i="0" u="none" strike="noStrike" cap="none" dirty="0">
                <a:solidFill>
                  <a:schemeClr val="dk1"/>
                </a:solidFill>
                <a:effectLst/>
                <a:latin typeface="Calibri"/>
                <a:ea typeface="Calibri"/>
                <a:cs typeface="Calibri"/>
                <a:sym typeface="Calibri"/>
              </a:rPr>
              <a:t> </a:t>
            </a:r>
          </a:p>
          <a:p>
            <a:r>
              <a:rPr lang="en-US" sz="1600" b="0" i="0" u="none" strike="noStrike" cap="none" dirty="0" err="1">
                <a:solidFill>
                  <a:schemeClr val="dk1"/>
                </a:solidFill>
                <a:effectLst/>
                <a:latin typeface="Calibri"/>
                <a:ea typeface="Calibri"/>
                <a:cs typeface="Calibri"/>
                <a:sym typeface="Calibri"/>
              </a:rPr>
              <a:t>runExample</a:t>
            </a:r>
            <a:r>
              <a:rPr lang="en-US" sz="1600" b="0" i="0" u="none" strike="noStrike" cap="none" dirty="0">
                <a:solidFill>
                  <a:schemeClr val="dk1"/>
                </a:solidFill>
                <a:effectLst/>
                <a:latin typeface="Calibri"/>
                <a:ea typeface="Calibri"/>
                <a:cs typeface="Calibri"/>
                <a:sym typeface="Calibri"/>
              </a:rPr>
              <a:t>("05_sliders") </a:t>
            </a:r>
            <a:r>
              <a:rPr lang="en-US" sz="1600" b="0" i="1" u="none" strike="noStrike" cap="none" dirty="0">
                <a:solidFill>
                  <a:schemeClr val="dk1"/>
                </a:solidFill>
                <a:effectLst/>
                <a:latin typeface="Calibri"/>
                <a:ea typeface="Calibri"/>
                <a:cs typeface="Calibri"/>
                <a:sym typeface="Calibri"/>
              </a:rPr>
              <a:t># slider bars</a:t>
            </a:r>
            <a:r>
              <a:rPr lang="en-US" sz="1600" b="0" i="0" u="none" strike="noStrike" cap="none" dirty="0">
                <a:solidFill>
                  <a:schemeClr val="dk1"/>
                </a:solidFill>
                <a:effectLst/>
                <a:latin typeface="Calibri"/>
                <a:ea typeface="Calibri"/>
                <a:cs typeface="Calibri"/>
                <a:sym typeface="Calibri"/>
              </a:rPr>
              <a:t> </a:t>
            </a:r>
          </a:p>
          <a:p>
            <a:r>
              <a:rPr lang="en-US" sz="1600" b="0" i="0" u="none" strike="noStrike" cap="none" dirty="0" err="1">
                <a:solidFill>
                  <a:schemeClr val="dk1"/>
                </a:solidFill>
                <a:effectLst/>
                <a:latin typeface="Calibri"/>
                <a:ea typeface="Calibri"/>
                <a:cs typeface="Calibri"/>
                <a:sym typeface="Calibri"/>
              </a:rPr>
              <a:t>runExample</a:t>
            </a:r>
            <a:r>
              <a:rPr lang="en-US" sz="1600" b="0" i="0" u="none" strike="noStrike" cap="none" dirty="0">
                <a:solidFill>
                  <a:schemeClr val="dk1"/>
                </a:solidFill>
                <a:effectLst/>
                <a:latin typeface="Calibri"/>
                <a:ea typeface="Calibri"/>
                <a:cs typeface="Calibri"/>
                <a:sym typeface="Calibri"/>
              </a:rPr>
              <a:t>("06_tabsets") </a:t>
            </a:r>
            <a:r>
              <a:rPr lang="en-US" sz="1600" b="0" i="1" u="none" strike="noStrike" cap="none" dirty="0">
                <a:solidFill>
                  <a:schemeClr val="dk1"/>
                </a:solidFill>
                <a:effectLst/>
                <a:latin typeface="Calibri"/>
                <a:ea typeface="Calibri"/>
                <a:cs typeface="Calibri"/>
                <a:sym typeface="Calibri"/>
              </a:rPr>
              <a:t># tabbed panels</a:t>
            </a:r>
          </a:p>
          <a:p>
            <a:r>
              <a:rPr lang="en-US" sz="1600" b="0" i="0" u="none" strike="noStrike" cap="none" dirty="0" err="1">
                <a:solidFill>
                  <a:schemeClr val="dk1"/>
                </a:solidFill>
                <a:effectLst/>
                <a:latin typeface="Calibri"/>
                <a:ea typeface="Calibri"/>
                <a:cs typeface="Calibri"/>
                <a:sym typeface="Calibri"/>
              </a:rPr>
              <a:t>runExample</a:t>
            </a:r>
            <a:r>
              <a:rPr lang="en-US" sz="1600" b="0" i="0" u="none" strike="noStrike" cap="none" dirty="0">
                <a:solidFill>
                  <a:schemeClr val="dk1"/>
                </a:solidFill>
                <a:effectLst/>
                <a:latin typeface="Calibri"/>
                <a:ea typeface="Calibri"/>
                <a:cs typeface="Calibri"/>
                <a:sym typeface="Calibri"/>
              </a:rPr>
              <a:t>("07_widgets") </a:t>
            </a:r>
            <a:r>
              <a:rPr lang="en-US" sz="1600" b="0" i="1" u="none" strike="noStrike" cap="none" dirty="0">
                <a:solidFill>
                  <a:schemeClr val="dk1"/>
                </a:solidFill>
                <a:effectLst/>
                <a:latin typeface="Calibri"/>
                <a:ea typeface="Calibri"/>
                <a:cs typeface="Calibri"/>
                <a:sym typeface="Calibri"/>
              </a:rPr>
              <a:t># help text and submit buttons</a:t>
            </a:r>
            <a:r>
              <a:rPr lang="en-US" sz="1600" b="0" i="0" u="none" strike="noStrike" cap="none" dirty="0">
                <a:solidFill>
                  <a:schemeClr val="dk1"/>
                </a:solidFill>
                <a:effectLst/>
                <a:latin typeface="Calibri"/>
                <a:ea typeface="Calibri"/>
                <a:cs typeface="Calibri"/>
                <a:sym typeface="Calibri"/>
              </a:rPr>
              <a:t> </a:t>
            </a:r>
          </a:p>
          <a:p>
            <a:r>
              <a:rPr lang="en-US" sz="1600" b="0" i="0" u="none" strike="noStrike" cap="none" dirty="0" err="1">
                <a:solidFill>
                  <a:schemeClr val="dk1"/>
                </a:solidFill>
                <a:effectLst/>
                <a:latin typeface="Calibri"/>
                <a:ea typeface="Calibri"/>
                <a:cs typeface="Calibri"/>
                <a:sym typeface="Calibri"/>
              </a:rPr>
              <a:t>runExample</a:t>
            </a:r>
            <a:r>
              <a:rPr lang="en-US" sz="1600" b="0" i="0" u="none" strike="noStrike" cap="none" dirty="0">
                <a:solidFill>
                  <a:schemeClr val="dk1"/>
                </a:solidFill>
                <a:effectLst/>
                <a:latin typeface="Calibri"/>
                <a:ea typeface="Calibri"/>
                <a:cs typeface="Calibri"/>
                <a:sym typeface="Calibri"/>
              </a:rPr>
              <a:t>("08_html") </a:t>
            </a:r>
            <a:r>
              <a:rPr lang="en-US" sz="1600" b="0" i="1" u="none" strike="noStrike" cap="none" dirty="0">
                <a:solidFill>
                  <a:schemeClr val="dk1"/>
                </a:solidFill>
                <a:effectLst/>
                <a:latin typeface="Calibri"/>
                <a:ea typeface="Calibri"/>
                <a:cs typeface="Calibri"/>
                <a:sym typeface="Calibri"/>
              </a:rPr>
              <a:t># Shiny app built from HTML</a:t>
            </a:r>
            <a:r>
              <a:rPr lang="en-US" sz="1600" b="0" i="0" u="none" strike="noStrike" cap="none" dirty="0">
                <a:solidFill>
                  <a:schemeClr val="dk1"/>
                </a:solidFill>
                <a:effectLst/>
                <a:latin typeface="Calibri"/>
                <a:ea typeface="Calibri"/>
                <a:cs typeface="Calibri"/>
                <a:sym typeface="Calibri"/>
              </a:rPr>
              <a:t> </a:t>
            </a:r>
          </a:p>
          <a:p>
            <a:r>
              <a:rPr lang="en-US" sz="1600" b="0" i="0" u="none" strike="noStrike" cap="none" dirty="0" err="1">
                <a:solidFill>
                  <a:schemeClr val="dk1"/>
                </a:solidFill>
                <a:effectLst/>
                <a:latin typeface="Calibri"/>
                <a:ea typeface="Calibri"/>
                <a:cs typeface="Calibri"/>
                <a:sym typeface="Calibri"/>
              </a:rPr>
              <a:t>runExample</a:t>
            </a:r>
            <a:r>
              <a:rPr lang="en-US" sz="1600" b="0" i="0" u="none" strike="noStrike" cap="none" dirty="0">
                <a:solidFill>
                  <a:schemeClr val="dk1"/>
                </a:solidFill>
                <a:effectLst/>
                <a:latin typeface="Calibri"/>
                <a:ea typeface="Calibri"/>
                <a:cs typeface="Calibri"/>
                <a:sym typeface="Calibri"/>
              </a:rPr>
              <a:t>("09_upload") </a:t>
            </a:r>
            <a:r>
              <a:rPr lang="en-US" sz="1600" b="0" i="1" u="none" strike="noStrike" cap="none" dirty="0">
                <a:solidFill>
                  <a:schemeClr val="dk1"/>
                </a:solidFill>
                <a:effectLst/>
                <a:latin typeface="Calibri"/>
                <a:ea typeface="Calibri"/>
                <a:cs typeface="Calibri"/>
                <a:sym typeface="Calibri"/>
              </a:rPr>
              <a:t># file upload wizard</a:t>
            </a:r>
            <a:r>
              <a:rPr lang="en-US" sz="1600" b="0" i="0" u="none" strike="noStrike" cap="none" dirty="0">
                <a:solidFill>
                  <a:schemeClr val="dk1"/>
                </a:solidFill>
                <a:effectLst/>
                <a:latin typeface="Calibri"/>
                <a:ea typeface="Calibri"/>
                <a:cs typeface="Calibri"/>
                <a:sym typeface="Calibri"/>
              </a:rPr>
              <a:t> </a:t>
            </a:r>
          </a:p>
          <a:p>
            <a:r>
              <a:rPr lang="en-US" sz="1600" b="0" i="0" u="none" strike="noStrike" cap="none" dirty="0" err="1">
                <a:solidFill>
                  <a:schemeClr val="dk1"/>
                </a:solidFill>
                <a:effectLst/>
                <a:latin typeface="Calibri"/>
                <a:ea typeface="Calibri"/>
                <a:cs typeface="Calibri"/>
                <a:sym typeface="Calibri"/>
              </a:rPr>
              <a:t>runExample</a:t>
            </a:r>
            <a:r>
              <a:rPr lang="en-US" sz="1600" b="0" i="0" u="none" strike="noStrike" cap="none" dirty="0">
                <a:solidFill>
                  <a:schemeClr val="dk1"/>
                </a:solidFill>
                <a:effectLst/>
                <a:latin typeface="Calibri"/>
                <a:ea typeface="Calibri"/>
                <a:cs typeface="Calibri"/>
                <a:sym typeface="Calibri"/>
              </a:rPr>
              <a:t>("10_download") </a:t>
            </a:r>
            <a:r>
              <a:rPr lang="en-US" sz="1600" b="0" i="1" u="none" strike="noStrike" cap="none" dirty="0">
                <a:solidFill>
                  <a:schemeClr val="dk1"/>
                </a:solidFill>
                <a:effectLst/>
                <a:latin typeface="Calibri"/>
                <a:ea typeface="Calibri"/>
                <a:cs typeface="Calibri"/>
                <a:sym typeface="Calibri"/>
              </a:rPr>
              <a:t># file download wizard</a:t>
            </a:r>
            <a:r>
              <a:rPr lang="en-US" sz="1600" b="0" i="0" u="none" strike="noStrike" cap="none" dirty="0">
                <a:solidFill>
                  <a:schemeClr val="dk1"/>
                </a:solidFill>
                <a:effectLst/>
                <a:latin typeface="Calibri"/>
                <a:ea typeface="Calibri"/>
                <a:cs typeface="Calibri"/>
                <a:sym typeface="Calibri"/>
              </a:rPr>
              <a:t> </a:t>
            </a:r>
          </a:p>
          <a:p>
            <a:r>
              <a:rPr lang="en-US" sz="1600" b="0" i="0" u="none" strike="noStrike" cap="none" dirty="0" err="1">
                <a:solidFill>
                  <a:schemeClr val="dk1"/>
                </a:solidFill>
                <a:effectLst/>
                <a:latin typeface="Calibri"/>
                <a:ea typeface="Calibri"/>
                <a:cs typeface="Calibri"/>
                <a:sym typeface="Calibri"/>
              </a:rPr>
              <a:t>runExample</a:t>
            </a:r>
            <a:r>
              <a:rPr lang="en-US" sz="1600" b="0" i="0" u="none" strike="noStrike" cap="none" dirty="0">
                <a:solidFill>
                  <a:schemeClr val="dk1"/>
                </a:solidFill>
                <a:effectLst/>
                <a:latin typeface="Calibri"/>
                <a:ea typeface="Calibri"/>
                <a:cs typeface="Calibri"/>
                <a:sym typeface="Calibri"/>
              </a:rPr>
              <a:t>("11_timer") </a:t>
            </a:r>
            <a:r>
              <a:rPr lang="en-US" sz="1600" b="0" i="1" u="none" strike="noStrike" cap="none" dirty="0">
                <a:solidFill>
                  <a:schemeClr val="dk1"/>
                </a:solidFill>
                <a:effectLst/>
                <a:latin typeface="Calibri"/>
                <a:ea typeface="Calibri"/>
                <a:cs typeface="Calibri"/>
                <a:sym typeface="Calibri"/>
              </a:rPr>
              <a:t># an automated timer</a:t>
            </a:r>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392741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Stylistically Shiny prefers camelCase </a:t>
            </a:r>
            <a:r>
              <a:rPr lang="en-US" dirty="0" err="1"/>
              <a:t>veruse</a:t>
            </a:r>
            <a:r>
              <a:rPr lang="en-US" dirty="0"/>
              <a:t> </a:t>
            </a:r>
            <a:r>
              <a:rPr lang="en-US" dirty="0" err="1"/>
              <a:t>tidyverse’s</a:t>
            </a:r>
            <a:r>
              <a:rPr lang="en-US" dirty="0"/>
              <a:t> </a:t>
            </a:r>
            <a:r>
              <a:rPr lang="en-US" dirty="0" err="1"/>
              <a:t>under_score</a:t>
            </a:r>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647014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are each useful? When would you want to use each setup?</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75493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2"/>
        </a:solidFill>
        <a:effectLst/>
      </p:bgPr>
    </p:bg>
    <p:spTree>
      <p:nvGrpSpPr>
        <p:cNvPr id="1" name="Shape 14"/>
        <p:cNvGrpSpPr/>
        <p:nvPr/>
      </p:nvGrpSpPr>
      <p:grpSpPr>
        <a:xfrm>
          <a:off x="0" y="0"/>
          <a:ext cx="0" cy="0"/>
          <a:chOff x="0" y="0"/>
          <a:chExt cx="0" cy="0"/>
        </a:xfrm>
      </p:grpSpPr>
      <p:sp>
        <p:nvSpPr>
          <p:cNvPr id="15" name="Google Shape;15;p16"/>
          <p:cNvSpPr txBox="1">
            <a:spLocks noGrp="1"/>
          </p:cNvSpPr>
          <p:nvPr>
            <p:ph type="ctrTitle"/>
          </p:nvPr>
        </p:nvSpPr>
        <p:spPr>
          <a:xfrm>
            <a:off x="239349" y="2680320"/>
            <a:ext cx="10428651" cy="1557127"/>
          </a:xfrm>
          <a:prstGeom prst="rect">
            <a:avLst/>
          </a:prstGeom>
          <a:noFill/>
          <a:ln>
            <a:noFill/>
          </a:ln>
        </p:spPr>
        <p:txBody>
          <a:bodyPr spcFirstLastPara="1" wrap="square" lIns="0" tIns="0" rIns="0" bIns="0" anchor="ctr" anchorCtr="0">
            <a:noAutofit/>
          </a:bodyPr>
          <a:lstStyle>
            <a:lvl1pPr lvl="0" algn="l">
              <a:lnSpc>
                <a:spcPct val="86000"/>
              </a:lnSpc>
              <a:spcBef>
                <a:spcPts val="0"/>
              </a:spcBef>
              <a:spcAft>
                <a:spcPts val="0"/>
              </a:spcAft>
              <a:buClr>
                <a:schemeClr val="lt1"/>
              </a:buClr>
              <a:buSzPts val="6000"/>
              <a:buFont typeface="Arial"/>
              <a:buNone/>
              <a:defRPr sz="60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16"/>
          <p:cNvSpPr txBox="1">
            <a:spLocks noGrp="1"/>
          </p:cNvSpPr>
          <p:nvPr>
            <p:ph type="subTitle" idx="1"/>
          </p:nvPr>
        </p:nvSpPr>
        <p:spPr>
          <a:xfrm>
            <a:off x="239349" y="4329522"/>
            <a:ext cx="10428651" cy="1655762"/>
          </a:xfrm>
          <a:prstGeom prst="rect">
            <a:avLst/>
          </a:prstGeom>
          <a:noFill/>
          <a:ln>
            <a:noFill/>
          </a:ln>
        </p:spPr>
        <p:txBody>
          <a:bodyPr spcFirstLastPara="1" wrap="square" lIns="0" tIns="0" rIns="0" bIns="0" anchor="t" anchorCtr="0">
            <a:noAutofit/>
          </a:bodyPr>
          <a:lstStyle>
            <a:lvl1pPr lvl="0" algn="l">
              <a:spcBef>
                <a:spcPts val="480"/>
              </a:spcBef>
              <a:spcAft>
                <a:spcPts val="0"/>
              </a:spcAft>
              <a:buSzPts val="2400"/>
              <a:buNone/>
              <a:defRPr sz="2400">
                <a:latin typeface="Arial"/>
                <a:ea typeface="Arial"/>
                <a:cs typeface="Arial"/>
                <a:sym typeface="Arial"/>
              </a:defRPr>
            </a:lvl1pPr>
            <a:lvl2pPr lvl="1" algn="ctr">
              <a:spcBef>
                <a:spcPts val="400"/>
              </a:spcBef>
              <a:spcAft>
                <a:spcPts val="0"/>
              </a:spcAft>
              <a:buSzPts val="2000"/>
              <a:buNone/>
              <a:defRPr sz="2000"/>
            </a:lvl2pPr>
            <a:lvl3pPr lvl="2" algn="ctr">
              <a:spcBef>
                <a:spcPts val="360"/>
              </a:spcBef>
              <a:spcAft>
                <a:spcPts val="0"/>
              </a:spcAft>
              <a:buSzPts val="1800"/>
              <a:buNone/>
              <a:defRPr sz="1800"/>
            </a:lvl3pPr>
            <a:lvl4pPr lvl="3" algn="ctr">
              <a:spcBef>
                <a:spcPts val="320"/>
              </a:spcBef>
              <a:spcAft>
                <a:spcPts val="0"/>
              </a:spcAft>
              <a:buSzPts val="1600"/>
              <a:buNone/>
              <a:defRPr sz="1600"/>
            </a:lvl4pPr>
            <a:lvl5pPr lvl="4" algn="ctr">
              <a:spcBef>
                <a:spcPts val="320"/>
              </a:spcBef>
              <a:spcAft>
                <a:spcPts val="0"/>
              </a:spcAft>
              <a:buSzPts val="1600"/>
              <a:buNone/>
              <a:defRPr sz="1600"/>
            </a:lvl5pPr>
            <a:lvl6pPr lvl="5" algn="ctr">
              <a:spcBef>
                <a:spcPts val="320"/>
              </a:spcBef>
              <a:spcAft>
                <a:spcPts val="0"/>
              </a:spcAft>
              <a:buClr>
                <a:schemeClr val="lt1"/>
              </a:buClr>
              <a:buSzPts val="1600"/>
              <a:buNone/>
              <a:defRPr sz="1600"/>
            </a:lvl6pPr>
            <a:lvl7pPr lvl="6" algn="ctr">
              <a:spcBef>
                <a:spcPts val="320"/>
              </a:spcBef>
              <a:spcAft>
                <a:spcPts val="0"/>
              </a:spcAft>
              <a:buClr>
                <a:schemeClr val="lt1"/>
              </a:buClr>
              <a:buSzPts val="1600"/>
              <a:buNone/>
              <a:defRPr sz="1600"/>
            </a:lvl7pPr>
            <a:lvl8pPr lvl="7" algn="ctr">
              <a:spcBef>
                <a:spcPts val="320"/>
              </a:spcBef>
              <a:spcAft>
                <a:spcPts val="0"/>
              </a:spcAft>
              <a:buClr>
                <a:schemeClr val="lt1"/>
              </a:buClr>
              <a:buSzPts val="1600"/>
              <a:buNone/>
              <a:defRPr sz="1600"/>
            </a:lvl8pPr>
            <a:lvl9pPr lvl="8" algn="ctr">
              <a:spcBef>
                <a:spcPts val="320"/>
              </a:spcBef>
              <a:spcAft>
                <a:spcPts val="0"/>
              </a:spcAft>
              <a:buClr>
                <a:schemeClr val="lt1"/>
              </a:buClr>
              <a:buSzPts val="1600"/>
              <a:buNone/>
              <a:defRPr sz="16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7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keaway Only">
  <p:cSld name="Takeaway Only">
    <p:spTree>
      <p:nvGrpSpPr>
        <p:cNvPr id="1" name="Shape 22"/>
        <p:cNvGrpSpPr/>
        <p:nvPr/>
      </p:nvGrpSpPr>
      <p:grpSpPr>
        <a:xfrm>
          <a:off x="0" y="0"/>
          <a:ext cx="0" cy="0"/>
          <a:chOff x="0" y="0"/>
          <a:chExt cx="0" cy="0"/>
        </a:xfrm>
      </p:grpSpPr>
      <p:sp>
        <p:nvSpPr>
          <p:cNvPr id="23" name="Google Shape;23;p17"/>
          <p:cNvSpPr txBox="1">
            <a:spLocks noGrp="1"/>
          </p:cNvSpPr>
          <p:nvPr>
            <p:ph type="title"/>
          </p:nvPr>
        </p:nvSpPr>
        <p:spPr>
          <a:xfrm>
            <a:off x="431800" y="279967"/>
            <a:ext cx="11328829" cy="817561"/>
          </a:xfrm>
          <a:prstGeom prst="rect">
            <a:avLst/>
          </a:prstGeom>
          <a:noFill/>
          <a:ln>
            <a:noFill/>
          </a:ln>
        </p:spPr>
        <p:txBody>
          <a:bodyPr spcFirstLastPara="1" wrap="square" lIns="0" tIns="0" rIns="0" bIns="0" anchor="t" anchorCtr="0">
            <a:normAutofit/>
          </a:bodyPr>
          <a:lstStyle>
            <a:lvl1pPr lvl="0" algn="l">
              <a:lnSpc>
                <a:spcPct val="86000"/>
              </a:lnSpc>
              <a:spcBef>
                <a:spcPts val="0"/>
              </a:spcBef>
              <a:spcAft>
                <a:spcPts val="0"/>
              </a:spcAft>
              <a:buClr>
                <a:schemeClr val="dk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9017000" y="6350005"/>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5" name="Google Shape;25;p17"/>
          <p:cNvSpPr txBox="1">
            <a:spLocks noGrp="1"/>
          </p:cNvSpPr>
          <p:nvPr>
            <p:ph type="ftr" idx="11"/>
          </p:nvPr>
        </p:nvSpPr>
        <p:spPr>
          <a:xfrm>
            <a:off x="431800" y="6356351"/>
            <a:ext cx="84485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rgbClr val="9B9B9B"/>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Agenda">
  <p:cSld name="Agenda">
    <p:bg>
      <p:bgPr>
        <a:solidFill>
          <a:schemeClr val="dk1"/>
        </a:solidFill>
        <a:effectLst/>
      </p:bgPr>
    </p:bg>
    <p:spTree>
      <p:nvGrpSpPr>
        <p:cNvPr id="1" name="Shape 26"/>
        <p:cNvGrpSpPr/>
        <p:nvPr/>
      </p:nvGrpSpPr>
      <p:grpSpPr>
        <a:xfrm>
          <a:off x="0" y="0"/>
          <a:ext cx="0" cy="0"/>
          <a:chOff x="0" y="0"/>
          <a:chExt cx="0" cy="0"/>
        </a:xfrm>
      </p:grpSpPr>
      <p:sp>
        <p:nvSpPr>
          <p:cNvPr id="27" name="Google Shape;27;p18"/>
          <p:cNvSpPr txBox="1">
            <a:spLocks noGrp="1"/>
          </p:cNvSpPr>
          <p:nvPr>
            <p:ph type="title"/>
          </p:nvPr>
        </p:nvSpPr>
        <p:spPr>
          <a:xfrm>
            <a:off x="431800" y="279966"/>
            <a:ext cx="11328829" cy="6245378"/>
          </a:xfrm>
          <a:prstGeom prst="rect">
            <a:avLst/>
          </a:prstGeom>
          <a:noFill/>
          <a:ln>
            <a:noFill/>
          </a:ln>
        </p:spPr>
        <p:txBody>
          <a:bodyPr spcFirstLastPara="1" wrap="square" lIns="0" tIns="0" rIns="0" bIns="0" anchor="t" anchorCtr="0">
            <a:noAutofit/>
          </a:bodyPr>
          <a:lstStyle>
            <a:lvl1pPr lvl="0" algn="l">
              <a:lnSpc>
                <a:spcPct val="86000"/>
              </a:lnSpc>
              <a:spcBef>
                <a:spcPts val="0"/>
              </a:spcBef>
              <a:spcAft>
                <a:spcPts val="0"/>
              </a:spcAft>
              <a:buClr>
                <a:schemeClr val="lt1"/>
              </a:buClr>
              <a:buSzPts val="6000"/>
              <a:buFont typeface="Arial"/>
              <a:buNone/>
              <a:defRPr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2"/>
        <p:cNvGrpSpPr/>
        <p:nvPr/>
      </p:nvGrpSpPr>
      <p:grpSpPr>
        <a:xfrm>
          <a:off x="0" y="0"/>
          <a:ext cx="0" cy="0"/>
          <a:chOff x="0" y="0"/>
          <a:chExt cx="0" cy="0"/>
        </a:xfrm>
      </p:grpSpPr>
      <p:sp>
        <p:nvSpPr>
          <p:cNvPr id="33" name="Google Shape;33;p20"/>
          <p:cNvSpPr txBox="1">
            <a:spLocks noGrp="1"/>
          </p:cNvSpPr>
          <p:nvPr>
            <p:ph type="title"/>
          </p:nvPr>
        </p:nvSpPr>
        <p:spPr>
          <a:xfrm>
            <a:off x="431800" y="279967"/>
            <a:ext cx="11328829" cy="817561"/>
          </a:xfrm>
          <a:prstGeom prst="rect">
            <a:avLst/>
          </a:prstGeom>
          <a:noFill/>
          <a:ln>
            <a:noFill/>
          </a:ln>
        </p:spPr>
        <p:txBody>
          <a:bodyPr spcFirstLastPara="1" wrap="square" lIns="0" tIns="0" rIns="0" bIns="0" anchor="t" anchorCtr="0">
            <a:normAutofit/>
          </a:bodyPr>
          <a:lstStyle>
            <a:lvl1pPr lvl="0" algn="l">
              <a:lnSpc>
                <a:spcPct val="86000"/>
              </a:lnSpc>
              <a:spcBef>
                <a:spcPts val="0"/>
              </a:spcBef>
              <a:spcAft>
                <a:spcPts val="0"/>
              </a:spcAft>
              <a:buClr>
                <a:schemeClr val="dk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20"/>
          <p:cNvSpPr txBox="1">
            <a:spLocks noGrp="1"/>
          </p:cNvSpPr>
          <p:nvPr>
            <p:ph type="body" idx="1"/>
          </p:nvPr>
        </p:nvSpPr>
        <p:spPr>
          <a:xfrm>
            <a:off x="431800" y="1219204"/>
            <a:ext cx="11328829" cy="4627563"/>
          </a:xfrm>
          <a:prstGeom prst="rect">
            <a:avLst/>
          </a:prstGeom>
          <a:noFill/>
          <a:ln>
            <a:noFill/>
          </a:ln>
        </p:spPr>
        <p:txBody>
          <a:bodyPr spcFirstLastPara="1" wrap="square" lIns="0" tIns="0" rIns="0" bIns="0" anchor="t" anchorCtr="0">
            <a:normAutofit/>
          </a:bodyPr>
          <a:lstStyle>
            <a:lvl1pPr marL="457200" lvl="0" indent="-228600" algn="l">
              <a:spcBef>
                <a:spcPts val="1200"/>
              </a:spcBef>
              <a:spcAft>
                <a:spcPts val="0"/>
              </a:spcAft>
              <a:buClr>
                <a:srgbClr val="2F2F2F"/>
              </a:buClr>
              <a:buSzPts val="1600"/>
              <a:buNone/>
              <a:defRPr sz="1600">
                <a:latin typeface="Arial"/>
                <a:ea typeface="Arial"/>
                <a:cs typeface="Arial"/>
                <a:sym typeface="Arial"/>
              </a:defRPr>
            </a:lvl1pPr>
            <a:lvl2pPr marL="914400" lvl="1" indent="-330200" algn="l">
              <a:spcBef>
                <a:spcPts val="1200"/>
              </a:spcBef>
              <a:spcAft>
                <a:spcPts val="0"/>
              </a:spcAft>
              <a:buClr>
                <a:srgbClr val="2F2F2F"/>
              </a:buClr>
              <a:buSzPts val="1600"/>
              <a:buChar char="–"/>
              <a:defRPr sz="1600"/>
            </a:lvl2pPr>
            <a:lvl3pPr marL="1371600" lvl="2" indent="-330200" algn="l">
              <a:spcBef>
                <a:spcPts val="1200"/>
              </a:spcBef>
              <a:spcAft>
                <a:spcPts val="0"/>
              </a:spcAft>
              <a:buClr>
                <a:srgbClr val="2F2F2F"/>
              </a:buClr>
              <a:buSzPts val="1600"/>
              <a:buChar char="•"/>
              <a:defRPr sz="1600"/>
            </a:lvl3pPr>
            <a:lvl4pPr marL="1828800" lvl="3" indent="-330200" algn="l">
              <a:spcBef>
                <a:spcPts val="1200"/>
              </a:spcBef>
              <a:spcAft>
                <a:spcPts val="0"/>
              </a:spcAft>
              <a:buClr>
                <a:srgbClr val="2F2F2F"/>
              </a:buClr>
              <a:buSzPts val="1600"/>
              <a:buChar char="–"/>
              <a:defRPr sz="1600"/>
            </a:lvl4pPr>
            <a:lvl5pPr marL="2286000" lvl="4" indent="-330200" algn="l">
              <a:spcBef>
                <a:spcPts val="1200"/>
              </a:spcBef>
              <a:spcAft>
                <a:spcPts val="0"/>
              </a:spcAft>
              <a:buClr>
                <a:srgbClr val="2F2F2F"/>
              </a:buClr>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5" name="Google Shape;35;p20"/>
          <p:cNvSpPr txBox="1">
            <a:spLocks noGrp="1"/>
          </p:cNvSpPr>
          <p:nvPr>
            <p:ph type="sldNum" idx="12"/>
          </p:nvPr>
        </p:nvSpPr>
        <p:spPr>
          <a:xfrm>
            <a:off x="9017000" y="6350005"/>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6" name="Google Shape;36;p20"/>
          <p:cNvSpPr txBox="1">
            <a:spLocks noGrp="1"/>
          </p:cNvSpPr>
          <p:nvPr>
            <p:ph type="ftr" idx="11"/>
          </p:nvPr>
        </p:nvSpPr>
        <p:spPr>
          <a:xfrm>
            <a:off x="431800" y="6356351"/>
            <a:ext cx="84485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rgbClr val="9B9B9B"/>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2"/>
        </a:solidFill>
        <a:effectLst/>
      </p:bgPr>
    </p:bg>
    <p:spTree>
      <p:nvGrpSpPr>
        <p:cNvPr id="1" name="Shape 37"/>
        <p:cNvGrpSpPr/>
        <p:nvPr/>
      </p:nvGrpSpPr>
      <p:grpSpPr>
        <a:xfrm>
          <a:off x="0" y="0"/>
          <a:ext cx="0" cy="0"/>
          <a:chOff x="0" y="0"/>
          <a:chExt cx="0" cy="0"/>
        </a:xfrm>
      </p:grpSpPr>
      <p:sp>
        <p:nvSpPr>
          <p:cNvPr id="38" name="Google Shape;38;p15"/>
          <p:cNvSpPr txBox="1">
            <a:spLocks noGrp="1"/>
          </p:cNvSpPr>
          <p:nvPr>
            <p:ph type="ctrTitle"/>
          </p:nvPr>
        </p:nvSpPr>
        <p:spPr>
          <a:xfrm>
            <a:off x="239349" y="2680320"/>
            <a:ext cx="10428651" cy="1557127"/>
          </a:xfrm>
          <a:prstGeom prst="rect">
            <a:avLst/>
          </a:prstGeom>
          <a:noFill/>
          <a:ln>
            <a:noFill/>
          </a:ln>
        </p:spPr>
        <p:txBody>
          <a:bodyPr spcFirstLastPara="1" wrap="square" lIns="0" tIns="0" rIns="0" bIns="0" anchor="ctr" anchorCtr="0">
            <a:noAutofit/>
          </a:bodyPr>
          <a:lstStyle>
            <a:lvl1pPr lvl="0" algn="l">
              <a:lnSpc>
                <a:spcPct val="86000"/>
              </a:lnSpc>
              <a:spcBef>
                <a:spcPts val="0"/>
              </a:spcBef>
              <a:spcAft>
                <a:spcPts val="0"/>
              </a:spcAft>
              <a:buClr>
                <a:schemeClr val="lt1"/>
              </a:buClr>
              <a:buSzPts val="6000"/>
              <a:buFont typeface="Arial"/>
              <a:buNone/>
              <a:defRPr sz="60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15"/>
          <p:cNvSpPr txBox="1">
            <a:spLocks noGrp="1"/>
          </p:cNvSpPr>
          <p:nvPr>
            <p:ph type="subTitle" idx="1"/>
          </p:nvPr>
        </p:nvSpPr>
        <p:spPr>
          <a:xfrm>
            <a:off x="239349" y="4329522"/>
            <a:ext cx="10428651" cy="1655762"/>
          </a:xfrm>
          <a:prstGeom prst="rect">
            <a:avLst/>
          </a:prstGeom>
          <a:noFill/>
          <a:ln>
            <a:noFill/>
          </a:ln>
        </p:spPr>
        <p:txBody>
          <a:bodyPr spcFirstLastPara="1" wrap="square" lIns="0" tIns="0" rIns="0" bIns="0" anchor="t" anchorCtr="0">
            <a:noAutofit/>
          </a:bodyPr>
          <a:lstStyle>
            <a:lvl1pPr lvl="0" algn="l">
              <a:spcBef>
                <a:spcPts val="480"/>
              </a:spcBef>
              <a:spcAft>
                <a:spcPts val="0"/>
              </a:spcAft>
              <a:buSzPts val="2400"/>
              <a:buNone/>
              <a:defRPr sz="2400">
                <a:latin typeface="Arial"/>
                <a:ea typeface="Arial"/>
                <a:cs typeface="Arial"/>
                <a:sym typeface="Arial"/>
              </a:defRPr>
            </a:lvl1pPr>
            <a:lvl2pPr lvl="1" algn="ctr">
              <a:spcBef>
                <a:spcPts val="400"/>
              </a:spcBef>
              <a:spcAft>
                <a:spcPts val="0"/>
              </a:spcAft>
              <a:buSzPts val="2000"/>
              <a:buNone/>
              <a:defRPr sz="2000"/>
            </a:lvl2pPr>
            <a:lvl3pPr lvl="2" algn="ctr">
              <a:spcBef>
                <a:spcPts val="360"/>
              </a:spcBef>
              <a:spcAft>
                <a:spcPts val="0"/>
              </a:spcAft>
              <a:buSzPts val="1800"/>
              <a:buNone/>
              <a:defRPr sz="1800"/>
            </a:lvl3pPr>
            <a:lvl4pPr lvl="3" algn="ctr">
              <a:spcBef>
                <a:spcPts val="320"/>
              </a:spcBef>
              <a:spcAft>
                <a:spcPts val="0"/>
              </a:spcAft>
              <a:buSzPts val="1600"/>
              <a:buNone/>
              <a:defRPr sz="1600"/>
            </a:lvl4pPr>
            <a:lvl5pPr lvl="4" algn="ctr">
              <a:spcBef>
                <a:spcPts val="320"/>
              </a:spcBef>
              <a:spcAft>
                <a:spcPts val="0"/>
              </a:spcAft>
              <a:buSzPts val="1600"/>
              <a:buNone/>
              <a:defRPr sz="1600"/>
            </a:lvl5pPr>
            <a:lvl6pPr lvl="5" algn="ctr">
              <a:spcBef>
                <a:spcPts val="320"/>
              </a:spcBef>
              <a:spcAft>
                <a:spcPts val="0"/>
              </a:spcAft>
              <a:buClr>
                <a:schemeClr val="lt1"/>
              </a:buClr>
              <a:buSzPts val="1600"/>
              <a:buNone/>
              <a:defRPr sz="1600"/>
            </a:lvl6pPr>
            <a:lvl7pPr lvl="6" algn="ctr">
              <a:spcBef>
                <a:spcPts val="320"/>
              </a:spcBef>
              <a:spcAft>
                <a:spcPts val="0"/>
              </a:spcAft>
              <a:buClr>
                <a:schemeClr val="lt1"/>
              </a:buClr>
              <a:buSzPts val="1600"/>
              <a:buNone/>
              <a:defRPr sz="1600"/>
            </a:lvl7pPr>
            <a:lvl8pPr lvl="7" algn="ctr">
              <a:spcBef>
                <a:spcPts val="320"/>
              </a:spcBef>
              <a:spcAft>
                <a:spcPts val="0"/>
              </a:spcAft>
              <a:buClr>
                <a:schemeClr val="lt1"/>
              </a:buClr>
              <a:buSzPts val="1600"/>
              <a:buNone/>
              <a:defRPr sz="1600"/>
            </a:lvl8pPr>
            <a:lvl9pPr lvl="8" algn="ctr">
              <a:spcBef>
                <a:spcPts val="320"/>
              </a:spcBef>
              <a:spcAft>
                <a:spcPts val="0"/>
              </a:spcAft>
              <a:buClr>
                <a:schemeClr val="lt1"/>
              </a:buClr>
              <a:buSzPts val="1600"/>
              <a:buNone/>
              <a:defRPr sz="16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sic Graph">
  <p:cSld name="Basic Graph">
    <p:spTree>
      <p:nvGrpSpPr>
        <p:cNvPr id="1" name="Shape 40"/>
        <p:cNvGrpSpPr/>
        <p:nvPr/>
      </p:nvGrpSpPr>
      <p:grpSpPr>
        <a:xfrm>
          <a:off x="0" y="0"/>
          <a:ext cx="0" cy="0"/>
          <a:chOff x="0" y="0"/>
          <a:chExt cx="0" cy="0"/>
        </a:xfrm>
      </p:grpSpPr>
      <p:sp>
        <p:nvSpPr>
          <p:cNvPr id="41" name="Google Shape;41;p21"/>
          <p:cNvSpPr txBox="1">
            <a:spLocks noGrp="1"/>
          </p:cNvSpPr>
          <p:nvPr>
            <p:ph type="title"/>
          </p:nvPr>
        </p:nvSpPr>
        <p:spPr>
          <a:xfrm>
            <a:off x="431800" y="279967"/>
            <a:ext cx="11328829" cy="817561"/>
          </a:xfrm>
          <a:prstGeom prst="rect">
            <a:avLst/>
          </a:prstGeom>
          <a:noFill/>
          <a:ln>
            <a:noFill/>
          </a:ln>
        </p:spPr>
        <p:txBody>
          <a:bodyPr spcFirstLastPara="1" wrap="square" lIns="0" tIns="0" rIns="0" bIns="0" anchor="t" anchorCtr="0">
            <a:normAutofit/>
          </a:bodyPr>
          <a:lstStyle>
            <a:lvl1pPr lvl="0" algn="l">
              <a:lnSpc>
                <a:spcPct val="86000"/>
              </a:lnSpc>
              <a:spcBef>
                <a:spcPts val="0"/>
              </a:spcBef>
              <a:spcAft>
                <a:spcPts val="0"/>
              </a:spcAft>
              <a:buClr>
                <a:schemeClr val="dk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1"/>
          <p:cNvSpPr txBox="1">
            <a:spLocks noGrp="1"/>
          </p:cNvSpPr>
          <p:nvPr>
            <p:ph type="sldNum" idx="12"/>
          </p:nvPr>
        </p:nvSpPr>
        <p:spPr>
          <a:xfrm>
            <a:off x="9017000" y="6350005"/>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43" name="Google Shape;43;p21"/>
          <p:cNvSpPr>
            <a:spLocks noGrp="1"/>
          </p:cNvSpPr>
          <p:nvPr>
            <p:ph type="chart" idx="2"/>
          </p:nvPr>
        </p:nvSpPr>
        <p:spPr>
          <a:xfrm>
            <a:off x="2133600" y="2147664"/>
            <a:ext cx="7924800" cy="3657600"/>
          </a:xfrm>
          <a:prstGeom prst="rect">
            <a:avLst/>
          </a:prstGeom>
          <a:noFill/>
          <a:ln>
            <a:noFill/>
          </a:ln>
        </p:spPr>
        <p:txBody>
          <a:bodyPr spcFirstLastPara="1" wrap="square" lIns="0" tIns="0" rIns="0" bIns="0" anchor="t" anchorCtr="0">
            <a:noAutofit/>
          </a:bodyPr>
          <a:lstStyle>
            <a:lvl1pPr marR="0" lvl="0" algn="l" rtl="0">
              <a:spcBef>
                <a:spcPts val="400"/>
              </a:spcBef>
              <a:spcAft>
                <a:spcPts val="0"/>
              </a:spcAft>
              <a:buClr>
                <a:srgbClr val="2F2F2F"/>
              </a:buClr>
              <a:buSzPts val="2000"/>
              <a:buFont typeface="Arial"/>
              <a:buNone/>
              <a:defRPr sz="2000" b="0" i="0" u="none" strike="noStrike" cap="none">
                <a:solidFill>
                  <a:schemeClr val="dk1"/>
                </a:solidFill>
                <a:latin typeface="Arial"/>
                <a:ea typeface="Arial"/>
                <a:cs typeface="Arial"/>
                <a:sym typeface="Arial"/>
              </a:defRPr>
            </a:lvl1pPr>
            <a:lvl2pPr marR="0" lvl="1" algn="l" rtl="0">
              <a:spcBef>
                <a:spcPts val="320"/>
              </a:spcBef>
              <a:spcAft>
                <a:spcPts val="0"/>
              </a:spcAft>
              <a:buClr>
                <a:srgbClr val="2F2F2F"/>
              </a:buClr>
              <a:buSzPts val="1600"/>
              <a:buFont typeface="Arial"/>
              <a:buChar char="–"/>
              <a:defRPr sz="1600" b="0" i="0" u="none" strike="noStrike" cap="none">
                <a:solidFill>
                  <a:schemeClr val="dk1"/>
                </a:solidFill>
                <a:latin typeface="Arial"/>
                <a:ea typeface="Arial"/>
                <a:cs typeface="Arial"/>
                <a:sym typeface="Arial"/>
              </a:defRPr>
            </a:lvl2pPr>
            <a:lvl3pPr marR="0" lvl="2" algn="l" rtl="0">
              <a:spcBef>
                <a:spcPts val="320"/>
              </a:spcBef>
              <a:spcAft>
                <a:spcPts val="0"/>
              </a:spcAft>
              <a:buClr>
                <a:srgbClr val="2F2F2F"/>
              </a:buClr>
              <a:buSzPts val="1600"/>
              <a:buFont typeface="Arial"/>
              <a:buChar char="•"/>
              <a:defRPr sz="1600" b="0" i="0" u="none" strike="noStrike" cap="none">
                <a:solidFill>
                  <a:schemeClr val="dk1"/>
                </a:solidFill>
                <a:latin typeface="Arial"/>
                <a:ea typeface="Arial"/>
                <a:cs typeface="Arial"/>
                <a:sym typeface="Arial"/>
              </a:defRPr>
            </a:lvl3pPr>
            <a:lvl4pPr marR="0" lvl="3" algn="l" rtl="0">
              <a:spcBef>
                <a:spcPts val="320"/>
              </a:spcBef>
              <a:spcAft>
                <a:spcPts val="0"/>
              </a:spcAft>
              <a:buClr>
                <a:srgbClr val="2F2F2F"/>
              </a:buClr>
              <a:buSzPts val="1600"/>
              <a:buFont typeface="Arial"/>
              <a:buChar char="–"/>
              <a:defRPr sz="1600" b="0" i="0" u="none" strike="noStrike" cap="none">
                <a:solidFill>
                  <a:schemeClr val="dk1"/>
                </a:solidFill>
                <a:latin typeface="Arial"/>
                <a:ea typeface="Arial"/>
                <a:cs typeface="Arial"/>
                <a:sym typeface="Arial"/>
              </a:defRPr>
            </a:lvl4pPr>
            <a:lvl5pPr marR="0" lvl="4" algn="l" rtl="0">
              <a:spcBef>
                <a:spcPts val="320"/>
              </a:spcBef>
              <a:spcAft>
                <a:spcPts val="0"/>
              </a:spcAft>
              <a:buClr>
                <a:srgbClr val="2F2F2F"/>
              </a:buClr>
              <a:buSzPts val="1600"/>
              <a:buFont typeface="Arial"/>
              <a:buChar char="»"/>
              <a:defRPr sz="1600"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44" name="Google Shape;44;p21"/>
          <p:cNvSpPr txBox="1">
            <a:spLocks noGrp="1"/>
          </p:cNvSpPr>
          <p:nvPr>
            <p:ph type="body" idx="1"/>
          </p:nvPr>
        </p:nvSpPr>
        <p:spPr>
          <a:xfrm>
            <a:off x="431800" y="1226570"/>
            <a:ext cx="7008349" cy="294218"/>
          </a:xfrm>
          <a:prstGeom prst="rect">
            <a:avLst/>
          </a:prstGeom>
          <a:noFill/>
          <a:ln>
            <a:noFill/>
          </a:ln>
        </p:spPr>
        <p:txBody>
          <a:bodyPr spcFirstLastPara="1" wrap="square" lIns="0" tIns="0" rIns="0" bIns="0" anchor="t" anchorCtr="0">
            <a:noAutofit/>
          </a:bodyPr>
          <a:lstStyle>
            <a:lvl1pPr marL="457200" lvl="0" indent="-228600" algn="l">
              <a:spcBef>
                <a:spcPts val="400"/>
              </a:spcBef>
              <a:spcAft>
                <a:spcPts val="0"/>
              </a:spcAft>
              <a:buSzPts val="2000"/>
              <a:buNone/>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5" name="Google Shape;45;p21"/>
          <p:cNvSpPr txBox="1">
            <a:spLocks noGrp="1"/>
          </p:cNvSpPr>
          <p:nvPr>
            <p:ph type="body" idx="3"/>
          </p:nvPr>
        </p:nvSpPr>
        <p:spPr>
          <a:xfrm>
            <a:off x="431800" y="1540008"/>
            <a:ext cx="7008349" cy="294218"/>
          </a:xfrm>
          <a:prstGeom prst="rect">
            <a:avLst/>
          </a:prstGeom>
          <a:noFill/>
          <a:ln>
            <a:noFill/>
          </a:ln>
        </p:spPr>
        <p:txBody>
          <a:bodyPr spcFirstLastPara="1" wrap="square" lIns="0" tIns="0" rIns="0" bIns="0" anchor="t" anchorCtr="0">
            <a:noAutofit/>
          </a:bodyPr>
          <a:lstStyle>
            <a:lvl1pPr marL="457200" lvl="0" indent="-228600" algn="l">
              <a:spcBef>
                <a:spcPts val="280"/>
              </a:spcBef>
              <a:spcAft>
                <a:spcPts val="0"/>
              </a:spcAft>
              <a:buSzPts val="1400"/>
              <a:buNone/>
              <a:defRPr sz="1400"/>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6" name="Google Shape;46;p21"/>
          <p:cNvSpPr txBox="1">
            <a:spLocks noGrp="1"/>
          </p:cNvSpPr>
          <p:nvPr>
            <p:ph type="ftr" idx="11"/>
          </p:nvPr>
        </p:nvSpPr>
        <p:spPr>
          <a:xfrm>
            <a:off x="431800" y="6356351"/>
            <a:ext cx="84485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rgbClr val="9B9B9B"/>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enter Content">
  <p:cSld name="Center Content">
    <p:spTree>
      <p:nvGrpSpPr>
        <p:cNvPr id="1" name="Shape 47"/>
        <p:cNvGrpSpPr/>
        <p:nvPr/>
      </p:nvGrpSpPr>
      <p:grpSpPr>
        <a:xfrm>
          <a:off x="0" y="0"/>
          <a:ext cx="0" cy="0"/>
          <a:chOff x="0" y="0"/>
          <a:chExt cx="0" cy="0"/>
        </a:xfrm>
      </p:grpSpPr>
      <p:sp>
        <p:nvSpPr>
          <p:cNvPr id="48" name="Google Shape;48;p22"/>
          <p:cNvSpPr txBox="1">
            <a:spLocks noGrp="1"/>
          </p:cNvSpPr>
          <p:nvPr>
            <p:ph type="title"/>
          </p:nvPr>
        </p:nvSpPr>
        <p:spPr>
          <a:xfrm>
            <a:off x="431800" y="279967"/>
            <a:ext cx="11328829" cy="817561"/>
          </a:xfrm>
          <a:prstGeom prst="rect">
            <a:avLst/>
          </a:prstGeom>
          <a:noFill/>
          <a:ln>
            <a:noFill/>
          </a:ln>
        </p:spPr>
        <p:txBody>
          <a:bodyPr spcFirstLastPara="1" wrap="square" lIns="0" tIns="0" rIns="0" bIns="0" anchor="t" anchorCtr="0">
            <a:normAutofit/>
          </a:bodyPr>
          <a:lstStyle>
            <a:lvl1pPr lvl="0" algn="l">
              <a:lnSpc>
                <a:spcPct val="86000"/>
              </a:lnSpc>
              <a:spcBef>
                <a:spcPts val="0"/>
              </a:spcBef>
              <a:spcAft>
                <a:spcPts val="0"/>
              </a:spcAft>
              <a:buClr>
                <a:schemeClr val="dk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22"/>
          <p:cNvSpPr txBox="1">
            <a:spLocks noGrp="1"/>
          </p:cNvSpPr>
          <p:nvPr>
            <p:ph type="sldNum" idx="12"/>
          </p:nvPr>
        </p:nvSpPr>
        <p:spPr>
          <a:xfrm>
            <a:off x="9017000" y="6350005"/>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50" name="Google Shape;50;p22"/>
          <p:cNvSpPr>
            <a:spLocks noGrp="1"/>
          </p:cNvSpPr>
          <p:nvPr>
            <p:ph type="chart" idx="2"/>
          </p:nvPr>
        </p:nvSpPr>
        <p:spPr>
          <a:xfrm>
            <a:off x="1369230" y="1340768"/>
            <a:ext cx="9453541" cy="4752528"/>
          </a:xfrm>
          <a:prstGeom prst="rect">
            <a:avLst/>
          </a:prstGeom>
          <a:noFill/>
          <a:ln>
            <a:noFill/>
          </a:ln>
        </p:spPr>
        <p:txBody>
          <a:bodyPr spcFirstLastPara="1" wrap="square" lIns="0" tIns="0" rIns="0" bIns="0" anchor="t" anchorCtr="0">
            <a:noAutofit/>
          </a:bodyPr>
          <a:lstStyle>
            <a:lvl1pPr marR="0" lvl="0" algn="l" rtl="0">
              <a:spcBef>
                <a:spcPts val="400"/>
              </a:spcBef>
              <a:spcAft>
                <a:spcPts val="0"/>
              </a:spcAft>
              <a:buClr>
                <a:srgbClr val="2F2F2F"/>
              </a:buClr>
              <a:buSzPts val="2000"/>
              <a:buFont typeface="Arial"/>
              <a:buNone/>
              <a:defRPr sz="2000" b="0" i="0" u="none" strike="noStrike" cap="none">
                <a:solidFill>
                  <a:schemeClr val="dk1"/>
                </a:solidFill>
                <a:latin typeface="Arial"/>
                <a:ea typeface="Arial"/>
                <a:cs typeface="Arial"/>
                <a:sym typeface="Arial"/>
              </a:defRPr>
            </a:lvl1pPr>
            <a:lvl2pPr marR="0" lvl="1" algn="l" rtl="0">
              <a:spcBef>
                <a:spcPts val="320"/>
              </a:spcBef>
              <a:spcAft>
                <a:spcPts val="0"/>
              </a:spcAft>
              <a:buClr>
                <a:srgbClr val="2F2F2F"/>
              </a:buClr>
              <a:buSzPts val="1600"/>
              <a:buFont typeface="Arial"/>
              <a:buChar char="–"/>
              <a:defRPr sz="1600" b="0" i="0" u="none" strike="noStrike" cap="none">
                <a:solidFill>
                  <a:schemeClr val="dk1"/>
                </a:solidFill>
                <a:latin typeface="Arial"/>
                <a:ea typeface="Arial"/>
                <a:cs typeface="Arial"/>
                <a:sym typeface="Arial"/>
              </a:defRPr>
            </a:lvl2pPr>
            <a:lvl3pPr marR="0" lvl="2" algn="l" rtl="0">
              <a:spcBef>
                <a:spcPts val="320"/>
              </a:spcBef>
              <a:spcAft>
                <a:spcPts val="0"/>
              </a:spcAft>
              <a:buClr>
                <a:srgbClr val="2F2F2F"/>
              </a:buClr>
              <a:buSzPts val="1600"/>
              <a:buFont typeface="Arial"/>
              <a:buChar char="•"/>
              <a:defRPr sz="1600" b="0" i="0" u="none" strike="noStrike" cap="none">
                <a:solidFill>
                  <a:schemeClr val="dk1"/>
                </a:solidFill>
                <a:latin typeface="Arial"/>
                <a:ea typeface="Arial"/>
                <a:cs typeface="Arial"/>
                <a:sym typeface="Arial"/>
              </a:defRPr>
            </a:lvl3pPr>
            <a:lvl4pPr marR="0" lvl="3" algn="l" rtl="0">
              <a:spcBef>
                <a:spcPts val="320"/>
              </a:spcBef>
              <a:spcAft>
                <a:spcPts val="0"/>
              </a:spcAft>
              <a:buClr>
                <a:srgbClr val="2F2F2F"/>
              </a:buClr>
              <a:buSzPts val="1600"/>
              <a:buFont typeface="Arial"/>
              <a:buChar char="–"/>
              <a:defRPr sz="1600" b="0" i="0" u="none" strike="noStrike" cap="none">
                <a:solidFill>
                  <a:schemeClr val="dk1"/>
                </a:solidFill>
                <a:latin typeface="Arial"/>
                <a:ea typeface="Arial"/>
                <a:cs typeface="Arial"/>
                <a:sym typeface="Arial"/>
              </a:defRPr>
            </a:lvl4pPr>
            <a:lvl5pPr marR="0" lvl="4" algn="l" rtl="0">
              <a:spcBef>
                <a:spcPts val="320"/>
              </a:spcBef>
              <a:spcAft>
                <a:spcPts val="0"/>
              </a:spcAft>
              <a:buClr>
                <a:srgbClr val="2F2F2F"/>
              </a:buClr>
              <a:buSzPts val="1600"/>
              <a:buFont typeface="Arial"/>
              <a:buChar char="»"/>
              <a:defRPr sz="1600"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51" name="Google Shape;51;p22"/>
          <p:cNvSpPr txBox="1">
            <a:spLocks noGrp="1"/>
          </p:cNvSpPr>
          <p:nvPr>
            <p:ph type="ftr" idx="11"/>
          </p:nvPr>
        </p:nvSpPr>
        <p:spPr>
          <a:xfrm>
            <a:off x="431800" y="6356351"/>
            <a:ext cx="84485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rgbClr val="9B9B9B"/>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ree Content">
  <p:cSld name="Three Content">
    <p:spTree>
      <p:nvGrpSpPr>
        <p:cNvPr id="1" name="Shape 64"/>
        <p:cNvGrpSpPr/>
        <p:nvPr/>
      </p:nvGrpSpPr>
      <p:grpSpPr>
        <a:xfrm>
          <a:off x="0" y="0"/>
          <a:ext cx="0" cy="0"/>
          <a:chOff x="0" y="0"/>
          <a:chExt cx="0" cy="0"/>
        </a:xfrm>
      </p:grpSpPr>
      <p:sp>
        <p:nvSpPr>
          <p:cNvPr id="65" name="Google Shape;65;p25"/>
          <p:cNvSpPr txBox="1">
            <a:spLocks noGrp="1"/>
          </p:cNvSpPr>
          <p:nvPr>
            <p:ph type="title"/>
          </p:nvPr>
        </p:nvSpPr>
        <p:spPr>
          <a:xfrm>
            <a:off x="431800" y="279967"/>
            <a:ext cx="11328829" cy="817561"/>
          </a:xfrm>
          <a:prstGeom prst="rect">
            <a:avLst/>
          </a:prstGeom>
          <a:noFill/>
          <a:ln>
            <a:noFill/>
          </a:ln>
        </p:spPr>
        <p:txBody>
          <a:bodyPr spcFirstLastPara="1" wrap="square" lIns="0" tIns="0" rIns="0" bIns="0" anchor="t" anchorCtr="0">
            <a:normAutofit/>
          </a:bodyPr>
          <a:lstStyle>
            <a:lvl1pPr lvl="0" algn="l">
              <a:lnSpc>
                <a:spcPct val="86000"/>
              </a:lnSpc>
              <a:spcBef>
                <a:spcPts val="0"/>
              </a:spcBef>
              <a:spcAft>
                <a:spcPts val="0"/>
              </a:spcAft>
              <a:buClr>
                <a:schemeClr val="dk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25"/>
          <p:cNvSpPr txBox="1">
            <a:spLocks noGrp="1"/>
          </p:cNvSpPr>
          <p:nvPr>
            <p:ph type="body" idx="1"/>
          </p:nvPr>
        </p:nvSpPr>
        <p:spPr>
          <a:xfrm>
            <a:off x="431800" y="1219204"/>
            <a:ext cx="3599971" cy="4627563"/>
          </a:xfrm>
          <a:prstGeom prst="rect">
            <a:avLst/>
          </a:prstGeom>
          <a:noFill/>
          <a:ln>
            <a:noFill/>
          </a:ln>
        </p:spPr>
        <p:txBody>
          <a:bodyPr spcFirstLastPara="1" wrap="square" lIns="0" tIns="0" rIns="0" bIns="0" anchor="t" anchorCtr="0">
            <a:normAutofit/>
          </a:bodyPr>
          <a:lstStyle>
            <a:lvl1pPr marL="457200" lvl="0" indent="-228600" algn="l">
              <a:spcBef>
                <a:spcPts val="1200"/>
              </a:spcBef>
              <a:spcAft>
                <a:spcPts val="0"/>
              </a:spcAft>
              <a:buClr>
                <a:srgbClr val="2F2F2F"/>
              </a:buClr>
              <a:buSzPts val="1600"/>
              <a:buNone/>
              <a:defRPr sz="1600">
                <a:latin typeface="Arial"/>
                <a:ea typeface="Arial"/>
                <a:cs typeface="Arial"/>
                <a:sym typeface="Arial"/>
              </a:defRPr>
            </a:lvl1pPr>
            <a:lvl2pPr marL="914400" lvl="1" indent="-330200" algn="l">
              <a:spcBef>
                <a:spcPts val="1200"/>
              </a:spcBef>
              <a:spcAft>
                <a:spcPts val="0"/>
              </a:spcAft>
              <a:buClr>
                <a:srgbClr val="2F2F2F"/>
              </a:buClr>
              <a:buSzPts val="1600"/>
              <a:buChar char="–"/>
              <a:defRPr sz="1600"/>
            </a:lvl2pPr>
            <a:lvl3pPr marL="1371600" lvl="2" indent="-330200" algn="l">
              <a:spcBef>
                <a:spcPts val="1200"/>
              </a:spcBef>
              <a:spcAft>
                <a:spcPts val="0"/>
              </a:spcAft>
              <a:buClr>
                <a:srgbClr val="2F2F2F"/>
              </a:buClr>
              <a:buSzPts val="1600"/>
              <a:buChar char="•"/>
              <a:defRPr sz="1600"/>
            </a:lvl3pPr>
            <a:lvl4pPr marL="1828800" lvl="3" indent="-330200" algn="l">
              <a:spcBef>
                <a:spcPts val="1200"/>
              </a:spcBef>
              <a:spcAft>
                <a:spcPts val="0"/>
              </a:spcAft>
              <a:buClr>
                <a:srgbClr val="2F2F2F"/>
              </a:buClr>
              <a:buSzPts val="1600"/>
              <a:buChar char="–"/>
              <a:defRPr sz="1600"/>
            </a:lvl4pPr>
            <a:lvl5pPr marL="2286000" lvl="4" indent="-330200" algn="l">
              <a:spcBef>
                <a:spcPts val="1200"/>
              </a:spcBef>
              <a:spcAft>
                <a:spcPts val="0"/>
              </a:spcAft>
              <a:buClr>
                <a:srgbClr val="2F2F2F"/>
              </a:buClr>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7" name="Google Shape;67;p25"/>
          <p:cNvSpPr txBox="1">
            <a:spLocks noGrp="1"/>
          </p:cNvSpPr>
          <p:nvPr>
            <p:ph type="sldNum" idx="12"/>
          </p:nvPr>
        </p:nvSpPr>
        <p:spPr>
          <a:xfrm>
            <a:off x="9017000" y="6350005"/>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68" name="Google Shape;68;p25"/>
          <p:cNvSpPr txBox="1">
            <a:spLocks noGrp="1"/>
          </p:cNvSpPr>
          <p:nvPr>
            <p:ph type="ftr" idx="11"/>
          </p:nvPr>
        </p:nvSpPr>
        <p:spPr>
          <a:xfrm>
            <a:off x="431800" y="6356351"/>
            <a:ext cx="84485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rgbClr val="9B9B9B"/>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25"/>
          <p:cNvSpPr txBox="1">
            <a:spLocks noGrp="1"/>
          </p:cNvSpPr>
          <p:nvPr>
            <p:ph type="body" idx="2"/>
          </p:nvPr>
        </p:nvSpPr>
        <p:spPr>
          <a:xfrm>
            <a:off x="4296015" y="1219204"/>
            <a:ext cx="3599971" cy="4627563"/>
          </a:xfrm>
          <a:prstGeom prst="rect">
            <a:avLst/>
          </a:prstGeom>
          <a:noFill/>
          <a:ln>
            <a:noFill/>
          </a:ln>
        </p:spPr>
        <p:txBody>
          <a:bodyPr spcFirstLastPara="1" wrap="square" lIns="0" tIns="0" rIns="0" bIns="0" anchor="t" anchorCtr="0">
            <a:normAutofit/>
          </a:bodyPr>
          <a:lstStyle>
            <a:lvl1pPr marL="457200" lvl="0" indent="-228600" algn="l">
              <a:spcBef>
                <a:spcPts val="1200"/>
              </a:spcBef>
              <a:spcAft>
                <a:spcPts val="0"/>
              </a:spcAft>
              <a:buClr>
                <a:srgbClr val="2F2F2F"/>
              </a:buClr>
              <a:buSzPts val="1600"/>
              <a:buNone/>
              <a:defRPr sz="1600">
                <a:latin typeface="Arial"/>
                <a:ea typeface="Arial"/>
                <a:cs typeface="Arial"/>
                <a:sym typeface="Arial"/>
              </a:defRPr>
            </a:lvl1pPr>
            <a:lvl2pPr marL="914400" lvl="1" indent="-330200" algn="l">
              <a:spcBef>
                <a:spcPts val="1200"/>
              </a:spcBef>
              <a:spcAft>
                <a:spcPts val="0"/>
              </a:spcAft>
              <a:buClr>
                <a:srgbClr val="2F2F2F"/>
              </a:buClr>
              <a:buSzPts val="1600"/>
              <a:buChar char="–"/>
              <a:defRPr sz="1600"/>
            </a:lvl2pPr>
            <a:lvl3pPr marL="1371600" lvl="2" indent="-330200" algn="l">
              <a:spcBef>
                <a:spcPts val="1200"/>
              </a:spcBef>
              <a:spcAft>
                <a:spcPts val="0"/>
              </a:spcAft>
              <a:buClr>
                <a:srgbClr val="2F2F2F"/>
              </a:buClr>
              <a:buSzPts val="1600"/>
              <a:buChar char="•"/>
              <a:defRPr sz="1600"/>
            </a:lvl3pPr>
            <a:lvl4pPr marL="1828800" lvl="3" indent="-330200" algn="l">
              <a:spcBef>
                <a:spcPts val="1200"/>
              </a:spcBef>
              <a:spcAft>
                <a:spcPts val="0"/>
              </a:spcAft>
              <a:buClr>
                <a:srgbClr val="2F2F2F"/>
              </a:buClr>
              <a:buSzPts val="1600"/>
              <a:buChar char="–"/>
              <a:defRPr sz="1600"/>
            </a:lvl4pPr>
            <a:lvl5pPr marL="2286000" lvl="4" indent="-330200" algn="l">
              <a:spcBef>
                <a:spcPts val="1200"/>
              </a:spcBef>
              <a:spcAft>
                <a:spcPts val="0"/>
              </a:spcAft>
              <a:buClr>
                <a:srgbClr val="2F2F2F"/>
              </a:buClr>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0" name="Google Shape;70;p25"/>
          <p:cNvSpPr txBox="1">
            <a:spLocks noGrp="1"/>
          </p:cNvSpPr>
          <p:nvPr>
            <p:ph type="body" idx="3"/>
          </p:nvPr>
        </p:nvSpPr>
        <p:spPr>
          <a:xfrm>
            <a:off x="8160229" y="1219204"/>
            <a:ext cx="3599971" cy="4627563"/>
          </a:xfrm>
          <a:prstGeom prst="rect">
            <a:avLst/>
          </a:prstGeom>
          <a:noFill/>
          <a:ln>
            <a:noFill/>
          </a:ln>
        </p:spPr>
        <p:txBody>
          <a:bodyPr spcFirstLastPara="1" wrap="square" lIns="0" tIns="0" rIns="0" bIns="0" anchor="t" anchorCtr="0">
            <a:normAutofit/>
          </a:bodyPr>
          <a:lstStyle>
            <a:lvl1pPr marL="457200" lvl="0" indent="-228600" algn="l">
              <a:spcBef>
                <a:spcPts val="1200"/>
              </a:spcBef>
              <a:spcAft>
                <a:spcPts val="0"/>
              </a:spcAft>
              <a:buClr>
                <a:srgbClr val="2F2F2F"/>
              </a:buClr>
              <a:buSzPts val="1600"/>
              <a:buNone/>
              <a:defRPr sz="1600">
                <a:latin typeface="Arial"/>
                <a:ea typeface="Arial"/>
                <a:cs typeface="Arial"/>
                <a:sym typeface="Arial"/>
              </a:defRPr>
            </a:lvl1pPr>
            <a:lvl2pPr marL="914400" lvl="1" indent="-330200" algn="l">
              <a:spcBef>
                <a:spcPts val="1200"/>
              </a:spcBef>
              <a:spcAft>
                <a:spcPts val="0"/>
              </a:spcAft>
              <a:buClr>
                <a:srgbClr val="2F2F2F"/>
              </a:buClr>
              <a:buSzPts val="1600"/>
              <a:buChar char="–"/>
              <a:defRPr sz="1600"/>
            </a:lvl2pPr>
            <a:lvl3pPr marL="1371600" lvl="2" indent="-330200" algn="l">
              <a:spcBef>
                <a:spcPts val="1200"/>
              </a:spcBef>
              <a:spcAft>
                <a:spcPts val="0"/>
              </a:spcAft>
              <a:buClr>
                <a:srgbClr val="2F2F2F"/>
              </a:buClr>
              <a:buSzPts val="1600"/>
              <a:buChar char="•"/>
              <a:defRPr sz="1600"/>
            </a:lvl3pPr>
            <a:lvl4pPr marL="1828800" lvl="3" indent="-330200" algn="l">
              <a:spcBef>
                <a:spcPts val="1200"/>
              </a:spcBef>
              <a:spcAft>
                <a:spcPts val="0"/>
              </a:spcAft>
              <a:buClr>
                <a:srgbClr val="2F2F2F"/>
              </a:buClr>
              <a:buSzPts val="1600"/>
              <a:buChar char="–"/>
              <a:defRPr sz="1600"/>
            </a:lvl4pPr>
            <a:lvl5pPr marL="2286000" lvl="4" indent="-330200" algn="l">
              <a:spcBef>
                <a:spcPts val="1200"/>
              </a:spcBef>
              <a:spcAft>
                <a:spcPts val="0"/>
              </a:spcAft>
              <a:buClr>
                <a:srgbClr val="2F2F2F"/>
              </a:buClr>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Four Content">
  <p:cSld name="Four Content">
    <p:spTree>
      <p:nvGrpSpPr>
        <p:cNvPr id="1" name="Shape 71"/>
        <p:cNvGrpSpPr/>
        <p:nvPr/>
      </p:nvGrpSpPr>
      <p:grpSpPr>
        <a:xfrm>
          <a:off x="0" y="0"/>
          <a:ext cx="0" cy="0"/>
          <a:chOff x="0" y="0"/>
          <a:chExt cx="0" cy="0"/>
        </a:xfrm>
      </p:grpSpPr>
      <p:sp>
        <p:nvSpPr>
          <p:cNvPr id="72" name="Google Shape;72;p26"/>
          <p:cNvSpPr txBox="1">
            <a:spLocks noGrp="1"/>
          </p:cNvSpPr>
          <p:nvPr>
            <p:ph type="title"/>
          </p:nvPr>
        </p:nvSpPr>
        <p:spPr>
          <a:xfrm>
            <a:off x="431800" y="279967"/>
            <a:ext cx="11328829" cy="817561"/>
          </a:xfrm>
          <a:prstGeom prst="rect">
            <a:avLst/>
          </a:prstGeom>
          <a:noFill/>
          <a:ln>
            <a:noFill/>
          </a:ln>
        </p:spPr>
        <p:txBody>
          <a:bodyPr spcFirstLastPara="1" wrap="square" lIns="0" tIns="0" rIns="0" bIns="0" anchor="t" anchorCtr="0">
            <a:normAutofit/>
          </a:bodyPr>
          <a:lstStyle>
            <a:lvl1pPr lvl="0" algn="l">
              <a:lnSpc>
                <a:spcPct val="86000"/>
              </a:lnSpc>
              <a:spcBef>
                <a:spcPts val="0"/>
              </a:spcBef>
              <a:spcAft>
                <a:spcPts val="0"/>
              </a:spcAft>
              <a:buClr>
                <a:schemeClr val="dk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26"/>
          <p:cNvSpPr txBox="1">
            <a:spLocks noGrp="1"/>
          </p:cNvSpPr>
          <p:nvPr>
            <p:ph type="body" idx="1"/>
          </p:nvPr>
        </p:nvSpPr>
        <p:spPr>
          <a:xfrm>
            <a:off x="431800" y="1219204"/>
            <a:ext cx="5520184" cy="2461825"/>
          </a:xfrm>
          <a:prstGeom prst="rect">
            <a:avLst/>
          </a:prstGeom>
          <a:noFill/>
          <a:ln>
            <a:noFill/>
          </a:ln>
        </p:spPr>
        <p:txBody>
          <a:bodyPr spcFirstLastPara="1" wrap="square" lIns="0" tIns="0" rIns="0" bIns="0" anchor="t" anchorCtr="0">
            <a:normAutofit/>
          </a:bodyPr>
          <a:lstStyle>
            <a:lvl1pPr marL="457200" lvl="0" indent="-228600" algn="l">
              <a:spcBef>
                <a:spcPts val="1200"/>
              </a:spcBef>
              <a:spcAft>
                <a:spcPts val="0"/>
              </a:spcAft>
              <a:buClr>
                <a:srgbClr val="2F2F2F"/>
              </a:buClr>
              <a:buSzPts val="1600"/>
              <a:buNone/>
              <a:defRPr sz="1600">
                <a:latin typeface="Arial"/>
                <a:ea typeface="Arial"/>
                <a:cs typeface="Arial"/>
                <a:sym typeface="Arial"/>
              </a:defRPr>
            </a:lvl1pPr>
            <a:lvl2pPr marL="914400" lvl="1" indent="-330200" algn="l">
              <a:spcBef>
                <a:spcPts val="1200"/>
              </a:spcBef>
              <a:spcAft>
                <a:spcPts val="0"/>
              </a:spcAft>
              <a:buClr>
                <a:srgbClr val="2F2F2F"/>
              </a:buClr>
              <a:buSzPts val="1600"/>
              <a:buChar char="–"/>
              <a:defRPr sz="1600"/>
            </a:lvl2pPr>
            <a:lvl3pPr marL="1371600" lvl="2" indent="-330200" algn="l">
              <a:spcBef>
                <a:spcPts val="1200"/>
              </a:spcBef>
              <a:spcAft>
                <a:spcPts val="0"/>
              </a:spcAft>
              <a:buClr>
                <a:srgbClr val="2F2F2F"/>
              </a:buClr>
              <a:buSzPts val="1600"/>
              <a:buChar char="•"/>
              <a:defRPr sz="1600"/>
            </a:lvl3pPr>
            <a:lvl4pPr marL="1828800" lvl="3" indent="-330200" algn="l">
              <a:spcBef>
                <a:spcPts val="1200"/>
              </a:spcBef>
              <a:spcAft>
                <a:spcPts val="0"/>
              </a:spcAft>
              <a:buClr>
                <a:srgbClr val="2F2F2F"/>
              </a:buClr>
              <a:buSzPts val="1600"/>
              <a:buChar char="–"/>
              <a:defRPr sz="1600"/>
            </a:lvl4pPr>
            <a:lvl5pPr marL="2286000" lvl="4" indent="-330200" algn="l">
              <a:spcBef>
                <a:spcPts val="1200"/>
              </a:spcBef>
              <a:spcAft>
                <a:spcPts val="0"/>
              </a:spcAft>
              <a:buClr>
                <a:srgbClr val="2F2F2F"/>
              </a:buClr>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4" name="Google Shape;74;p26"/>
          <p:cNvSpPr txBox="1">
            <a:spLocks noGrp="1"/>
          </p:cNvSpPr>
          <p:nvPr>
            <p:ph type="sldNum" idx="12"/>
          </p:nvPr>
        </p:nvSpPr>
        <p:spPr>
          <a:xfrm>
            <a:off x="9017000" y="6350005"/>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75" name="Google Shape;75;p26"/>
          <p:cNvSpPr txBox="1">
            <a:spLocks noGrp="1"/>
          </p:cNvSpPr>
          <p:nvPr>
            <p:ph type="ftr" idx="11"/>
          </p:nvPr>
        </p:nvSpPr>
        <p:spPr>
          <a:xfrm>
            <a:off x="431800" y="6356351"/>
            <a:ext cx="84485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rgbClr val="9B9B9B"/>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6"/>
          <p:cNvSpPr txBox="1">
            <a:spLocks noGrp="1"/>
          </p:cNvSpPr>
          <p:nvPr>
            <p:ph type="body" idx="2"/>
          </p:nvPr>
        </p:nvSpPr>
        <p:spPr>
          <a:xfrm>
            <a:off x="6240016" y="1219204"/>
            <a:ext cx="5520184" cy="2461825"/>
          </a:xfrm>
          <a:prstGeom prst="rect">
            <a:avLst/>
          </a:prstGeom>
          <a:noFill/>
          <a:ln>
            <a:noFill/>
          </a:ln>
        </p:spPr>
        <p:txBody>
          <a:bodyPr spcFirstLastPara="1" wrap="square" lIns="0" tIns="0" rIns="0" bIns="0" anchor="t" anchorCtr="0">
            <a:normAutofit/>
          </a:bodyPr>
          <a:lstStyle>
            <a:lvl1pPr marL="457200" lvl="0" indent="-228600" algn="l">
              <a:spcBef>
                <a:spcPts val="1200"/>
              </a:spcBef>
              <a:spcAft>
                <a:spcPts val="0"/>
              </a:spcAft>
              <a:buClr>
                <a:srgbClr val="2F2F2F"/>
              </a:buClr>
              <a:buSzPts val="1600"/>
              <a:buNone/>
              <a:defRPr sz="1600">
                <a:latin typeface="Arial"/>
                <a:ea typeface="Arial"/>
                <a:cs typeface="Arial"/>
                <a:sym typeface="Arial"/>
              </a:defRPr>
            </a:lvl1pPr>
            <a:lvl2pPr marL="914400" lvl="1" indent="-330200" algn="l">
              <a:spcBef>
                <a:spcPts val="1200"/>
              </a:spcBef>
              <a:spcAft>
                <a:spcPts val="0"/>
              </a:spcAft>
              <a:buClr>
                <a:srgbClr val="2F2F2F"/>
              </a:buClr>
              <a:buSzPts val="1600"/>
              <a:buChar char="–"/>
              <a:defRPr sz="1600"/>
            </a:lvl2pPr>
            <a:lvl3pPr marL="1371600" lvl="2" indent="-330200" algn="l">
              <a:spcBef>
                <a:spcPts val="1200"/>
              </a:spcBef>
              <a:spcAft>
                <a:spcPts val="0"/>
              </a:spcAft>
              <a:buClr>
                <a:srgbClr val="2F2F2F"/>
              </a:buClr>
              <a:buSzPts val="1600"/>
              <a:buChar char="•"/>
              <a:defRPr sz="1600"/>
            </a:lvl3pPr>
            <a:lvl4pPr marL="1828800" lvl="3" indent="-330200" algn="l">
              <a:spcBef>
                <a:spcPts val="1200"/>
              </a:spcBef>
              <a:spcAft>
                <a:spcPts val="0"/>
              </a:spcAft>
              <a:buClr>
                <a:srgbClr val="2F2F2F"/>
              </a:buClr>
              <a:buSzPts val="1600"/>
              <a:buChar char="–"/>
              <a:defRPr sz="1600"/>
            </a:lvl4pPr>
            <a:lvl5pPr marL="2286000" lvl="4" indent="-330200" algn="l">
              <a:spcBef>
                <a:spcPts val="1200"/>
              </a:spcBef>
              <a:spcAft>
                <a:spcPts val="0"/>
              </a:spcAft>
              <a:buClr>
                <a:srgbClr val="2F2F2F"/>
              </a:buClr>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26"/>
          <p:cNvSpPr txBox="1">
            <a:spLocks noGrp="1"/>
          </p:cNvSpPr>
          <p:nvPr>
            <p:ph type="body" idx="3"/>
          </p:nvPr>
        </p:nvSpPr>
        <p:spPr>
          <a:xfrm>
            <a:off x="431800" y="3875604"/>
            <a:ext cx="5520184" cy="2461825"/>
          </a:xfrm>
          <a:prstGeom prst="rect">
            <a:avLst/>
          </a:prstGeom>
          <a:noFill/>
          <a:ln>
            <a:noFill/>
          </a:ln>
        </p:spPr>
        <p:txBody>
          <a:bodyPr spcFirstLastPara="1" wrap="square" lIns="0" tIns="0" rIns="0" bIns="0" anchor="t" anchorCtr="0">
            <a:normAutofit/>
          </a:bodyPr>
          <a:lstStyle>
            <a:lvl1pPr marL="457200" lvl="0" indent="-228600" algn="l">
              <a:spcBef>
                <a:spcPts val="1200"/>
              </a:spcBef>
              <a:spcAft>
                <a:spcPts val="0"/>
              </a:spcAft>
              <a:buClr>
                <a:srgbClr val="2F2F2F"/>
              </a:buClr>
              <a:buSzPts val="1600"/>
              <a:buNone/>
              <a:defRPr sz="1600">
                <a:latin typeface="Arial"/>
                <a:ea typeface="Arial"/>
                <a:cs typeface="Arial"/>
                <a:sym typeface="Arial"/>
              </a:defRPr>
            </a:lvl1pPr>
            <a:lvl2pPr marL="914400" lvl="1" indent="-330200" algn="l">
              <a:spcBef>
                <a:spcPts val="1200"/>
              </a:spcBef>
              <a:spcAft>
                <a:spcPts val="0"/>
              </a:spcAft>
              <a:buClr>
                <a:srgbClr val="2F2F2F"/>
              </a:buClr>
              <a:buSzPts val="1600"/>
              <a:buChar char="–"/>
              <a:defRPr sz="1600"/>
            </a:lvl2pPr>
            <a:lvl3pPr marL="1371600" lvl="2" indent="-330200" algn="l">
              <a:spcBef>
                <a:spcPts val="1200"/>
              </a:spcBef>
              <a:spcAft>
                <a:spcPts val="0"/>
              </a:spcAft>
              <a:buClr>
                <a:srgbClr val="2F2F2F"/>
              </a:buClr>
              <a:buSzPts val="1600"/>
              <a:buChar char="•"/>
              <a:defRPr sz="1600"/>
            </a:lvl3pPr>
            <a:lvl4pPr marL="1828800" lvl="3" indent="-330200" algn="l">
              <a:spcBef>
                <a:spcPts val="1200"/>
              </a:spcBef>
              <a:spcAft>
                <a:spcPts val="0"/>
              </a:spcAft>
              <a:buClr>
                <a:srgbClr val="2F2F2F"/>
              </a:buClr>
              <a:buSzPts val="1600"/>
              <a:buChar char="–"/>
              <a:defRPr sz="1600"/>
            </a:lvl4pPr>
            <a:lvl5pPr marL="2286000" lvl="4" indent="-330200" algn="l">
              <a:spcBef>
                <a:spcPts val="1200"/>
              </a:spcBef>
              <a:spcAft>
                <a:spcPts val="0"/>
              </a:spcAft>
              <a:buClr>
                <a:srgbClr val="2F2F2F"/>
              </a:buClr>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8" name="Google Shape;78;p26"/>
          <p:cNvSpPr txBox="1">
            <a:spLocks noGrp="1"/>
          </p:cNvSpPr>
          <p:nvPr>
            <p:ph type="body" idx="4"/>
          </p:nvPr>
        </p:nvSpPr>
        <p:spPr>
          <a:xfrm>
            <a:off x="6240016" y="3875604"/>
            <a:ext cx="5520184" cy="2461825"/>
          </a:xfrm>
          <a:prstGeom prst="rect">
            <a:avLst/>
          </a:prstGeom>
          <a:noFill/>
          <a:ln>
            <a:noFill/>
          </a:ln>
        </p:spPr>
        <p:txBody>
          <a:bodyPr spcFirstLastPara="1" wrap="square" lIns="0" tIns="0" rIns="0" bIns="0" anchor="t" anchorCtr="0">
            <a:normAutofit/>
          </a:bodyPr>
          <a:lstStyle>
            <a:lvl1pPr marL="457200" lvl="0" indent="-228600" algn="l">
              <a:spcBef>
                <a:spcPts val="1200"/>
              </a:spcBef>
              <a:spcAft>
                <a:spcPts val="0"/>
              </a:spcAft>
              <a:buClr>
                <a:srgbClr val="2F2F2F"/>
              </a:buClr>
              <a:buSzPts val="1600"/>
              <a:buNone/>
              <a:defRPr sz="1600">
                <a:latin typeface="Arial"/>
                <a:ea typeface="Arial"/>
                <a:cs typeface="Arial"/>
                <a:sym typeface="Arial"/>
              </a:defRPr>
            </a:lvl1pPr>
            <a:lvl2pPr marL="914400" lvl="1" indent="-330200" algn="l">
              <a:spcBef>
                <a:spcPts val="1200"/>
              </a:spcBef>
              <a:spcAft>
                <a:spcPts val="0"/>
              </a:spcAft>
              <a:buClr>
                <a:srgbClr val="2F2F2F"/>
              </a:buClr>
              <a:buSzPts val="1600"/>
              <a:buChar char="–"/>
              <a:defRPr sz="1600"/>
            </a:lvl2pPr>
            <a:lvl3pPr marL="1371600" lvl="2" indent="-330200" algn="l">
              <a:spcBef>
                <a:spcPts val="1200"/>
              </a:spcBef>
              <a:spcAft>
                <a:spcPts val="0"/>
              </a:spcAft>
              <a:buClr>
                <a:srgbClr val="2F2F2F"/>
              </a:buClr>
              <a:buSzPts val="1600"/>
              <a:buChar char="•"/>
              <a:defRPr sz="1600"/>
            </a:lvl3pPr>
            <a:lvl4pPr marL="1828800" lvl="3" indent="-330200" algn="l">
              <a:spcBef>
                <a:spcPts val="1200"/>
              </a:spcBef>
              <a:spcAft>
                <a:spcPts val="0"/>
              </a:spcAft>
              <a:buClr>
                <a:srgbClr val="2F2F2F"/>
              </a:buClr>
              <a:buSzPts val="1600"/>
              <a:buChar char="–"/>
              <a:defRPr sz="1600"/>
            </a:lvl4pPr>
            <a:lvl5pPr marL="2286000" lvl="4" indent="-330200" algn="l">
              <a:spcBef>
                <a:spcPts val="1200"/>
              </a:spcBef>
              <a:spcAft>
                <a:spcPts val="0"/>
              </a:spcAft>
              <a:buClr>
                <a:srgbClr val="2F2F2F"/>
              </a:buClr>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5" Type="http://schemas.openxmlformats.org/officeDocument/2006/relationships/slideLayout" Target="../slideLayouts/slideLayout6.xml"/><Relationship Id="rId10" Type="http://schemas.openxmlformats.org/officeDocument/2006/relationships/theme" Target="../theme/theme2.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14"/>
          <p:cNvSpPr txBox="1">
            <a:spLocks noGrp="1"/>
          </p:cNvSpPr>
          <p:nvPr>
            <p:ph type="title"/>
          </p:nvPr>
        </p:nvSpPr>
        <p:spPr>
          <a:xfrm>
            <a:off x="431800" y="279967"/>
            <a:ext cx="11328829" cy="817561"/>
          </a:xfrm>
          <a:prstGeom prst="rect">
            <a:avLst/>
          </a:prstGeom>
          <a:noFill/>
          <a:ln>
            <a:noFill/>
          </a:ln>
        </p:spPr>
        <p:txBody>
          <a:bodyPr spcFirstLastPara="1" wrap="square" lIns="0" tIns="0" rIns="0" bIns="0" anchor="t" anchorCtr="0">
            <a:noAutofit/>
          </a:bodyPr>
          <a:lstStyle>
            <a:lvl1pPr marR="0" lvl="0" algn="l" rtl="0">
              <a:lnSpc>
                <a:spcPct val="86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4"/>
          <p:cNvSpPr txBox="1">
            <a:spLocks noGrp="1"/>
          </p:cNvSpPr>
          <p:nvPr>
            <p:ph type="body" idx="1"/>
          </p:nvPr>
        </p:nvSpPr>
        <p:spPr>
          <a:xfrm>
            <a:off x="431800" y="1219204"/>
            <a:ext cx="11328829" cy="4627563"/>
          </a:xfrm>
          <a:prstGeom prst="rect">
            <a:avLst/>
          </a:prstGeom>
          <a:noFill/>
          <a:ln>
            <a:noFill/>
          </a:ln>
        </p:spPr>
        <p:txBody>
          <a:bodyPr spcFirstLastPara="1" wrap="square" lIns="0" tIns="0" rIns="0" bIns="0" anchor="t" anchorCtr="0">
            <a:noAutofit/>
          </a:bodyPr>
          <a:lstStyle>
            <a:lvl1pPr marL="457200" marR="0" lvl="0" indent="-228600" algn="l" rtl="0">
              <a:spcBef>
                <a:spcPts val="400"/>
              </a:spcBef>
              <a:spcAft>
                <a:spcPts val="0"/>
              </a:spcAft>
              <a:buClr>
                <a:srgbClr val="7C7C7C"/>
              </a:buClr>
              <a:buSzPts val="2000"/>
              <a:buFont typeface="Arial"/>
              <a:buNone/>
              <a:defRPr sz="2000" b="0" i="0" u="none" strike="noStrike" cap="none">
                <a:solidFill>
                  <a:schemeClr val="lt1"/>
                </a:solidFill>
                <a:latin typeface="Arial"/>
                <a:ea typeface="Arial"/>
                <a:cs typeface="Arial"/>
                <a:sym typeface="Arial"/>
              </a:defRPr>
            </a:lvl1pPr>
            <a:lvl2pPr marL="914400" marR="0" lvl="1" indent="-330200" algn="l" rtl="0">
              <a:spcBef>
                <a:spcPts val="320"/>
              </a:spcBef>
              <a:spcAft>
                <a:spcPts val="0"/>
              </a:spcAft>
              <a:buClr>
                <a:srgbClr val="7C7C7C"/>
              </a:buClr>
              <a:buSzPts val="1600"/>
              <a:buFont typeface="Arial"/>
              <a:buChar char="–"/>
              <a:defRPr sz="1600" b="0" i="0" u="none" strike="noStrike" cap="none">
                <a:solidFill>
                  <a:schemeClr val="lt1"/>
                </a:solidFill>
                <a:latin typeface="Arial"/>
                <a:ea typeface="Arial"/>
                <a:cs typeface="Arial"/>
                <a:sym typeface="Arial"/>
              </a:defRPr>
            </a:lvl2pPr>
            <a:lvl3pPr marL="1371600" marR="0" lvl="2" indent="-330200" algn="l" rtl="0">
              <a:spcBef>
                <a:spcPts val="320"/>
              </a:spcBef>
              <a:spcAft>
                <a:spcPts val="0"/>
              </a:spcAft>
              <a:buClr>
                <a:srgbClr val="7C7C7C"/>
              </a:buClr>
              <a:buSzPts val="1600"/>
              <a:buFont typeface="Arial"/>
              <a:buChar char="•"/>
              <a:defRPr sz="1600" b="0" i="0" u="none" strike="noStrike" cap="none">
                <a:solidFill>
                  <a:schemeClr val="lt1"/>
                </a:solidFill>
                <a:latin typeface="Arial"/>
                <a:ea typeface="Arial"/>
                <a:cs typeface="Arial"/>
                <a:sym typeface="Arial"/>
              </a:defRPr>
            </a:lvl3pPr>
            <a:lvl4pPr marL="1828800" marR="0" lvl="3" indent="-330200" algn="l" rtl="0">
              <a:spcBef>
                <a:spcPts val="320"/>
              </a:spcBef>
              <a:spcAft>
                <a:spcPts val="0"/>
              </a:spcAft>
              <a:buClr>
                <a:srgbClr val="7C7C7C"/>
              </a:buClr>
              <a:buSzPts val="1600"/>
              <a:buFont typeface="Arial"/>
              <a:buChar char="–"/>
              <a:defRPr sz="1600" b="0" i="0" u="none" strike="noStrike" cap="none">
                <a:solidFill>
                  <a:schemeClr val="lt1"/>
                </a:solidFill>
                <a:latin typeface="Arial"/>
                <a:ea typeface="Arial"/>
                <a:cs typeface="Arial"/>
                <a:sym typeface="Arial"/>
              </a:defRPr>
            </a:lvl4pPr>
            <a:lvl5pPr marL="2286000" marR="0" lvl="4" indent="-330200" algn="l" rtl="0">
              <a:spcBef>
                <a:spcPts val="320"/>
              </a:spcBef>
              <a:spcAft>
                <a:spcPts val="0"/>
              </a:spcAft>
              <a:buClr>
                <a:srgbClr val="7C7C7C"/>
              </a:buClr>
              <a:buSzPts val="1600"/>
              <a:buFont typeface="Arial"/>
              <a:buChar char="»"/>
              <a:defRPr sz="1600" b="0" i="0" u="none" strike="noStrike" cap="none">
                <a:solidFill>
                  <a:schemeClr val="lt1"/>
                </a:solidFill>
                <a:latin typeface="Arial"/>
                <a:ea typeface="Arial"/>
                <a:cs typeface="Arial"/>
                <a:sym typeface="Arial"/>
              </a:defRPr>
            </a:lvl5pPr>
            <a:lvl6pPr marL="2743200" marR="0" lvl="5" indent="-397954" algn="l" rtl="0">
              <a:spcBef>
                <a:spcPts val="533"/>
              </a:spcBef>
              <a:spcAft>
                <a:spcPts val="0"/>
              </a:spcAft>
              <a:buClr>
                <a:schemeClr val="lt1"/>
              </a:buClr>
              <a:buSzPts val="2667"/>
              <a:buFont typeface="Arial"/>
              <a:buChar char="•"/>
              <a:defRPr sz="2667" b="0" i="0" u="none" strike="noStrike" cap="none">
                <a:solidFill>
                  <a:schemeClr val="lt1"/>
                </a:solidFill>
                <a:latin typeface="Arial"/>
                <a:ea typeface="Arial"/>
                <a:cs typeface="Arial"/>
                <a:sym typeface="Arial"/>
              </a:defRPr>
            </a:lvl6pPr>
            <a:lvl7pPr marL="3200400" marR="0" lvl="6" indent="-397954" algn="l" rtl="0">
              <a:spcBef>
                <a:spcPts val="533"/>
              </a:spcBef>
              <a:spcAft>
                <a:spcPts val="0"/>
              </a:spcAft>
              <a:buClr>
                <a:schemeClr val="lt1"/>
              </a:buClr>
              <a:buSzPts val="2667"/>
              <a:buFont typeface="Arial"/>
              <a:buChar char="•"/>
              <a:defRPr sz="2667" b="0" i="0" u="none" strike="noStrike" cap="none">
                <a:solidFill>
                  <a:schemeClr val="lt1"/>
                </a:solidFill>
                <a:latin typeface="Arial"/>
                <a:ea typeface="Arial"/>
                <a:cs typeface="Arial"/>
                <a:sym typeface="Arial"/>
              </a:defRPr>
            </a:lvl7pPr>
            <a:lvl8pPr marL="3657600" marR="0" lvl="7" indent="-397954" algn="l" rtl="0">
              <a:spcBef>
                <a:spcPts val="533"/>
              </a:spcBef>
              <a:spcAft>
                <a:spcPts val="0"/>
              </a:spcAft>
              <a:buClr>
                <a:schemeClr val="lt1"/>
              </a:buClr>
              <a:buSzPts val="2667"/>
              <a:buFont typeface="Arial"/>
              <a:buChar char="•"/>
              <a:defRPr sz="2667" b="0" i="0" u="none" strike="noStrike" cap="none">
                <a:solidFill>
                  <a:schemeClr val="lt1"/>
                </a:solidFill>
                <a:latin typeface="Arial"/>
                <a:ea typeface="Arial"/>
                <a:cs typeface="Arial"/>
                <a:sym typeface="Arial"/>
              </a:defRPr>
            </a:lvl8pPr>
            <a:lvl9pPr marL="4114800" marR="0" lvl="8" indent="-397954" algn="l" rtl="0">
              <a:spcBef>
                <a:spcPts val="533"/>
              </a:spcBef>
              <a:spcAft>
                <a:spcPts val="0"/>
              </a:spcAft>
              <a:buClr>
                <a:schemeClr val="lt1"/>
              </a:buClr>
              <a:buSzPts val="2667"/>
              <a:buFont typeface="Arial"/>
              <a:buChar char="•"/>
              <a:defRPr sz="2667" b="0" i="0" u="none" strike="noStrike" cap="none">
                <a:solidFill>
                  <a:schemeClr val="lt1"/>
                </a:solidFill>
                <a:latin typeface="Arial"/>
                <a:ea typeface="Arial"/>
                <a:cs typeface="Arial"/>
                <a:sym typeface="Arial"/>
              </a:defRPr>
            </a:lvl9pPr>
          </a:lstStyle>
          <a:p>
            <a:endParaRPr/>
          </a:p>
        </p:txBody>
      </p:sp>
      <p:sp>
        <p:nvSpPr>
          <p:cNvPr id="12" name="Google Shape;12;p14"/>
          <p:cNvSpPr txBox="1">
            <a:spLocks noGrp="1"/>
          </p:cNvSpPr>
          <p:nvPr>
            <p:ph type="sldNum" idx="12"/>
          </p:nvPr>
        </p:nvSpPr>
        <p:spPr>
          <a:xfrm>
            <a:off x="9017000" y="6350005"/>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FAFAFA"/>
                </a:solidFill>
                <a:latin typeface="Arial"/>
                <a:ea typeface="Arial"/>
                <a:cs typeface="Arial"/>
                <a:sym typeface="Arial"/>
              </a:defRPr>
            </a:lvl1pPr>
            <a:lvl2pPr marL="0" marR="0" lvl="1" indent="0" algn="r" rtl="0">
              <a:spcBef>
                <a:spcPts val="0"/>
              </a:spcBef>
              <a:buNone/>
              <a:defRPr sz="1200" b="0" i="0" u="none" strike="noStrike" cap="none">
                <a:solidFill>
                  <a:srgbClr val="FAFAFA"/>
                </a:solidFill>
                <a:latin typeface="Arial"/>
                <a:ea typeface="Arial"/>
                <a:cs typeface="Arial"/>
                <a:sym typeface="Arial"/>
              </a:defRPr>
            </a:lvl2pPr>
            <a:lvl3pPr marL="0" marR="0" lvl="2" indent="0" algn="r" rtl="0">
              <a:spcBef>
                <a:spcPts val="0"/>
              </a:spcBef>
              <a:buNone/>
              <a:defRPr sz="1200" b="0" i="0" u="none" strike="noStrike" cap="none">
                <a:solidFill>
                  <a:srgbClr val="FAFAFA"/>
                </a:solidFill>
                <a:latin typeface="Arial"/>
                <a:ea typeface="Arial"/>
                <a:cs typeface="Arial"/>
                <a:sym typeface="Arial"/>
              </a:defRPr>
            </a:lvl3pPr>
            <a:lvl4pPr marL="0" marR="0" lvl="3" indent="0" algn="r" rtl="0">
              <a:spcBef>
                <a:spcPts val="0"/>
              </a:spcBef>
              <a:buNone/>
              <a:defRPr sz="1200" b="0" i="0" u="none" strike="noStrike" cap="none">
                <a:solidFill>
                  <a:srgbClr val="FAFAFA"/>
                </a:solidFill>
                <a:latin typeface="Arial"/>
                <a:ea typeface="Arial"/>
                <a:cs typeface="Arial"/>
                <a:sym typeface="Arial"/>
              </a:defRPr>
            </a:lvl4pPr>
            <a:lvl5pPr marL="0" marR="0" lvl="4" indent="0" algn="r" rtl="0">
              <a:spcBef>
                <a:spcPts val="0"/>
              </a:spcBef>
              <a:buNone/>
              <a:defRPr sz="1200" b="0" i="0" u="none" strike="noStrike" cap="none">
                <a:solidFill>
                  <a:srgbClr val="FAFAFA"/>
                </a:solidFill>
                <a:latin typeface="Arial"/>
                <a:ea typeface="Arial"/>
                <a:cs typeface="Arial"/>
                <a:sym typeface="Arial"/>
              </a:defRPr>
            </a:lvl5pPr>
            <a:lvl6pPr marL="0" marR="0" lvl="5" indent="0" algn="r" rtl="0">
              <a:spcBef>
                <a:spcPts val="0"/>
              </a:spcBef>
              <a:buNone/>
              <a:defRPr sz="1200" b="0" i="0" u="none" strike="noStrike" cap="none">
                <a:solidFill>
                  <a:srgbClr val="FAFAFA"/>
                </a:solidFill>
                <a:latin typeface="Arial"/>
                <a:ea typeface="Arial"/>
                <a:cs typeface="Arial"/>
                <a:sym typeface="Arial"/>
              </a:defRPr>
            </a:lvl6pPr>
            <a:lvl7pPr marL="0" marR="0" lvl="6" indent="0" algn="r" rtl="0">
              <a:spcBef>
                <a:spcPts val="0"/>
              </a:spcBef>
              <a:buNone/>
              <a:defRPr sz="1200" b="0" i="0" u="none" strike="noStrike" cap="none">
                <a:solidFill>
                  <a:srgbClr val="FAFAFA"/>
                </a:solidFill>
                <a:latin typeface="Arial"/>
                <a:ea typeface="Arial"/>
                <a:cs typeface="Arial"/>
                <a:sym typeface="Arial"/>
              </a:defRPr>
            </a:lvl7pPr>
            <a:lvl8pPr marL="0" marR="0" lvl="7" indent="0" algn="r" rtl="0">
              <a:spcBef>
                <a:spcPts val="0"/>
              </a:spcBef>
              <a:buNone/>
              <a:defRPr sz="1200" b="0" i="0" u="none" strike="noStrike" cap="none">
                <a:solidFill>
                  <a:srgbClr val="FAFAFA"/>
                </a:solidFill>
                <a:latin typeface="Arial"/>
                <a:ea typeface="Arial"/>
                <a:cs typeface="Arial"/>
                <a:sym typeface="Arial"/>
              </a:defRPr>
            </a:lvl8pPr>
            <a:lvl9pPr marL="0" marR="0" lvl="8" indent="0" algn="r" rtl="0">
              <a:spcBef>
                <a:spcPts val="0"/>
              </a:spcBef>
              <a:buNone/>
              <a:defRPr sz="1200" b="0" i="0" u="none" strike="noStrike" cap="none">
                <a:solidFill>
                  <a:srgbClr val="FAFAFA"/>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3" name="Google Shape;13;p14"/>
          <p:cNvSpPr txBox="1">
            <a:spLocks noGrp="1"/>
          </p:cNvSpPr>
          <p:nvPr>
            <p:ph type="ftr" idx="11"/>
          </p:nvPr>
        </p:nvSpPr>
        <p:spPr>
          <a:xfrm>
            <a:off x="431800" y="6356351"/>
            <a:ext cx="8448509"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FAFAFA"/>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lt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
        <p:cNvGrpSpPr/>
        <p:nvPr/>
      </p:nvGrpSpPr>
      <p:grpSpPr>
        <a:xfrm>
          <a:off x="0" y="0"/>
          <a:ext cx="0" cy="0"/>
          <a:chOff x="0" y="0"/>
          <a:chExt cx="0" cy="0"/>
        </a:xfrm>
      </p:grpSpPr>
      <p:sp>
        <p:nvSpPr>
          <p:cNvPr id="18" name="Google Shape;18;p13"/>
          <p:cNvSpPr txBox="1">
            <a:spLocks noGrp="1"/>
          </p:cNvSpPr>
          <p:nvPr>
            <p:ph type="title"/>
          </p:nvPr>
        </p:nvSpPr>
        <p:spPr>
          <a:xfrm>
            <a:off x="431800" y="279967"/>
            <a:ext cx="11328829" cy="817561"/>
          </a:xfrm>
          <a:prstGeom prst="rect">
            <a:avLst/>
          </a:prstGeom>
          <a:noFill/>
          <a:ln>
            <a:noFill/>
          </a:ln>
        </p:spPr>
        <p:txBody>
          <a:bodyPr spcFirstLastPara="1" wrap="square" lIns="0" tIns="0" rIns="0" bIns="0" anchor="t" anchorCtr="0">
            <a:noAutofit/>
          </a:bodyPr>
          <a:lstStyle>
            <a:lvl1pPr marR="0" lvl="0" algn="l" rtl="0">
              <a:lnSpc>
                <a:spcPct val="86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 name="Google Shape;19;p13"/>
          <p:cNvSpPr txBox="1">
            <a:spLocks noGrp="1"/>
          </p:cNvSpPr>
          <p:nvPr>
            <p:ph type="body" idx="1"/>
          </p:nvPr>
        </p:nvSpPr>
        <p:spPr>
          <a:xfrm>
            <a:off x="431800" y="1219204"/>
            <a:ext cx="11328829" cy="4627563"/>
          </a:xfrm>
          <a:prstGeom prst="rect">
            <a:avLst/>
          </a:prstGeom>
          <a:noFill/>
          <a:ln>
            <a:noFill/>
          </a:ln>
        </p:spPr>
        <p:txBody>
          <a:bodyPr spcFirstLastPara="1" wrap="square" lIns="0" tIns="0" rIns="0" bIns="0" anchor="t" anchorCtr="0">
            <a:noAutofit/>
          </a:bodyPr>
          <a:lstStyle>
            <a:lvl1pPr marL="457200" marR="0" lvl="0" indent="-228600" algn="l" rtl="0">
              <a:spcBef>
                <a:spcPts val="400"/>
              </a:spcBef>
              <a:spcAft>
                <a:spcPts val="0"/>
              </a:spcAft>
              <a:buClr>
                <a:srgbClr val="2F2F2F"/>
              </a:buClr>
              <a:buSzPts val="2000"/>
              <a:buFont typeface="Arial"/>
              <a:buNone/>
              <a:defRPr sz="2000" b="0" i="0" u="none" strike="noStrike" cap="none">
                <a:solidFill>
                  <a:schemeClr val="dk1"/>
                </a:solidFill>
                <a:latin typeface="Arial"/>
                <a:ea typeface="Arial"/>
                <a:cs typeface="Arial"/>
                <a:sym typeface="Arial"/>
              </a:defRPr>
            </a:lvl1pPr>
            <a:lvl2pPr marL="914400" marR="0" lvl="1" indent="-330200" algn="l" rtl="0">
              <a:spcBef>
                <a:spcPts val="320"/>
              </a:spcBef>
              <a:spcAft>
                <a:spcPts val="0"/>
              </a:spcAft>
              <a:buClr>
                <a:srgbClr val="2F2F2F"/>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spcBef>
                <a:spcPts val="320"/>
              </a:spcBef>
              <a:spcAft>
                <a:spcPts val="0"/>
              </a:spcAft>
              <a:buClr>
                <a:srgbClr val="2F2F2F"/>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spcBef>
                <a:spcPts val="320"/>
              </a:spcBef>
              <a:spcAft>
                <a:spcPts val="0"/>
              </a:spcAft>
              <a:buClr>
                <a:srgbClr val="2F2F2F"/>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320"/>
              </a:spcBef>
              <a:spcAft>
                <a:spcPts val="0"/>
              </a:spcAft>
              <a:buClr>
                <a:srgbClr val="2F2F2F"/>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20" name="Google Shape;20;p13"/>
          <p:cNvSpPr txBox="1">
            <a:spLocks noGrp="1"/>
          </p:cNvSpPr>
          <p:nvPr>
            <p:ph type="sldNum" idx="12"/>
          </p:nvPr>
        </p:nvSpPr>
        <p:spPr>
          <a:xfrm>
            <a:off x="9017000" y="6350005"/>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9B9B9B"/>
                </a:solidFill>
                <a:latin typeface="Arial"/>
                <a:ea typeface="Arial"/>
                <a:cs typeface="Arial"/>
                <a:sym typeface="Arial"/>
              </a:defRPr>
            </a:lvl1pPr>
            <a:lvl2pPr marL="0" marR="0" lvl="1" indent="0" algn="r" rtl="0">
              <a:spcBef>
                <a:spcPts val="0"/>
              </a:spcBef>
              <a:buNone/>
              <a:defRPr sz="1200" b="0" i="0" u="none" strike="noStrike" cap="none">
                <a:solidFill>
                  <a:srgbClr val="9B9B9B"/>
                </a:solidFill>
                <a:latin typeface="Arial"/>
                <a:ea typeface="Arial"/>
                <a:cs typeface="Arial"/>
                <a:sym typeface="Arial"/>
              </a:defRPr>
            </a:lvl2pPr>
            <a:lvl3pPr marL="0" marR="0" lvl="2" indent="0" algn="r" rtl="0">
              <a:spcBef>
                <a:spcPts val="0"/>
              </a:spcBef>
              <a:buNone/>
              <a:defRPr sz="1200" b="0" i="0" u="none" strike="noStrike" cap="none">
                <a:solidFill>
                  <a:srgbClr val="9B9B9B"/>
                </a:solidFill>
                <a:latin typeface="Arial"/>
                <a:ea typeface="Arial"/>
                <a:cs typeface="Arial"/>
                <a:sym typeface="Arial"/>
              </a:defRPr>
            </a:lvl3pPr>
            <a:lvl4pPr marL="0" marR="0" lvl="3" indent="0" algn="r" rtl="0">
              <a:spcBef>
                <a:spcPts val="0"/>
              </a:spcBef>
              <a:buNone/>
              <a:defRPr sz="1200" b="0" i="0" u="none" strike="noStrike" cap="none">
                <a:solidFill>
                  <a:srgbClr val="9B9B9B"/>
                </a:solidFill>
                <a:latin typeface="Arial"/>
                <a:ea typeface="Arial"/>
                <a:cs typeface="Arial"/>
                <a:sym typeface="Arial"/>
              </a:defRPr>
            </a:lvl4pPr>
            <a:lvl5pPr marL="0" marR="0" lvl="4" indent="0" algn="r" rtl="0">
              <a:spcBef>
                <a:spcPts val="0"/>
              </a:spcBef>
              <a:buNone/>
              <a:defRPr sz="1200" b="0" i="0" u="none" strike="noStrike" cap="none">
                <a:solidFill>
                  <a:srgbClr val="9B9B9B"/>
                </a:solidFill>
                <a:latin typeface="Arial"/>
                <a:ea typeface="Arial"/>
                <a:cs typeface="Arial"/>
                <a:sym typeface="Arial"/>
              </a:defRPr>
            </a:lvl5pPr>
            <a:lvl6pPr marL="0" marR="0" lvl="5" indent="0" algn="r" rtl="0">
              <a:spcBef>
                <a:spcPts val="0"/>
              </a:spcBef>
              <a:buNone/>
              <a:defRPr sz="1200" b="0" i="0" u="none" strike="noStrike" cap="none">
                <a:solidFill>
                  <a:srgbClr val="9B9B9B"/>
                </a:solidFill>
                <a:latin typeface="Arial"/>
                <a:ea typeface="Arial"/>
                <a:cs typeface="Arial"/>
                <a:sym typeface="Arial"/>
              </a:defRPr>
            </a:lvl6pPr>
            <a:lvl7pPr marL="0" marR="0" lvl="6" indent="0" algn="r" rtl="0">
              <a:spcBef>
                <a:spcPts val="0"/>
              </a:spcBef>
              <a:buNone/>
              <a:defRPr sz="1200" b="0" i="0" u="none" strike="noStrike" cap="none">
                <a:solidFill>
                  <a:srgbClr val="9B9B9B"/>
                </a:solidFill>
                <a:latin typeface="Arial"/>
                <a:ea typeface="Arial"/>
                <a:cs typeface="Arial"/>
                <a:sym typeface="Arial"/>
              </a:defRPr>
            </a:lvl7pPr>
            <a:lvl8pPr marL="0" marR="0" lvl="7" indent="0" algn="r" rtl="0">
              <a:spcBef>
                <a:spcPts val="0"/>
              </a:spcBef>
              <a:buNone/>
              <a:defRPr sz="1200" b="0" i="0" u="none" strike="noStrike" cap="none">
                <a:solidFill>
                  <a:srgbClr val="9B9B9B"/>
                </a:solidFill>
                <a:latin typeface="Arial"/>
                <a:ea typeface="Arial"/>
                <a:cs typeface="Arial"/>
                <a:sym typeface="Arial"/>
              </a:defRPr>
            </a:lvl8pPr>
            <a:lvl9pPr marL="0" marR="0" lvl="8" indent="0" algn="r" rtl="0">
              <a:spcBef>
                <a:spcPts val="0"/>
              </a:spcBef>
              <a:buNone/>
              <a:defRPr sz="1200" b="0" i="0" u="none" strike="noStrike" cap="none">
                <a:solidFill>
                  <a:srgbClr val="9B9B9B"/>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21" name="Google Shape;21;p13"/>
          <p:cNvSpPr txBox="1">
            <a:spLocks noGrp="1"/>
          </p:cNvSpPr>
          <p:nvPr>
            <p:ph type="ftr" idx="11"/>
          </p:nvPr>
        </p:nvSpPr>
        <p:spPr>
          <a:xfrm>
            <a:off x="431800" y="6356351"/>
            <a:ext cx="8448509"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9B9B9B"/>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4" r:id="rId3"/>
    <p:sldLayoutId id="2147483655" r:id="rId4"/>
    <p:sldLayoutId id="2147483656" r:id="rId5"/>
    <p:sldLayoutId id="2147483657" r:id="rId6"/>
    <p:sldLayoutId id="2147483660" r:id="rId7"/>
    <p:sldLayoutId id="2147483661" r:id="rId8"/>
    <p:sldLayoutId id="2147483662"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shiny.rstudio.com/gallery/widget-gallery.html"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shiny.rstudio.com/gallery/"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239349" y="2680320"/>
            <a:ext cx="10428651" cy="1557127"/>
          </a:xfrm>
          <a:prstGeom prst="rect">
            <a:avLst/>
          </a:prstGeom>
          <a:noFill/>
          <a:ln>
            <a:noFill/>
          </a:ln>
        </p:spPr>
        <p:txBody>
          <a:bodyPr spcFirstLastPara="1" wrap="square" lIns="0" tIns="0" rIns="0" bIns="0" anchor="ctr" anchorCtr="0">
            <a:noAutofit/>
          </a:bodyPr>
          <a:lstStyle/>
          <a:p>
            <a:pPr marL="0" lvl="0" indent="0" algn="l" rtl="0">
              <a:lnSpc>
                <a:spcPct val="86000"/>
              </a:lnSpc>
              <a:spcBef>
                <a:spcPts val="0"/>
              </a:spcBef>
              <a:spcAft>
                <a:spcPts val="0"/>
              </a:spcAft>
              <a:buClr>
                <a:schemeClr val="lt1"/>
              </a:buClr>
              <a:buSzPts val="6000"/>
              <a:buFont typeface="Arial"/>
              <a:buNone/>
            </a:pPr>
            <a:r>
              <a:rPr lang="en-US"/>
              <a:t>Stat 495r – Presenting Data</a:t>
            </a:r>
            <a:endParaRPr/>
          </a:p>
        </p:txBody>
      </p:sp>
      <p:sp>
        <p:nvSpPr>
          <p:cNvPr id="85" name="Google Shape;85;p1"/>
          <p:cNvSpPr txBox="1">
            <a:spLocks noGrp="1"/>
          </p:cNvSpPr>
          <p:nvPr>
            <p:ph type="subTitle" idx="1"/>
          </p:nvPr>
        </p:nvSpPr>
        <p:spPr>
          <a:xfrm>
            <a:off x="239349" y="4329522"/>
            <a:ext cx="10428651" cy="1655762"/>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SzPts val="2400"/>
              <a:buNone/>
            </a:pPr>
            <a:r>
              <a:rPr lang="en-US" dirty="0"/>
              <a:t>Week 14 </a:t>
            </a:r>
            <a:r>
              <a:rPr lang="en-US"/>
              <a:t>– R Shiny</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242B-8CF0-C84C-A877-D27F927E2E2E}"/>
              </a:ext>
            </a:extLst>
          </p:cNvPr>
          <p:cNvSpPr>
            <a:spLocks noGrp="1"/>
          </p:cNvSpPr>
          <p:nvPr>
            <p:ph type="title"/>
          </p:nvPr>
        </p:nvSpPr>
        <p:spPr/>
        <p:txBody>
          <a:bodyPr/>
          <a:lstStyle/>
          <a:p>
            <a:r>
              <a:rPr lang="en-US" dirty="0"/>
              <a:t>The Shiny Structure: 3 Parts</a:t>
            </a:r>
          </a:p>
        </p:txBody>
      </p:sp>
      <p:sp>
        <p:nvSpPr>
          <p:cNvPr id="3" name="Slide Number Placeholder 2">
            <a:extLst>
              <a:ext uri="{FF2B5EF4-FFF2-40B4-BE49-F238E27FC236}">
                <a16:creationId xmlns:a16="http://schemas.microsoft.com/office/drawing/2014/main" id="{DD88DFA7-5EB0-9341-80BE-2364F67F2FE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
        <p:nvSpPr>
          <p:cNvPr id="12" name="Text Placeholder 3">
            <a:extLst>
              <a:ext uri="{FF2B5EF4-FFF2-40B4-BE49-F238E27FC236}">
                <a16:creationId xmlns:a16="http://schemas.microsoft.com/office/drawing/2014/main" id="{A4E84173-A0EA-8947-BEE6-445BEB465C03}"/>
              </a:ext>
            </a:extLst>
          </p:cNvPr>
          <p:cNvSpPr>
            <a:spLocks noGrp="1"/>
          </p:cNvSpPr>
          <p:nvPr/>
        </p:nvSpPr>
        <p:spPr>
          <a:xfrm>
            <a:off x="1097530" y="1094129"/>
            <a:ext cx="9996939" cy="3241666"/>
          </a:xfrm>
          <a:prstGeom prst="rect">
            <a:avLst/>
          </a:prstGeom>
          <a:noFill/>
          <a:ln>
            <a:noFill/>
          </a:ln>
        </p:spPr>
        <p:txBody>
          <a:bodyPr spcFirstLastPara="1" vert="horz" wrap="square" lIns="91425" tIns="45700" rIns="91425" bIns="45700" rtlCol="0" anchor="t" anchorCtr="0">
            <a:normAutofit/>
          </a:bodyPr>
          <a:lstStyle>
            <a:lvl1pPr marL="457200" lvl="0" indent="-228600" algn="l" defTabSz="914400" rtl="0" eaLnBrk="1" latinLnBrk="0" hangingPunct="1">
              <a:lnSpc>
                <a:spcPct val="90000"/>
              </a:lnSpc>
              <a:spcBef>
                <a:spcPts val="1000"/>
              </a:spcBef>
              <a:spcAft>
                <a:spcPts val="0"/>
              </a:spcAft>
              <a:buSzPts val="1400"/>
              <a:buFont typeface="Arial"/>
              <a:buNone/>
              <a:defRPr sz="1400" kern="1200">
                <a:solidFill>
                  <a:schemeClr val="tx1"/>
                </a:solidFill>
                <a:latin typeface="+mn-lt"/>
                <a:ea typeface="+mn-ea"/>
                <a:cs typeface="+mn-cs"/>
              </a:defRPr>
            </a:lvl1pPr>
            <a:lvl2pPr marL="914400" lvl="1" indent="-342900" algn="l" defTabSz="914400" rtl="0" eaLnBrk="1" latinLnBrk="0" hangingPunct="1">
              <a:lnSpc>
                <a:spcPct val="90000"/>
              </a:lnSpc>
              <a:spcBef>
                <a:spcPts val="500"/>
              </a:spcBef>
              <a:spcAft>
                <a:spcPts val="0"/>
              </a:spcAft>
              <a:buSzPts val="1800"/>
              <a:buFont typeface="Arial"/>
              <a:buChar char="•"/>
              <a:defRPr sz="2400" kern="1200">
                <a:solidFill>
                  <a:schemeClr val="tx1"/>
                </a:solidFill>
                <a:latin typeface="+mn-lt"/>
                <a:ea typeface="+mn-ea"/>
                <a:cs typeface="+mn-cs"/>
              </a:defRPr>
            </a:lvl2pPr>
            <a:lvl3pPr marL="1371600" lvl="2" indent="-342900" algn="l" defTabSz="914400" rtl="0" eaLnBrk="1" latinLnBrk="0" hangingPunct="1">
              <a:lnSpc>
                <a:spcPct val="90000"/>
              </a:lnSpc>
              <a:spcBef>
                <a:spcPts val="500"/>
              </a:spcBef>
              <a:spcAft>
                <a:spcPts val="0"/>
              </a:spcAft>
              <a:buSzPts val="1800"/>
              <a:buFont typeface="Arial"/>
              <a:buChar char="•"/>
              <a:defRPr sz="2000" kern="1200">
                <a:solidFill>
                  <a:schemeClr val="tx1"/>
                </a:solidFill>
                <a:latin typeface="+mn-lt"/>
                <a:ea typeface="+mn-ea"/>
                <a:cs typeface="+mn-cs"/>
              </a:defRPr>
            </a:lvl3pPr>
            <a:lvl4pPr marL="1828800" lvl="3" indent="-342900" algn="l" defTabSz="914400" rtl="0" eaLnBrk="1" latinLnBrk="0" hangingPunct="1">
              <a:lnSpc>
                <a:spcPct val="90000"/>
              </a:lnSpc>
              <a:spcBef>
                <a:spcPts val="500"/>
              </a:spcBef>
              <a:spcAft>
                <a:spcPts val="0"/>
              </a:spcAft>
              <a:buSzPts val="1800"/>
              <a:buFont typeface="Arial"/>
              <a:buChar char="•"/>
              <a:defRPr sz="1800" kern="1200">
                <a:solidFill>
                  <a:schemeClr val="tx1"/>
                </a:solidFill>
                <a:latin typeface="+mn-lt"/>
                <a:ea typeface="+mn-ea"/>
                <a:cs typeface="+mn-cs"/>
              </a:defRPr>
            </a:lvl4pPr>
            <a:lvl5pPr marL="2286000" lvl="4" indent="-342900" algn="l" defTabSz="914400" rtl="0" eaLnBrk="1" latinLnBrk="0" hangingPunct="1">
              <a:lnSpc>
                <a:spcPct val="90000"/>
              </a:lnSpc>
              <a:spcBef>
                <a:spcPts val="500"/>
              </a:spcBef>
              <a:spcAft>
                <a:spcPts val="0"/>
              </a:spcAft>
              <a:buSzPts val="1800"/>
              <a:buFont typeface="Arial"/>
              <a:buChar char="•"/>
              <a:defRPr sz="1800" kern="1200">
                <a:solidFill>
                  <a:schemeClr val="tx1"/>
                </a:solidFill>
                <a:latin typeface="+mn-lt"/>
                <a:ea typeface="+mn-ea"/>
                <a:cs typeface="+mn-cs"/>
              </a:defRPr>
            </a:lvl5pPr>
            <a:lvl6pPr marL="2743200" lvl="5" indent="-342900" algn="l" defTabSz="914400" rtl="0" eaLnBrk="1" latinLnBrk="0" hangingPunct="1">
              <a:lnSpc>
                <a:spcPct val="90000"/>
              </a:lnSpc>
              <a:spcBef>
                <a:spcPts val="500"/>
              </a:spcBef>
              <a:spcAft>
                <a:spcPts val="0"/>
              </a:spcAft>
              <a:buClr>
                <a:schemeClr val="dk1"/>
              </a:buClr>
              <a:buSzPts val="1800"/>
              <a:buFont typeface="Arial"/>
              <a:buChar char="•"/>
              <a:defRPr sz="1800" kern="1200">
                <a:solidFill>
                  <a:schemeClr val="tx1"/>
                </a:solidFill>
                <a:latin typeface="+mn-lt"/>
                <a:ea typeface="+mn-ea"/>
                <a:cs typeface="+mn-cs"/>
              </a:defRPr>
            </a:lvl6pPr>
            <a:lvl7pPr marL="3200400" lvl="6" indent="-342900" algn="l" defTabSz="914400" rtl="0" eaLnBrk="1" latinLnBrk="0" hangingPunct="1">
              <a:lnSpc>
                <a:spcPct val="90000"/>
              </a:lnSpc>
              <a:spcBef>
                <a:spcPts val="500"/>
              </a:spcBef>
              <a:spcAft>
                <a:spcPts val="0"/>
              </a:spcAft>
              <a:buClr>
                <a:schemeClr val="dk1"/>
              </a:buClr>
              <a:buSzPts val="1800"/>
              <a:buFont typeface="Arial"/>
              <a:buChar char="•"/>
              <a:defRPr sz="1800" kern="1200">
                <a:solidFill>
                  <a:schemeClr val="tx1"/>
                </a:solidFill>
                <a:latin typeface="+mn-lt"/>
                <a:ea typeface="+mn-ea"/>
                <a:cs typeface="+mn-cs"/>
              </a:defRPr>
            </a:lvl7pPr>
            <a:lvl8pPr marL="3657600" lvl="7" indent="-342900" algn="l" defTabSz="914400" rtl="0" eaLnBrk="1" latinLnBrk="0" hangingPunct="1">
              <a:lnSpc>
                <a:spcPct val="90000"/>
              </a:lnSpc>
              <a:spcBef>
                <a:spcPts val="500"/>
              </a:spcBef>
              <a:spcAft>
                <a:spcPts val="0"/>
              </a:spcAft>
              <a:buClr>
                <a:schemeClr val="dk1"/>
              </a:buClr>
              <a:buSzPts val="1800"/>
              <a:buFont typeface="Arial"/>
              <a:buChar char="•"/>
              <a:defRPr sz="1800" kern="1200">
                <a:solidFill>
                  <a:schemeClr val="tx1"/>
                </a:solidFill>
                <a:latin typeface="+mn-lt"/>
                <a:ea typeface="+mn-ea"/>
                <a:cs typeface="+mn-cs"/>
              </a:defRPr>
            </a:lvl8pPr>
            <a:lvl9pPr marL="4114800" lvl="8" indent="-342900" algn="l" defTabSz="914400" rtl="0" eaLnBrk="1" latinLnBrk="0" hangingPunct="1">
              <a:lnSpc>
                <a:spcPct val="90000"/>
              </a:lnSpc>
              <a:spcBef>
                <a:spcPts val="500"/>
              </a:spcBef>
              <a:spcAft>
                <a:spcPts val="0"/>
              </a:spcAft>
              <a:buClr>
                <a:schemeClr val="dk1"/>
              </a:buClr>
              <a:buSzPts val="1800"/>
              <a:buFont typeface="Arial"/>
              <a:buChar char="•"/>
              <a:defRPr sz="1800" kern="1200">
                <a:solidFill>
                  <a:schemeClr val="tx1"/>
                </a:solidFill>
                <a:latin typeface="+mn-lt"/>
                <a:ea typeface="+mn-ea"/>
                <a:cs typeface="+mn-cs"/>
              </a:defRPr>
            </a:lvl9pPr>
          </a:lstStyle>
          <a:p>
            <a:pPr marL="0" lvl="0" indent="0">
              <a:spcBef>
                <a:spcPts val="0"/>
              </a:spcBef>
            </a:pPr>
            <a:r>
              <a:rPr lang="en-US" sz="2000" dirty="0">
                <a:latin typeface="BentonSans" panose="02000503000000020004" pitchFamily="2" charset="0"/>
              </a:rPr>
              <a:t>The </a:t>
            </a:r>
            <a:r>
              <a:rPr lang="en-US" sz="2000" b="1" dirty="0">
                <a:latin typeface="BentonSans" panose="02000503000000020004" pitchFamily="2" charset="0"/>
              </a:rPr>
              <a:t>UI function </a:t>
            </a:r>
            <a:r>
              <a:rPr lang="en-US" sz="2000" dirty="0">
                <a:latin typeface="BentonSans" panose="02000503000000020004" pitchFamily="2" charset="0"/>
              </a:rPr>
              <a:t>defines how the app </a:t>
            </a:r>
            <a:r>
              <a:rPr lang="en-US" sz="2000" b="1" dirty="0">
                <a:latin typeface="BentonSans" panose="02000503000000020004" pitchFamily="2" charset="0"/>
              </a:rPr>
              <a:t>looks</a:t>
            </a:r>
            <a:r>
              <a:rPr lang="en-US" sz="2000" dirty="0">
                <a:latin typeface="BentonSans" panose="02000503000000020004" pitchFamily="2" charset="0"/>
              </a:rPr>
              <a:t>. In the UI function, you call a bunch of R functions that defines how the page is laid out. These functions simply generate HTML and JavaScript that is used in the client’s browser.</a:t>
            </a:r>
          </a:p>
          <a:p>
            <a:pPr marL="0" lvl="0" indent="0">
              <a:spcBef>
                <a:spcPts val="0"/>
              </a:spcBef>
            </a:pPr>
            <a:endParaRPr lang="en-US" sz="2000" dirty="0">
              <a:latin typeface="BentonSans" panose="02000503000000020004" pitchFamily="2" charset="0"/>
            </a:endParaRPr>
          </a:p>
          <a:p>
            <a:pPr marL="0" lvl="0" indent="0">
              <a:spcBef>
                <a:spcPts val="0"/>
              </a:spcBef>
            </a:pPr>
            <a:r>
              <a:rPr lang="en-US" sz="2000" dirty="0">
                <a:latin typeface="BentonSans" panose="02000503000000020004" pitchFamily="2" charset="0"/>
              </a:rPr>
              <a:t>The </a:t>
            </a:r>
            <a:r>
              <a:rPr lang="en-US" sz="2000" b="1" dirty="0">
                <a:latin typeface="BentonSans" panose="02000503000000020004" pitchFamily="2" charset="0"/>
              </a:rPr>
              <a:t>server</a:t>
            </a:r>
            <a:r>
              <a:rPr lang="en-US" sz="2000" dirty="0">
                <a:latin typeface="BentonSans" panose="02000503000000020004" pitchFamily="2" charset="0"/>
              </a:rPr>
              <a:t> </a:t>
            </a:r>
            <a:r>
              <a:rPr lang="en-US" sz="2000" b="1" dirty="0">
                <a:latin typeface="BentonSans" panose="02000503000000020004" pitchFamily="2" charset="0"/>
              </a:rPr>
              <a:t>function</a:t>
            </a:r>
            <a:r>
              <a:rPr lang="en-US" sz="2000" dirty="0">
                <a:latin typeface="BentonSans" panose="02000503000000020004" pitchFamily="2" charset="0"/>
              </a:rPr>
              <a:t> defines what the app </a:t>
            </a:r>
            <a:r>
              <a:rPr lang="en-US" sz="2000" b="1" dirty="0">
                <a:latin typeface="BentonSans" panose="02000503000000020004" pitchFamily="2" charset="0"/>
              </a:rPr>
              <a:t>does</a:t>
            </a:r>
            <a:r>
              <a:rPr lang="en-US" sz="2000" dirty="0">
                <a:latin typeface="BentonSans" panose="02000503000000020004" pitchFamily="2" charset="0"/>
              </a:rPr>
              <a:t>. In the UI you put a placeholder for a graph. In the server, you run the R code that produces the graph. Shiny takes care of all the communication between the client’s browser and your server.</a:t>
            </a:r>
          </a:p>
          <a:p>
            <a:endParaRPr lang="en-US" dirty="0"/>
          </a:p>
        </p:txBody>
      </p:sp>
      <p:cxnSp>
        <p:nvCxnSpPr>
          <p:cNvPr id="14" name="Straight Connector 13">
            <a:extLst>
              <a:ext uri="{FF2B5EF4-FFF2-40B4-BE49-F238E27FC236}">
                <a16:creationId xmlns:a16="http://schemas.microsoft.com/office/drawing/2014/main" id="{4EB53812-3CF3-A442-9BE0-EDD023B97F64}"/>
              </a:ext>
            </a:extLst>
          </p:cNvPr>
          <p:cNvCxnSpPr>
            <a:cxnSpLocks/>
          </p:cNvCxnSpPr>
          <p:nvPr/>
        </p:nvCxnSpPr>
        <p:spPr>
          <a:xfrm>
            <a:off x="4153246" y="3519527"/>
            <a:ext cx="0" cy="2724680"/>
          </a:xfrm>
          <a:prstGeom prst="line">
            <a:avLst/>
          </a:prstGeom>
          <a:ln w="28575"/>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FDC95A6F-6528-B641-AFEF-36832402F7D4}"/>
              </a:ext>
            </a:extLst>
          </p:cNvPr>
          <p:cNvCxnSpPr>
            <a:cxnSpLocks/>
          </p:cNvCxnSpPr>
          <p:nvPr/>
        </p:nvCxnSpPr>
        <p:spPr>
          <a:xfrm>
            <a:off x="1097530" y="4065466"/>
            <a:ext cx="10170692" cy="0"/>
          </a:xfrm>
          <a:prstGeom prst="line">
            <a:avLst/>
          </a:prstGeom>
          <a:ln w="28575"/>
        </p:spPr>
        <p:style>
          <a:lnRef idx="1">
            <a:schemeClr val="dk1"/>
          </a:lnRef>
          <a:fillRef idx="0">
            <a:schemeClr val="dk1"/>
          </a:fillRef>
          <a:effectRef idx="0">
            <a:schemeClr val="dk1"/>
          </a:effectRef>
          <a:fontRef idx="minor">
            <a:schemeClr val="tx1"/>
          </a:fontRef>
        </p:style>
      </p:cxnSp>
      <p:sp>
        <p:nvSpPr>
          <p:cNvPr id="16" name="TextBox 12">
            <a:extLst>
              <a:ext uri="{FF2B5EF4-FFF2-40B4-BE49-F238E27FC236}">
                <a16:creationId xmlns:a16="http://schemas.microsoft.com/office/drawing/2014/main" id="{F8C9E815-68F0-8142-AFB2-7FBF8328B05B}"/>
              </a:ext>
            </a:extLst>
          </p:cNvPr>
          <p:cNvSpPr txBox="1"/>
          <p:nvPr/>
        </p:nvSpPr>
        <p:spPr>
          <a:xfrm>
            <a:off x="2298403" y="3613280"/>
            <a:ext cx="1180618" cy="461665"/>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dirty="0"/>
              <a:t>UI</a:t>
            </a:r>
            <a:endParaRPr lang="en-US" dirty="0"/>
          </a:p>
        </p:txBody>
      </p:sp>
      <p:sp>
        <p:nvSpPr>
          <p:cNvPr id="17" name="TextBox 13">
            <a:extLst>
              <a:ext uri="{FF2B5EF4-FFF2-40B4-BE49-F238E27FC236}">
                <a16:creationId xmlns:a16="http://schemas.microsoft.com/office/drawing/2014/main" id="{7CDFA8D5-2B97-CA46-8A09-36860CB69161}"/>
              </a:ext>
            </a:extLst>
          </p:cNvPr>
          <p:cNvSpPr txBox="1"/>
          <p:nvPr/>
        </p:nvSpPr>
        <p:spPr>
          <a:xfrm>
            <a:off x="5488395" y="3607953"/>
            <a:ext cx="1180618" cy="461665"/>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dirty="0"/>
              <a:t>Server</a:t>
            </a:r>
            <a:endParaRPr lang="en-US" dirty="0"/>
          </a:p>
        </p:txBody>
      </p:sp>
      <p:sp>
        <p:nvSpPr>
          <p:cNvPr id="18" name="TextBox 14">
            <a:extLst>
              <a:ext uri="{FF2B5EF4-FFF2-40B4-BE49-F238E27FC236}">
                <a16:creationId xmlns:a16="http://schemas.microsoft.com/office/drawing/2014/main" id="{8DB642B1-2595-0C4C-A936-733E5BC5C8BA}"/>
              </a:ext>
            </a:extLst>
          </p:cNvPr>
          <p:cNvSpPr txBox="1"/>
          <p:nvPr/>
        </p:nvSpPr>
        <p:spPr>
          <a:xfrm>
            <a:off x="738715" y="4318180"/>
            <a:ext cx="3102015" cy="1169551"/>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US" dirty="0"/>
              <a:t>Compiles to HTML</a:t>
            </a:r>
          </a:p>
          <a:p>
            <a:pPr marL="285750" indent="-285750">
              <a:buFont typeface="Arial" panose="020B0604020202020204" pitchFamily="34" charset="0"/>
              <a:buChar char="•"/>
            </a:pPr>
            <a:r>
              <a:rPr lang="en-US" dirty="0"/>
              <a:t>Runs in client’s browser</a:t>
            </a:r>
          </a:p>
          <a:p>
            <a:pPr marL="285750" indent="-285750">
              <a:buFont typeface="Arial" panose="020B0604020202020204" pitchFamily="34" charset="0"/>
              <a:buChar char="•"/>
            </a:pPr>
            <a:r>
              <a:rPr lang="en-US" dirty="0"/>
              <a:t>Most elements are static</a:t>
            </a:r>
          </a:p>
          <a:p>
            <a:pPr marL="285750" indent="-285750">
              <a:buFont typeface="Arial" panose="020B0604020202020204" pitchFamily="34" charset="0"/>
              <a:buChar char="•"/>
            </a:pPr>
            <a:r>
              <a:rPr lang="en-US" dirty="0"/>
              <a:t>Acts as placeholders for dynamic elements</a:t>
            </a:r>
          </a:p>
        </p:txBody>
      </p:sp>
      <p:sp>
        <p:nvSpPr>
          <p:cNvPr id="19" name="TextBox 16">
            <a:extLst>
              <a:ext uri="{FF2B5EF4-FFF2-40B4-BE49-F238E27FC236}">
                <a16:creationId xmlns:a16="http://schemas.microsoft.com/office/drawing/2014/main" id="{7584B0BA-6B99-B041-9FEF-F8323597FCE2}"/>
              </a:ext>
            </a:extLst>
          </p:cNvPr>
          <p:cNvSpPr txBox="1"/>
          <p:nvPr/>
        </p:nvSpPr>
        <p:spPr>
          <a:xfrm>
            <a:off x="4361591" y="4318179"/>
            <a:ext cx="3102015" cy="1600438"/>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US" dirty="0"/>
              <a:t>Runs R code</a:t>
            </a:r>
          </a:p>
          <a:p>
            <a:pPr marL="285750" indent="-285750">
              <a:buFont typeface="Arial" panose="020B0604020202020204" pitchFamily="34" charset="0"/>
              <a:buChar char="•"/>
            </a:pPr>
            <a:r>
              <a:rPr lang="en-US" dirty="0"/>
              <a:t>Runs on Connect (or wherever it’s hosted)</a:t>
            </a:r>
          </a:p>
          <a:p>
            <a:pPr marL="285750" indent="-285750">
              <a:buFont typeface="Arial" panose="020B0604020202020204" pitchFamily="34" charset="0"/>
              <a:buChar char="•"/>
            </a:pPr>
            <a:r>
              <a:rPr lang="en-US" dirty="0"/>
              <a:t>Provides the logic to create dynamic content</a:t>
            </a:r>
          </a:p>
          <a:p>
            <a:pPr marL="285750" indent="-285750">
              <a:buFont typeface="Arial" panose="020B0604020202020204" pitchFamily="34" charset="0"/>
              <a:buChar char="•"/>
            </a:pPr>
            <a:r>
              <a:rPr lang="en-US" dirty="0"/>
              <a:t>Shiny sends the results of the R code to the UI to display</a:t>
            </a:r>
          </a:p>
        </p:txBody>
      </p:sp>
      <p:cxnSp>
        <p:nvCxnSpPr>
          <p:cNvPr id="20" name="Straight Connector 19">
            <a:extLst>
              <a:ext uri="{FF2B5EF4-FFF2-40B4-BE49-F238E27FC236}">
                <a16:creationId xmlns:a16="http://schemas.microsoft.com/office/drawing/2014/main" id="{5A0D9251-D7CC-D14E-A03E-299E3AF15867}"/>
              </a:ext>
            </a:extLst>
          </p:cNvPr>
          <p:cNvCxnSpPr>
            <a:cxnSpLocks/>
          </p:cNvCxnSpPr>
          <p:nvPr/>
        </p:nvCxnSpPr>
        <p:spPr>
          <a:xfrm>
            <a:off x="7495018" y="3519527"/>
            <a:ext cx="0" cy="2724680"/>
          </a:xfrm>
          <a:prstGeom prst="line">
            <a:avLst/>
          </a:prstGeom>
          <a:ln w="28575"/>
        </p:spPr>
        <p:style>
          <a:lnRef idx="1">
            <a:schemeClr val="dk1"/>
          </a:lnRef>
          <a:fillRef idx="0">
            <a:schemeClr val="dk1"/>
          </a:fillRef>
          <a:effectRef idx="0">
            <a:schemeClr val="dk1"/>
          </a:effectRef>
          <a:fontRef idx="minor">
            <a:schemeClr val="tx1"/>
          </a:fontRef>
        </p:style>
      </p:cxnSp>
      <p:sp>
        <p:nvSpPr>
          <p:cNvPr id="22" name="TextBox 13">
            <a:extLst>
              <a:ext uri="{FF2B5EF4-FFF2-40B4-BE49-F238E27FC236}">
                <a16:creationId xmlns:a16="http://schemas.microsoft.com/office/drawing/2014/main" id="{43EE5409-B923-764E-B3A6-A6DDE8950E40}"/>
              </a:ext>
            </a:extLst>
          </p:cNvPr>
          <p:cNvSpPr txBox="1"/>
          <p:nvPr/>
        </p:nvSpPr>
        <p:spPr>
          <a:xfrm>
            <a:off x="7853833" y="3607953"/>
            <a:ext cx="3906365" cy="461665"/>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dirty="0" err="1"/>
              <a:t>shinyApp</a:t>
            </a:r>
            <a:r>
              <a:rPr lang="en-US" sz="2400" dirty="0"/>
              <a:t>() Function Call</a:t>
            </a:r>
            <a:endParaRPr lang="en-US" dirty="0"/>
          </a:p>
        </p:txBody>
      </p:sp>
    </p:spTree>
    <p:extLst>
      <p:ext uri="{BB962C8B-B14F-4D97-AF65-F5344CB8AC3E}">
        <p14:creationId xmlns:p14="http://schemas.microsoft.com/office/powerpoint/2010/main" val="1033644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B3388-EC8E-5D4A-AD7A-808C4ACD0A27}"/>
              </a:ext>
            </a:extLst>
          </p:cNvPr>
          <p:cNvSpPr>
            <a:spLocks noGrp="1"/>
          </p:cNvSpPr>
          <p:nvPr>
            <p:ph type="title"/>
          </p:nvPr>
        </p:nvSpPr>
        <p:spPr/>
        <p:txBody>
          <a:bodyPr/>
          <a:lstStyle/>
          <a:p>
            <a:r>
              <a:rPr lang="en-US" dirty="0"/>
              <a:t>File Names Matter in R Shiny</a:t>
            </a:r>
          </a:p>
        </p:txBody>
      </p:sp>
      <p:sp>
        <p:nvSpPr>
          <p:cNvPr id="3" name="Slide Number Placeholder 2">
            <a:extLst>
              <a:ext uri="{FF2B5EF4-FFF2-40B4-BE49-F238E27FC236}">
                <a16:creationId xmlns:a16="http://schemas.microsoft.com/office/drawing/2014/main" id="{7D213B2B-E9EC-7746-8F3D-4AA3D68AEF1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
        <p:nvSpPr>
          <p:cNvPr id="4" name="Rectangle 3">
            <a:extLst>
              <a:ext uri="{FF2B5EF4-FFF2-40B4-BE49-F238E27FC236}">
                <a16:creationId xmlns:a16="http://schemas.microsoft.com/office/drawing/2014/main" id="{3960995F-605D-5948-855F-607FD2B775CE}"/>
              </a:ext>
            </a:extLst>
          </p:cNvPr>
          <p:cNvSpPr/>
          <p:nvPr/>
        </p:nvSpPr>
        <p:spPr>
          <a:xfrm>
            <a:off x="431800" y="2910377"/>
            <a:ext cx="4281268" cy="1600438"/>
          </a:xfrm>
          <a:prstGeom prst="rect">
            <a:avLst/>
          </a:prstGeom>
          <a:solidFill>
            <a:schemeClr val="bg1">
              <a:lumMod val="90000"/>
            </a:schemeClr>
          </a:solidFill>
        </p:spPr>
        <p:txBody>
          <a:bodyPr wrap="square">
            <a:spAutoFit/>
          </a:bodyPr>
          <a:lstStyle/>
          <a:p>
            <a:r>
              <a:rPr lang="en-US" dirty="0">
                <a:solidFill>
                  <a:srgbClr val="0000FF"/>
                </a:solidFill>
              </a:rPr>
              <a:t>library</a:t>
            </a:r>
            <a:r>
              <a:rPr lang="en-US" dirty="0">
                <a:solidFill>
                  <a:srgbClr val="687687"/>
                </a:solidFill>
              </a:rPr>
              <a:t>(</a:t>
            </a:r>
            <a:r>
              <a:rPr lang="en-US" dirty="0"/>
              <a:t>shiny</a:t>
            </a:r>
            <a:r>
              <a:rPr lang="en-US" dirty="0">
                <a:solidFill>
                  <a:srgbClr val="687687"/>
                </a:solidFill>
              </a:rPr>
              <a:t>)</a:t>
            </a:r>
          </a:p>
          <a:p>
            <a:endParaRPr lang="en-US" dirty="0">
              <a:solidFill>
                <a:srgbClr val="BBBBBB"/>
              </a:solidFill>
            </a:endParaRPr>
          </a:p>
          <a:p>
            <a:r>
              <a:rPr lang="en-US" dirty="0" err="1"/>
              <a:t>ui</a:t>
            </a:r>
            <a:r>
              <a:rPr lang="en-US" dirty="0">
                <a:solidFill>
                  <a:srgbClr val="BBBBBB"/>
                </a:solidFill>
              </a:rPr>
              <a:t> </a:t>
            </a:r>
            <a:r>
              <a:rPr lang="en-US" dirty="0">
                <a:solidFill>
                  <a:srgbClr val="687687"/>
                </a:solidFill>
              </a:rPr>
              <a:t>&lt;-</a:t>
            </a:r>
            <a:r>
              <a:rPr lang="en-US" dirty="0">
                <a:solidFill>
                  <a:srgbClr val="BBBBBB"/>
                </a:solidFill>
              </a:rPr>
              <a:t> </a:t>
            </a:r>
            <a:r>
              <a:rPr lang="en-US" dirty="0">
                <a:solidFill>
                  <a:srgbClr val="0000FF"/>
                </a:solidFill>
              </a:rPr>
              <a:t>...</a:t>
            </a:r>
            <a:r>
              <a:rPr lang="en-US" dirty="0">
                <a:solidFill>
                  <a:srgbClr val="BBBBBB"/>
                </a:solidFill>
              </a:rPr>
              <a:t> </a:t>
            </a:r>
          </a:p>
          <a:p>
            <a:endParaRPr lang="en-US" dirty="0">
              <a:solidFill>
                <a:srgbClr val="BBBBBB"/>
              </a:solidFill>
            </a:endParaRPr>
          </a:p>
          <a:p>
            <a:r>
              <a:rPr lang="en-US" dirty="0"/>
              <a:t>server</a:t>
            </a:r>
            <a:r>
              <a:rPr lang="en-US" dirty="0">
                <a:solidFill>
                  <a:srgbClr val="BBBBBB"/>
                </a:solidFill>
              </a:rPr>
              <a:t> </a:t>
            </a:r>
            <a:r>
              <a:rPr lang="en-US" dirty="0">
                <a:solidFill>
                  <a:srgbClr val="687687"/>
                </a:solidFill>
              </a:rPr>
              <a:t>&lt;-</a:t>
            </a:r>
            <a:r>
              <a:rPr lang="en-US" dirty="0">
                <a:solidFill>
                  <a:srgbClr val="BBBBBB"/>
                </a:solidFill>
              </a:rPr>
              <a:t> </a:t>
            </a:r>
            <a:r>
              <a:rPr lang="en-US" dirty="0">
                <a:solidFill>
                  <a:srgbClr val="0000FF"/>
                </a:solidFill>
              </a:rPr>
              <a:t>...</a:t>
            </a:r>
            <a:r>
              <a:rPr lang="en-US" dirty="0">
                <a:solidFill>
                  <a:srgbClr val="BBBBBB"/>
                </a:solidFill>
              </a:rPr>
              <a:t> </a:t>
            </a:r>
          </a:p>
          <a:p>
            <a:endParaRPr lang="en-US" dirty="0">
              <a:solidFill>
                <a:srgbClr val="BBBBBB"/>
              </a:solidFill>
            </a:endParaRPr>
          </a:p>
          <a:p>
            <a:r>
              <a:rPr lang="en-US" dirty="0" err="1"/>
              <a:t>shinyApp</a:t>
            </a:r>
            <a:r>
              <a:rPr lang="en-US" dirty="0">
                <a:solidFill>
                  <a:srgbClr val="687687"/>
                </a:solidFill>
              </a:rPr>
              <a:t>(</a:t>
            </a:r>
            <a:r>
              <a:rPr lang="en-US" dirty="0" err="1"/>
              <a:t>ui</a:t>
            </a:r>
            <a:r>
              <a:rPr lang="en-US" dirty="0">
                <a:solidFill>
                  <a:srgbClr val="BBBBBB"/>
                </a:solidFill>
              </a:rPr>
              <a:t> </a:t>
            </a:r>
            <a:r>
              <a:rPr lang="en-US" dirty="0">
                <a:solidFill>
                  <a:srgbClr val="687687"/>
                </a:solidFill>
              </a:rPr>
              <a:t>=</a:t>
            </a:r>
            <a:r>
              <a:rPr lang="en-US" dirty="0">
                <a:solidFill>
                  <a:srgbClr val="BBBBBB"/>
                </a:solidFill>
              </a:rPr>
              <a:t> </a:t>
            </a:r>
            <a:r>
              <a:rPr lang="en-US" dirty="0" err="1"/>
              <a:t>ui</a:t>
            </a:r>
            <a:r>
              <a:rPr lang="en-US" dirty="0"/>
              <a:t>,</a:t>
            </a:r>
            <a:r>
              <a:rPr lang="en-US" dirty="0">
                <a:solidFill>
                  <a:srgbClr val="BBBBBB"/>
                </a:solidFill>
              </a:rPr>
              <a:t> </a:t>
            </a:r>
            <a:r>
              <a:rPr lang="en-US" dirty="0"/>
              <a:t>server</a:t>
            </a:r>
            <a:r>
              <a:rPr lang="en-US" dirty="0">
                <a:solidFill>
                  <a:srgbClr val="BBBBBB"/>
                </a:solidFill>
              </a:rPr>
              <a:t> </a:t>
            </a:r>
            <a:r>
              <a:rPr lang="en-US" dirty="0">
                <a:solidFill>
                  <a:srgbClr val="687687"/>
                </a:solidFill>
              </a:rPr>
              <a:t>=</a:t>
            </a:r>
            <a:r>
              <a:rPr lang="en-US" dirty="0">
                <a:solidFill>
                  <a:srgbClr val="BBBBBB"/>
                </a:solidFill>
              </a:rPr>
              <a:t> </a:t>
            </a:r>
            <a:r>
              <a:rPr lang="en-US" dirty="0"/>
              <a:t>server</a:t>
            </a:r>
            <a:r>
              <a:rPr lang="en-US" dirty="0">
                <a:solidFill>
                  <a:srgbClr val="687687"/>
                </a:solidFill>
              </a:rPr>
              <a:t>)</a:t>
            </a:r>
            <a:endParaRPr lang="en-US" dirty="0"/>
          </a:p>
        </p:txBody>
      </p:sp>
      <p:sp>
        <p:nvSpPr>
          <p:cNvPr id="5" name="Rectangle 4">
            <a:extLst>
              <a:ext uri="{FF2B5EF4-FFF2-40B4-BE49-F238E27FC236}">
                <a16:creationId xmlns:a16="http://schemas.microsoft.com/office/drawing/2014/main" id="{18C3FF44-5B47-5E40-B95B-F74C48EC0280}"/>
              </a:ext>
            </a:extLst>
          </p:cNvPr>
          <p:cNvSpPr/>
          <p:nvPr/>
        </p:nvSpPr>
        <p:spPr>
          <a:xfrm>
            <a:off x="6389907" y="2571823"/>
            <a:ext cx="4281268" cy="738664"/>
          </a:xfrm>
          <a:prstGeom prst="rect">
            <a:avLst/>
          </a:prstGeom>
          <a:solidFill>
            <a:schemeClr val="bg1">
              <a:lumMod val="90000"/>
            </a:schemeClr>
          </a:solidFill>
        </p:spPr>
        <p:txBody>
          <a:bodyPr wrap="square">
            <a:spAutoFit/>
          </a:bodyPr>
          <a:lstStyle/>
          <a:p>
            <a:r>
              <a:rPr lang="en-US" dirty="0">
                <a:solidFill>
                  <a:srgbClr val="0000FF"/>
                </a:solidFill>
              </a:rPr>
              <a:t>library</a:t>
            </a:r>
            <a:r>
              <a:rPr lang="en-US" dirty="0">
                <a:solidFill>
                  <a:srgbClr val="687687"/>
                </a:solidFill>
              </a:rPr>
              <a:t>(</a:t>
            </a:r>
            <a:r>
              <a:rPr lang="en-US" dirty="0"/>
              <a:t>shiny</a:t>
            </a:r>
            <a:r>
              <a:rPr lang="en-US" dirty="0">
                <a:solidFill>
                  <a:srgbClr val="687687"/>
                </a:solidFill>
              </a:rPr>
              <a:t>)</a:t>
            </a:r>
          </a:p>
          <a:p>
            <a:endParaRPr lang="en-US" dirty="0">
              <a:solidFill>
                <a:srgbClr val="BBBBBB"/>
              </a:solidFill>
            </a:endParaRPr>
          </a:p>
          <a:p>
            <a:r>
              <a:rPr lang="en-US" dirty="0" err="1"/>
              <a:t>shinyUI</a:t>
            </a:r>
            <a:r>
              <a:rPr lang="en-US" dirty="0"/>
              <a:t> &lt;- ...</a:t>
            </a:r>
            <a:endParaRPr lang="en-US" dirty="0">
              <a:solidFill>
                <a:srgbClr val="BBBBBB"/>
              </a:solidFill>
            </a:endParaRPr>
          </a:p>
        </p:txBody>
      </p:sp>
      <p:sp>
        <p:nvSpPr>
          <p:cNvPr id="6" name="Rectangle 5">
            <a:extLst>
              <a:ext uri="{FF2B5EF4-FFF2-40B4-BE49-F238E27FC236}">
                <a16:creationId xmlns:a16="http://schemas.microsoft.com/office/drawing/2014/main" id="{85839C33-F830-C047-BE70-32618E6549DE}"/>
              </a:ext>
            </a:extLst>
          </p:cNvPr>
          <p:cNvSpPr/>
          <p:nvPr/>
        </p:nvSpPr>
        <p:spPr>
          <a:xfrm>
            <a:off x="6389907" y="4215825"/>
            <a:ext cx="4281268" cy="738664"/>
          </a:xfrm>
          <a:prstGeom prst="rect">
            <a:avLst/>
          </a:prstGeom>
          <a:solidFill>
            <a:schemeClr val="bg1">
              <a:lumMod val="90000"/>
            </a:schemeClr>
          </a:solidFill>
        </p:spPr>
        <p:txBody>
          <a:bodyPr wrap="square">
            <a:spAutoFit/>
          </a:bodyPr>
          <a:lstStyle/>
          <a:p>
            <a:r>
              <a:rPr lang="en-US" dirty="0">
                <a:solidFill>
                  <a:srgbClr val="0000FF"/>
                </a:solidFill>
              </a:rPr>
              <a:t>library</a:t>
            </a:r>
            <a:r>
              <a:rPr lang="en-US" dirty="0">
                <a:solidFill>
                  <a:srgbClr val="687687"/>
                </a:solidFill>
              </a:rPr>
              <a:t>(</a:t>
            </a:r>
            <a:r>
              <a:rPr lang="en-US" dirty="0"/>
              <a:t>shiny</a:t>
            </a:r>
            <a:r>
              <a:rPr lang="en-US" dirty="0">
                <a:solidFill>
                  <a:srgbClr val="687687"/>
                </a:solidFill>
              </a:rPr>
              <a:t>)</a:t>
            </a:r>
          </a:p>
          <a:p>
            <a:endParaRPr lang="en-US" dirty="0">
              <a:solidFill>
                <a:srgbClr val="BBBBBB"/>
              </a:solidFill>
            </a:endParaRPr>
          </a:p>
          <a:p>
            <a:r>
              <a:rPr lang="en-US" dirty="0" err="1"/>
              <a:t>shinyServer</a:t>
            </a:r>
            <a:r>
              <a:rPr lang="en-US" dirty="0"/>
              <a:t> &lt;- ...</a:t>
            </a:r>
            <a:endParaRPr lang="en-US" dirty="0">
              <a:solidFill>
                <a:srgbClr val="BBBBBB"/>
              </a:solidFill>
            </a:endParaRPr>
          </a:p>
        </p:txBody>
      </p:sp>
      <p:sp>
        <p:nvSpPr>
          <p:cNvPr id="7" name="TextBox 6">
            <a:extLst>
              <a:ext uri="{FF2B5EF4-FFF2-40B4-BE49-F238E27FC236}">
                <a16:creationId xmlns:a16="http://schemas.microsoft.com/office/drawing/2014/main" id="{6D3E0E7F-427B-2249-8A41-C9CA8456742D}"/>
              </a:ext>
            </a:extLst>
          </p:cNvPr>
          <p:cNvSpPr txBox="1"/>
          <p:nvPr/>
        </p:nvSpPr>
        <p:spPr>
          <a:xfrm>
            <a:off x="431800" y="2571823"/>
            <a:ext cx="4281269" cy="338554"/>
          </a:xfrm>
          <a:prstGeom prst="rect">
            <a:avLst/>
          </a:prstGeom>
          <a:noFill/>
        </p:spPr>
        <p:txBody>
          <a:bodyPr wrap="square" rtlCol="0">
            <a:spAutoFit/>
          </a:bodyPr>
          <a:lstStyle/>
          <a:p>
            <a:r>
              <a:rPr lang="en-US" sz="1600" dirty="0" err="1"/>
              <a:t>app.R</a:t>
            </a:r>
            <a:endParaRPr lang="en-US" sz="1600" dirty="0"/>
          </a:p>
        </p:txBody>
      </p:sp>
      <p:sp>
        <p:nvSpPr>
          <p:cNvPr id="8" name="TextBox 7">
            <a:extLst>
              <a:ext uri="{FF2B5EF4-FFF2-40B4-BE49-F238E27FC236}">
                <a16:creationId xmlns:a16="http://schemas.microsoft.com/office/drawing/2014/main" id="{EB3FDDCF-BE3A-BF4B-BD62-B8CEFDE48426}"/>
              </a:ext>
            </a:extLst>
          </p:cNvPr>
          <p:cNvSpPr txBox="1"/>
          <p:nvPr/>
        </p:nvSpPr>
        <p:spPr>
          <a:xfrm>
            <a:off x="6434454" y="2232990"/>
            <a:ext cx="4281269" cy="338554"/>
          </a:xfrm>
          <a:prstGeom prst="rect">
            <a:avLst/>
          </a:prstGeom>
          <a:noFill/>
        </p:spPr>
        <p:txBody>
          <a:bodyPr wrap="square" rtlCol="0">
            <a:spAutoFit/>
          </a:bodyPr>
          <a:lstStyle/>
          <a:p>
            <a:r>
              <a:rPr lang="en-US" sz="1600" dirty="0" err="1"/>
              <a:t>ui.R</a:t>
            </a:r>
            <a:endParaRPr lang="en-US" sz="1600" dirty="0"/>
          </a:p>
        </p:txBody>
      </p:sp>
      <p:sp>
        <p:nvSpPr>
          <p:cNvPr id="9" name="TextBox 8">
            <a:extLst>
              <a:ext uri="{FF2B5EF4-FFF2-40B4-BE49-F238E27FC236}">
                <a16:creationId xmlns:a16="http://schemas.microsoft.com/office/drawing/2014/main" id="{938E851E-5310-0C48-A77D-39B65A151C16}"/>
              </a:ext>
            </a:extLst>
          </p:cNvPr>
          <p:cNvSpPr txBox="1"/>
          <p:nvPr/>
        </p:nvSpPr>
        <p:spPr>
          <a:xfrm>
            <a:off x="6434454" y="3877271"/>
            <a:ext cx="4281269" cy="338554"/>
          </a:xfrm>
          <a:prstGeom prst="rect">
            <a:avLst/>
          </a:prstGeom>
          <a:noFill/>
        </p:spPr>
        <p:txBody>
          <a:bodyPr wrap="square" rtlCol="0">
            <a:spAutoFit/>
          </a:bodyPr>
          <a:lstStyle/>
          <a:p>
            <a:r>
              <a:rPr lang="en-US" sz="1600" dirty="0" err="1"/>
              <a:t>server.R</a:t>
            </a:r>
            <a:endParaRPr lang="en-US" sz="1600" dirty="0"/>
          </a:p>
        </p:txBody>
      </p:sp>
      <p:sp>
        <p:nvSpPr>
          <p:cNvPr id="10" name="TextBox 9">
            <a:extLst>
              <a:ext uri="{FF2B5EF4-FFF2-40B4-BE49-F238E27FC236}">
                <a16:creationId xmlns:a16="http://schemas.microsoft.com/office/drawing/2014/main" id="{C693B166-3502-1047-A6BD-B55189E784E2}"/>
              </a:ext>
            </a:extLst>
          </p:cNvPr>
          <p:cNvSpPr txBox="1"/>
          <p:nvPr/>
        </p:nvSpPr>
        <p:spPr>
          <a:xfrm>
            <a:off x="271462" y="1097528"/>
            <a:ext cx="3998693" cy="523220"/>
          </a:xfrm>
          <a:prstGeom prst="rect">
            <a:avLst/>
          </a:prstGeom>
          <a:noFill/>
        </p:spPr>
        <p:txBody>
          <a:bodyPr wrap="square" rtlCol="0">
            <a:spAutoFit/>
          </a:bodyPr>
          <a:lstStyle/>
          <a:p>
            <a:r>
              <a:rPr lang="en-US" sz="2800" dirty="0"/>
              <a:t>One File</a:t>
            </a:r>
          </a:p>
        </p:txBody>
      </p:sp>
      <p:sp>
        <p:nvSpPr>
          <p:cNvPr id="11" name="TextBox 10">
            <a:extLst>
              <a:ext uri="{FF2B5EF4-FFF2-40B4-BE49-F238E27FC236}">
                <a16:creationId xmlns:a16="http://schemas.microsoft.com/office/drawing/2014/main" id="{FAA1FBFA-F243-0540-89F6-9F24B6624E57}"/>
              </a:ext>
            </a:extLst>
          </p:cNvPr>
          <p:cNvSpPr txBox="1"/>
          <p:nvPr/>
        </p:nvSpPr>
        <p:spPr>
          <a:xfrm>
            <a:off x="6389907" y="1097528"/>
            <a:ext cx="3998693" cy="523220"/>
          </a:xfrm>
          <a:prstGeom prst="rect">
            <a:avLst/>
          </a:prstGeom>
          <a:noFill/>
        </p:spPr>
        <p:txBody>
          <a:bodyPr wrap="square" rtlCol="0">
            <a:spAutoFit/>
          </a:bodyPr>
          <a:lstStyle/>
          <a:p>
            <a:r>
              <a:rPr lang="en-US" sz="2800" dirty="0"/>
              <a:t>Two Files</a:t>
            </a:r>
          </a:p>
        </p:txBody>
      </p:sp>
      <p:cxnSp>
        <p:nvCxnSpPr>
          <p:cNvPr id="13" name="Straight Connector 12">
            <a:extLst>
              <a:ext uri="{FF2B5EF4-FFF2-40B4-BE49-F238E27FC236}">
                <a16:creationId xmlns:a16="http://schemas.microsoft.com/office/drawing/2014/main" id="{4A6C5524-6753-DD4E-8FA1-E56C36313476}"/>
              </a:ext>
            </a:extLst>
          </p:cNvPr>
          <p:cNvCxnSpPr>
            <a:cxnSpLocks/>
          </p:cNvCxnSpPr>
          <p:nvPr/>
        </p:nvCxnSpPr>
        <p:spPr>
          <a:xfrm>
            <a:off x="5614988" y="1097528"/>
            <a:ext cx="0" cy="431743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1451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A91F4-4647-1E49-B011-F820B0986D01}"/>
              </a:ext>
            </a:extLst>
          </p:cNvPr>
          <p:cNvSpPr>
            <a:spLocks noGrp="1"/>
          </p:cNvSpPr>
          <p:nvPr>
            <p:ph type="title"/>
          </p:nvPr>
        </p:nvSpPr>
        <p:spPr/>
        <p:txBody>
          <a:bodyPr/>
          <a:lstStyle/>
          <a:p>
            <a:r>
              <a:rPr lang="en-US" dirty="0"/>
              <a:t>A Simple UI</a:t>
            </a:r>
          </a:p>
        </p:txBody>
      </p:sp>
      <p:sp>
        <p:nvSpPr>
          <p:cNvPr id="3" name="Slide Number Placeholder 2">
            <a:extLst>
              <a:ext uri="{FF2B5EF4-FFF2-40B4-BE49-F238E27FC236}">
                <a16:creationId xmlns:a16="http://schemas.microsoft.com/office/drawing/2014/main" id="{8C36E744-54C4-6246-83A9-2F79954086F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pic>
        <p:nvPicPr>
          <p:cNvPr id="5" name="Picture 4">
            <a:extLst>
              <a:ext uri="{FF2B5EF4-FFF2-40B4-BE49-F238E27FC236}">
                <a16:creationId xmlns:a16="http://schemas.microsoft.com/office/drawing/2014/main" id="{E60BA35F-EF59-D54F-9584-5E27DCB80682}"/>
              </a:ext>
            </a:extLst>
          </p:cNvPr>
          <p:cNvPicPr>
            <a:picLocks noChangeAspect="1"/>
          </p:cNvPicPr>
          <p:nvPr/>
        </p:nvPicPr>
        <p:blipFill rotWithShape="1">
          <a:blip r:embed="rId3"/>
          <a:srcRect r="16038"/>
          <a:stretch/>
        </p:blipFill>
        <p:spPr>
          <a:xfrm>
            <a:off x="749986" y="1445056"/>
            <a:ext cx="4891159" cy="3968704"/>
          </a:xfrm>
          <a:prstGeom prst="rect">
            <a:avLst/>
          </a:prstGeom>
          <a:ln>
            <a:noFill/>
          </a:ln>
        </p:spPr>
      </p:pic>
      <p:sp>
        <p:nvSpPr>
          <p:cNvPr id="6" name="Rectangle 5">
            <a:extLst>
              <a:ext uri="{FF2B5EF4-FFF2-40B4-BE49-F238E27FC236}">
                <a16:creationId xmlns:a16="http://schemas.microsoft.com/office/drawing/2014/main" id="{FF88C5E1-8B30-7A40-8E2C-962CE2F90635}"/>
              </a:ext>
            </a:extLst>
          </p:cNvPr>
          <p:cNvSpPr/>
          <p:nvPr/>
        </p:nvSpPr>
        <p:spPr>
          <a:xfrm>
            <a:off x="1295400" y="1432560"/>
            <a:ext cx="1188720" cy="320040"/>
          </a:xfrm>
          <a:prstGeom prst="rect">
            <a:avLst/>
          </a:prstGeom>
          <a:solidFill>
            <a:srgbClr val="20DBA9">
              <a:alpha val="2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66EA434-066B-404D-9865-2CB2A297182E}"/>
              </a:ext>
            </a:extLst>
          </p:cNvPr>
          <p:cNvSpPr/>
          <p:nvPr/>
        </p:nvSpPr>
        <p:spPr>
          <a:xfrm>
            <a:off x="1066800" y="1882140"/>
            <a:ext cx="4053840" cy="320040"/>
          </a:xfrm>
          <a:prstGeom prst="rect">
            <a:avLst/>
          </a:prstGeom>
          <a:solidFill>
            <a:srgbClr val="20DBA9">
              <a:alpha val="2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09220C1-B0FC-434E-83C1-5EE5D4FA791C}"/>
              </a:ext>
            </a:extLst>
          </p:cNvPr>
          <p:cNvSpPr/>
          <p:nvPr/>
        </p:nvSpPr>
        <p:spPr>
          <a:xfrm>
            <a:off x="1066800" y="2214676"/>
            <a:ext cx="2194560" cy="424588"/>
          </a:xfrm>
          <a:prstGeom prst="rect">
            <a:avLst/>
          </a:prstGeom>
          <a:solidFill>
            <a:srgbClr val="20DBA9">
              <a:alpha val="2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5CED8F2-DDD3-B548-825D-137D569E233B}"/>
              </a:ext>
            </a:extLst>
          </p:cNvPr>
          <p:cNvSpPr/>
          <p:nvPr/>
        </p:nvSpPr>
        <p:spPr>
          <a:xfrm>
            <a:off x="1569720" y="4058717"/>
            <a:ext cx="1188720" cy="320040"/>
          </a:xfrm>
          <a:prstGeom prst="rect">
            <a:avLst/>
          </a:prstGeom>
          <a:solidFill>
            <a:srgbClr val="20DBA9">
              <a:alpha val="2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D4D3260-09C6-AB42-A6CB-2F21E3A1ECCA}"/>
              </a:ext>
            </a:extLst>
          </p:cNvPr>
          <p:cNvSpPr/>
          <p:nvPr/>
        </p:nvSpPr>
        <p:spPr>
          <a:xfrm>
            <a:off x="1752600" y="2639264"/>
            <a:ext cx="3688080" cy="1277416"/>
          </a:xfrm>
          <a:prstGeom prst="rect">
            <a:avLst/>
          </a:prstGeom>
          <a:solidFill>
            <a:schemeClr val="accent2">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B3C86EC-8511-6947-B7E0-F5F83DCBC251}"/>
              </a:ext>
            </a:extLst>
          </p:cNvPr>
          <p:cNvSpPr/>
          <p:nvPr/>
        </p:nvSpPr>
        <p:spPr>
          <a:xfrm>
            <a:off x="1752600" y="4360773"/>
            <a:ext cx="2377440" cy="320040"/>
          </a:xfrm>
          <a:prstGeom prst="rect">
            <a:avLst/>
          </a:prstGeom>
          <a:solidFill>
            <a:schemeClr val="accent3">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EA5FADD8-08B4-7A4F-827D-6C7265C9F45E}"/>
              </a:ext>
            </a:extLst>
          </p:cNvPr>
          <p:cNvSpPr txBox="1"/>
          <p:nvPr/>
        </p:nvSpPr>
        <p:spPr>
          <a:xfrm>
            <a:off x="5958840" y="1143000"/>
            <a:ext cx="5334000" cy="5786199"/>
          </a:xfrm>
          <a:prstGeom prst="rect">
            <a:avLst/>
          </a:prstGeom>
          <a:noFill/>
        </p:spPr>
        <p:txBody>
          <a:bodyPr wrap="square" rtlCol="0">
            <a:spAutoFit/>
          </a:bodyPr>
          <a:lstStyle/>
          <a:p>
            <a:r>
              <a:rPr lang="en-US" sz="2000" dirty="0"/>
              <a:t>UI components fall into three main groups:</a:t>
            </a:r>
          </a:p>
          <a:p>
            <a:endParaRPr lang="en-US" sz="2000" dirty="0"/>
          </a:p>
          <a:p>
            <a:pPr marL="457200" indent="-457200">
              <a:buAutoNum type="arabicPeriod"/>
            </a:pPr>
            <a:r>
              <a:rPr lang="en-US" sz="2000" dirty="0"/>
              <a:t>Static elements – these just define how the page looks, they don’t interact with the server. Can be thought of like HTML.</a:t>
            </a:r>
          </a:p>
          <a:p>
            <a:pPr marL="457200" indent="-457200">
              <a:buAutoNum type="arabicPeriod"/>
            </a:pPr>
            <a:endParaRPr lang="en-US" sz="2000" dirty="0"/>
          </a:p>
          <a:p>
            <a:pPr marL="457200" indent="-457200">
              <a:buAutoNum type="arabicPeriod"/>
            </a:pPr>
            <a:r>
              <a:rPr lang="en-US" sz="2000" dirty="0"/>
              <a:t>Inputs – These provide controls for the client to provide information to Shiny. These include buttons, sliders, drop-downs, text boxes, and a whole lot more. </a:t>
            </a:r>
          </a:p>
          <a:p>
            <a:pPr marL="457200" indent="-457200">
              <a:buAutoNum type="arabicPeriod"/>
            </a:pPr>
            <a:endParaRPr lang="en-US" sz="2000" dirty="0"/>
          </a:p>
          <a:p>
            <a:pPr marL="457200" indent="-457200">
              <a:buAutoNum type="arabicPeriod"/>
            </a:pPr>
            <a:r>
              <a:rPr lang="en-US" sz="2000" dirty="0"/>
              <a:t>Outputs – These act as placeholders that will display things that are calculated by the server. These include graphs, tables, text, and more.</a:t>
            </a:r>
          </a:p>
          <a:p>
            <a:endParaRPr lang="en-US" sz="2000" dirty="0"/>
          </a:p>
          <a:p>
            <a:r>
              <a:rPr lang="en-US" sz="1800" dirty="0"/>
              <a:t>Both inputs and outputs have “ID” as their first argument, which allows you to give them a name.</a:t>
            </a:r>
          </a:p>
          <a:p>
            <a:endParaRPr lang="en-US" dirty="0"/>
          </a:p>
        </p:txBody>
      </p:sp>
      <p:sp>
        <p:nvSpPr>
          <p:cNvPr id="13" name="Rectangle 12">
            <a:extLst>
              <a:ext uri="{FF2B5EF4-FFF2-40B4-BE49-F238E27FC236}">
                <a16:creationId xmlns:a16="http://schemas.microsoft.com/office/drawing/2014/main" id="{6B0312D2-DD89-144E-913B-E0756C23049E}"/>
              </a:ext>
            </a:extLst>
          </p:cNvPr>
          <p:cNvSpPr/>
          <p:nvPr/>
        </p:nvSpPr>
        <p:spPr>
          <a:xfrm>
            <a:off x="5852160" y="1752600"/>
            <a:ext cx="2636520" cy="380999"/>
          </a:xfrm>
          <a:prstGeom prst="rect">
            <a:avLst/>
          </a:prstGeom>
          <a:solidFill>
            <a:srgbClr val="20DBA9">
              <a:alpha val="2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6AA4D2F-6021-6345-ABD4-BFEF14F9D926}"/>
              </a:ext>
            </a:extLst>
          </p:cNvPr>
          <p:cNvSpPr/>
          <p:nvPr/>
        </p:nvSpPr>
        <p:spPr>
          <a:xfrm>
            <a:off x="5852160" y="3000465"/>
            <a:ext cx="1600200" cy="380999"/>
          </a:xfrm>
          <a:prstGeom prst="rect">
            <a:avLst/>
          </a:prstGeom>
          <a:solidFill>
            <a:schemeClr val="accent2">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52FFAA6-0E37-3D40-B521-D5E6CDC88B52}"/>
              </a:ext>
            </a:extLst>
          </p:cNvPr>
          <p:cNvSpPr/>
          <p:nvPr/>
        </p:nvSpPr>
        <p:spPr>
          <a:xfrm>
            <a:off x="5852160" y="4558938"/>
            <a:ext cx="1786890" cy="320040"/>
          </a:xfrm>
          <a:prstGeom prst="rect">
            <a:avLst/>
          </a:prstGeom>
          <a:solidFill>
            <a:schemeClr val="accent3">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6958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73F66-9AB0-3B4A-A1B9-7E83BBE156AC}"/>
              </a:ext>
            </a:extLst>
          </p:cNvPr>
          <p:cNvSpPr>
            <a:spLocks noGrp="1"/>
          </p:cNvSpPr>
          <p:nvPr>
            <p:ph type="title"/>
          </p:nvPr>
        </p:nvSpPr>
        <p:spPr/>
        <p:txBody>
          <a:bodyPr/>
          <a:lstStyle/>
          <a:p>
            <a:r>
              <a:rPr lang="en-US" dirty="0"/>
              <a:t>A Simple Server</a:t>
            </a:r>
          </a:p>
        </p:txBody>
      </p:sp>
      <p:sp>
        <p:nvSpPr>
          <p:cNvPr id="3" name="Slide Number Placeholder 2">
            <a:extLst>
              <a:ext uri="{FF2B5EF4-FFF2-40B4-BE49-F238E27FC236}">
                <a16:creationId xmlns:a16="http://schemas.microsoft.com/office/drawing/2014/main" id="{AC36F2A2-3D95-AC45-AAB8-DA93A1C7CE0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pic>
        <p:nvPicPr>
          <p:cNvPr id="4" name="Picture 3">
            <a:extLst>
              <a:ext uri="{FF2B5EF4-FFF2-40B4-BE49-F238E27FC236}">
                <a16:creationId xmlns:a16="http://schemas.microsoft.com/office/drawing/2014/main" id="{AE3D6E27-FA13-CE47-A8F1-1EE1DB96D15B}"/>
              </a:ext>
            </a:extLst>
          </p:cNvPr>
          <p:cNvPicPr>
            <a:picLocks noChangeAspect="1"/>
          </p:cNvPicPr>
          <p:nvPr/>
        </p:nvPicPr>
        <p:blipFill>
          <a:blip r:embed="rId3"/>
          <a:stretch>
            <a:fillRect/>
          </a:stretch>
        </p:blipFill>
        <p:spPr>
          <a:xfrm>
            <a:off x="457200" y="1432194"/>
            <a:ext cx="7511022" cy="2122353"/>
          </a:xfrm>
          <a:prstGeom prst="rect">
            <a:avLst/>
          </a:prstGeom>
        </p:spPr>
      </p:pic>
      <p:sp>
        <p:nvSpPr>
          <p:cNvPr id="5" name="TextBox 4">
            <a:extLst>
              <a:ext uri="{FF2B5EF4-FFF2-40B4-BE49-F238E27FC236}">
                <a16:creationId xmlns:a16="http://schemas.microsoft.com/office/drawing/2014/main" id="{CA8C1F8B-8322-AD4A-8606-9966095B7989}"/>
              </a:ext>
            </a:extLst>
          </p:cNvPr>
          <p:cNvSpPr txBox="1"/>
          <p:nvPr/>
        </p:nvSpPr>
        <p:spPr>
          <a:xfrm>
            <a:off x="457200" y="4023360"/>
            <a:ext cx="10088880" cy="1015663"/>
          </a:xfrm>
          <a:prstGeom prst="rect">
            <a:avLst/>
          </a:prstGeom>
          <a:noFill/>
        </p:spPr>
        <p:txBody>
          <a:bodyPr wrap="square" rtlCol="0">
            <a:spAutoFit/>
          </a:bodyPr>
          <a:lstStyle/>
          <a:p>
            <a:r>
              <a:rPr lang="en-US" sz="2000" dirty="0"/>
              <a:t>In the server, you tell what code to use to generate the outputs. You assign outputs to the output variable (see example above). This function will run anytime the client changes the slider (</a:t>
            </a:r>
            <a:r>
              <a:rPr lang="en-US" sz="2000" dirty="0" err="1"/>
              <a:t>input$bins</a:t>
            </a:r>
            <a:r>
              <a:rPr lang="en-US" sz="2000" dirty="0"/>
              <a:t>). This behavior is known as </a:t>
            </a:r>
            <a:r>
              <a:rPr lang="en-US" sz="2000" b="1" dirty="0"/>
              <a:t>reactivity.</a:t>
            </a:r>
            <a:endParaRPr lang="en-US" sz="2000" dirty="0"/>
          </a:p>
        </p:txBody>
      </p:sp>
    </p:spTree>
    <p:extLst>
      <p:ext uri="{BB962C8B-B14F-4D97-AF65-F5344CB8AC3E}">
        <p14:creationId xmlns:p14="http://schemas.microsoft.com/office/powerpoint/2010/main" val="25150521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EB836-0D8C-474C-B8DB-3BFC4427CF76}"/>
              </a:ext>
            </a:extLst>
          </p:cNvPr>
          <p:cNvSpPr>
            <a:spLocks noGrp="1"/>
          </p:cNvSpPr>
          <p:nvPr>
            <p:ph type="title"/>
          </p:nvPr>
        </p:nvSpPr>
        <p:spPr/>
        <p:txBody>
          <a:bodyPr/>
          <a:lstStyle/>
          <a:p>
            <a:r>
              <a:rPr lang="en-US" dirty="0"/>
              <a:t>Layouts – how your dashboard looks</a:t>
            </a:r>
          </a:p>
        </p:txBody>
      </p:sp>
      <p:sp>
        <p:nvSpPr>
          <p:cNvPr id="3" name="Text Placeholder 2">
            <a:extLst>
              <a:ext uri="{FF2B5EF4-FFF2-40B4-BE49-F238E27FC236}">
                <a16:creationId xmlns:a16="http://schemas.microsoft.com/office/drawing/2014/main" id="{5EC1DBB9-1394-2E46-AF95-FC7FF3A305D9}"/>
              </a:ext>
            </a:extLst>
          </p:cNvPr>
          <p:cNvSpPr>
            <a:spLocks noGrp="1"/>
          </p:cNvSpPr>
          <p:nvPr>
            <p:ph type="body" idx="1"/>
          </p:nvPr>
        </p:nvSpPr>
        <p:spPr/>
        <p:txBody>
          <a:bodyPr/>
          <a:lstStyle/>
          <a:p>
            <a:r>
              <a:rPr lang="en-US" sz="2000" dirty="0" err="1">
                <a:latin typeface="Courier" pitchFamily="2" charset="0"/>
              </a:rPr>
              <a:t>fluidPage</a:t>
            </a:r>
            <a:r>
              <a:rPr lang="en-US" sz="2000" dirty="0">
                <a:latin typeface="Courier" pitchFamily="2" charset="0"/>
              </a:rPr>
              <a:t>() </a:t>
            </a:r>
            <a:r>
              <a:rPr lang="en-US" sz="1400" dirty="0"/>
              <a:t>Creates a display that adjusts to the width of your browser (alternatives include </a:t>
            </a:r>
            <a:r>
              <a:rPr lang="en-US" sz="1400" dirty="0" err="1">
                <a:latin typeface="Courier" pitchFamily="2" charset="0"/>
              </a:rPr>
              <a:t>bootstrapPage</a:t>
            </a:r>
            <a:r>
              <a:rPr lang="en-US" sz="1400" dirty="0"/>
              <a:t> and </a:t>
            </a:r>
            <a:r>
              <a:rPr lang="en-US" sz="1400" dirty="0" err="1">
                <a:latin typeface="Courier" pitchFamily="2" charset="0"/>
              </a:rPr>
              <a:t>navbarPage</a:t>
            </a:r>
            <a:r>
              <a:rPr lang="en-US" sz="1400" dirty="0"/>
              <a:t> )</a:t>
            </a:r>
          </a:p>
          <a:p>
            <a:r>
              <a:rPr lang="en-US" sz="1400" dirty="0"/>
              <a:t>	</a:t>
            </a:r>
            <a:r>
              <a:rPr lang="en-US" sz="2000" dirty="0" err="1">
                <a:latin typeface="Courier" pitchFamily="2" charset="0"/>
              </a:rPr>
              <a:t>sidebarLayout</a:t>
            </a:r>
            <a:r>
              <a:rPr lang="en-US" sz="2000" dirty="0">
                <a:latin typeface="Courier" pitchFamily="2" charset="0"/>
              </a:rPr>
              <a:t>() </a:t>
            </a:r>
            <a:r>
              <a:rPr lang="en-US" sz="1400" dirty="0"/>
              <a:t>Creates a layout for your page (alternates include </a:t>
            </a:r>
            <a:r>
              <a:rPr lang="en-US" sz="1400" dirty="0" err="1">
                <a:latin typeface="Courier" pitchFamily="2" charset="0"/>
              </a:rPr>
              <a:t>splitlayout</a:t>
            </a:r>
            <a:r>
              <a:rPr lang="en-US" sz="1400" dirty="0">
                <a:latin typeface="Courier" pitchFamily="2" charset="0"/>
              </a:rPr>
              <a:t>, </a:t>
            </a:r>
            <a:r>
              <a:rPr lang="en-US" sz="1400" dirty="0" err="1">
                <a:latin typeface="Courier" pitchFamily="2" charset="0"/>
              </a:rPr>
              <a:t>flowLayout</a:t>
            </a:r>
            <a:r>
              <a:rPr lang="en-US" sz="1400" dirty="0">
                <a:latin typeface="Courier" pitchFamily="2" charset="0"/>
              </a:rPr>
              <a:t>, </a:t>
            </a:r>
            <a:r>
              <a:rPr lang="en-US" sz="1400" dirty="0" err="1">
                <a:latin typeface="Courier" pitchFamily="2" charset="0"/>
              </a:rPr>
              <a:t>fluidRow</a:t>
            </a:r>
            <a:r>
              <a:rPr lang="en-US" sz="1400" dirty="0">
                <a:latin typeface="Courier" pitchFamily="2" charset="0"/>
              </a:rPr>
              <a:t> </a:t>
            </a:r>
            <a:r>
              <a:rPr lang="en-US" sz="1400" dirty="0"/>
              <a:t>)</a:t>
            </a:r>
          </a:p>
        </p:txBody>
      </p:sp>
      <p:sp>
        <p:nvSpPr>
          <p:cNvPr id="4" name="Slide Number Placeholder 3">
            <a:extLst>
              <a:ext uri="{FF2B5EF4-FFF2-40B4-BE49-F238E27FC236}">
                <a16:creationId xmlns:a16="http://schemas.microsoft.com/office/drawing/2014/main" id="{946B49B8-FBE1-1143-91FA-0D34BF31099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pic>
        <p:nvPicPr>
          <p:cNvPr id="6" name="Picture 5">
            <a:extLst>
              <a:ext uri="{FF2B5EF4-FFF2-40B4-BE49-F238E27FC236}">
                <a16:creationId xmlns:a16="http://schemas.microsoft.com/office/drawing/2014/main" id="{F61B237A-1055-6242-8493-724A83366BFD}"/>
              </a:ext>
            </a:extLst>
          </p:cNvPr>
          <p:cNvPicPr>
            <a:picLocks noChangeAspect="1"/>
          </p:cNvPicPr>
          <p:nvPr/>
        </p:nvPicPr>
        <p:blipFill>
          <a:blip r:embed="rId3"/>
          <a:stretch>
            <a:fillRect/>
          </a:stretch>
        </p:blipFill>
        <p:spPr>
          <a:xfrm>
            <a:off x="2473325" y="2210394"/>
            <a:ext cx="6199187" cy="3887992"/>
          </a:xfrm>
          <a:prstGeom prst="rect">
            <a:avLst/>
          </a:prstGeom>
        </p:spPr>
      </p:pic>
      <p:sp>
        <p:nvSpPr>
          <p:cNvPr id="7" name="Rectangle 6">
            <a:extLst>
              <a:ext uri="{FF2B5EF4-FFF2-40B4-BE49-F238E27FC236}">
                <a16:creationId xmlns:a16="http://schemas.microsoft.com/office/drawing/2014/main" id="{F8D6F9DC-2BCC-7E42-BBC7-F0B762991889}"/>
              </a:ext>
            </a:extLst>
          </p:cNvPr>
          <p:cNvSpPr/>
          <p:nvPr/>
        </p:nvSpPr>
        <p:spPr>
          <a:xfrm>
            <a:off x="2473325" y="5157789"/>
            <a:ext cx="1041400" cy="171450"/>
          </a:xfrm>
          <a:prstGeom prst="rect">
            <a:avLst/>
          </a:prstGeom>
          <a:solidFill>
            <a:schemeClr val="accent3">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720A08A-D375-354E-BE25-221379A48BAA}"/>
              </a:ext>
            </a:extLst>
          </p:cNvPr>
          <p:cNvSpPr/>
          <p:nvPr/>
        </p:nvSpPr>
        <p:spPr>
          <a:xfrm>
            <a:off x="3473450" y="4514851"/>
            <a:ext cx="1041400" cy="171450"/>
          </a:xfrm>
          <a:prstGeom prst="rect">
            <a:avLst/>
          </a:prstGeom>
          <a:solidFill>
            <a:schemeClr val="accent3">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C77EA5D-8AAA-7B48-A957-08D959885347}"/>
              </a:ext>
            </a:extLst>
          </p:cNvPr>
          <p:cNvSpPr/>
          <p:nvPr/>
        </p:nvSpPr>
        <p:spPr>
          <a:xfrm>
            <a:off x="6460331" y="3286124"/>
            <a:ext cx="897732" cy="142875"/>
          </a:xfrm>
          <a:prstGeom prst="rect">
            <a:avLst/>
          </a:prstGeom>
          <a:solidFill>
            <a:schemeClr val="accent3">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0DF821B-1EE3-A44E-8C4A-2E47410F75D5}"/>
              </a:ext>
            </a:extLst>
          </p:cNvPr>
          <p:cNvSpPr/>
          <p:nvPr/>
        </p:nvSpPr>
        <p:spPr>
          <a:xfrm>
            <a:off x="6446044" y="5567358"/>
            <a:ext cx="897732" cy="142875"/>
          </a:xfrm>
          <a:prstGeom prst="rect">
            <a:avLst/>
          </a:prstGeom>
          <a:solidFill>
            <a:schemeClr val="accent3">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D99CD40-9017-0F48-A96A-EA7FC98C17C8}"/>
              </a:ext>
            </a:extLst>
          </p:cNvPr>
          <p:cNvSpPr/>
          <p:nvPr/>
        </p:nvSpPr>
        <p:spPr>
          <a:xfrm>
            <a:off x="6446044" y="5727700"/>
            <a:ext cx="897732" cy="142875"/>
          </a:xfrm>
          <a:prstGeom prst="rect">
            <a:avLst/>
          </a:prstGeom>
          <a:solidFill>
            <a:schemeClr val="accent3">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CD52289-3E5C-1540-AF81-32C84D673922}"/>
              </a:ext>
            </a:extLst>
          </p:cNvPr>
          <p:cNvSpPr/>
          <p:nvPr/>
        </p:nvSpPr>
        <p:spPr>
          <a:xfrm>
            <a:off x="3496683" y="4997272"/>
            <a:ext cx="1041400" cy="171450"/>
          </a:xfrm>
          <a:prstGeom prst="rect">
            <a:avLst/>
          </a:prstGeom>
          <a:solidFill>
            <a:schemeClr val="accent3">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214AE6F-15E4-224A-81DA-CBB63EF1B798}"/>
              </a:ext>
            </a:extLst>
          </p:cNvPr>
          <p:cNvSpPr/>
          <p:nvPr/>
        </p:nvSpPr>
        <p:spPr>
          <a:xfrm>
            <a:off x="4538083" y="3286124"/>
            <a:ext cx="1041400" cy="953991"/>
          </a:xfrm>
          <a:prstGeom prst="rect">
            <a:avLst/>
          </a:prstGeom>
          <a:solidFill>
            <a:schemeClr val="accent3">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C351FE0-BB37-9D43-A5D1-98EFF46F4FEA}"/>
              </a:ext>
            </a:extLst>
          </p:cNvPr>
          <p:cNvSpPr/>
          <p:nvPr/>
        </p:nvSpPr>
        <p:spPr>
          <a:xfrm>
            <a:off x="2535559" y="3178671"/>
            <a:ext cx="1041400" cy="171450"/>
          </a:xfrm>
          <a:prstGeom prst="rect">
            <a:avLst/>
          </a:prstGeom>
          <a:solidFill>
            <a:schemeClr val="accent3">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31B05AD-61A3-6D4B-85C7-D757C6EE3B55}"/>
              </a:ext>
            </a:extLst>
          </p:cNvPr>
          <p:cNvSpPr/>
          <p:nvPr/>
        </p:nvSpPr>
        <p:spPr>
          <a:xfrm>
            <a:off x="4538083" y="4686300"/>
            <a:ext cx="1041400" cy="287163"/>
          </a:xfrm>
          <a:prstGeom prst="rect">
            <a:avLst/>
          </a:prstGeom>
          <a:solidFill>
            <a:schemeClr val="accent3">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81DAD51-3731-0641-B1FE-8A616F3C67EC}"/>
              </a:ext>
            </a:extLst>
          </p:cNvPr>
          <p:cNvSpPr/>
          <p:nvPr/>
        </p:nvSpPr>
        <p:spPr>
          <a:xfrm>
            <a:off x="4538083" y="5305212"/>
            <a:ext cx="1041400" cy="171450"/>
          </a:xfrm>
          <a:prstGeom prst="rect">
            <a:avLst/>
          </a:prstGeom>
          <a:solidFill>
            <a:schemeClr val="accent3">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E610718-02FC-1444-A08B-33B7603B7645}"/>
              </a:ext>
            </a:extLst>
          </p:cNvPr>
          <p:cNvSpPr/>
          <p:nvPr/>
        </p:nvSpPr>
        <p:spPr>
          <a:xfrm>
            <a:off x="4514850" y="5727700"/>
            <a:ext cx="1041400" cy="171450"/>
          </a:xfrm>
          <a:prstGeom prst="rect">
            <a:avLst/>
          </a:prstGeom>
          <a:solidFill>
            <a:schemeClr val="accent3">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206B2C2-DEBD-164E-B413-6C47CEA6F7BC}"/>
              </a:ext>
            </a:extLst>
          </p:cNvPr>
          <p:cNvSpPr/>
          <p:nvPr/>
        </p:nvSpPr>
        <p:spPr>
          <a:xfrm>
            <a:off x="2535559" y="5894788"/>
            <a:ext cx="1041400" cy="171450"/>
          </a:xfrm>
          <a:prstGeom prst="rect">
            <a:avLst/>
          </a:prstGeom>
          <a:solidFill>
            <a:schemeClr val="accent3">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EA277EE7-E887-024A-A3A2-149DE47ADF71}"/>
              </a:ext>
            </a:extLst>
          </p:cNvPr>
          <p:cNvCxnSpPr>
            <a:endCxn id="7" idx="1"/>
          </p:cNvCxnSpPr>
          <p:nvPr/>
        </p:nvCxnSpPr>
        <p:spPr>
          <a:xfrm>
            <a:off x="2032000" y="5082997"/>
            <a:ext cx="441325" cy="160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2D8AB57-F5A5-E545-B768-3F9A9DE52528}"/>
              </a:ext>
            </a:extLst>
          </p:cNvPr>
          <p:cNvSpPr txBox="1"/>
          <p:nvPr/>
        </p:nvSpPr>
        <p:spPr>
          <a:xfrm>
            <a:off x="1017436" y="4751596"/>
            <a:ext cx="1364343" cy="1061829"/>
          </a:xfrm>
          <a:prstGeom prst="rect">
            <a:avLst/>
          </a:prstGeom>
          <a:noFill/>
        </p:spPr>
        <p:txBody>
          <a:bodyPr wrap="square" rtlCol="0">
            <a:spAutoFit/>
          </a:bodyPr>
          <a:lstStyle/>
          <a:p>
            <a:r>
              <a:rPr lang="en-US" sz="1050" dirty="0"/>
              <a:t>Line break (equivalent of “return” on the keyboard) to add some vertical spacing</a:t>
            </a:r>
          </a:p>
        </p:txBody>
      </p:sp>
      <p:sp>
        <p:nvSpPr>
          <p:cNvPr id="22" name="TextBox 21">
            <a:extLst>
              <a:ext uri="{FF2B5EF4-FFF2-40B4-BE49-F238E27FC236}">
                <a16:creationId xmlns:a16="http://schemas.microsoft.com/office/drawing/2014/main" id="{A28E9715-D50C-1D4F-8646-D644818E0166}"/>
              </a:ext>
            </a:extLst>
          </p:cNvPr>
          <p:cNvSpPr txBox="1"/>
          <p:nvPr/>
        </p:nvSpPr>
        <p:spPr>
          <a:xfrm>
            <a:off x="3113409" y="6272997"/>
            <a:ext cx="1364343" cy="253916"/>
          </a:xfrm>
          <a:prstGeom prst="rect">
            <a:avLst/>
          </a:prstGeom>
          <a:noFill/>
        </p:spPr>
        <p:txBody>
          <a:bodyPr wrap="square" rtlCol="0">
            <a:spAutoFit/>
          </a:bodyPr>
          <a:lstStyle/>
          <a:p>
            <a:r>
              <a:rPr lang="en-US" sz="1050" dirty="0"/>
              <a:t>italicize</a:t>
            </a:r>
          </a:p>
        </p:txBody>
      </p:sp>
      <p:cxnSp>
        <p:nvCxnSpPr>
          <p:cNvPr id="24" name="Straight Arrow Connector 23">
            <a:extLst>
              <a:ext uri="{FF2B5EF4-FFF2-40B4-BE49-F238E27FC236}">
                <a16:creationId xmlns:a16="http://schemas.microsoft.com/office/drawing/2014/main" id="{939A4A54-754F-3A4A-A7BC-FE7B09843449}"/>
              </a:ext>
            </a:extLst>
          </p:cNvPr>
          <p:cNvCxnSpPr/>
          <p:nvPr/>
        </p:nvCxnSpPr>
        <p:spPr>
          <a:xfrm flipV="1">
            <a:off x="3409263" y="5170145"/>
            <a:ext cx="128373" cy="1115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C0251D0-D819-F44F-A1CE-625973F350D4}"/>
              </a:ext>
            </a:extLst>
          </p:cNvPr>
          <p:cNvCxnSpPr>
            <a:cxnSpLocks/>
          </p:cNvCxnSpPr>
          <p:nvPr/>
        </p:nvCxnSpPr>
        <p:spPr>
          <a:xfrm flipV="1">
            <a:off x="4404519" y="4833383"/>
            <a:ext cx="183329" cy="1439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EEF992D3-619D-1343-A9F5-E1003F4F2211}"/>
              </a:ext>
            </a:extLst>
          </p:cNvPr>
          <p:cNvSpPr txBox="1"/>
          <p:nvPr/>
        </p:nvSpPr>
        <p:spPr>
          <a:xfrm>
            <a:off x="4185991" y="6285822"/>
            <a:ext cx="1364343" cy="253916"/>
          </a:xfrm>
          <a:prstGeom prst="rect">
            <a:avLst/>
          </a:prstGeom>
          <a:noFill/>
        </p:spPr>
        <p:txBody>
          <a:bodyPr wrap="square" rtlCol="0">
            <a:spAutoFit/>
          </a:bodyPr>
          <a:lstStyle/>
          <a:p>
            <a:r>
              <a:rPr lang="en-US" sz="1050" dirty="0"/>
              <a:t>Horizontal line</a:t>
            </a:r>
          </a:p>
        </p:txBody>
      </p:sp>
      <p:sp>
        <p:nvSpPr>
          <p:cNvPr id="29" name="TextBox 28">
            <a:extLst>
              <a:ext uri="{FF2B5EF4-FFF2-40B4-BE49-F238E27FC236}">
                <a16:creationId xmlns:a16="http://schemas.microsoft.com/office/drawing/2014/main" id="{73E9F82F-AA36-2742-80B1-B8818BF8BF70}"/>
              </a:ext>
            </a:extLst>
          </p:cNvPr>
          <p:cNvSpPr txBox="1"/>
          <p:nvPr/>
        </p:nvSpPr>
        <p:spPr>
          <a:xfrm>
            <a:off x="6163786" y="6285254"/>
            <a:ext cx="1364343" cy="253916"/>
          </a:xfrm>
          <a:prstGeom prst="rect">
            <a:avLst/>
          </a:prstGeom>
          <a:noFill/>
        </p:spPr>
        <p:txBody>
          <a:bodyPr wrap="square" rtlCol="0">
            <a:spAutoFit/>
          </a:bodyPr>
          <a:lstStyle/>
          <a:p>
            <a:r>
              <a:rPr lang="en-US" sz="1050" dirty="0"/>
              <a:t>Bold</a:t>
            </a:r>
          </a:p>
        </p:txBody>
      </p:sp>
      <p:cxnSp>
        <p:nvCxnSpPr>
          <p:cNvPr id="30" name="Straight Arrow Connector 29">
            <a:extLst>
              <a:ext uri="{FF2B5EF4-FFF2-40B4-BE49-F238E27FC236}">
                <a16:creationId xmlns:a16="http://schemas.microsoft.com/office/drawing/2014/main" id="{C67C7AAA-872D-AF48-B556-C305F27ADD0C}"/>
              </a:ext>
            </a:extLst>
          </p:cNvPr>
          <p:cNvCxnSpPr>
            <a:cxnSpLocks/>
          </p:cNvCxnSpPr>
          <p:nvPr/>
        </p:nvCxnSpPr>
        <p:spPr>
          <a:xfrm flipV="1">
            <a:off x="6408946" y="5864234"/>
            <a:ext cx="68432" cy="503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CBE48984-3221-6E4F-B86E-CD47BF4642E3}"/>
              </a:ext>
            </a:extLst>
          </p:cNvPr>
          <p:cNvSpPr txBox="1"/>
          <p:nvPr/>
        </p:nvSpPr>
        <p:spPr>
          <a:xfrm>
            <a:off x="1349828" y="3134003"/>
            <a:ext cx="1364343" cy="253916"/>
          </a:xfrm>
          <a:prstGeom prst="rect">
            <a:avLst/>
          </a:prstGeom>
          <a:noFill/>
        </p:spPr>
        <p:txBody>
          <a:bodyPr wrap="square" rtlCol="0">
            <a:spAutoFit/>
          </a:bodyPr>
          <a:lstStyle/>
          <a:p>
            <a:r>
              <a:rPr lang="en-US" sz="1050" dirty="0"/>
              <a:t>hyperlink</a:t>
            </a:r>
          </a:p>
        </p:txBody>
      </p:sp>
      <p:cxnSp>
        <p:nvCxnSpPr>
          <p:cNvPr id="33" name="Straight Arrow Connector 32">
            <a:extLst>
              <a:ext uri="{FF2B5EF4-FFF2-40B4-BE49-F238E27FC236}">
                <a16:creationId xmlns:a16="http://schemas.microsoft.com/office/drawing/2014/main" id="{81CF6C40-31FB-BC4E-B716-97459CF9BAD8}"/>
              </a:ext>
            </a:extLst>
          </p:cNvPr>
          <p:cNvCxnSpPr>
            <a:cxnSpLocks/>
          </p:cNvCxnSpPr>
          <p:nvPr/>
        </p:nvCxnSpPr>
        <p:spPr>
          <a:xfrm>
            <a:off x="2077803" y="3249944"/>
            <a:ext cx="392423" cy="11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940E45EE-A89A-6940-AFDA-0AE9201AD2E3}"/>
              </a:ext>
            </a:extLst>
          </p:cNvPr>
          <p:cNvSpPr txBox="1"/>
          <p:nvPr/>
        </p:nvSpPr>
        <p:spPr>
          <a:xfrm>
            <a:off x="5031403" y="2857597"/>
            <a:ext cx="799466" cy="253916"/>
          </a:xfrm>
          <a:prstGeom prst="rect">
            <a:avLst/>
          </a:prstGeom>
          <a:noFill/>
        </p:spPr>
        <p:txBody>
          <a:bodyPr wrap="square" rtlCol="0">
            <a:spAutoFit/>
          </a:bodyPr>
          <a:lstStyle/>
          <a:p>
            <a:r>
              <a:rPr lang="en-US" sz="1050" dirty="0"/>
              <a:t>Headers</a:t>
            </a:r>
          </a:p>
        </p:txBody>
      </p:sp>
      <p:cxnSp>
        <p:nvCxnSpPr>
          <p:cNvPr id="37" name="Straight Arrow Connector 36">
            <a:extLst>
              <a:ext uri="{FF2B5EF4-FFF2-40B4-BE49-F238E27FC236}">
                <a16:creationId xmlns:a16="http://schemas.microsoft.com/office/drawing/2014/main" id="{410AE63B-5897-A44A-8802-27DF8152C59B}"/>
              </a:ext>
            </a:extLst>
          </p:cNvPr>
          <p:cNvCxnSpPr>
            <a:cxnSpLocks/>
          </p:cNvCxnSpPr>
          <p:nvPr/>
        </p:nvCxnSpPr>
        <p:spPr>
          <a:xfrm flipH="1">
            <a:off x="5209073" y="3073909"/>
            <a:ext cx="52874" cy="4453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D8576BA4-E928-B844-BC1B-B836CE5739BD}"/>
              </a:ext>
            </a:extLst>
          </p:cNvPr>
          <p:cNvSpPr txBox="1"/>
          <p:nvPr/>
        </p:nvSpPr>
        <p:spPr>
          <a:xfrm>
            <a:off x="6113607" y="2780677"/>
            <a:ext cx="799466" cy="253916"/>
          </a:xfrm>
          <a:prstGeom prst="rect">
            <a:avLst/>
          </a:prstGeom>
          <a:noFill/>
        </p:spPr>
        <p:txBody>
          <a:bodyPr wrap="square" rtlCol="0">
            <a:spAutoFit/>
          </a:bodyPr>
          <a:lstStyle/>
          <a:p>
            <a:r>
              <a:rPr lang="en-US" sz="1050" dirty="0"/>
              <a:t>paragraph</a:t>
            </a:r>
          </a:p>
        </p:txBody>
      </p:sp>
      <p:cxnSp>
        <p:nvCxnSpPr>
          <p:cNvPr id="40" name="Straight Arrow Connector 39">
            <a:extLst>
              <a:ext uri="{FF2B5EF4-FFF2-40B4-BE49-F238E27FC236}">
                <a16:creationId xmlns:a16="http://schemas.microsoft.com/office/drawing/2014/main" id="{21F03EC1-CE5C-0B40-823D-5C55A4E7D061}"/>
              </a:ext>
            </a:extLst>
          </p:cNvPr>
          <p:cNvCxnSpPr>
            <a:cxnSpLocks/>
          </p:cNvCxnSpPr>
          <p:nvPr/>
        </p:nvCxnSpPr>
        <p:spPr>
          <a:xfrm>
            <a:off x="6408946" y="2997182"/>
            <a:ext cx="92913" cy="2527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68569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A307A-1C19-1844-AE6A-92E3F32C1DA5}"/>
              </a:ext>
            </a:extLst>
          </p:cNvPr>
          <p:cNvSpPr>
            <a:spLocks noGrp="1"/>
          </p:cNvSpPr>
          <p:nvPr>
            <p:ph type="title"/>
          </p:nvPr>
        </p:nvSpPr>
        <p:spPr/>
        <p:txBody>
          <a:bodyPr/>
          <a:lstStyle/>
          <a:p>
            <a:r>
              <a:rPr lang="en-US" dirty="0"/>
              <a:t>Control Widgets – what makes your dashboard interactive</a:t>
            </a:r>
          </a:p>
        </p:txBody>
      </p:sp>
      <p:sp>
        <p:nvSpPr>
          <p:cNvPr id="3" name="Slide Number Placeholder 2">
            <a:extLst>
              <a:ext uri="{FF2B5EF4-FFF2-40B4-BE49-F238E27FC236}">
                <a16:creationId xmlns:a16="http://schemas.microsoft.com/office/drawing/2014/main" id="{00E8D1D1-D86C-6C41-9DAF-1432EA3CC7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pic>
        <p:nvPicPr>
          <p:cNvPr id="7170" name="Picture 2" descr="Basic widgets">
            <a:extLst>
              <a:ext uri="{FF2B5EF4-FFF2-40B4-BE49-F238E27FC236}">
                <a16:creationId xmlns:a16="http://schemas.microsoft.com/office/drawing/2014/main" id="{FE8649EB-8D54-E849-A537-A56EE04F84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085" y="824781"/>
            <a:ext cx="7028971" cy="439310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a:extLst>
              <a:ext uri="{FF2B5EF4-FFF2-40B4-BE49-F238E27FC236}">
                <a16:creationId xmlns:a16="http://schemas.microsoft.com/office/drawing/2014/main" id="{95D8FF25-9518-ED4B-8D69-C1D6B734744F}"/>
              </a:ext>
            </a:extLst>
          </p:cNvPr>
          <p:cNvGraphicFramePr>
            <a:graphicFrameLocks noGrp="1"/>
          </p:cNvGraphicFramePr>
          <p:nvPr>
            <p:extLst>
              <p:ext uri="{D42A27DB-BD31-4B8C-83A1-F6EECF244321}">
                <p14:modId xmlns:p14="http://schemas.microsoft.com/office/powerpoint/2010/main" val="1260695780"/>
              </p:ext>
            </p:extLst>
          </p:nvPr>
        </p:nvGraphicFramePr>
        <p:xfrm>
          <a:off x="7410401" y="2317419"/>
          <a:ext cx="4640514" cy="4340786"/>
        </p:xfrm>
        <a:graphic>
          <a:graphicData uri="http://schemas.openxmlformats.org/drawingml/2006/table">
            <a:tbl>
              <a:tblPr/>
              <a:tblGrid>
                <a:gridCol w="1563486">
                  <a:extLst>
                    <a:ext uri="{9D8B030D-6E8A-4147-A177-3AD203B41FA5}">
                      <a16:colId xmlns:a16="http://schemas.microsoft.com/office/drawing/2014/main" val="2702114868"/>
                    </a:ext>
                  </a:extLst>
                </a:gridCol>
                <a:gridCol w="3077028">
                  <a:extLst>
                    <a:ext uri="{9D8B030D-6E8A-4147-A177-3AD203B41FA5}">
                      <a16:colId xmlns:a16="http://schemas.microsoft.com/office/drawing/2014/main" val="1950159848"/>
                    </a:ext>
                  </a:extLst>
                </a:gridCol>
              </a:tblGrid>
              <a:tr h="301082">
                <a:tc>
                  <a:txBody>
                    <a:bodyPr/>
                    <a:lstStyle/>
                    <a:p>
                      <a:pPr algn="l"/>
                      <a:r>
                        <a:rPr lang="en-US" sz="1100" b="1" dirty="0">
                          <a:solidFill>
                            <a:schemeClr val="bg1"/>
                          </a:solidFill>
                          <a:effectLst/>
                          <a:latin typeface="Courier" pitchFamily="2" charset="0"/>
                        </a:rPr>
                        <a:t>function</a:t>
                      </a:r>
                    </a:p>
                  </a:txBody>
                  <a:tcPr anchor="ctr">
                    <a:lnL>
                      <a:noFill/>
                    </a:lnL>
                    <a:lnR>
                      <a:noFill/>
                    </a:lnR>
                    <a:lnT>
                      <a:noFill/>
                    </a:lnT>
                    <a:lnB>
                      <a:noFill/>
                    </a:lnB>
                    <a:solidFill>
                      <a:schemeClr val="tx1"/>
                    </a:solidFill>
                  </a:tcPr>
                </a:tc>
                <a:tc>
                  <a:txBody>
                    <a:bodyPr/>
                    <a:lstStyle/>
                    <a:p>
                      <a:pPr algn="l"/>
                      <a:r>
                        <a:rPr lang="en-US" sz="1100" b="1" dirty="0">
                          <a:solidFill>
                            <a:schemeClr val="bg1"/>
                          </a:solidFill>
                          <a:effectLst/>
                        </a:rPr>
                        <a:t>widget</a:t>
                      </a:r>
                    </a:p>
                  </a:txBody>
                  <a:tcPr anchor="ctr">
                    <a:lnL>
                      <a:noFill/>
                    </a:lnL>
                    <a:lnR>
                      <a:noFill/>
                    </a:lnR>
                    <a:lnT>
                      <a:noFill/>
                    </a:lnT>
                    <a:lnB>
                      <a:noFill/>
                    </a:lnB>
                    <a:solidFill>
                      <a:schemeClr val="tx1"/>
                    </a:solidFill>
                  </a:tcPr>
                </a:tc>
                <a:extLst>
                  <a:ext uri="{0D108BD9-81ED-4DB2-BD59-A6C34878D82A}">
                    <a16:rowId xmlns:a16="http://schemas.microsoft.com/office/drawing/2014/main" val="4062750240"/>
                  </a:ext>
                </a:extLst>
              </a:tr>
              <a:tr h="301082">
                <a:tc>
                  <a:txBody>
                    <a:bodyPr/>
                    <a:lstStyle/>
                    <a:p>
                      <a:r>
                        <a:rPr lang="en-US" sz="1100">
                          <a:effectLst/>
                          <a:latin typeface="Courier" pitchFamily="2" charset="0"/>
                        </a:rPr>
                        <a:t>actionButton</a:t>
                      </a:r>
                    </a:p>
                  </a:txBody>
                  <a:tcPr anchor="ctr">
                    <a:lnL>
                      <a:noFill/>
                    </a:lnL>
                    <a:lnR>
                      <a:noFill/>
                    </a:lnR>
                    <a:lnT>
                      <a:noFill/>
                    </a:lnT>
                    <a:lnB>
                      <a:noFill/>
                    </a:lnB>
                    <a:solidFill>
                      <a:srgbClr val="FFFFFF"/>
                    </a:solidFill>
                  </a:tcPr>
                </a:tc>
                <a:tc>
                  <a:txBody>
                    <a:bodyPr/>
                    <a:lstStyle/>
                    <a:p>
                      <a:r>
                        <a:rPr lang="en-US" sz="1100">
                          <a:effectLst/>
                        </a:rPr>
                        <a:t>Action Button</a:t>
                      </a:r>
                    </a:p>
                  </a:txBody>
                  <a:tcPr anchor="ctr">
                    <a:lnL>
                      <a:noFill/>
                    </a:lnL>
                    <a:lnR>
                      <a:noFill/>
                    </a:lnR>
                    <a:lnT>
                      <a:noFill/>
                    </a:lnT>
                    <a:lnB>
                      <a:noFill/>
                    </a:lnB>
                    <a:solidFill>
                      <a:srgbClr val="FFFFFF"/>
                    </a:solidFill>
                  </a:tcPr>
                </a:tc>
                <a:extLst>
                  <a:ext uri="{0D108BD9-81ED-4DB2-BD59-A6C34878D82A}">
                    <a16:rowId xmlns:a16="http://schemas.microsoft.com/office/drawing/2014/main" val="3220520658"/>
                  </a:ext>
                </a:extLst>
              </a:tr>
              <a:tr h="301082">
                <a:tc>
                  <a:txBody>
                    <a:bodyPr/>
                    <a:lstStyle/>
                    <a:p>
                      <a:r>
                        <a:rPr lang="en-US" sz="1100">
                          <a:effectLst/>
                          <a:latin typeface="Courier" pitchFamily="2" charset="0"/>
                        </a:rPr>
                        <a:t>checkboxGroupInput</a:t>
                      </a:r>
                    </a:p>
                  </a:txBody>
                  <a:tcPr anchor="ctr">
                    <a:lnL>
                      <a:noFill/>
                    </a:lnL>
                    <a:lnR>
                      <a:noFill/>
                    </a:lnR>
                    <a:lnT>
                      <a:noFill/>
                    </a:lnT>
                    <a:lnB>
                      <a:noFill/>
                    </a:lnB>
                    <a:solidFill>
                      <a:srgbClr val="FFFFFF"/>
                    </a:solidFill>
                  </a:tcPr>
                </a:tc>
                <a:tc>
                  <a:txBody>
                    <a:bodyPr/>
                    <a:lstStyle/>
                    <a:p>
                      <a:r>
                        <a:rPr lang="en-US" sz="1100">
                          <a:effectLst/>
                        </a:rPr>
                        <a:t>A group of check boxes</a:t>
                      </a:r>
                    </a:p>
                  </a:txBody>
                  <a:tcPr anchor="ctr">
                    <a:lnL>
                      <a:noFill/>
                    </a:lnL>
                    <a:lnR>
                      <a:noFill/>
                    </a:lnR>
                    <a:lnT>
                      <a:noFill/>
                    </a:lnT>
                    <a:lnB>
                      <a:noFill/>
                    </a:lnB>
                    <a:solidFill>
                      <a:srgbClr val="FFFFFF"/>
                    </a:solidFill>
                  </a:tcPr>
                </a:tc>
                <a:extLst>
                  <a:ext uri="{0D108BD9-81ED-4DB2-BD59-A6C34878D82A}">
                    <a16:rowId xmlns:a16="http://schemas.microsoft.com/office/drawing/2014/main" val="3265442187"/>
                  </a:ext>
                </a:extLst>
              </a:tr>
              <a:tr h="301082">
                <a:tc>
                  <a:txBody>
                    <a:bodyPr/>
                    <a:lstStyle/>
                    <a:p>
                      <a:r>
                        <a:rPr lang="en-US" sz="1100">
                          <a:effectLst/>
                          <a:latin typeface="Courier" pitchFamily="2" charset="0"/>
                        </a:rPr>
                        <a:t>checkboxInput</a:t>
                      </a:r>
                    </a:p>
                  </a:txBody>
                  <a:tcPr anchor="ctr">
                    <a:lnL>
                      <a:noFill/>
                    </a:lnL>
                    <a:lnR>
                      <a:noFill/>
                    </a:lnR>
                    <a:lnT>
                      <a:noFill/>
                    </a:lnT>
                    <a:lnB>
                      <a:noFill/>
                    </a:lnB>
                    <a:solidFill>
                      <a:srgbClr val="FFFFFF"/>
                    </a:solidFill>
                  </a:tcPr>
                </a:tc>
                <a:tc>
                  <a:txBody>
                    <a:bodyPr/>
                    <a:lstStyle/>
                    <a:p>
                      <a:r>
                        <a:rPr lang="en-US" sz="1100">
                          <a:effectLst/>
                        </a:rPr>
                        <a:t>A single check box</a:t>
                      </a:r>
                    </a:p>
                  </a:txBody>
                  <a:tcPr anchor="ctr">
                    <a:lnL>
                      <a:noFill/>
                    </a:lnL>
                    <a:lnR>
                      <a:noFill/>
                    </a:lnR>
                    <a:lnT>
                      <a:noFill/>
                    </a:lnT>
                    <a:lnB>
                      <a:noFill/>
                    </a:lnB>
                    <a:solidFill>
                      <a:srgbClr val="FFFFFF"/>
                    </a:solidFill>
                  </a:tcPr>
                </a:tc>
                <a:extLst>
                  <a:ext uri="{0D108BD9-81ED-4DB2-BD59-A6C34878D82A}">
                    <a16:rowId xmlns:a16="http://schemas.microsoft.com/office/drawing/2014/main" val="3561829643"/>
                  </a:ext>
                </a:extLst>
              </a:tr>
              <a:tr h="301082">
                <a:tc>
                  <a:txBody>
                    <a:bodyPr/>
                    <a:lstStyle/>
                    <a:p>
                      <a:r>
                        <a:rPr lang="en-US" sz="1100" dirty="0" err="1">
                          <a:effectLst/>
                          <a:latin typeface="Courier" pitchFamily="2" charset="0"/>
                        </a:rPr>
                        <a:t>dateInput</a:t>
                      </a:r>
                      <a:endParaRPr lang="en-US" sz="1100" dirty="0">
                        <a:effectLst/>
                        <a:latin typeface="Courier" pitchFamily="2" charset="0"/>
                      </a:endParaRPr>
                    </a:p>
                  </a:txBody>
                  <a:tcPr anchor="ctr">
                    <a:lnL>
                      <a:noFill/>
                    </a:lnL>
                    <a:lnR>
                      <a:noFill/>
                    </a:lnR>
                    <a:lnT>
                      <a:noFill/>
                    </a:lnT>
                    <a:lnB>
                      <a:noFill/>
                    </a:lnB>
                    <a:solidFill>
                      <a:srgbClr val="FFFFFF"/>
                    </a:solidFill>
                  </a:tcPr>
                </a:tc>
                <a:tc>
                  <a:txBody>
                    <a:bodyPr/>
                    <a:lstStyle/>
                    <a:p>
                      <a:r>
                        <a:rPr lang="en-US" sz="1100" dirty="0">
                          <a:effectLst/>
                        </a:rPr>
                        <a:t>A calendar to aid date selection</a:t>
                      </a:r>
                    </a:p>
                  </a:txBody>
                  <a:tcPr anchor="ctr">
                    <a:lnL>
                      <a:noFill/>
                    </a:lnL>
                    <a:lnR>
                      <a:noFill/>
                    </a:lnR>
                    <a:lnT>
                      <a:noFill/>
                    </a:lnT>
                    <a:lnB>
                      <a:noFill/>
                    </a:lnB>
                    <a:solidFill>
                      <a:srgbClr val="FFFFFF"/>
                    </a:solidFill>
                  </a:tcPr>
                </a:tc>
                <a:extLst>
                  <a:ext uri="{0D108BD9-81ED-4DB2-BD59-A6C34878D82A}">
                    <a16:rowId xmlns:a16="http://schemas.microsoft.com/office/drawing/2014/main" val="2958327540"/>
                  </a:ext>
                </a:extLst>
              </a:tr>
              <a:tr h="301082">
                <a:tc>
                  <a:txBody>
                    <a:bodyPr/>
                    <a:lstStyle/>
                    <a:p>
                      <a:r>
                        <a:rPr lang="en-US" sz="1100" dirty="0" err="1">
                          <a:effectLst/>
                          <a:latin typeface="Courier" pitchFamily="2" charset="0"/>
                        </a:rPr>
                        <a:t>dateRangeInput</a:t>
                      </a:r>
                      <a:endParaRPr lang="en-US" sz="1100" dirty="0">
                        <a:effectLst/>
                        <a:latin typeface="Courier" pitchFamily="2" charset="0"/>
                      </a:endParaRPr>
                    </a:p>
                  </a:txBody>
                  <a:tcPr anchor="ctr">
                    <a:lnL>
                      <a:noFill/>
                    </a:lnL>
                    <a:lnR>
                      <a:noFill/>
                    </a:lnR>
                    <a:lnT>
                      <a:noFill/>
                    </a:lnT>
                    <a:lnB>
                      <a:noFill/>
                    </a:lnB>
                    <a:solidFill>
                      <a:srgbClr val="FFFFFF"/>
                    </a:solidFill>
                  </a:tcPr>
                </a:tc>
                <a:tc>
                  <a:txBody>
                    <a:bodyPr/>
                    <a:lstStyle/>
                    <a:p>
                      <a:r>
                        <a:rPr lang="en-US" sz="1100" dirty="0">
                          <a:effectLst/>
                        </a:rPr>
                        <a:t>A pair of calendars for selecting a date range</a:t>
                      </a:r>
                    </a:p>
                  </a:txBody>
                  <a:tcPr anchor="ctr">
                    <a:lnL>
                      <a:noFill/>
                    </a:lnL>
                    <a:lnR>
                      <a:noFill/>
                    </a:lnR>
                    <a:lnT>
                      <a:noFill/>
                    </a:lnT>
                    <a:lnB>
                      <a:noFill/>
                    </a:lnB>
                    <a:solidFill>
                      <a:srgbClr val="FFFFFF"/>
                    </a:solidFill>
                  </a:tcPr>
                </a:tc>
                <a:extLst>
                  <a:ext uri="{0D108BD9-81ED-4DB2-BD59-A6C34878D82A}">
                    <a16:rowId xmlns:a16="http://schemas.microsoft.com/office/drawing/2014/main" val="3742996761"/>
                  </a:ext>
                </a:extLst>
              </a:tr>
              <a:tr h="301082">
                <a:tc>
                  <a:txBody>
                    <a:bodyPr/>
                    <a:lstStyle/>
                    <a:p>
                      <a:r>
                        <a:rPr lang="en-US" sz="1100">
                          <a:effectLst/>
                          <a:latin typeface="Courier" pitchFamily="2" charset="0"/>
                        </a:rPr>
                        <a:t>fileInput</a:t>
                      </a:r>
                    </a:p>
                  </a:txBody>
                  <a:tcPr anchor="ctr">
                    <a:lnL>
                      <a:noFill/>
                    </a:lnL>
                    <a:lnR>
                      <a:noFill/>
                    </a:lnR>
                    <a:lnT>
                      <a:noFill/>
                    </a:lnT>
                    <a:lnB>
                      <a:noFill/>
                    </a:lnB>
                    <a:solidFill>
                      <a:srgbClr val="FFFFFF"/>
                    </a:solidFill>
                  </a:tcPr>
                </a:tc>
                <a:tc>
                  <a:txBody>
                    <a:bodyPr/>
                    <a:lstStyle/>
                    <a:p>
                      <a:r>
                        <a:rPr lang="en-US" sz="1100">
                          <a:effectLst/>
                        </a:rPr>
                        <a:t>A file upload control wizard</a:t>
                      </a:r>
                    </a:p>
                  </a:txBody>
                  <a:tcPr anchor="ctr">
                    <a:lnL>
                      <a:noFill/>
                    </a:lnL>
                    <a:lnR>
                      <a:noFill/>
                    </a:lnR>
                    <a:lnT>
                      <a:noFill/>
                    </a:lnT>
                    <a:lnB>
                      <a:noFill/>
                    </a:lnB>
                    <a:solidFill>
                      <a:srgbClr val="FFFFFF"/>
                    </a:solidFill>
                  </a:tcPr>
                </a:tc>
                <a:extLst>
                  <a:ext uri="{0D108BD9-81ED-4DB2-BD59-A6C34878D82A}">
                    <a16:rowId xmlns:a16="http://schemas.microsoft.com/office/drawing/2014/main" val="4043955194"/>
                  </a:ext>
                </a:extLst>
              </a:tr>
              <a:tr h="301082">
                <a:tc>
                  <a:txBody>
                    <a:bodyPr/>
                    <a:lstStyle/>
                    <a:p>
                      <a:r>
                        <a:rPr lang="en-US" sz="1100">
                          <a:effectLst/>
                          <a:latin typeface="Courier" pitchFamily="2" charset="0"/>
                        </a:rPr>
                        <a:t>helpText</a:t>
                      </a:r>
                    </a:p>
                  </a:txBody>
                  <a:tcPr anchor="ctr">
                    <a:lnL>
                      <a:noFill/>
                    </a:lnL>
                    <a:lnR>
                      <a:noFill/>
                    </a:lnR>
                    <a:lnT>
                      <a:noFill/>
                    </a:lnT>
                    <a:lnB>
                      <a:noFill/>
                    </a:lnB>
                    <a:solidFill>
                      <a:srgbClr val="FFFFFF"/>
                    </a:solidFill>
                  </a:tcPr>
                </a:tc>
                <a:tc>
                  <a:txBody>
                    <a:bodyPr/>
                    <a:lstStyle/>
                    <a:p>
                      <a:r>
                        <a:rPr lang="en-US" sz="1100">
                          <a:effectLst/>
                        </a:rPr>
                        <a:t>Help text that can be added to an input form</a:t>
                      </a:r>
                    </a:p>
                  </a:txBody>
                  <a:tcPr anchor="ctr">
                    <a:lnL>
                      <a:noFill/>
                    </a:lnL>
                    <a:lnR>
                      <a:noFill/>
                    </a:lnR>
                    <a:lnT>
                      <a:noFill/>
                    </a:lnT>
                    <a:lnB>
                      <a:noFill/>
                    </a:lnB>
                    <a:solidFill>
                      <a:srgbClr val="FFFFFF"/>
                    </a:solidFill>
                  </a:tcPr>
                </a:tc>
                <a:extLst>
                  <a:ext uri="{0D108BD9-81ED-4DB2-BD59-A6C34878D82A}">
                    <a16:rowId xmlns:a16="http://schemas.microsoft.com/office/drawing/2014/main" val="2615133613"/>
                  </a:ext>
                </a:extLst>
              </a:tr>
              <a:tr h="301082">
                <a:tc>
                  <a:txBody>
                    <a:bodyPr/>
                    <a:lstStyle/>
                    <a:p>
                      <a:r>
                        <a:rPr lang="en-US" sz="1100">
                          <a:effectLst/>
                          <a:latin typeface="Courier" pitchFamily="2" charset="0"/>
                        </a:rPr>
                        <a:t>numericInput</a:t>
                      </a:r>
                    </a:p>
                  </a:txBody>
                  <a:tcPr anchor="ctr">
                    <a:lnL>
                      <a:noFill/>
                    </a:lnL>
                    <a:lnR>
                      <a:noFill/>
                    </a:lnR>
                    <a:lnT>
                      <a:noFill/>
                    </a:lnT>
                    <a:lnB>
                      <a:noFill/>
                    </a:lnB>
                    <a:solidFill>
                      <a:srgbClr val="FFFFFF"/>
                    </a:solidFill>
                  </a:tcPr>
                </a:tc>
                <a:tc>
                  <a:txBody>
                    <a:bodyPr/>
                    <a:lstStyle/>
                    <a:p>
                      <a:r>
                        <a:rPr lang="en-US" sz="1100">
                          <a:effectLst/>
                        </a:rPr>
                        <a:t>A field to enter numbers</a:t>
                      </a:r>
                    </a:p>
                  </a:txBody>
                  <a:tcPr anchor="ctr">
                    <a:lnL>
                      <a:noFill/>
                    </a:lnL>
                    <a:lnR>
                      <a:noFill/>
                    </a:lnR>
                    <a:lnT>
                      <a:noFill/>
                    </a:lnT>
                    <a:lnB>
                      <a:noFill/>
                    </a:lnB>
                    <a:solidFill>
                      <a:srgbClr val="FFFFFF"/>
                    </a:solidFill>
                  </a:tcPr>
                </a:tc>
                <a:extLst>
                  <a:ext uri="{0D108BD9-81ED-4DB2-BD59-A6C34878D82A}">
                    <a16:rowId xmlns:a16="http://schemas.microsoft.com/office/drawing/2014/main" val="1598312636"/>
                  </a:ext>
                </a:extLst>
              </a:tr>
              <a:tr h="301082">
                <a:tc>
                  <a:txBody>
                    <a:bodyPr/>
                    <a:lstStyle/>
                    <a:p>
                      <a:r>
                        <a:rPr lang="en-US" sz="1100">
                          <a:effectLst/>
                          <a:latin typeface="Courier" pitchFamily="2" charset="0"/>
                        </a:rPr>
                        <a:t>radioButtons</a:t>
                      </a:r>
                    </a:p>
                  </a:txBody>
                  <a:tcPr anchor="ctr">
                    <a:lnL>
                      <a:noFill/>
                    </a:lnL>
                    <a:lnR>
                      <a:noFill/>
                    </a:lnR>
                    <a:lnT>
                      <a:noFill/>
                    </a:lnT>
                    <a:lnB>
                      <a:noFill/>
                    </a:lnB>
                    <a:solidFill>
                      <a:srgbClr val="FFFFFF"/>
                    </a:solidFill>
                  </a:tcPr>
                </a:tc>
                <a:tc>
                  <a:txBody>
                    <a:bodyPr/>
                    <a:lstStyle/>
                    <a:p>
                      <a:r>
                        <a:rPr lang="en-US" sz="1100">
                          <a:effectLst/>
                        </a:rPr>
                        <a:t>A set of radio buttons</a:t>
                      </a:r>
                    </a:p>
                  </a:txBody>
                  <a:tcPr anchor="ctr">
                    <a:lnL>
                      <a:noFill/>
                    </a:lnL>
                    <a:lnR>
                      <a:noFill/>
                    </a:lnR>
                    <a:lnT>
                      <a:noFill/>
                    </a:lnT>
                    <a:lnB>
                      <a:noFill/>
                    </a:lnB>
                    <a:solidFill>
                      <a:srgbClr val="FFFFFF"/>
                    </a:solidFill>
                  </a:tcPr>
                </a:tc>
                <a:extLst>
                  <a:ext uri="{0D108BD9-81ED-4DB2-BD59-A6C34878D82A}">
                    <a16:rowId xmlns:a16="http://schemas.microsoft.com/office/drawing/2014/main" val="2157435218"/>
                  </a:ext>
                </a:extLst>
              </a:tr>
              <a:tr h="301082">
                <a:tc>
                  <a:txBody>
                    <a:bodyPr/>
                    <a:lstStyle/>
                    <a:p>
                      <a:r>
                        <a:rPr lang="en-US" sz="1100">
                          <a:effectLst/>
                          <a:latin typeface="Courier" pitchFamily="2" charset="0"/>
                        </a:rPr>
                        <a:t>selectInput</a:t>
                      </a:r>
                    </a:p>
                  </a:txBody>
                  <a:tcPr anchor="ctr">
                    <a:lnL>
                      <a:noFill/>
                    </a:lnL>
                    <a:lnR>
                      <a:noFill/>
                    </a:lnR>
                    <a:lnT>
                      <a:noFill/>
                    </a:lnT>
                    <a:lnB>
                      <a:noFill/>
                    </a:lnB>
                    <a:solidFill>
                      <a:srgbClr val="FFFFFF"/>
                    </a:solidFill>
                  </a:tcPr>
                </a:tc>
                <a:tc>
                  <a:txBody>
                    <a:bodyPr/>
                    <a:lstStyle/>
                    <a:p>
                      <a:r>
                        <a:rPr lang="en-US" sz="1100">
                          <a:effectLst/>
                        </a:rPr>
                        <a:t>A box with choices to select from</a:t>
                      </a:r>
                    </a:p>
                  </a:txBody>
                  <a:tcPr anchor="ctr">
                    <a:lnL>
                      <a:noFill/>
                    </a:lnL>
                    <a:lnR>
                      <a:noFill/>
                    </a:lnR>
                    <a:lnT>
                      <a:noFill/>
                    </a:lnT>
                    <a:lnB>
                      <a:noFill/>
                    </a:lnB>
                    <a:solidFill>
                      <a:srgbClr val="FFFFFF"/>
                    </a:solidFill>
                  </a:tcPr>
                </a:tc>
                <a:extLst>
                  <a:ext uri="{0D108BD9-81ED-4DB2-BD59-A6C34878D82A}">
                    <a16:rowId xmlns:a16="http://schemas.microsoft.com/office/drawing/2014/main" val="3787364245"/>
                  </a:ext>
                </a:extLst>
              </a:tr>
              <a:tr h="301082">
                <a:tc>
                  <a:txBody>
                    <a:bodyPr/>
                    <a:lstStyle/>
                    <a:p>
                      <a:r>
                        <a:rPr lang="en-US" sz="1100">
                          <a:effectLst/>
                          <a:latin typeface="Courier" pitchFamily="2" charset="0"/>
                        </a:rPr>
                        <a:t>sliderInput</a:t>
                      </a:r>
                    </a:p>
                  </a:txBody>
                  <a:tcPr anchor="ctr">
                    <a:lnL>
                      <a:noFill/>
                    </a:lnL>
                    <a:lnR>
                      <a:noFill/>
                    </a:lnR>
                    <a:lnT>
                      <a:noFill/>
                    </a:lnT>
                    <a:lnB>
                      <a:noFill/>
                    </a:lnB>
                    <a:solidFill>
                      <a:srgbClr val="FFFFFF"/>
                    </a:solidFill>
                  </a:tcPr>
                </a:tc>
                <a:tc>
                  <a:txBody>
                    <a:bodyPr/>
                    <a:lstStyle/>
                    <a:p>
                      <a:r>
                        <a:rPr lang="en-US" sz="1100">
                          <a:effectLst/>
                        </a:rPr>
                        <a:t>A slider bar</a:t>
                      </a:r>
                    </a:p>
                  </a:txBody>
                  <a:tcPr anchor="ctr">
                    <a:lnL>
                      <a:noFill/>
                    </a:lnL>
                    <a:lnR>
                      <a:noFill/>
                    </a:lnR>
                    <a:lnT>
                      <a:noFill/>
                    </a:lnT>
                    <a:lnB>
                      <a:noFill/>
                    </a:lnB>
                    <a:solidFill>
                      <a:srgbClr val="FFFFFF"/>
                    </a:solidFill>
                  </a:tcPr>
                </a:tc>
                <a:extLst>
                  <a:ext uri="{0D108BD9-81ED-4DB2-BD59-A6C34878D82A}">
                    <a16:rowId xmlns:a16="http://schemas.microsoft.com/office/drawing/2014/main" val="3075208820"/>
                  </a:ext>
                </a:extLst>
              </a:tr>
              <a:tr h="301082">
                <a:tc>
                  <a:txBody>
                    <a:bodyPr/>
                    <a:lstStyle/>
                    <a:p>
                      <a:r>
                        <a:rPr lang="en-US" sz="1100">
                          <a:effectLst/>
                          <a:latin typeface="Courier" pitchFamily="2" charset="0"/>
                        </a:rPr>
                        <a:t>submitButton</a:t>
                      </a:r>
                    </a:p>
                  </a:txBody>
                  <a:tcPr anchor="ctr">
                    <a:lnL>
                      <a:noFill/>
                    </a:lnL>
                    <a:lnR>
                      <a:noFill/>
                    </a:lnR>
                    <a:lnT>
                      <a:noFill/>
                    </a:lnT>
                    <a:lnB>
                      <a:noFill/>
                    </a:lnB>
                    <a:solidFill>
                      <a:srgbClr val="FFFFFF"/>
                    </a:solidFill>
                  </a:tcPr>
                </a:tc>
                <a:tc>
                  <a:txBody>
                    <a:bodyPr/>
                    <a:lstStyle/>
                    <a:p>
                      <a:r>
                        <a:rPr lang="en-US" sz="1100">
                          <a:effectLst/>
                        </a:rPr>
                        <a:t>A submit button</a:t>
                      </a:r>
                    </a:p>
                  </a:txBody>
                  <a:tcPr anchor="ctr">
                    <a:lnL>
                      <a:noFill/>
                    </a:lnL>
                    <a:lnR>
                      <a:noFill/>
                    </a:lnR>
                    <a:lnT>
                      <a:noFill/>
                    </a:lnT>
                    <a:lnB>
                      <a:noFill/>
                    </a:lnB>
                    <a:solidFill>
                      <a:srgbClr val="FFFFFF"/>
                    </a:solidFill>
                  </a:tcPr>
                </a:tc>
                <a:extLst>
                  <a:ext uri="{0D108BD9-81ED-4DB2-BD59-A6C34878D82A}">
                    <a16:rowId xmlns:a16="http://schemas.microsoft.com/office/drawing/2014/main" val="2410644926"/>
                  </a:ext>
                </a:extLst>
              </a:tr>
              <a:tr h="301082">
                <a:tc>
                  <a:txBody>
                    <a:bodyPr/>
                    <a:lstStyle/>
                    <a:p>
                      <a:r>
                        <a:rPr lang="en-US" sz="1100" dirty="0" err="1">
                          <a:effectLst/>
                          <a:latin typeface="Courier" pitchFamily="2" charset="0"/>
                        </a:rPr>
                        <a:t>textInput</a:t>
                      </a:r>
                      <a:endParaRPr lang="en-US" sz="1100" dirty="0">
                        <a:effectLst/>
                        <a:latin typeface="Courier" pitchFamily="2" charset="0"/>
                      </a:endParaRPr>
                    </a:p>
                  </a:txBody>
                  <a:tcPr anchor="ctr">
                    <a:lnL>
                      <a:noFill/>
                    </a:lnL>
                    <a:lnR>
                      <a:noFill/>
                    </a:lnR>
                    <a:lnT>
                      <a:noFill/>
                    </a:lnT>
                    <a:lnB>
                      <a:noFill/>
                    </a:lnB>
                    <a:solidFill>
                      <a:srgbClr val="FFFFFF"/>
                    </a:solidFill>
                  </a:tcPr>
                </a:tc>
                <a:tc>
                  <a:txBody>
                    <a:bodyPr/>
                    <a:lstStyle/>
                    <a:p>
                      <a:r>
                        <a:rPr lang="en-US" sz="1100" dirty="0">
                          <a:effectLst/>
                        </a:rPr>
                        <a:t>A field to enter text</a:t>
                      </a:r>
                    </a:p>
                  </a:txBody>
                  <a:tcPr anchor="ctr">
                    <a:lnL>
                      <a:noFill/>
                    </a:lnL>
                    <a:lnR>
                      <a:noFill/>
                    </a:lnR>
                    <a:lnT>
                      <a:noFill/>
                    </a:lnT>
                    <a:lnB>
                      <a:noFill/>
                    </a:lnB>
                    <a:solidFill>
                      <a:srgbClr val="FFFFFF"/>
                    </a:solidFill>
                  </a:tcPr>
                </a:tc>
                <a:extLst>
                  <a:ext uri="{0D108BD9-81ED-4DB2-BD59-A6C34878D82A}">
                    <a16:rowId xmlns:a16="http://schemas.microsoft.com/office/drawing/2014/main" val="1668709683"/>
                  </a:ext>
                </a:extLst>
              </a:tr>
            </a:tbl>
          </a:graphicData>
        </a:graphic>
      </p:graphicFrame>
      <p:sp>
        <p:nvSpPr>
          <p:cNvPr id="5" name="Rectangle 4">
            <a:extLst>
              <a:ext uri="{FF2B5EF4-FFF2-40B4-BE49-F238E27FC236}">
                <a16:creationId xmlns:a16="http://schemas.microsoft.com/office/drawing/2014/main" id="{B43A9125-B28F-144C-8B1A-5797F58AC115}"/>
              </a:ext>
            </a:extLst>
          </p:cNvPr>
          <p:cNvSpPr/>
          <p:nvPr/>
        </p:nvSpPr>
        <p:spPr>
          <a:xfrm>
            <a:off x="141085" y="6323589"/>
            <a:ext cx="4233851" cy="307777"/>
          </a:xfrm>
          <a:prstGeom prst="rect">
            <a:avLst/>
          </a:prstGeom>
        </p:spPr>
        <p:txBody>
          <a:bodyPr wrap="none">
            <a:spAutoFit/>
          </a:bodyPr>
          <a:lstStyle/>
          <a:p>
            <a:r>
              <a:rPr lang="en-US" dirty="0">
                <a:hlinkClick r:id="rId4"/>
              </a:rPr>
              <a:t>https://</a:t>
            </a:r>
            <a:r>
              <a:rPr lang="en-US" dirty="0" err="1">
                <a:hlinkClick r:id="rId4"/>
              </a:rPr>
              <a:t>shiny.rstudio.com</a:t>
            </a:r>
            <a:r>
              <a:rPr lang="en-US" dirty="0">
                <a:hlinkClick r:id="rId4"/>
              </a:rPr>
              <a:t>/gallery/widget-</a:t>
            </a:r>
            <a:r>
              <a:rPr lang="en-US" dirty="0" err="1">
                <a:hlinkClick r:id="rId4"/>
              </a:rPr>
              <a:t>gallery.html</a:t>
            </a:r>
            <a:endParaRPr lang="en-US" dirty="0"/>
          </a:p>
        </p:txBody>
      </p:sp>
      <p:sp>
        <p:nvSpPr>
          <p:cNvPr id="6" name="TextBox 5">
            <a:extLst>
              <a:ext uri="{FF2B5EF4-FFF2-40B4-BE49-F238E27FC236}">
                <a16:creationId xmlns:a16="http://schemas.microsoft.com/office/drawing/2014/main" id="{AE464AFB-3EDB-634B-BCF4-6CA721828490}"/>
              </a:ext>
            </a:extLst>
          </p:cNvPr>
          <p:cNvSpPr txBox="1"/>
          <p:nvPr/>
        </p:nvSpPr>
        <p:spPr>
          <a:xfrm>
            <a:off x="7779657" y="824781"/>
            <a:ext cx="3980543" cy="738664"/>
          </a:xfrm>
          <a:prstGeom prst="rect">
            <a:avLst/>
          </a:prstGeom>
          <a:noFill/>
        </p:spPr>
        <p:txBody>
          <a:bodyPr wrap="square" rtlCol="0">
            <a:spAutoFit/>
          </a:bodyPr>
          <a:lstStyle/>
          <a:p>
            <a:r>
              <a:rPr lang="en-US" dirty="0"/>
              <a:t>Widgets need:</a:t>
            </a:r>
          </a:p>
          <a:p>
            <a:pPr marL="285750" indent="-285750">
              <a:buFont typeface="Arial" panose="020B0604020202020204" pitchFamily="34" charset="0"/>
              <a:buChar char="•"/>
            </a:pPr>
            <a:r>
              <a:rPr lang="en-US" dirty="0"/>
              <a:t>A name</a:t>
            </a:r>
          </a:p>
          <a:p>
            <a:pPr marL="285750" indent="-285750">
              <a:buFont typeface="Arial" panose="020B0604020202020204" pitchFamily="34" charset="0"/>
              <a:buChar char="•"/>
            </a:pPr>
            <a:r>
              <a:rPr lang="en-US" dirty="0"/>
              <a:t>A label</a:t>
            </a:r>
          </a:p>
        </p:txBody>
      </p:sp>
    </p:spTree>
    <p:extLst>
      <p:ext uri="{BB962C8B-B14F-4D97-AF65-F5344CB8AC3E}">
        <p14:creationId xmlns:p14="http://schemas.microsoft.com/office/powerpoint/2010/main" val="26259536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6DA1B-2AA6-4A4D-B2B5-736582FF2E81}"/>
              </a:ext>
            </a:extLst>
          </p:cNvPr>
          <p:cNvSpPr>
            <a:spLocks noGrp="1"/>
          </p:cNvSpPr>
          <p:nvPr>
            <p:ph type="title"/>
          </p:nvPr>
        </p:nvSpPr>
        <p:spPr/>
        <p:txBody>
          <a:bodyPr/>
          <a:lstStyle/>
          <a:p>
            <a:r>
              <a:rPr lang="en-US" dirty="0"/>
              <a:t>Outputs – your content</a:t>
            </a:r>
          </a:p>
        </p:txBody>
      </p:sp>
      <p:sp>
        <p:nvSpPr>
          <p:cNvPr id="3" name="Slide Number Placeholder 2">
            <a:extLst>
              <a:ext uri="{FF2B5EF4-FFF2-40B4-BE49-F238E27FC236}">
                <a16:creationId xmlns:a16="http://schemas.microsoft.com/office/drawing/2014/main" id="{19948ADB-F49D-0048-A94C-E0756A97907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graphicFrame>
        <p:nvGraphicFramePr>
          <p:cNvPr id="4" name="Table 3">
            <a:extLst>
              <a:ext uri="{FF2B5EF4-FFF2-40B4-BE49-F238E27FC236}">
                <a16:creationId xmlns:a16="http://schemas.microsoft.com/office/drawing/2014/main" id="{FF38155C-8AA6-3242-8104-06A4A60BF8CD}"/>
              </a:ext>
            </a:extLst>
          </p:cNvPr>
          <p:cNvGraphicFramePr>
            <a:graphicFrameLocks noGrp="1"/>
          </p:cNvGraphicFramePr>
          <p:nvPr>
            <p:extLst>
              <p:ext uri="{D42A27DB-BD31-4B8C-83A1-F6EECF244321}">
                <p14:modId xmlns:p14="http://schemas.microsoft.com/office/powerpoint/2010/main" val="2375233710"/>
              </p:ext>
            </p:extLst>
          </p:nvPr>
        </p:nvGraphicFramePr>
        <p:xfrm>
          <a:off x="340181" y="2548577"/>
          <a:ext cx="6187619" cy="2438400"/>
        </p:xfrm>
        <a:graphic>
          <a:graphicData uri="http://schemas.openxmlformats.org/drawingml/2006/table">
            <a:tbl>
              <a:tblPr/>
              <a:tblGrid>
                <a:gridCol w="2589885">
                  <a:extLst>
                    <a:ext uri="{9D8B030D-6E8A-4147-A177-3AD203B41FA5}">
                      <a16:colId xmlns:a16="http://schemas.microsoft.com/office/drawing/2014/main" val="3280948021"/>
                    </a:ext>
                  </a:extLst>
                </a:gridCol>
                <a:gridCol w="1956715">
                  <a:extLst>
                    <a:ext uri="{9D8B030D-6E8A-4147-A177-3AD203B41FA5}">
                      <a16:colId xmlns:a16="http://schemas.microsoft.com/office/drawing/2014/main" val="104141157"/>
                    </a:ext>
                  </a:extLst>
                </a:gridCol>
                <a:gridCol w="1641019">
                  <a:extLst>
                    <a:ext uri="{9D8B030D-6E8A-4147-A177-3AD203B41FA5}">
                      <a16:colId xmlns:a16="http://schemas.microsoft.com/office/drawing/2014/main" val="1362203572"/>
                    </a:ext>
                  </a:extLst>
                </a:gridCol>
              </a:tblGrid>
              <a:tr h="0">
                <a:tc>
                  <a:txBody>
                    <a:bodyPr/>
                    <a:lstStyle/>
                    <a:p>
                      <a:pPr algn="l"/>
                      <a:r>
                        <a:rPr lang="en-US" b="1" dirty="0">
                          <a:solidFill>
                            <a:schemeClr val="bg1"/>
                          </a:solidFill>
                          <a:effectLst/>
                          <a:latin typeface="Courier" pitchFamily="2" charset="0"/>
                        </a:rPr>
                        <a:t>Output UI function</a:t>
                      </a:r>
                    </a:p>
                  </a:txBody>
                  <a:tcPr anchor="ctr">
                    <a:lnL>
                      <a:noFill/>
                    </a:lnL>
                    <a:lnR>
                      <a:noFill/>
                    </a:lnR>
                    <a:lnT>
                      <a:noFill/>
                    </a:lnT>
                    <a:lnB>
                      <a:noFill/>
                    </a:lnB>
                    <a:solidFill>
                      <a:schemeClr val="tx1"/>
                    </a:solidFill>
                  </a:tcPr>
                </a:tc>
                <a:tc>
                  <a:txBody>
                    <a:bodyPr/>
                    <a:lstStyle/>
                    <a:p>
                      <a:pPr algn="l"/>
                      <a:r>
                        <a:rPr lang="en-US" b="1" dirty="0">
                          <a:solidFill>
                            <a:schemeClr val="bg1"/>
                          </a:solidFill>
                          <a:effectLst/>
                          <a:latin typeface="Courier" pitchFamily="2" charset="0"/>
                        </a:rPr>
                        <a:t>Server function</a:t>
                      </a:r>
                    </a:p>
                  </a:txBody>
                  <a:tcPr anchor="ctr">
                    <a:lnL>
                      <a:noFill/>
                    </a:lnL>
                    <a:lnR>
                      <a:noFill/>
                    </a:lnR>
                    <a:lnT>
                      <a:noFill/>
                    </a:lnT>
                    <a:lnB>
                      <a:noFill/>
                    </a:lnB>
                    <a:solidFill>
                      <a:schemeClr val="tx1"/>
                    </a:solidFill>
                  </a:tcPr>
                </a:tc>
                <a:tc>
                  <a:txBody>
                    <a:bodyPr/>
                    <a:lstStyle/>
                    <a:p>
                      <a:pPr algn="l"/>
                      <a:r>
                        <a:rPr lang="en-US" b="1" dirty="0">
                          <a:solidFill>
                            <a:schemeClr val="bg1"/>
                          </a:solidFill>
                          <a:effectLst/>
                        </a:rPr>
                        <a:t>Creates</a:t>
                      </a:r>
                    </a:p>
                  </a:txBody>
                  <a:tcPr anchor="ctr">
                    <a:lnL>
                      <a:noFill/>
                    </a:lnL>
                    <a:lnR>
                      <a:noFill/>
                    </a:lnR>
                    <a:lnT>
                      <a:noFill/>
                    </a:lnT>
                    <a:lnB>
                      <a:noFill/>
                    </a:lnB>
                    <a:solidFill>
                      <a:schemeClr val="tx1"/>
                    </a:solidFill>
                  </a:tcPr>
                </a:tc>
                <a:extLst>
                  <a:ext uri="{0D108BD9-81ED-4DB2-BD59-A6C34878D82A}">
                    <a16:rowId xmlns:a16="http://schemas.microsoft.com/office/drawing/2014/main" val="1341110427"/>
                  </a:ext>
                </a:extLst>
              </a:tr>
              <a:tr h="0">
                <a:tc>
                  <a:txBody>
                    <a:bodyPr/>
                    <a:lstStyle/>
                    <a:p>
                      <a:r>
                        <a:rPr lang="en-US">
                          <a:effectLst/>
                          <a:latin typeface="Courier" pitchFamily="2" charset="0"/>
                        </a:rPr>
                        <a:t>dataTableOutput</a:t>
                      </a:r>
                    </a:p>
                  </a:txBody>
                  <a:tcPr anchor="ctr">
                    <a:lnL>
                      <a:noFill/>
                    </a:lnL>
                    <a:lnR>
                      <a:noFill/>
                    </a:lnR>
                    <a:lnT>
                      <a:noFill/>
                    </a:lnT>
                    <a:lnB>
                      <a:noFill/>
                    </a:lnB>
                    <a:solidFill>
                      <a:srgbClr val="FFFFFF"/>
                    </a:solidFill>
                  </a:tcPr>
                </a:tc>
                <a:tc>
                  <a:txBody>
                    <a:bodyPr/>
                    <a:lstStyle/>
                    <a:p>
                      <a:r>
                        <a:rPr lang="en-US" dirty="0" err="1">
                          <a:effectLst/>
                          <a:latin typeface="Courier" pitchFamily="2" charset="0"/>
                        </a:rPr>
                        <a:t>renderDataTable</a:t>
                      </a:r>
                      <a:endParaRPr lang="en-US" dirty="0">
                        <a:effectLst/>
                        <a:latin typeface="Courier" pitchFamily="2" charset="0"/>
                      </a:endParaRPr>
                    </a:p>
                  </a:txBody>
                  <a:tcPr anchor="ctr">
                    <a:lnL>
                      <a:noFill/>
                    </a:lnL>
                    <a:lnR>
                      <a:noFill/>
                    </a:lnR>
                    <a:lnT>
                      <a:noFill/>
                    </a:lnT>
                    <a:lnB>
                      <a:noFill/>
                    </a:lnB>
                    <a:solidFill>
                      <a:srgbClr val="FFFFFF"/>
                    </a:solidFill>
                  </a:tcPr>
                </a:tc>
                <a:tc>
                  <a:txBody>
                    <a:bodyPr/>
                    <a:lstStyle/>
                    <a:p>
                      <a:r>
                        <a:rPr lang="en-US">
                          <a:effectLst/>
                        </a:rPr>
                        <a:t>DataTable</a:t>
                      </a:r>
                    </a:p>
                  </a:txBody>
                  <a:tcPr anchor="ctr">
                    <a:lnL>
                      <a:noFill/>
                    </a:lnL>
                    <a:lnR>
                      <a:noFill/>
                    </a:lnR>
                    <a:lnT>
                      <a:noFill/>
                    </a:lnT>
                    <a:lnB>
                      <a:noFill/>
                    </a:lnB>
                    <a:solidFill>
                      <a:srgbClr val="FFFFFF"/>
                    </a:solidFill>
                  </a:tcPr>
                </a:tc>
                <a:extLst>
                  <a:ext uri="{0D108BD9-81ED-4DB2-BD59-A6C34878D82A}">
                    <a16:rowId xmlns:a16="http://schemas.microsoft.com/office/drawing/2014/main" val="1710000806"/>
                  </a:ext>
                </a:extLst>
              </a:tr>
              <a:tr h="0">
                <a:tc>
                  <a:txBody>
                    <a:bodyPr/>
                    <a:lstStyle/>
                    <a:p>
                      <a:r>
                        <a:rPr lang="en-US">
                          <a:effectLst/>
                          <a:latin typeface="Courier" pitchFamily="2" charset="0"/>
                        </a:rPr>
                        <a:t>htmlOutput</a:t>
                      </a:r>
                    </a:p>
                  </a:txBody>
                  <a:tcPr anchor="ctr">
                    <a:lnL>
                      <a:noFill/>
                    </a:lnL>
                    <a:lnR>
                      <a:noFill/>
                    </a:lnR>
                    <a:lnT>
                      <a:noFill/>
                    </a:lnT>
                    <a:lnB>
                      <a:noFill/>
                    </a:lnB>
                    <a:solidFill>
                      <a:srgbClr val="FFFFFF"/>
                    </a:solidFill>
                  </a:tcPr>
                </a:tc>
                <a:tc>
                  <a:txBody>
                    <a:bodyPr/>
                    <a:lstStyle/>
                    <a:p>
                      <a:r>
                        <a:rPr lang="en-US" dirty="0" err="1">
                          <a:effectLst/>
                          <a:latin typeface="Courier" pitchFamily="2" charset="0"/>
                        </a:rPr>
                        <a:t>renderUI</a:t>
                      </a:r>
                      <a:endParaRPr lang="en-US" dirty="0">
                        <a:effectLst/>
                        <a:latin typeface="Courier" pitchFamily="2" charset="0"/>
                      </a:endParaRPr>
                    </a:p>
                  </a:txBody>
                  <a:tcPr anchor="ctr">
                    <a:lnL>
                      <a:noFill/>
                    </a:lnL>
                    <a:lnR>
                      <a:noFill/>
                    </a:lnR>
                    <a:lnT>
                      <a:noFill/>
                    </a:lnT>
                    <a:lnB>
                      <a:noFill/>
                    </a:lnB>
                    <a:solidFill>
                      <a:srgbClr val="FFFFFF"/>
                    </a:solidFill>
                  </a:tcPr>
                </a:tc>
                <a:tc>
                  <a:txBody>
                    <a:bodyPr/>
                    <a:lstStyle/>
                    <a:p>
                      <a:r>
                        <a:rPr lang="en-US">
                          <a:effectLst/>
                        </a:rPr>
                        <a:t>raw HTML</a:t>
                      </a:r>
                    </a:p>
                  </a:txBody>
                  <a:tcPr anchor="ctr">
                    <a:lnL>
                      <a:noFill/>
                    </a:lnL>
                    <a:lnR>
                      <a:noFill/>
                    </a:lnR>
                    <a:lnT>
                      <a:noFill/>
                    </a:lnT>
                    <a:lnB>
                      <a:noFill/>
                    </a:lnB>
                    <a:solidFill>
                      <a:srgbClr val="FFFFFF"/>
                    </a:solidFill>
                  </a:tcPr>
                </a:tc>
                <a:extLst>
                  <a:ext uri="{0D108BD9-81ED-4DB2-BD59-A6C34878D82A}">
                    <a16:rowId xmlns:a16="http://schemas.microsoft.com/office/drawing/2014/main" val="1589852859"/>
                  </a:ext>
                </a:extLst>
              </a:tr>
              <a:tr h="0">
                <a:tc>
                  <a:txBody>
                    <a:bodyPr/>
                    <a:lstStyle/>
                    <a:p>
                      <a:r>
                        <a:rPr lang="en-US">
                          <a:effectLst/>
                          <a:latin typeface="Courier" pitchFamily="2" charset="0"/>
                        </a:rPr>
                        <a:t>imageOutput</a:t>
                      </a:r>
                    </a:p>
                  </a:txBody>
                  <a:tcPr anchor="ctr">
                    <a:lnL>
                      <a:noFill/>
                    </a:lnL>
                    <a:lnR>
                      <a:noFill/>
                    </a:lnR>
                    <a:lnT>
                      <a:noFill/>
                    </a:lnT>
                    <a:lnB>
                      <a:noFill/>
                    </a:lnB>
                    <a:solidFill>
                      <a:srgbClr val="FFFFFF"/>
                    </a:solidFill>
                  </a:tcPr>
                </a:tc>
                <a:tc>
                  <a:txBody>
                    <a:bodyPr/>
                    <a:lstStyle/>
                    <a:p>
                      <a:r>
                        <a:rPr lang="en-US" dirty="0" err="1">
                          <a:effectLst/>
                          <a:latin typeface="Courier" pitchFamily="2" charset="0"/>
                        </a:rPr>
                        <a:t>renderImage</a:t>
                      </a:r>
                      <a:endParaRPr lang="en-US" dirty="0">
                        <a:effectLst/>
                        <a:latin typeface="Courier" pitchFamily="2" charset="0"/>
                      </a:endParaRPr>
                    </a:p>
                  </a:txBody>
                  <a:tcPr anchor="ctr">
                    <a:lnL>
                      <a:noFill/>
                    </a:lnL>
                    <a:lnR>
                      <a:noFill/>
                    </a:lnR>
                    <a:lnT>
                      <a:noFill/>
                    </a:lnT>
                    <a:lnB>
                      <a:noFill/>
                    </a:lnB>
                    <a:solidFill>
                      <a:srgbClr val="FFFFFF"/>
                    </a:solidFill>
                  </a:tcPr>
                </a:tc>
                <a:tc>
                  <a:txBody>
                    <a:bodyPr/>
                    <a:lstStyle/>
                    <a:p>
                      <a:r>
                        <a:rPr lang="en-US" dirty="0">
                          <a:effectLst/>
                        </a:rPr>
                        <a:t>image</a:t>
                      </a:r>
                    </a:p>
                  </a:txBody>
                  <a:tcPr anchor="ctr">
                    <a:lnL>
                      <a:noFill/>
                    </a:lnL>
                    <a:lnR>
                      <a:noFill/>
                    </a:lnR>
                    <a:lnT>
                      <a:noFill/>
                    </a:lnT>
                    <a:lnB>
                      <a:noFill/>
                    </a:lnB>
                    <a:solidFill>
                      <a:srgbClr val="FFFFFF"/>
                    </a:solidFill>
                  </a:tcPr>
                </a:tc>
                <a:extLst>
                  <a:ext uri="{0D108BD9-81ED-4DB2-BD59-A6C34878D82A}">
                    <a16:rowId xmlns:a16="http://schemas.microsoft.com/office/drawing/2014/main" val="3948293173"/>
                  </a:ext>
                </a:extLst>
              </a:tr>
              <a:tr h="0">
                <a:tc>
                  <a:txBody>
                    <a:bodyPr/>
                    <a:lstStyle/>
                    <a:p>
                      <a:r>
                        <a:rPr lang="en-US">
                          <a:effectLst/>
                          <a:latin typeface="Courier" pitchFamily="2" charset="0"/>
                        </a:rPr>
                        <a:t>plotOutput</a:t>
                      </a:r>
                    </a:p>
                  </a:txBody>
                  <a:tcPr anchor="ctr">
                    <a:lnL>
                      <a:noFill/>
                    </a:lnL>
                    <a:lnR>
                      <a:noFill/>
                    </a:lnR>
                    <a:lnT>
                      <a:noFill/>
                    </a:lnT>
                    <a:lnB>
                      <a:noFill/>
                    </a:lnB>
                    <a:solidFill>
                      <a:srgbClr val="FFFFFF"/>
                    </a:solidFill>
                  </a:tcPr>
                </a:tc>
                <a:tc>
                  <a:txBody>
                    <a:bodyPr/>
                    <a:lstStyle/>
                    <a:p>
                      <a:r>
                        <a:rPr lang="en-US" dirty="0" err="1">
                          <a:effectLst/>
                          <a:latin typeface="Courier" pitchFamily="2" charset="0"/>
                        </a:rPr>
                        <a:t>renderPlot</a:t>
                      </a:r>
                      <a:endParaRPr lang="en-US" dirty="0">
                        <a:effectLst/>
                        <a:latin typeface="Courier" pitchFamily="2" charset="0"/>
                      </a:endParaRPr>
                    </a:p>
                  </a:txBody>
                  <a:tcPr anchor="ctr">
                    <a:lnL>
                      <a:noFill/>
                    </a:lnL>
                    <a:lnR>
                      <a:noFill/>
                    </a:lnR>
                    <a:lnT>
                      <a:noFill/>
                    </a:lnT>
                    <a:lnB>
                      <a:noFill/>
                    </a:lnB>
                    <a:solidFill>
                      <a:srgbClr val="FFFFFF"/>
                    </a:solidFill>
                  </a:tcPr>
                </a:tc>
                <a:tc>
                  <a:txBody>
                    <a:bodyPr/>
                    <a:lstStyle/>
                    <a:p>
                      <a:r>
                        <a:rPr lang="en-US">
                          <a:effectLst/>
                        </a:rPr>
                        <a:t>plot</a:t>
                      </a:r>
                    </a:p>
                  </a:txBody>
                  <a:tcPr anchor="ctr">
                    <a:lnL>
                      <a:noFill/>
                    </a:lnL>
                    <a:lnR>
                      <a:noFill/>
                    </a:lnR>
                    <a:lnT>
                      <a:noFill/>
                    </a:lnT>
                    <a:lnB>
                      <a:noFill/>
                    </a:lnB>
                    <a:solidFill>
                      <a:srgbClr val="FFFFFF"/>
                    </a:solidFill>
                  </a:tcPr>
                </a:tc>
                <a:extLst>
                  <a:ext uri="{0D108BD9-81ED-4DB2-BD59-A6C34878D82A}">
                    <a16:rowId xmlns:a16="http://schemas.microsoft.com/office/drawing/2014/main" val="2099131527"/>
                  </a:ext>
                </a:extLst>
              </a:tr>
              <a:tr h="0">
                <a:tc>
                  <a:txBody>
                    <a:bodyPr/>
                    <a:lstStyle/>
                    <a:p>
                      <a:r>
                        <a:rPr lang="en-US">
                          <a:effectLst/>
                          <a:latin typeface="Courier" pitchFamily="2" charset="0"/>
                        </a:rPr>
                        <a:t>tableOutput</a:t>
                      </a:r>
                    </a:p>
                  </a:txBody>
                  <a:tcPr anchor="ctr">
                    <a:lnL>
                      <a:noFill/>
                    </a:lnL>
                    <a:lnR>
                      <a:noFill/>
                    </a:lnR>
                    <a:lnT>
                      <a:noFill/>
                    </a:lnT>
                    <a:lnB>
                      <a:noFill/>
                    </a:lnB>
                    <a:solidFill>
                      <a:srgbClr val="FFFFFF"/>
                    </a:solidFill>
                  </a:tcPr>
                </a:tc>
                <a:tc>
                  <a:txBody>
                    <a:bodyPr/>
                    <a:lstStyle/>
                    <a:p>
                      <a:r>
                        <a:rPr lang="en-US" dirty="0" err="1">
                          <a:effectLst/>
                          <a:latin typeface="Courier" pitchFamily="2" charset="0"/>
                        </a:rPr>
                        <a:t>renderTable</a:t>
                      </a:r>
                      <a:endParaRPr lang="en-US" dirty="0">
                        <a:effectLst/>
                        <a:latin typeface="Courier" pitchFamily="2" charset="0"/>
                      </a:endParaRPr>
                    </a:p>
                  </a:txBody>
                  <a:tcPr anchor="ctr">
                    <a:lnL>
                      <a:noFill/>
                    </a:lnL>
                    <a:lnR>
                      <a:noFill/>
                    </a:lnR>
                    <a:lnT>
                      <a:noFill/>
                    </a:lnT>
                    <a:lnB>
                      <a:noFill/>
                    </a:lnB>
                    <a:solidFill>
                      <a:srgbClr val="FFFFFF"/>
                    </a:solidFill>
                  </a:tcPr>
                </a:tc>
                <a:tc>
                  <a:txBody>
                    <a:bodyPr/>
                    <a:lstStyle/>
                    <a:p>
                      <a:r>
                        <a:rPr lang="en-US">
                          <a:effectLst/>
                        </a:rPr>
                        <a:t>table</a:t>
                      </a:r>
                    </a:p>
                  </a:txBody>
                  <a:tcPr anchor="ctr">
                    <a:lnL>
                      <a:noFill/>
                    </a:lnL>
                    <a:lnR>
                      <a:noFill/>
                    </a:lnR>
                    <a:lnT>
                      <a:noFill/>
                    </a:lnT>
                    <a:lnB>
                      <a:noFill/>
                    </a:lnB>
                    <a:solidFill>
                      <a:srgbClr val="FFFFFF"/>
                    </a:solidFill>
                  </a:tcPr>
                </a:tc>
                <a:extLst>
                  <a:ext uri="{0D108BD9-81ED-4DB2-BD59-A6C34878D82A}">
                    <a16:rowId xmlns:a16="http://schemas.microsoft.com/office/drawing/2014/main" val="1643785232"/>
                  </a:ext>
                </a:extLst>
              </a:tr>
              <a:tr h="0">
                <a:tc>
                  <a:txBody>
                    <a:bodyPr/>
                    <a:lstStyle/>
                    <a:p>
                      <a:r>
                        <a:rPr lang="en-US">
                          <a:effectLst/>
                          <a:latin typeface="Courier" pitchFamily="2" charset="0"/>
                        </a:rPr>
                        <a:t>textOutput</a:t>
                      </a:r>
                    </a:p>
                  </a:txBody>
                  <a:tcPr anchor="ctr">
                    <a:lnL>
                      <a:noFill/>
                    </a:lnL>
                    <a:lnR>
                      <a:noFill/>
                    </a:lnR>
                    <a:lnT>
                      <a:noFill/>
                    </a:lnT>
                    <a:lnB>
                      <a:noFill/>
                    </a:lnB>
                    <a:solidFill>
                      <a:srgbClr val="FFFFFF"/>
                    </a:solidFill>
                  </a:tcPr>
                </a:tc>
                <a:tc>
                  <a:txBody>
                    <a:bodyPr/>
                    <a:lstStyle/>
                    <a:p>
                      <a:r>
                        <a:rPr lang="en-US" dirty="0" err="1">
                          <a:effectLst/>
                          <a:latin typeface="Courier" pitchFamily="2" charset="0"/>
                        </a:rPr>
                        <a:t>renderText</a:t>
                      </a:r>
                      <a:endParaRPr lang="en-US" dirty="0">
                        <a:effectLst/>
                        <a:latin typeface="Courier" pitchFamily="2" charset="0"/>
                      </a:endParaRPr>
                    </a:p>
                  </a:txBody>
                  <a:tcPr anchor="ctr">
                    <a:lnL>
                      <a:noFill/>
                    </a:lnL>
                    <a:lnR>
                      <a:noFill/>
                    </a:lnR>
                    <a:lnT>
                      <a:noFill/>
                    </a:lnT>
                    <a:lnB>
                      <a:noFill/>
                    </a:lnB>
                    <a:solidFill>
                      <a:srgbClr val="FFFFFF"/>
                    </a:solidFill>
                  </a:tcPr>
                </a:tc>
                <a:tc>
                  <a:txBody>
                    <a:bodyPr/>
                    <a:lstStyle/>
                    <a:p>
                      <a:r>
                        <a:rPr lang="en-US">
                          <a:effectLst/>
                        </a:rPr>
                        <a:t>text</a:t>
                      </a:r>
                    </a:p>
                  </a:txBody>
                  <a:tcPr anchor="ctr">
                    <a:lnL>
                      <a:noFill/>
                    </a:lnL>
                    <a:lnR>
                      <a:noFill/>
                    </a:lnR>
                    <a:lnT>
                      <a:noFill/>
                    </a:lnT>
                    <a:lnB>
                      <a:noFill/>
                    </a:lnB>
                    <a:solidFill>
                      <a:srgbClr val="FFFFFF"/>
                    </a:solidFill>
                  </a:tcPr>
                </a:tc>
                <a:extLst>
                  <a:ext uri="{0D108BD9-81ED-4DB2-BD59-A6C34878D82A}">
                    <a16:rowId xmlns:a16="http://schemas.microsoft.com/office/drawing/2014/main" val="2223067455"/>
                  </a:ext>
                </a:extLst>
              </a:tr>
              <a:tr h="0">
                <a:tc>
                  <a:txBody>
                    <a:bodyPr/>
                    <a:lstStyle/>
                    <a:p>
                      <a:r>
                        <a:rPr lang="en-US">
                          <a:effectLst/>
                          <a:latin typeface="Courier" pitchFamily="2" charset="0"/>
                        </a:rPr>
                        <a:t>uiOutput</a:t>
                      </a:r>
                    </a:p>
                  </a:txBody>
                  <a:tcPr anchor="ctr">
                    <a:lnL>
                      <a:noFill/>
                    </a:lnL>
                    <a:lnR>
                      <a:noFill/>
                    </a:lnR>
                    <a:lnT>
                      <a:noFill/>
                    </a:lnT>
                    <a:lnB>
                      <a:noFill/>
                    </a:lnB>
                    <a:solidFill>
                      <a:srgbClr val="FFFFFF"/>
                    </a:solidFill>
                  </a:tcPr>
                </a:tc>
                <a:tc>
                  <a:txBody>
                    <a:bodyPr/>
                    <a:lstStyle/>
                    <a:p>
                      <a:r>
                        <a:rPr lang="en-US" dirty="0" err="1">
                          <a:effectLst/>
                          <a:latin typeface="Courier" pitchFamily="2" charset="0"/>
                        </a:rPr>
                        <a:t>renderUI</a:t>
                      </a:r>
                      <a:endParaRPr lang="en-US" dirty="0">
                        <a:effectLst/>
                        <a:latin typeface="Courier" pitchFamily="2" charset="0"/>
                      </a:endParaRPr>
                    </a:p>
                  </a:txBody>
                  <a:tcPr anchor="ctr">
                    <a:lnL>
                      <a:noFill/>
                    </a:lnL>
                    <a:lnR>
                      <a:noFill/>
                    </a:lnR>
                    <a:lnT>
                      <a:noFill/>
                    </a:lnT>
                    <a:lnB>
                      <a:noFill/>
                    </a:lnB>
                    <a:solidFill>
                      <a:srgbClr val="FFFFFF"/>
                    </a:solidFill>
                  </a:tcPr>
                </a:tc>
                <a:tc>
                  <a:txBody>
                    <a:bodyPr/>
                    <a:lstStyle/>
                    <a:p>
                      <a:r>
                        <a:rPr lang="en-US" dirty="0">
                          <a:effectLst/>
                        </a:rPr>
                        <a:t>raw HTML</a:t>
                      </a:r>
                    </a:p>
                  </a:txBody>
                  <a:tcPr anchor="ctr">
                    <a:lnL>
                      <a:noFill/>
                    </a:lnL>
                    <a:lnR>
                      <a:noFill/>
                    </a:lnR>
                    <a:lnT>
                      <a:noFill/>
                    </a:lnT>
                    <a:lnB>
                      <a:noFill/>
                    </a:lnB>
                    <a:solidFill>
                      <a:srgbClr val="FFFFFF"/>
                    </a:solidFill>
                  </a:tcPr>
                </a:tc>
                <a:extLst>
                  <a:ext uri="{0D108BD9-81ED-4DB2-BD59-A6C34878D82A}">
                    <a16:rowId xmlns:a16="http://schemas.microsoft.com/office/drawing/2014/main" val="4290172020"/>
                  </a:ext>
                </a:extLst>
              </a:tr>
            </a:tbl>
          </a:graphicData>
        </a:graphic>
      </p:graphicFrame>
      <p:sp>
        <p:nvSpPr>
          <p:cNvPr id="5" name="Rectangle 1">
            <a:extLst>
              <a:ext uri="{FF2B5EF4-FFF2-40B4-BE49-F238E27FC236}">
                <a16:creationId xmlns:a16="http://schemas.microsoft.com/office/drawing/2014/main" id="{5432F1BB-09CE-904C-A3AC-1987E1BD5710}"/>
              </a:ext>
            </a:extLst>
          </p:cNvPr>
          <p:cNvSpPr>
            <a:spLocks noChangeArrowheads="1"/>
          </p:cNvSpPr>
          <p:nvPr/>
        </p:nvSpPr>
        <p:spPr bwMode="auto">
          <a:xfrm>
            <a:off x="431800" y="21605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1A8E9940-1780-C74A-9292-10DA51108860}"/>
              </a:ext>
            </a:extLst>
          </p:cNvPr>
          <p:cNvSpPr txBox="1"/>
          <p:nvPr/>
        </p:nvSpPr>
        <p:spPr>
          <a:xfrm>
            <a:off x="1335314" y="944974"/>
            <a:ext cx="8723086" cy="1200329"/>
          </a:xfrm>
          <a:prstGeom prst="rect">
            <a:avLst/>
          </a:prstGeom>
          <a:noFill/>
        </p:spPr>
        <p:txBody>
          <a:bodyPr wrap="square" rtlCol="0">
            <a:spAutoFit/>
          </a:bodyPr>
          <a:lstStyle/>
          <a:p>
            <a:r>
              <a:rPr lang="en-US" sz="2400" dirty="0"/>
              <a:t>Your output must have a corresponding object in your server</a:t>
            </a:r>
          </a:p>
          <a:p>
            <a:r>
              <a:rPr lang="en-US" sz="2400" dirty="0"/>
              <a:t>Server functions can use your control widgets – this is called “reactivity”</a:t>
            </a:r>
          </a:p>
        </p:txBody>
      </p:sp>
    </p:spTree>
    <p:extLst>
      <p:ext uri="{BB962C8B-B14F-4D97-AF65-F5344CB8AC3E}">
        <p14:creationId xmlns:p14="http://schemas.microsoft.com/office/powerpoint/2010/main" val="6347092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3B4FB-E23C-2A4A-90F3-DF945E8957BE}"/>
              </a:ext>
            </a:extLst>
          </p:cNvPr>
          <p:cNvSpPr>
            <a:spLocks noGrp="1"/>
          </p:cNvSpPr>
          <p:nvPr>
            <p:ph type="title"/>
          </p:nvPr>
        </p:nvSpPr>
        <p:spPr/>
        <p:txBody>
          <a:bodyPr/>
          <a:lstStyle/>
          <a:p>
            <a:r>
              <a:rPr lang="en-US" dirty="0"/>
              <a:t>Publishing your Dashboard</a:t>
            </a:r>
          </a:p>
        </p:txBody>
      </p:sp>
      <p:sp>
        <p:nvSpPr>
          <p:cNvPr id="3" name="Slide Number Placeholder 2">
            <a:extLst>
              <a:ext uri="{FF2B5EF4-FFF2-40B4-BE49-F238E27FC236}">
                <a16:creationId xmlns:a16="http://schemas.microsoft.com/office/drawing/2014/main" id="{BDAB633A-DDD1-6A4D-A219-D4D120F8DE7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sp>
        <p:nvSpPr>
          <p:cNvPr id="4" name="TextBox 3">
            <a:extLst>
              <a:ext uri="{FF2B5EF4-FFF2-40B4-BE49-F238E27FC236}">
                <a16:creationId xmlns:a16="http://schemas.microsoft.com/office/drawing/2014/main" id="{7C2E0792-780D-8B4B-91ED-61EAECCD400B}"/>
              </a:ext>
            </a:extLst>
          </p:cNvPr>
          <p:cNvSpPr txBox="1"/>
          <p:nvPr/>
        </p:nvSpPr>
        <p:spPr>
          <a:xfrm>
            <a:off x="431371" y="1097528"/>
            <a:ext cx="9042400" cy="1384995"/>
          </a:xfrm>
          <a:prstGeom prst="rect">
            <a:avLst/>
          </a:prstGeom>
          <a:noFill/>
        </p:spPr>
        <p:txBody>
          <a:bodyPr wrap="square" rtlCol="0">
            <a:spAutoFit/>
          </a:bodyPr>
          <a:lstStyle/>
          <a:p>
            <a:pPr marL="457200" indent="-457200">
              <a:buFont typeface="Arial" panose="020B0604020202020204" pitchFamily="34" charset="0"/>
              <a:buChar char="•"/>
            </a:pPr>
            <a:r>
              <a:rPr lang="en-US" sz="2800" dirty="0" err="1"/>
              <a:t>shinyapps.io</a:t>
            </a:r>
            <a:endParaRPr lang="en-US" sz="2800" dirty="0"/>
          </a:p>
          <a:p>
            <a:pPr marL="457200" indent="-457200">
              <a:buFont typeface="Arial" panose="020B0604020202020204" pitchFamily="34" charset="0"/>
              <a:buChar char="•"/>
            </a:pPr>
            <a:r>
              <a:rPr lang="en-US" sz="2800" dirty="0"/>
              <a:t>Shiny Server (Free but you need servers like AWS)</a:t>
            </a:r>
          </a:p>
          <a:p>
            <a:pPr marL="457200" indent="-457200">
              <a:buFont typeface="Arial" panose="020B0604020202020204" pitchFamily="34" charset="0"/>
              <a:buChar char="•"/>
            </a:pPr>
            <a:r>
              <a:rPr lang="en-US" sz="2800" dirty="0"/>
              <a:t>R Connect (Paid to R Studio)</a:t>
            </a:r>
          </a:p>
        </p:txBody>
      </p:sp>
    </p:spTree>
    <p:extLst>
      <p:ext uri="{BB962C8B-B14F-4D97-AF65-F5344CB8AC3E}">
        <p14:creationId xmlns:p14="http://schemas.microsoft.com/office/powerpoint/2010/main" val="2408197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0"/>
          <p:cNvSpPr txBox="1">
            <a:spLocks noGrp="1"/>
          </p:cNvSpPr>
          <p:nvPr>
            <p:ph type="title"/>
          </p:nvPr>
        </p:nvSpPr>
        <p:spPr>
          <a:xfrm>
            <a:off x="431800" y="279966"/>
            <a:ext cx="11328829" cy="6245378"/>
          </a:xfrm>
          <a:prstGeom prst="rect">
            <a:avLst/>
          </a:prstGeom>
          <a:noFill/>
          <a:ln>
            <a:noFill/>
          </a:ln>
        </p:spPr>
        <p:txBody>
          <a:bodyPr spcFirstLastPara="1" wrap="square" lIns="0" tIns="0" rIns="0" bIns="0" anchor="t" anchorCtr="0">
            <a:noAutofit/>
          </a:bodyPr>
          <a:lstStyle/>
          <a:p>
            <a:pPr marL="0" lvl="0" indent="0" algn="l" rtl="0">
              <a:lnSpc>
                <a:spcPct val="86000"/>
              </a:lnSpc>
              <a:spcBef>
                <a:spcPts val="0"/>
              </a:spcBef>
              <a:spcAft>
                <a:spcPts val="0"/>
              </a:spcAft>
              <a:buClr>
                <a:schemeClr val="lt1"/>
              </a:buClr>
              <a:buSzPts val="6000"/>
              <a:buFont typeface="Arial"/>
              <a:buNone/>
            </a:pPr>
            <a:r>
              <a:rPr lang="en-US"/>
              <a:t>Homework</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1"/>
          <p:cNvSpPr txBox="1">
            <a:spLocks noGrp="1"/>
          </p:cNvSpPr>
          <p:nvPr>
            <p:ph type="title"/>
          </p:nvPr>
        </p:nvSpPr>
        <p:spPr>
          <a:xfrm>
            <a:off x="431800" y="279967"/>
            <a:ext cx="11328829" cy="817561"/>
          </a:xfrm>
          <a:prstGeom prst="rect">
            <a:avLst/>
          </a:prstGeom>
          <a:noFill/>
          <a:ln>
            <a:noFill/>
          </a:ln>
        </p:spPr>
        <p:txBody>
          <a:bodyPr spcFirstLastPara="1" wrap="square" lIns="0" tIns="0" rIns="0" bIns="0" anchor="t" anchorCtr="0">
            <a:normAutofit/>
          </a:bodyPr>
          <a:lstStyle/>
          <a:p>
            <a:pPr marL="0" lvl="0" indent="0" algn="l" rtl="0">
              <a:lnSpc>
                <a:spcPct val="86000"/>
              </a:lnSpc>
              <a:spcBef>
                <a:spcPts val="0"/>
              </a:spcBef>
              <a:spcAft>
                <a:spcPts val="0"/>
              </a:spcAft>
              <a:buClr>
                <a:schemeClr val="dk1"/>
              </a:buClr>
              <a:buSzPts val="2800"/>
              <a:buFont typeface="Arial"/>
              <a:buNone/>
            </a:pPr>
            <a:r>
              <a:rPr lang="en-US"/>
              <a:t>Homework 1</a:t>
            </a:r>
            <a:endParaRPr/>
          </a:p>
        </p:txBody>
      </p:sp>
      <p:sp>
        <p:nvSpPr>
          <p:cNvPr id="163" name="Google Shape;163;p11"/>
          <p:cNvSpPr txBox="1">
            <a:spLocks noGrp="1"/>
          </p:cNvSpPr>
          <p:nvPr>
            <p:ph type="body" idx="1"/>
          </p:nvPr>
        </p:nvSpPr>
        <p:spPr>
          <a:xfrm>
            <a:off x="431800" y="1219204"/>
            <a:ext cx="11328829" cy="5130801"/>
          </a:xfrm>
          <a:prstGeom prst="rect">
            <a:avLst/>
          </a:prstGeom>
          <a:noFill/>
          <a:ln>
            <a:noFill/>
          </a:ln>
        </p:spPr>
        <p:txBody>
          <a:bodyPr spcFirstLastPara="1" wrap="square" lIns="0" tIns="0" rIns="0" bIns="0" anchor="t" anchorCtr="0">
            <a:normAutofit/>
          </a:bodyPr>
          <a:lstStyle/>
          <a:p>
            <a:pPr marL="285750" lvl="0" indent="-285750" algn="l" rtl="0">
              <a:spcBef>
                <a:spcPts val="0"/>
              </a:spcBef>
              <a:spcAft>
                <a:spcPts val="0"/>
              </a:spcAft>
              <a:buSzPts val="1600"/>
              <a:buFont typeface="Arial"/>
              <a:buChar char="•"/>
            </a:pPr>
            <a:r>
              <a:rPr lang="en-US" dirty="0"/>
              <a:t>The date is March 2020</a:t>
            </a:r>
          </a:p>
          <a:p>
            <a:pPr marL="285750" lvl="0" indent="-285750" algn="l" rtl="0">
              <a:spcBef>
                <a:spcPts val="0"/>
              </a:spcBef>
              <a:spcAft>
                <a:spcPts val="0"/>
              </a:spcAft>
              <a:buSzPts val="1600"/>
              <a:buFont typeface="Arial"/>
              <a:buChar char="•"/>
            </a:pPr>
            <a:r>
              <a:rPr lang="en-US" dirty="0"/>
              <a:t>Use the data to create an R Shiny dashboard and host it on </a:t>
            </a:r>
            <a:r>
              <a:rPr lang="en-US" dirty="0" err="1"/>
              <a:t>shinyapps.io</a:t>
            </a:r>
            <a:endParaRPr lang="en-US" dirty="0"/>
          </a:p>
          <a:p>
            <a:pPr marL="285750" lvl="0" indent="-285750" algn="l" rtl="0">
              <a:spcBef>
                <a:spcPts val="0"/>
              </a:spcBef>
              <a:spcAft>
                <a:spcPts val="0"/>
              </a:spcAft>
              <a:buSzPts val="1600"/>
              <a:buFont typeface="Arial"/>
              <a:buChar char="•"/>
            </a:pPr>
            <a:r>
              <a:rPr lang="en-US" dirty="0"/>
              <a:t>The dashboard should have two main visuals in a visually appealing format</a:t>
            </a:r>
          </a:p>
          <a:p>
            <a:pPr marL="742950" lvl="1" indent="-285750">
              <a:spcBef>
                <a:spcPts val="0"/>
              </a:spcBef>
              <a:buFont typeface="Arial"/>
              <a:buChar char="•"/>
            </a:pPr>
            <a:r>
              <a:rPr lang="en-US" dirty="0"/>
              <a:t>The cumulative number of subscriptions made</a:t>
            </a:r>
          </a:p>
          <a:p>
            <a:pPr marL="742950" lvl="1" indent="-285750">
              <a:spcBef>
                <a:spcPts val="0"/>
              </a:spcBef>
              <a:buFont typeface="Arial"/>
              <a:buChar char="•"/>
            </a:pPr>
            <a:r>
              <a:rPr lang="en-US" dirty="0"/>
              <a:t>The cumulative revenue received from subscriptions</a:t>
            </a:r>
          </a:p>
          <a:p>
            <a:pPr marL="742950" lvl="1" indent="-285750">
              <a:spcBef>
                <a:spcPts val="0"/>
              </a:spcBef>
              <a:buFont typeface="Arial"/>
              <a:buChar char="•"/>
            </a:pPr>
            <a:endParaRPr lang="en-US" dirty="0"/>
          </a:p>
          <a:p>
            <a:pPr marL="0" indent="0">
              <a:spcBef>
                <a:spcPts val="0"/>
              </a:spcBef>
            </a:pPr>
            <a:r>
              <a:rPr lang="en-US" dirty="0"/>
              <a:t>Experiment with some of the following in your dashboard</a:t>
            </a:r>
          </a:p>
          <a:p>
            <a:pPr marL="285750" indent="-285750">
              <a:spcBef>
                <a:spcPts val="0"/>
              </a:spcBef>
              <a:buFont typeface="Arial"/>
              <a:buChar char="•"/>
            </a:pPr>
            <a:r>
              <a:rPr lang="en-US" dirty="0"/>
              <a:t>The default timeframe should be the current month, but it would be nice to allow the timeframe have a toggle</a:t>
            </a:r>
          </a:p>
          <a:p>
            <a:pPr marL="285750" indent="-285750">
              <a:spcBef>
                <a:spcPts val="0"/>
              </a:spcBef>
              <a:buFont typeface="Arial"/>
              <a:buChar char="•"/>
            </a:pPr>
            <a:r>
              <a:rPr lang="en-US" dirty="0"/>
              <a:t>Both monthly subscriptions and monthly revenue have a goal inputted by the user, use this to do either</a:t>
            </a:r>
          </a:p>
          <a:p>
            <a:pPr marL="742950" lvl="1" indent="-285750">
              <a:spcBef>
                <a:spcPts val="0"/>
              </a:spcBef>
              <a:buFont typeface="Arial"/>
              <a:buChar char="•"/>
            </a:pPr>
            <a:r>
              <a:rPr lang="en-US" dirty="0"/>
              <a:t>From the current day, connect the current cumulative value to the total with a dotted line</a:t>
            </a:r>
          </a:p>
          <a:p>
            <a:pPr marL="742950" lvl="1" indent="-285750">
              <a:spcBef>
                <a:spcPts val="0"/>
              </a:spcBef>
              <a:buFont typeface="Arial"/>
              <a:buChar char="•"/>
            </a:pPr>
            <a:r>
              <a:rPr lang="en-US" dirty="0"/>
              <a:t>Create a “pace” line that is straight from the 0 to the goal to see if the day if above or below the pace to get to the goal</a:t>
            </a:r>
          </a:p>
          <a:p>
            <a:pPr marL="285750" indent="-285750">
              <a:spcBef>
                <a:spcPts val="0"/>
              </a:spcBef>
              <a:buFont typeface="Arial"/>
              <a:buChar char="•"/>
            </a:pPr>
            <a:r>
              <a:rPr lang="en-US" dirty="0"/>
              <a:t>A trend line or projection of what the month will look like if the pace continues</a:t>
            </a:r>
          </a:p>
          <a:p>
            <a:pPr marL="285750" indent="-285750">
              <a:spcBef>
                <a:spcPts val="0"/>
              </a:spcBef>
              <a:buFont typeface="Arial"/>
              <a:buChar char="•"/>
            </a:pPr>
            <a:endParaRPr lang="en-US" dirty="0"/>
          </a:p>
          <a:p>
            <a:pPr marL="0" indent="0">
              <a:spcBef>
                <a:spcPts val="0"/>
              </a:spcBef>
            </a:pPr>
            <a:r>
              <a:rPr lang="en-US" dirty="0"/>
              <a:t>Send the URL to your hosted dashboard in an email</a:t>
            </a:r>
          </a:p>
          <a:p>
            <a:pPr marL="0" indent="0">
              <a:spcBef>
                <a:spcPts val="0"/>
              </a:spcBef>
            </a:pPr>
            <a:endParaRPr lang="en-US" dirty="0"/>
          </a:p>
          <a:p>
            <a:pPr marL="0" indent="0">
              <a:spcBef>
                <a:spcPts val="0"/>
              </a:spcBef>
            </a:pPr>
            <a:r>
              <a:rPr lang="en-US" dirty="0"/>
              <a:t>Next week, we will build upon this dashboard</a:t>
            </a:r>
          </a:p>
        </p:txBody>
      </p:sp>
      <p:sp>
        <p:nvSpPr>
          <p:cNvPr id="164" name="Google Shape;164;p11"/>
          <p:cNvSpPr txBox="1">
            <a:spLocks noGrp="1"/>
          </p:cNvSpPr>
          <p:nvPr>
            <p:ph type="sldNum" idx="12"/>
          </p:nvPr>
        </p:nvSpPr>
        <p:spPr>
          <a:xfrm>
            <a:off x="9017000" y="6350005"/>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27995-2799-F442-B470-B4989BA4FC07}"/>
              </a:ext>
            </a:extLst>
          </p:cNvPr>
          <p:cNvSpPr>
            <a:spLocks noGrp="1"/>
          </p:cNvSpPr>
          <p:nvPr>
            <p:ph type="title"/>
          </p:nvPr>
        </p:nvSpPr>
        <p:spPr/>
        <p:txBody>
          <a:bodyPr/>
          <a:lstStyle/>
          <a:p>
            <a:r>
              <a:rPr lang="en-US" dirty="0"/>
              <a:t>Announcements</a:t>
            </a:r>
          </a:p>
        </p:txBody>
      </p:sp>
      <p:sp>
        <p:nvSpPr>
          <p:cNvPr id="3" name="Text Placeholder 2">
            <a:extLst>
              <a:ext uri="{FF2B5EF4-FFF2-40B4-BE49-F238E27FC236}">
                <a16:creationId xmlns:a16="http://schemas.microsoft.com/office/drawing/2014/main" id="{AAE63819-495C-5140-BF71-433AA1C4F2BF}"/>
              </a:ext>
            </a:extLst>
          </p:cNvPr>
          <p:cNvSpPr>
            <a:spLocks noGrp="1"/>
          </p:cNvSpPr>
          <p:nvPr>
            <p:ph type="body" idx="1"/>
          </p:nvPr>
        </p:nvSpPr>
        <p:spPr>
          <a:xfrm>
            <a:off x="431801" y="1219204"/>
            <a:ext cx="7688072" cy="4627563"/>
          </a:xfrm>
        </p:spPr>
        <p:txBody>
          <a:bodyPr/>
          <a:lstStyle/>
          <a:p>
            <a:pPr marL="514350" indent="-285750">
              <a:buFont typeface="Arial" panose="020B0604020202020204" pitchFamily="34" charset="0"/>
              <a:buChar char="•"/>
            </a:pPr>
            <a:r>
              <a:rPr lang="en-US" dirty="0"/>
              <a:t>Data Science Club follow-up</a:t>
            </a:r>
          </a:p>
          <a:p>
            <a:pPr marL="514350" indent="-285750">
              <a:buFont typeface="Arial" panose="020B0604020202020204" pitchFamily="34" charset="0"/>
              <a:buChar char="•"/>
            </a:pPr>
            <a:r>
              <a:rPr lang="en-US" dirty="0"/>
              <a:t>Next week is the final week – Maps and Interactivity</a:t>
            </a:r>
          </a:p>
          <a:p>
            <a:pPr marL="514350" indent="-285750">
              <a:buFont typeface="Arial" panose="020B0604020202020204" pitchFamily="34" charset="0"/>
              <a:buChar char="•"/>
            </a:pPr>
            <a:r>
              <a:rPr lang="en-US" dirty="0"/>
              <a:t>Grades should all be up to date</a:t>
            </a:r>
          </a:p>
          <a:p>
            <a:pPr marL="514350" indent="-285750">
              <a:buFont typeface="Arial" panose="020B0604020202020204" pitchFamily="34" charset="0"/>
              <a:buChar char="•"/>
            </a:pPr>
            <a:r>
              <a:rPr lang="en-US" dirty="0"/>
              <a:t>Feedback?</a:t>
            </a:r>
          </a:p>
        </p:txBody>
      </p:sp>
      <p:sp>
        <p:nvSpPr>
          <p:cNvPr id="4" name="Slide Number Placeholder 3">
            <a:extLst>
              <a:ext uri="{FF2B5EF4-FFF2-40B4-BE49-F238E27FC236}">
                <a16:creationId xmlns:a16="http://schemas.microsoft.com/office/drawing/2014/main" id="{B1093A2A-FBAD-CD47-8E0D-D05D82BF1B0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Tree>
    <p:extLst>
      <p:ext uri="{BB962C8B-B14F-4D97-AF65-F5344CB8AC3E}">
        <p14:creationId xmlns:p14="http://schemas.microsoft.com/office/powerpoint/2010/main" val="2607049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title"/>
          </p:nvPr>
        </p:nvSpPr>
        <p:spPr>
          <a:xfrm>
            <a:off x="431800" y="279967"/>
            <a:ext cx="11328829" cy="817561"/>
          </a:xfrm>
          <a:prstGeom prst="rect">
            <a:avLst/>
          </a:prstGeom>
          <a:noFill/>
          <a:ln>
            <a:noFill/>
          </a:ln>
        </p:spPr>
        <p:txBody>
          <a:bodyPr spcFirstLastPara="1" wrap="square" lIns="0" tIns="0" rIns="0" bIns="0" anchor="t" anchorCtr="0">
            <a:normAutofit/>
          </a:bodyPr>
          <a:lstStyle/>
          <a:p>
            <a:pPr marL="0" lvl="0" indent="0" algn="l" rtl="0">
              <a:lnSpc>
                <a:spcPct val="86000"/>
              </a:lnSpc>
              <a:spcBef>
                <a:spcPts val="0"/>
              </a:spcBef>
              <a:spcAft>
                <a:spcPts val="0"/>
              </a:spcAft>
              <a:buClr>
                <a:schemeClr val="dk1"/>
              </a:buClr>
              <a:buSzPts val="2800"/>
              <a:buFont typeface="Arial"/>
              <a:buNone/>
            </a:pPr>
            <a:r>
              <a:rPr lang="en-US"/>
              <a:t>Data Viz #1</a:t>
            </a:r>
            <a:endParaRPr/>
          </a:p>
        </p:txBody>
      </p:sp>
      <p:sp>
        <p:nvSpPr>
          <p:cNvPr id="92" name="Google Shape;92;p2"/>
          <p:cNvSpPr txBox="1">
            <a:spLocks noGrp="1"/>
          </p:cNvSpPr>
          <p:nvPr>
            <p:ph type="sldNum" idx="12"/>
          </p:nvPr>
        </p:nvSpPr>
        <p:spPr>
          <a:xfrm>
            <a:off x="9017000" y="6350005"/>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93" name="Google Shape;93;p2"/>
          <p:cNvSpPr txBox="1">
            <a:spLocks noGrp="1"/>
          </p:cNvSpPr>
          <p:nvPr>
            <p:ph type="ftr" idx="11"/>
          </p:nvPr>
        </p:nvSpPr>
        <p:spPr>
          <a:xfrm>
            <a:off x="431800" y="6356351"/>
            <a:ext cx="8448509" cy="365125"/>
          </a:xfrm>
          <a:prstGeom prst="rect">
            <a:avLst/>
          </a:prstGeom>
          <a:noFill/>
          <a:ln>
            <a:noFill/>
          </a:ln>
        </p:spPr>
        <p:txBody>
          <a:bodyPr spcFirstLastPara="1" wrap="square" lIns="91425" tIns="45700" rIns="91425" bIns="45700" anchor="ctr" anchorCtr="0">
            <a:noAutofit/>
          </a:bodyPr>
          <a:lstStyle/>
          <a:p>
            <a:pPr lvl="0"/>
            <a:r>
              <a:rPr lang="en-US" dirty="0"/>
              <a:t>SOURCE: https://</a:t>
            </a:r>
            <a:r>
              <a:rPr lang="en-US" dirty="0" err="1"/>
              <a:t>cambridge-intelligence.com</a:t>
            </a:r>
            <a:r>
              <a:rPr lang="en-US" dirty="0"/>
              <a:t>/using-social-network-analysis-measures/</a:t>
            </a:r>
            <a:endParaRPr dirty="0"/>
          </a:p>
        </p:txBody>
      </p:sp>
      <p:pic>
        <p:nvPicPr>
          <p:cNvPr id="1026" name="Picture 2">
            <a:extLst>
              <a:ext uri="{FF2B5EF4-FFF2-40B4-BE49-F238E27FC236}">
                <a16:creationId xmlns:a16="http://schemas.microsoft.com/office/drawing/2014/main" id="{0967D671-9FFE-184D-8B9B-ACE395AAED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6898" y="730129"/>
            <a:ext cx="7473124" cy="539774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431800" y="279967"/>
            <a:ext cx="11328829" cy="817561"/>
          </a:xfrm>
          <a:prstGeom prst="rect">
            <a:avLst/>
          </a:prstGeom>
          <a:noFill/>
          <a:ln>
            <a:noFill/>
          </a:ln>
        </p:spPr>
        <p:txBody>
          <a:bodyPr spcFirstLastPara="1" wrap="square" lIns="0" tIns="0" rIns="0" bIns="0" anchor="t" anchorCtr="0">
            <a:normAutofit/>
          </a:bodyPr>
          <a:lstStyle/>
          <a:p>
            <a:pPr marL="0" lvl="0" indent="0" algn="l" rtl="0">
              <a:lnSpc>
                <a:spcPct val="86000"/>
              </a:lnSpc>
              <a:spcBef>
                <a:spcPts val="0"/>
              </a:spcBef>
              <a:spcAft>
                <a:spcPts val="0"/>
              </a:spcAft>
              <a:buClr>
                <a:schemeClr val="dk1"/>
              </a:buClr>
              <a:buSzPts val="2800"/>
              <a:buFont typeface="Arial"/>
              <a:buNone/>
            </a:pPr>
            <a:r>
              <a:rPr lang="en-US"/>
              <a:t>Data Viz #2</a:t>
            </a:r>
            <a:endParaRPr/>
          </a:p>
        </p:txBody>
      </p:sp>
      <p:sp>
        <p:nvSpPr>
          <p:cNvPr id="101" name="Google Shape;101;p3"/>
          <p:cNvSpPr txBox="1">
            <a:spLocks noGrp="1"/>
          </p:cNvSpPr>
          <p:nvPr>
            <p:ph type="sldNum" idx="12"/>
          </p:nvPr>
        </p:nvSpPr>
        <p:spPr>
          <a:xfrm>
            <a:off x="9017000" y="6350005"/>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
        <p:nvSpPr>
          <p:cNvPr id="102" name="Google Shape;102;p3"/>
          <p:cNvSpPr txBox="1">
            <a:spLocks noGrp="1"/>
          </p:cNvSpPr>
          <p:nvPr>
            <p:ph type="ftr" idx="11"/>
          </p:nvPr>
        </p:nvSpPr>
        <p:spPr>
          <a:xfrm>
            <a:off x="431800" y="6356351"/>
            <a:ext cx="8448509" cy="365125"/>
          </a:xfrm>
          <a:prstGeom prst="rect">
            <a:avLst/>
          </a:prstGeom>
          <a:noFill/>
          <a:ln>
            <a:noFill/>
          </a:ln>
        </p:spPr>
        <p:txBody>
          <a:bodyPr spcFirstLastPara="1" wrap="square" lIns="91425" tIns="45700" rIns="91425" bIns="45700" anchor="ctr" anchorCtr="0">
            <a:noAutofit/>
          </a:bodyPr>
          <a:lstStyle/>
          <a:p>
            <a:pPr lvl="0"/>
            <a:r>
              <a:rPr lang="en-US" dirty="0"/>
              <a:t>SOURCE: @</a:t>
            </a:r>
            <a:r>
              <a:rPr lang="en-US" dirty="0" err="1"/>
              <a:t>theeconomist</a:t>
            </a:r>
            <a:r>
              <a:rPr lang="en-US" dirty="0"/>
              <a:t>; https://</a:t>
            </a:r>
            <a:r>
              <a:rPr lang="en-US" dirty="0" err="1"/>
              <a:t>www.instagram.com</a:t>
            </a:r>
            <a:r>
              <a:rPr lang="en-US" dirty="0"/>
              <a:t>/p/CIO4pcKDcED/</a:t>
            </a:r>
            <a:endParaRPr dirty="0"/>
          </a:p>
        </p:txBody>
      </p:sp>
      <p:pic>
        <p:nvPicPr>
          <p:cNvPr id="2050" name="Picture 2">
            <a:extLst>
              <a:ext uri="{FF2B5EF4-FFF2-40B4-BE49-F238E27FC236}">
                <a16:creationId xmlns:a16="http://schemas.microsoft.com/office/drawing/2014/main" id="{CC62CC44-9471-C849-8E9F-C7D4C206C6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7334" y="450936"/>
            <a:ext cx="5642975" cy="56429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4"/>
          <p:cNvSpPr txBox="1">
            <a:spLocks noGrp="1"/>
          </p:cNvSpPr>
          <p:nvPr>
            <p:ph type="title"/>
          </p:nvPr>
        </p:nvSpPr>
        <p:spPr>
          <a:xfrm>
            <a:off x="431800" y="279967"/>
            <a:ext cx="11328829" cy="817561"/>
          </a:xfrm>
          <a:prstGeom prst="rect">
            <a:avLst/>
          </a:prstGeom>
          <a:noFill/>
          <a:ln>
            <a:noFill/>
          </a:ln>
        </p:spPr>
        <p:txBody>
          <a:bodyPr spcFirstLastPara="1" wrap="square" lIns="0" tIns="0" rIns="0" bIns="0" anchor="t" anchorCtr="0">
            <a:normAutofit/>
          </a:bodyPr>
          <a:lstStyle/>
          <a:p>
            <a:pPr marL="0" lvl="0" indent="0" algn="l" rtl="0">
              <a:lnSpc>
                <a:spcPct val="86000"/>
              </a:lnSpc>
              <a:spcBef>
                <a:spcPts val="0"/>
              </a:spcBef>
              <a:spcAft>
                <a:spcPts val="0"/>
              </a:spcAft>
              <a:buClr>
                <a:schemeClr val="dk1"/>
              </a:buClr>
              <a:buSzPts val="2800"/>
              <a:buFont typeface="Arial"/>
              <a:buNone/>
            </a:pPr>
            <a:r>
              <a:rPr lang="en-US"/>
              <a:t>Data Viz #3</a:t>
            </a:r>
            <a:endParaRPr/>
          </a:p>
        </p:txBody>
      </p:sp>
      <p:sp>
        <p:nvSpPr>
          <p:cNvPr id="110" name="Google Shape;110;p4"/>
          <p:cNvSpPr txBox="1">
            <a:spLocks noGrp="1"/>
          </p:cNvSpPr>
          <p:nvPr>
            <p:ph type="sldNum" idx="12"/>
          </p:nvPr>
        </p:nvSpPr>
        <p:spPr>
          <a:xfrm>
            <a:off x="9017000" y="6350005"/>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pic>
        <p:nvPicPr>
          <p:cNvPr id="3074" name="Picture 2">
            <a:extLst>
              <a:ext uri="{FF2B5EF4-FFF2-40B4-BE49-F238E27FC236}">
                <a16:creationId xmlns:a16="http://schemas.microsoft.com/office/drawing/2014/main" id="{DFB0D9C8-37E1-BF49-8D14-1A9C296EAB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3511" y="476511"/>
            <a:ext cx="5904978" cy="5904978"/>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102;p3">
            <a:extLst>
              <a:ext uri="{FF2B5EF4-FFF2-40B4-BE49-F238E27FC236}">
                <a16:creationId xmlns:a16="http://schemas.microsoft.com/office/drawing/2014/main" id="{95A591AD-5142-9648-9C4B-B725581C6ED0}"/>
              </a:ext>
            </a:extLst>
          </p:cNvPr>
          <p:cNvSpPr txBox="1">
            <a:spLocks noGrp="1"/>
          </p:cNvSpPr>
          <p:nvPr>
            <p:ph type="ftr" idx="11"/>
          </p:nvPr>
        </p:nvSpPr>
        <p:spPr>
          <a:xfrm>
            <a:off x="431800" y="6356351"/>
            <a:ext cx="8448509" cy="365125"/>
          </a:xfrm>
          <a:prstGeom prst="rect">
            <a:avLst/>
          </a:prstGeom>
          <a:noFill/>
          <a:ln>
            <a:noFill/>
          </a:ln>
        </p:spPr>
        <p:txBody>
          <a:bodyPr spcFirstLastPara="1" wrap="square" lIns="91425" tIns="45700" rIns="91425" bIns="45700" anchor="ctr" anchorCtr="0">
            <a:noAutofit/>
          </a:bodyPr>
          <a:lstStyle/>
          <a:p>
            <a:pPr lvl="0"/>
            <a:r>
              <a:rPr lang="en-US" dirty="0"/>
              <a:t>SOURCE: @</a:t>
            </a:r>
            <a:r>
              <a:rPr lang="en-US" dirty="0" err="1"/>
              <a:t>theeconomist</a:t>
            </a:r>
            <a:r>
              <a:rPr lang="en-US" dirty="0"/>
              <a:t>; https://</a:t>
            </a:r>
            <a:r>
              <a:rPr lang="en-US" dirty="0" err="1"/>
              <a:t>www.instagram.com</a:t>
            </a:r>
            <a:r>
              <a:rPr lang="en-US" dirty="0"/>
              <a:t>/p/CHk75C3nehP/</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4"/>
          <p:cNvSpPr txBox="1">
            <a:spLocks noGrp="1"/>
          </p:cNvSpPr>
          <p:nvPr>
            <p:ph type="title"/>
          </p:nvPr>
        </p:nvSpPr>
        <p:spPr>
          <a:xfrm>
            <a:off x="431800" y="279967"/>
            <a:ext cx="11328829" cy="817561"/>
          </a:xfrm>
          <a:prstGeom prst="rect">
            <a:avLst/>
          </a:prstGeom>
          <a:noFill/>
          <a:ln>
            <a:noFill/>
          </a:ln>
        </p:spPr>
        <p:txBody>
          <a:bodyPr spcFirstLastPara="1" wrap="square" lIns="0" tIns="0" rIns="0" bIns="0" anchor="t" anchorCtr="0">
            <a:normAutofit/>
          </a:bodyPr>
          <a:lstStyle/>
          <a:p>
            <a:pPr marL="0" lvl="0" indent="0" algn="l" rtl="0">
              <a:lnSpc>
                <a:spcPct val="86000"/>
              </a:lnSpc>
              <a:spcBef>
                <a:spcPts val="0"/>
              </a:spcBef>
              <a:spcAft>
                <a:spcPts val="0"/>
              </a:spcAft>
              <a:buClr>
                <a:schemeClr val="dk1"/>
              </a:buClr>
              <a:buSzPts val="2800"/>
              <a:buFont typeface="Arial"/>
              <a:buNone/>
            </a:pPr>
            <a:r>
              <a:rPr lang="en-US" dirty="0"/>
              <a:t>Data Viz #4</a:t>
            </a:r>
            <a:endParaRPr dirty="0"/>
          </a:p>
        </p:txBody>
      </p:sp>
      <p:sp>
        <p:nvSpPr>
          <p:cNvPr id="110" name="Google Shape;110;p4"/>
          <p:cNvSpPr txBox="1">
            <a:spLocks noGrp="1"/>
          </p:cNvSpPr>
          <p:nvPr>
            <p:ph type="sldNum" idx="12"/>
          </p:nvPr>
        </p:nvSpPr>
        <p:spPr>
          <a:xfrm>
            <a:off x="9017000" y="6350005"/>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
        <p:nvSpPr>
          <p:cNvPr id="7" name="Google Shape;102;p3">
            <a:extLst>
              <a:ext uri="{FF2B5EF4-FFF2-40B4-BE49-F238E27FC236}">
                <a16:creationId xmlns:a16="http://schemas.microsoft.com/office/drawing/2014/main" id="{95A591AD-5142-9648-9C4B-B725581C6ED0}"/>
              </a:ext>
            </a:extLst>
          </p:cNvPr>
          <p:cNvSpPr txBox="1">
            <a:spLocks noGrp="1"/>
          </p:cNvSpPr>
          <p:nvPr>
            <p:ph type="ftr" idx="11"/>
          </p:nvPr>
        </p:nvSpPr>
        <p:spPr>
          <a:xfrm>
            <a:off x="431800" y="6356351"/>
            <a:ext cx="8448509" cy="365125"/>
          </a:xfrm>
          <a:prstGeom prst="rect">
            <a:avLst/>
          </a:prstGeom>
          <a:noFill/>
          <a:ln>
            <a:noFill/>
          </a:ln>
        </p:spPr>
        <p:txBody>
          <a:bodyPr spcFirstLastPara="1" wrap="square" lIns="91425" tIns="45700" rIns="91425" bIns="45700" anchor="ctr" anchorCtr="0">
            <a:noAutofit/>
          </a:bodyPr>
          <a:lstStyle/>
          <a:p>
            <a:pPr lvl="0"/>
            <a:r>
              <a:rPr lang="en-US" dirty="0"/>
              <a:t>SOURCE: @</a:t>
            </a:r>
            <a:r>
              <a:rPr lang="en-US" dirty="0" err="1"/>
              <a:t>visualcap</a:t>
            </a:r>
            <a:r>
              <a:rPr lang="en-US" dirty="0"/>
              <a:t>; https://</a:t>
            </a:r>
            <a:r>
              <a:rPr lang="en-US" dirty="0" err="1"/>
              <a:t>www.instagram.com</a:t>
            </a:r>
            <a:r>
              <a:rPr lang="en-US" dirty="0"/>
              <a:t>/p/CHGJUYYB8Ev/</a:t>
            </a:r>
            <a:endParaRPr dirty="0"/>
          </a:p>
        </p:txBody>
      </p:sp>
      <p:pic>
        <p:nvPicPr>
          <p:cNvPr id="4098" name="Picture 2">
            <a:extLst>
              <a:ext uri="{FF2B5EF4-FFF2-40B4-BE49-F238E27FC236}">
                <a16:creationId xmlns:a16="http://schemas.microsoft.com/office/drawing/2014/main" id="{7E1B2991-B220-4048-B5FA-08256D32EA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8596" y="279967"/>
            <a:ext cx="5934807" cy="59348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452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D258D-9F12-7A4F-919E-DAD4EE0664FE}"/>
              </a:ext>
            </a:extLst>
          </p:cNvPr>
          <p:cNvSpPr>
            <a:spLocks noGrp="1"/>
          </p:cNvSpPr>
          <p:nvPr>
            <p:ph type="title"/>
          </p:nvPr>
        </p:nvSpPr>
        <p:spPr/>
        <p:txBody>
          <a:bodyPr/>
          <a:lstStyle/>
          <a:p>
            <a:r>
              <a:rPr lang="en-US" dirty="0"/>
              <a:t>R Shiny</a:t>
            </a:r>
          </a:p>
        </p:txBody>
      </p:sp>
      <p:pic>
        <p:nvPicPr>
          <p:cNvPr id="6146" name="Picture 2" descr="7 Easy Steps to Building your Own Shiny App from Scratch – JEPS Bulletin">
            <a:extLst>
              <a:ext uri="{FF2B5EF4-FFF2-40B4-BE49-F238E27FC236}">
                <a16:creationId xmlns:a16="http://schemas.microsoft.com/office/drawing/2014/main" id="{5E78C656-BBDF-C04D-8AF1-59D83854C2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27327" y="2019405"/>
            <a:ext cx="3932873" cy="4558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5992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709ED-48DB-A94F-B8F4-9352808D5FCF}"/>
              </a:ext>
            </a:extLst>
          </p:cNvPr>
          <p:cNvSpPr>
            <a:spLocks noGrp="1"/>
          </p:cNvSpPr>
          <p:nvPr>
            <p:ph type="title"/>
          </p:nvPr>
        </p:nvSpPr>
        <p:spPr/>
        <p:txBody>
          <a:bodyPr/>
          <a:lstStyle/>
          <a:p>
            <a:r>
              <a:rPr lang="en-US" dirty="0"/>
              <a:t>What is R Shiny?</a:t>
            </a:r>
          </a:p>
        </p:txBody>
      </p:sp>
      <p:sp>
        <p:nvSpPr>
          <p:cNvPr id="3" name="Slide Number Placeholder 2">
            <a:extLst>
              <a:ext uri="{FF2B5EF4-FFF2-40B4-BE49-F238E27FC236}">
                <a16:creationId xmlns:a16="http://schemas.microsoft.com/office/drawing/2014/main" id="{BD88306A-5747-5141-B49C-520FEA60DB3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grpSp>
        <p:nvGrpSpPr>
          <p:cNvPr id="4" name="Group 3">
            <a:extLst>
              <a:ext uri="{FF2B5EF4-FFF2-40B4-BE49-F238E27FC236}">
                <a16:creationId xmlns:a16="http://schemas.microsoft.com/office/drawing/2014/main" id="{53B9629D-833E-1642-A743-19026E64504A}"/>
              </a:ext>
            </a:extLst>
          </p:cNvPr>
          <p:cNvGrpSpPr/>
          <p:nvPr/>
        </p:nvGrpSpPr>
        <p:grpSpPr>
          <a:xfrm>
            <a:off x="2391170" y="1634167"/>
            <a:ext cx="6916749" cy="4721333"/>
            <a:chOff x="3340434" y="528763"/>
            <a:chExt cx="7185799" cy="5418829"/>
          </a:xfrm>
        </p:grpSpPr>
        <p:sp>
          <p:nvSpPr>
            <p:cNvPr id="5" name="TextBox 4">
              <a:extLst>
                <a:ext uri="{FF2B5EF4-FFF2-40B4-BE49-F238E27FC236}">
                  <a16:creationId xmlns:a16="http://schemas.microsoft.com/office/drawing/2014/main" id="{25A47965-B57B-9344-BE45-C16B3C02CE62}"/>
                </a:ext>
              </a:extLst>
            </p:cNvPr>
            <p:cNvSpPr txBox="1"/>
            <p:nvPr/>
          </p:nvSpPr>
          <p:spPr>
            <a:xfrm>
              <a:off x="7708605" y="1977656"/>
              <a:ext cx="2817628" cy="830997"/>
            </a:xfrm>
            <a:prstGeom prst="rect">
              <a:avLst/>
            </a:prstGeom>
            <a:noFill/>
          </p:spPr>
          <p:txBody>
            <a:bodyPr wrap="square" rtlCol="0">
              <a:spAutoFit/>
            </a:bodyPr>
            <a:lstStyle/>
            <a:p>
              <a:r>
                <a:rPr lang="en-US" sz="2400" dirty="0"/>
                <a:t>R code runs here (on Connect)</a:t>
              </a:r>
            </a:p>
          </p:txBody>
        </p:sp>
        <p:sp>
          <p:nvSpPr>
            <p:cNvPr id="6" name="TextBox 5">
              <a:extLst>
                <a:ext uri="{FF2B5EF4-FFF2-40B4-BE49-F238E27FC236}">
                  <a16:creationId xmlns:a16="http://schemas.microsoft.com/office/drawing/2014/main" id="{28DBAF6D-2BA3-724E-B529-3F4C90B2A1C3}"/>
                </a:ext>
              </a:extLst>
            </p:cNvPr>
            <p:cNvSpPr txBox="1"/>
            <p:nvPr/>
          </p:nvSpPr>
          <p:spPr>
            <a:xfrm>
              <a:off x="4401334" y="5547482"/>
              <a:ext cx="5592726" cy="400110"/>
            </a:xfrm>
            <a:prstGeom prst="rect">
              <a:avLst/>
            </a:prstGeom>
            <a:noFill/>
          </p:spPr>
          <p:txBody>
            <a:bodyPr wrap="square" rtlCol="0">
              <a:spAutoFit/>
            </a:bodyPr>
            <a:lstStyle/>
            <a:p>
              <a:r>
                <a:rPr lang="en-US" sz="2000" dirty="0"/>
                <a:t>HTML displays here (in person’s browser)</a:t>
              </a:r>
            </a:p>
          </p:txBody>
        </p:sp>
        <p:pic>
          <p:nvPicPr>
            <p:cNvPr id="7" name="Picture 4" descr="Client-Server Model Definition">
              <a:extLst>
                <a:ext uri="{FF2B5EF4-FFF2-40B4-BE49-F238E27FC236}">
                  <a16:creationId xmlns:a16="http://schemas.microsoft.com/office/drawing/2014/main" id="{5D299C2C-C9DD-C549-A5AB-F97BD6F8C7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0434" y="528763"/>
              <a:ext cx="6958365" cy="5218774"/>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TextBox 7">
            <a:extLst>
              <a:ext uri="{FF2B5EF4-FFF2-40B4-BE49-F238E27FC236}">
                <a16:creationId xmlns:a16="http://schemas.microsoft.com/office/drawing/2014/main" id="{2B6D474B-C500-334E-B3A0-99C14E2A47B4}"/>
              </a:ext>
            </a:extLst>
          </p:cNvPr>
          <p:cNvSpPr txBox="1"/>
          <p:nvPr/>
        </p:nvSpPr>
        <p:spPr>
          <a:xfrm>
            <a:off x="1814733" y="812601"/>
            <a:ext cx="8835734" cy="738664"/>
          </a:xfrm>
          <a:prstGeom prst="rect">
            <a:avLst/>
          </a:prstGeom>
          <a:noFill/>
        </p:spPr>
        <p:txBody>
          <a:bodyPr wrap="square" rtlCol="0">
            <a:spAutoFit/>
          </a:bodyPr>
          <a:lstStyle/>
          <a:p>
            <a:r>
              <a:rPr lang="en-US" dirty="0"/>
              <a:t>Shiny is an easy way to make web pages. These web pages have the advantage of being fully programmable in R (Shiny converts your R code to HTML, JavaScript, CSS, </a:t>
            </a:r>
            <a:r>
              <a:rPr lang="en-US" dirty="0" err="1"/>
              <a:t>etc</a:t>
            </a:r>
            <a:r>
              <a:rPr lang="en-US" dirty="0"/>
              <a:t>). They provide a client-server relationship where the client is served information that is processed on a Server running R.</a:t>
            </a:r>
          </a:p>
        </p:txBody>
      </p:sp>
    </p:spTree>
    <p:extLst>
      <p:ext uri="{BB962C8B-B14F-4D97-AF65-F5344CB8AC3E}">
        <p14:creationId xmlns:p14="http://schemas.microsoft.com/office/powerpoint/2010/main" val="1673307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DF692-A45F-074D-9123-AF01762B91D7}"/>
              </a:ext>
            </a:extLst>
          </p:cNvPr>
          <p:cNvSpPr>
            <a:spLocks noGrp="1"/>
          </p:cNvSpPr>
          <p:nvPr>
            <p:ph type="title"/>
          </p:nvPr>
        </p:nvSpPr>
        <p:spPr/>
        <p:txBody>
          <a:bodyPr/>
          <a:lstStyle/>
          <a:p>
            <a:r>
              <a:rPr lang="en-US" dirty="0"/>
              <a:t>Examples</a:t>
            </a:r>
          </a:p>
        </p:txBody>
      </p:sp>
      <p:sp>
        <p:nvSpPr>
          <p:cNvPr id="3" name="Slide Number Placeholder 2">
            <a:extLst>
              <a:ext uri="{FF2B5EF4-FFF2-40B4-BE49-F238E27FC236}">
                <a16:creationId xmlns:a16="http://schemas.microsoft.com/office/drawing/2014/main" id="{9A0E77B3-9F1D-A54E-881C-95FD872BE2E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
        <p:nvSpPr>
          <p:cNvPr id="4" name="Rectangle 3">
            <a:extLst>
              <a:ext uri="{FF2B5EF4-FFF2-40B4-BE49-F238E27FC236}">
                <a16:creationId xmlns:a16="http://schemas.microsoft.com/office/drawing/2014/main" id="{10FC41FF-1B52-5244-99B9-87D8B748B887}"/>
              </a:ext>
            </a:extLst>
          </p:cNvPr>
          <p:cNvSpPr/>
          <p:nvPr/>
        </p:nvSpPr>
        <p:spPr>
          <a:xfrm>
            <a:off x="251746" y="6378678"/>
            <a:ext cx="2741456" cy="307777"/>
          </a:xfrm>
          <a:prstGeom prst="rect">
            <a:avLst/>
          </a:prstGeom>
        </p:spPr>
        <p:txBody>
          <a:bodyPr wrap="none">
            <a:spAutoFit/>
          </a:bodyPr>
          <a:lstStyle/>
          <a:p>
            <a:r>
              <a:rPr lang="en-US" dirty="0">
                <a:hlinkClick r:id="rId3"/>
              </a:rPr>
              <a:t>https://</a:t>
            </a:r>
            <a:r>
              <a:rPr lang="en-US" dirty="0" err="1">
                <a:hlinkClick r:id="rId3"/>
              </a:rPr>
              <a:t>shiny.rstudio.com</a:t>
            </a:r>
            <a:r>
              <a:rPr lang="en-US" dirty="0">
                <a:hlinkClick r:id="rId3"/>
              </a:rPr>
              <a:t>/gallery/</a:t>
            </a:r>
            <a:endParaRPr lang="en-US" dirty="0"/>
          </a:p>
        </p:txBody>
      </p:sp>
      <p:pic>
        <p:nvPicPr>
          <p:cNvPr id="6" name="Picture 5">
            <a:extLst>
              <a:ext uri="{FF2B5EF4-FFF2-40B4-BE49-F238E27FC236}">
                <a16:creationId xmlns:a16="http://schemas.microsoft.com/office/drawing/2014/main" id="{98E6F848-18F5-AD47-B212-BC1879D2FE0F}"/>
              </a:ext>
            </a:extLst>
          </p:cNvPr>
          <p:cNvPicPr>
            <a:picLocks noChangeAspect="1"/>
          </p:cNvPicPr>
          <p:nvPr/>
        </p:nvPicPr>
        <p:blipFill rotWithShape="1">
          <a:blip r:embed="rId4"/>
          <a:srcRect t="2087"/>
          <a:stretch/>
        </p:blipFill>
        <p:spPr>
          <a:xfrm>
            <a:off x="159434" y="1434905"/>
            <a:ext cx="11873132" cy="4075046"/>
          </a:xfrm>
          <a:prstGeom prst="rect">
            <a:avLst/>
          </a:prstGeom>
        </p:spPr>
      </p:pic>
      <p:sp>
        <p:nvSpPr>
          <p:cNvPr id="7" name="TextBox 6">
            <a:extLst>
              <a:ext uri="{FF2B5EF4-FFF2-40B4-BE49-F238E27FC236}">
                <a16:creationId xmlns:a16="http://schemas.microsoft.com/office/drawing/2014/main" id="{768E8B84-E072-FA49-B292-1831005CC765}"/>
              </a:ext>
            </a:extLst>
          </p:cNvPr>
          <p:cNvSpPr txBox="1"/>
          <p:nvPr/>
        </p:nvSpPr>
        <p:spPr>
          <a:xfrm>
            <a:off x="431800" y="5683348"/>
            <a:ext cx="10667609" cy="584775"/>
          </a:xfrm>
          <a:prstGeom prst="rect">
            <a:avLst/>
          </a:prstGeom>
          <a:noFill/>
        </p:spPr>
        <p:txBody>
          <a:bodyPr wrap="square" rtlCol="0">
            <a:spAutoFit/>
          </a:bodyPr>
          <a:lstStyle/>
          <a:p>
            <a:r>
              <a:rPr lang="en-US" sz="1600" dirty="0"/>
              <a:t>Note: when you create a new Shiny app from R Studio a new directory (e.g., folder) is created to house the file and associated files</a:t>
            </a:r>
          </a:p>
        </p:txBody>
      </p:sp>
      <p:sp>
        <p:nvSpPr>
          <p:cNvPr id="8" name="TextBox 7">
            <a:extLst>
              <a:ext uri="{FF2B5EF4-FFF2-40B4-BE49-F238E27FC236}">
                <a16:creationId xmlns:a16="http://schemas.microsoft.com/office/drawing/2014/main" id="{F76DE3C8-BE88-084A-88A8-D40503B649D3}"/>
              </a:ext>
            </a:extLst>
          </p:cNvPr>
          <p:cNvSpPr txBox="1"/>
          <p:nvPr/>
        </p:nvSpPr>
        <p:spPr>
          <a:xfrm>
            <a:off x="251746" y="985796"/>
            <a:ext cx="10667609" cy="338554"/>
          </a:xfrm>
          <a:prstGeom prst="rect">
            <a:avLst/>
          </a:prstGeom>
          <a:noFill/>
        </p:spPr>
        <p:txBody>
          <a:bodyPr wrap="square" rtlCol="0">
            <a:spAutoFit/>
          </a:bodyPr>
          <a:lstStyle/>
          <a:p>
            <a:r>
              <a:rPr lang="en-US" sz="1600" dirty="0"/>
              <a:t>Shiny is a package pre-installed by R Studio (like the </a:t>
            </a:r>
            <a:r>
              <a:rPr lang="en-US" sz="1600" dirty="0" err="1"/>
              <a:t>tidyverse</a:t>
            </a:r>
            <a:r>
              <a:rPr lang="en-US" sz="1600" dirty="0"/>
              <a:t> packages and others)</a:t>
            </a:r>
          </a:p>
        </p:txBody>
      </p:sp>
      <p:cxnSp>
        <p:nvCxnSpPr>
          <p:cNvPr id="10" name="Straight Arrow Connector 9">
            <a:extLst>
              <a:ext uri="{FF2B5EF4-FFF2-40B4-BE49-F238E27FC236}">
                <a16:creationId xmlns:a16="http://schemas.microsoft.com/office/drawing/2014/main" id="{9DD4E65B-569F-8645-ADDE-3A886FE6407A}"/>
              </a:ext>
            </a:extLst>
          </p:cNvPr>
          <p:cNvCxnSpPr>
            <a:cxnSpLocks/>
            <a:endCxn id="4" idx="3"/>
          </p:cNvCxnSpPr>
          <p:nvPr/>
        </p:nvCxnSpPr>
        <p:spPr>
          <a:xfrm flipH="1">
            <a:off x="2993202" y="6532567"/>
            <a:ext cx="6789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ADD2035-56E2-1C43-86CC-82F8AD6322D9}"/>
              </a:ext>
            </a:extLst>
          </p:cNvPr>
          <p:cNvSpPr txBox="1"/>
          <p:nvPr/>
        </p:nvSpPr>
        <p:spPr>
          <a:xfrm>
            <a:off x="3723284" y="6394719"/>
            <a:ext cx="5475514" cy="338554"/>
          </a:xfrm>
          <a:prstGeom prst="rect">
            <a:avLst/>
          </a:prstGeom>
          <a:noFill/>
        </p:spPr>
        <p:txBody>
          <a:bodyPr wrap="square" rtlCol="0">
            <a:spAutoFit/>
          </a:bodyPr>
          <a:lstStyle/>
          <a:p>
            <a:r>
              <a:rPr lang="en-US" sz="1600" dirty="0"/>
              <a:t>Steal code from these examples!!!</a:t>
            </a:r>
          </a:p>
        </p:txBody>
      </p:sp>
    </p:spTree>
    <p:extLst>
      <p:ext uri="{BB962C8B-B14F-4D97-AF65-F5344CB8AC3E}">
        <p14:creationId xmlns:p14="http://schemas.microsoft.com/office/powerpoint/2010/main" val="4122519445"/>
      </p:ext>
    </p:extLst>
  </p:cSld>
  <p:clrMapOvr>
    <a:masterClrMapping/>
  </p:clrMapOvr>
</p:sld>
</file>

<file path=ppt/theme/theme1.xml><?xml version="1.0" encoding="utf-8"?>
<a:theme xmlns:a="http://schemas.openxmlformats.org/drawingml/2006/main" name="2_Office Theme">
  <a:themeElements>
    <a:clrScheme name="Jeff's Blue and Gold">
      <a:dk1>
        <a:srgbClr val="5F5F5F"/>
      </a:dk1>
      <a:lt1>
        <a:srgbClr val="F8F8F8"/>
      </a:lt1>
      <a:dk2>
        <a:srgbClr val="292929"/>
      </a:dk2>
      <a:lt2>
        <a:srgbClr val="B2B2B2"/>
      </a:lt2>
      <a:accent1>
        <a:srgbClr val="4D4D4D"/>
      </a:accent1>
      <a:accent2>
        <a:srgbClr val="000099"/>
      </a:accent2>
      <a:accent3>
        <a:srgbClr val="DBD400"/>
      </a:accent3>
      <a:accent4>
        <a:srgbClr val="530093"/>
      </a:accent4>
      <a:accent5>
        <a:srgbClr val="DBA400"/>
      </a:accent5>
      <a:accent6>
        <a:srgbClr val="777777"/>
      </a:accent6>
      <a:hlink>
        <a:srgbClr val="0000EE"/>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Jeff's Blue and Gold">
      <a:dk1>
        <a:srgbClr val="5F5F5F"/>
      </a:dk1>
      <a:lt1>
        <a:srgbClr val="F8F8F8"/>
      </a:lt1>
      <a:dk2>
        <a:srgbClr val="292929"/>
      </a:dk2>
      <a:lt2>
        <a:srgbClr val="B2B2B2"/>
      </a:lt2>
      <a:accent1>
        <a:srgbClr val="4D4D4D"/>
      </a:accent1>
      <a:accent2>
        <a:srgbClr val="000099"/>
      </a:accent2>
      <a:accent3>
        <a:srgbClr val="DBD400"/>
      </a:accent3>
      <a:accent4>
        <a:srgbClr val="530093"/>
      </a:accent4>
      <a:accent5>
        <a:srgbClr val="DBA400"/>
      </a:accent5>
      <a:accent6>
        <a:srgbClr val="777777"/>
      </a:accent6>
      <a:hlink>
        <a:srgbClr val="0000EE"/>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1693</TotalTime>
  <Words>1477</Words>
  <Application>Microsoft Macintosh PowerPoint</Application>
  <PresentationFormat>Widescreen</PresentationFormat>
  <Paragraphs>227</Paragraphs>
  <Slides>19</Slides>
  <Notes>16</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19</vt:i4>
      </vt:variant>
    </vt:vector>
  </HeadingPairs>
  <TitlesOfParts>
    <vt:vector size="25" baseType="lpstr">
      <vt:lpstr>Arial</vt:lpstr>
      <vt:lpstr>BentonSans</vt:lpstr>
      <vt:lpstr>Calibri</vt:lpstr>
      <vt:lpstr>Courier</vt:lpstr>
      <vt:lpstr>2_Office Theme</vt:lpstr>
      <vt:lpstr>2_Office Theme</vt:lpstr>
      <vt:lpstr>Stat 495r – Presenting Data</vt:lpstr>
      <vt:lpstr>Announcements</vt:lpstr>
      <vt:lpstr>Data Viz #1</vt:lpstr>
      <vt:lpstr>Data Viz #2</vt:lpstr>
      <vt:lpstr>Data Viz #3</vt:lpstr>
      <vt:lpstr>Data Viz #4</vt:lpstr>
      <vt:lpstr>R Shiny</vt:lpstr>
      <vt:lpstr>What is R Shiny?</vt:lpstr>
      <vt:lpstr>Examples</vt:lpstr>
      <vt:lpstr>The Shiny Structure: 3 Parts</vt:lpstr>
      <vt:lpstr>File Names Matter in R Shiny</vt:lpstr>
      <vt:lpstr>A Simple UI</vt:lpstr>
      <vt:lpstr>A Simple Server</vt:lpstr>
      <vt:lpstr>Layouts – how your dashboard looks</vt:lpstr>
      <vt:lpstr>Control Widgets – what makes your dashboard interactive</vt:lpstr>
      <vt:lpstr>Outputs – your content</vt:lpstr>
      <vt:lpstr>Publishing your Dashboard</vt:lpstr>
      <vt:lpstr>Homework</vt:lpstr>
      <vt:lpstr>Homework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 495r – Presenting Data</dc:title>
  <dc:creator>Microsoft Office User</dc:creator>
  <cp:lastModifiedBy>Microsoft Office User</cp:lastModifiedBy>
  <cp:revision>46</cp:revision>
  <dcterms:created xsi:type="dcterms:W3CDTF">2020-10-07T12:45:32Z</dcterms:created>
  <dcterms:modified xsi:type="dcterms:W3CDTF">2020-12-03T00:42:22Z</dcterms:modified>
</cp:coreProperties>
</file>