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4"/>
  </p:sldMasterIdLst>
  <p:sldIdLst>
    <p:sldId id="256" r:id="rId5"/>
    <p:sldId id="257" r:id="rId6"/>
    <p:sldId id="258" r:id="rId7"/>
    <p:sldId id="259" r:id="rId8"/>
    <p:sldId id="260" r:id="rId9"/>
    <p:sldId id="261" r:id="rId10"/>
    <p:sldId id="262" r:id="rId11"/>
    <p:sldId id="263" r:id="rId12"/>
    <p:sldId id="364" r:id="rId13"/>
    <p:sldId id="365" r:id="rId14"/>
    <p:sldId id="366" r:id="rId15"/>
    <p:sldId id="368" r:id="rId16"/>
    <p:sldId id="369" r:id="rId17"/>
    <p:sldId id="370" r:id="rId18"/>
    <p:sldId id="367" r:id="rId19"/>
    <p:sldId id="264" r:id="rId20"/>
    <p:sldId id="265" r:id="rId21"/>
    <p:sldId id="266" r:id="rId22"/>
    <p:sldId id="268" r:id="rId23"/>
    <p:sldId id="269" r:id="rId24"/>
    <p:sldId id="337" r:id="rId25"/>
    <p:sldId id="338" r:id="rId26"/>
    <p:sldId id="267" r:id="rId27"/>
    <p:sldId id="270" r:id="rId28"/>
    <p:sldId id="271" r:id="rId29"/>
    <p:sldId id="272" r:id="rId30"/>
    <p:sldId id="273" r:id="rId31"/>
    <p:sldId id="274" r:id="rId32"/>
    <p:sldId id="275" r:id="rId33"/>
    <p:sldId id="276" r:id="rId34"/>
    <p:sldId id="371" r:id="rId35"/>
    <p:sldId id="372" r:id="rId36"/>
    <p:sldId id="277" r:id="rId37"/>
    <p:sldId id="278" r:id="rId38"/>
    <p:sldId id="279" r:id="rId39"/>
    <p:sldId id="301" r:id="rId40"/>
    <p:sldId id="302" r:id="rId41"/>
    <p:sldId id="280" r:id="rId42"/>
    <p:sldId id="281" r:id="rId43"/>
    <p:sldId id="282" r:id="rId44"/>
    <p:sldId id="341" r:id="rId45"/>
    <p:sldId id="340" r:id="rId46"/>
    <p:sldId id="283" r:id="rId47"/>
    <p:sldId id="284" r:id="rId48"/>
    <p:sldId id="285" r:id="rId49"/>
    <p:sldId id="286" r:id="rId50"/>
    <p:sldId id="287" r:id="rId51"/>
    <p:sldId id="373" r:id="rId52"/>
    <p:sldId id="289" r:id="rId53"/>
    <p:sldId id="290" r:id="rId54"/>
    <p:sldId id="291" r:id="rId55"/>
    <p:sldId id="292" r:id="rId56"/>
    <p:sldId id="293" r:id="rId57"/>
    <p:sldId id="294" r:id="rId58"/>
    <p:sldId id="376" r:id="rId59"/>
    <p:sldId id="295" r:id="rId60"/>
    <p:sldId id="377" r:id="rId61"/>
    <p:sldId id="296" r:id="rId62"/>
    <p:sldId id="297" r:id="rId63"/>
    <p:sldId id="298" r:id="rId64"/>
    <p:sldId id="299" r:id="rId65"/>
    <p:sldId id="300" r:id="rId66"/>
    <p:sldId id="381" r:id="rId67"/>
    <p:sldId id="303" r:id="rId68"/>
    <p:sldId id="304" r:id="rId69"/>
    <p:sldId id="305" r:id="rId70"/>
    <p:sldId id="306" r:id="rId71"/>
    <p:sldId id="307" r:id="rId72"/>
    <p:sldId id="308" r:id="rId73"/>
    <p:sldId id="309" r:id="rId74"/>
    <p:sldId id="310" r:id="rId75"/>
    <p:sldId id="342" r:id="rId76"/>
    <p:sldId id="374" r:id="rId77"/>
    <p:sldId id="375" r:id="rId78"/>
    <p:sldId id="354" r:id="rId79"/>
    <p:sldId id="355" r:id="rId80"/>
    <p:sldId id="356" r:id="rId81"/>
    <p:sldId id="344" r:id="rId82"/>
    <p:sldId id="343" r:id="rId83"/>
    <p:sldId id="345" r:id="rId84"/>
    <p:sldId id="346" r:id="rId85"/>
    <p:sldId id="347" r:id="rId86"/>
    <p:sldId id="348" r:id="rId87"/>
    <p:sldId id="349" r:id="rId88"/>
    <p:sldId id="350" r:id="rId89"/>
    <p:sldId id="351" r:id="rId90"/>
    <p:sldId id="352" r:id="rId91"/>
    <p:sldId id="353" r:id="rId92"/>
    <p:sldId id="379" r:id="rId93"/>
    <p:sldId id="380" r:id="rId94"/>
    <p:sldId id="311" r:id="rId95"/>
    <p:sldId id="312" r:id="rId96"/>
    <p:sldId id="313" r:id="rId97"/>
    <p:sldId id="314" r:id="rId98"/>
    <p:sldId id="315" r:id="rId99"/>
    <p:sldId id="316" r:id="rId100"/>
    <p:sldId id="317" r:id="rId101"/>
    <p:sldId id="378" r:id="rId102"/>
    <p:sldId id="318" r:id="rId103"/>
    <p:sldId id="319" r:id="rId104"/>
    <p:sldId id="320" r:id="rId105"/>
    <p:sldId id="357" r:id="rId106"/>
    <p:sldId id="322" r:id="rId107"/>
    <p:sldId id="323" r:id="rId108"/>
    <p:sldId id="324" r:id="rId109"/>
    <p:sldId id="359" r:id="rId110"/>
    <p:sldId id="358" r:id="rId111"/>
    <p:sldId id="325" r:id="rId112"/>
    <p:sldId id="326" r:id="rId113"/>
    <p:sldId id="327" r:id="rId114"/>
    <p:sldId id="328" r:id="rId115"/>
    <p:sldId id="360" r:id="rId116"/>
    <p:sldId id="361" r:id="rId117"/>
    <p:sldId id="362" r:id="rId118"/>
    <p:sldId id="363" r:id="rId11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30EBF-B504-4840-9F8A-8DD81C074430}" v="2" dt="2024-03-04T12:25:43.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29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EL LUCAS MOREIRA LEITE SOUZA" userId="S::manoel.souza@fatec.sp.gov.br::1975317f-b2b9-4c0c-9157-66c1b8508b84" providerId="AD" clId="Web-{D1330EBF-B504-4840-9F8A-8DD81C074430}"/>
    <pc:docChg chg="addSld delSld">
      <pc:chgData name="MANOEL LUCAS MOREIRA LEITE SOUZA" userId="S::manoel.souza@fatec.sp.gov.br::1975317f-b2b9-4c0c-9157-66c1b8508b84" providerId="AD" clId="Web-{D1330EBF-B504-4840-9F8A-8DD81C074430}" dt="2024-03-04T12:25:43.066" v="1"/>
      <pc:docMkLst>
        <pc:docMk/>
      </pc:docMkLst>
      <pc:sldChg chg="new del">
        <pc:chgData name="MANOEL LUCAS MOREIRA LEITE SOUZA" userId="S::manoel.souza@fatec.sp.gov.br::1975317f-b2b9-4c0c-9157-66c1b8508b84" providerId="AD" clId="Web-{D1330EBF-B504-4840-9F8A-8DD81C074430}" dt="2024-03-04T12:25:43.066" v="1"/>
        <pc:sldMkLst>
          <pc:docMk/>
          <pc:sldMk cId="3755545895" sldId="3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F6120589-C75F-35D4-408F-0AFA6C47E610}"/>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Retângulo 2">
            <a:extLst>
              <a:ext uri="{FF2B5EF4-FFF2-40B4-BE49-F238E27FC236}">
                <a16:creationId xmlns:a16="http://schemas.microsoft.com/office/drawing/2014/main" id="{4C515DD3-5A22-C624-0DF7-10D99863D534}"/>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Retângulo 3">
            <a:extLst>
              <a:ext uri="{FF2B5EF4-FFF2-40B4-BE49-F238E27FC236}">
                <a16:creationId xmlns:a16="http://schemas.microsoft.com/office/drawing/2014/main" id="{5C3D56F5-EE6D-BD7A-3A17-DC3E13C6A856}"/>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tângulo 4">
            <a:extLst>
              <a:ext uri="{FF2B5EF4-FFF2-40B4-BE49-F238E27FC236}">
                <a16:creationId xmlns:a16="http://schemas.microsoft.com/office/drawing/2014/main" id="{F6E53A66-4DA2-652A-00F6-8DDDE0C987C0}"/>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tângulo 5">
            <a:extLst>
              <a:ext uri="{FF2B5EF4-FFF2-40B4-BE49-F238E27FC236}">
                <a16:creationId xmlns:a16="http://schemas.microsoft.com/office/drawing/2014/main" id="{810D14B0-0032-B98A-6256-25EF940A4188}"/>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7" name="Retângulo de cantos arredondados 25">
            <a:extLst>
              <a:ext uri="{FF2B5EF4-FFF2-40B4-BE49-F238E27FC236}">
                <a16:creationId xmlns:a16="http://schemas.microsoft.com/office/drawing/2014/main" id="{8B2BBD6D-4D10-F9A0-1E69-F9170867A650}"/>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0" name="Retângulo de cantos arredondados 26">
            <a:extLst>
              <a:ext uri="{FF2B5EF4-FFF2-40B4-BE49-F238E27FC236}">
                <a16:creationId xmlns:a16="http://schemas.microsoft.com/office/drawing/2014/main" id="{A0B826D1-EC62-ED80-E256-40E1643D72D2}"/>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Retângulo 10">
            <a:extLst>
              <a:ext uri="{FF2B5EF4-FFF2-40B4-BE49-F238E27FC236}">
                <a16:creationId xmlns:a16="http://schemas.microsoft.com/office/drawing/2014/main" id="{62BB51F6-0AA9-73B1-ED60-35A9EC1547BD}"/>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2" name="Retângulo 11">
            <a:extLst>
              <a:ext uri="{FF2B5EF4-FFF2-40B4-BE49-F238E27FC236}">
                <a16:creationId xmlns:a16="http://schemas.microsoft.com/office/drawing/2014/main" id="{24239FD8-8499-33FD-82CC-46CAD3559BE0}"/>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Retângulo 12">
            <a:extLst>
              <a:ext uri="{FF2B5EF4-FFF2-40B4-BE49-F238E27FC236}">
                <a16:creationId xmlns:a16="http://schemas.microsoft.com/office/drawing/2014/main" id="{2F2DCEAE-92D3-98B0-5736-37F2FE261498}"/>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Retângulo 13">
            <a:extLst>
              <a:ext uri="{FF2B5EF4-FFF2-40B4-BE49-F238E27FC236}">
                <a16:creationId xmlns:a16="http://schemas.microsoft.com/office/drawing/2014/main" id="{5D1060F8-B90F-00E4-57DD-89D86702B725}"/>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pt-BR"/>
              <a:t>Clique para editar o estilo do título mestre</a:t>
            </a:r>
            <a:endParaRPr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15" name="Espaço Reservado para Data 27">
            <a:extLst>
              <a:ext uri="{FF2B5EF4-FFF2-40B4-BE49-F238E27FC236}">
                <a16:creationId xmlns:a16="http://schemas.microsoft.com/office/drawing/2014/main" id="{7C1AB906-F2C6-B0F2-E6A9-E9C7EAD40080}"/>
              </a:ext>
            </a:extLst>
          </p:cNvPr>
          <p:cNvSpPr>
            <a:spLocks noGrp="1"/>
          </p:cNvSpPr>
          <p:nvPr>
            <p:ph type="dt" sz="half" idx="10"/>
          </p:nvPr>
        </p:nvSpPr>
        <p:spPr>
          <a:xfrm>
            <a:off x="6705600" y="4206875"/>
            <a:ext cx="960438" cy="457200"/>
          </a:xfrm>
        </p:spPr>
        <p:txBody>
          <a:bodyPr/>
          <a:lstStyle>
            <a:lvl1pPr>
              <a:defRPr/>
            </a:lvl1pPr>
          </a:lstStyle>
          <a:p>
            <a:pPr>
              <a:defRPr/>
            </a:pPr>
            <a:endParaRPr lang="en-US"/>
          </a:p>
        </p:txBody>
      </p:sp>
      <p:sp>
        <p:nvSpPr>
          <p:cNvPr id="16" name="Espaço Reservado para Rodapé 16">
            <a:extLst>
              <a:ext uri="{FF2B5EF4-FFF2-40B4-BE49-F238E27FC236}">
                <a16:creationId xmlns:a16="http://schemas.microsoft.com/office/drawing/2014/main" id="{A96441DF-3166-62AD-8BE6-90F111F5B33C}"/>
              </a:ext>
            </a:extLst>
          </p:cNvPr>
          <p:cNvSpPr>
            <a:spLocks noGrp="1"/>
          </p:cNvSpPr>
          <p:nvPr>
            <p:ph type="ftr" sz="quarter" idx="11"/>
          </p:nvPr>
        </p:nvSpPr>
        <p:spPr>
          <a:xfrm>
            <a:off x="5410200" y="4205288"/>
            <a:ext cx="1295400" cy="457200"/>
          </a:xfrm>
        </p:spPr>
        <p:txBody>
          <a:bodyPr/>
          <a:lstStyle>
            <a:lvl1pPr>
              <a:defRPr/>
            </a:lvl1pPr>
          </a:lstStyle>
          <a:p>
            <a:pPr>
              <a:defRPr/>
            </a:pPr>
            <a:endParaRPr lang="en-US"/>
          </a:p>
        </p:txBody>
      </p:sp>
      <p:sp>
        <p:nvSpPr>
          <p:cNvPr id="17" name="Espaço Reservado para Número de Slide 28">
            <a:extLst>
              <a:ext uri="{FF2B5EF4-FFF2-40B4-BE49-F238E27FC236}">
                <a16:creationId xmlns:a16="http://schemas.microsoft.com/office/drawing/2014/main" id="{ED93AB15-6F9B-DEC6-4231-E9ACACA1CD9D}"/>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fld id="{89CC1DBF-359A-406D-877C-78542467E910}" type="slidenum">
              <a:rPr lang="en-US" altLang="pt-BR"/>
              <a:pPr/>
              <a:t>‹nº›</a:t>
            </a:fld>
            <a:endParaRPr lang="en-US" altLang="pt-BR"/>
          </a:p>
        </p:txBody>
      </p:sp>
    </p:spTree>
    <p:extLst>
      <p:ext uri="{BB962C8B-B14F-4D97-AF65-F5344CB8AC3E}">
        <p14:creationId xmlns:p14="http://schemas.microsoft.com/office/powerpoint/2010/main" val="316680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5621482F-078A-5A5B-AB76-A237F9458C65}"/>
              </a:ext>
            </a:extLst>
          </p:cNvPr>
          <p:cNvSpPr>
            <a:spLocks noGrp="1"/>
          </p:cNvSpPr>
          <p:nvPr>
            <p:ph type="dt" sz="half" idx="10"/>
          </p:nvPr>
        </p:nvSpPr>
        <p:spPr/>
        <p:txBody>
          <a:bodyPr/>
          <a:lstStyle>
            <a:lvl1pPr>
              <a:defRPr/>
            </a:lvl1pPr>
          </a:lstStyle>
          <a:p>
            <a:pPr>
              <a:defRPr/>
            </a:pPr>
            <a:endParaRPr lang="en-US"/>
          </a:p>
        </p:txBody>
      </p:sp>
      <p:sp>
        <p:nvSpPr>
          <p:cNvPr id="5" name="Espaço Reservado para Rodapé 2">
            <a:extLst>
              <a:ext uri="{FF2B5EF4-FFF2-40B4-BE49-F238E27FC236}">
                <a16:creationId xmlns:a16="http://schemas.microsoft.com/office/drawing/2014/main" id="{E9506CFF-3682-F17F-E48F-4B0C28A0CB49}"/>
              </a:ext>
            </a:extLst>
          </p:cNvPr>
          <p:cNvSpPr>
            <a:spLocks noGrp="1"/>
          </p:cNvSpPr>
          <p:nvPr>
            <p:ph type="ftr" sz="quarter" idx="11"/>
          </p:nvPr>
        </p:nvSpPr>
        <p:spPr/>
        <p:txBody>
          <a:bodyPr/>
          <a:lstStyle>
            <a:lvl1pPr>
              <a:defRPr/>
            </a:lvl1pPr>
          </a:lstStyle>
          <a:p>
            <a:pPr>
              <a:defRPr/>
            </a:pPr>
            <a:endParaRPr lang="en-US"/>
          </a:p>
        </p:txBody>
      </p:sp>
      <p:sp>
        <p:nvSpPr>
          <p:cNvPr id="6" name="Espaço Reservado para Número de Slide 22">
            <a:extLst>
              <a:ext uri="{FF2B5EF4-FFF2-40B4-BE49-F238E27FC236}">
                <a16:creationId xmlns:a16="http://schemas.microsoft.com/office/drawing/2014/main" id="{BCD4782A-1349-F77E-626D-98298A9A41B4}"/>
              </a:ext>
            </a:extLst>
          </p:cNvPr>
          <p:cNvSpPr>
            <a:spLocks noGrp="1"/>
          </p:cNvSpPr>
          <p:nvPr>
            <p:ph type="sldNum" sz="quarter" idx="12"/>
          </p:nvPr>
        </p:nvSpPr>
        <p:spPr/>
        <p:txBody>
          <a:bodyPr/>
          <a:lstStyle>
            <a:lvl1pPr>
              <a:defRPr/>
            </a:lvl1pPr>
          </a:lstStyle>
          <a:p>
            <a:fld id="{500B587D-09AA-46DA-9664-DE9302076033}" type="slidenum">
              <a:rPr lang="en-US" altLang="pt-BR"/>
              <a:pPr/>
              <a:t>‹nº›</a:t>
            </a:fld>
            <a:endParaRPr lang="en-US" altLang="pt-BR"/>
          </a:p>
        </p:txBody>
      </p:sp>
    </p:spTree>
    <p:extLst>
      <p:ext uri="{BB962C8B-B14F-4D97-AF65-F5344CB8AC3E}">
        <p14:creationId xmlns:p14="http://schemas.microsoft.com/office/powerpoint/2010/main" val="194126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lang="pt-BR"/>
              <a:t>Clique para editar o estilo do título mestre</a:t>
            </a:r>
            <a:endParaRPr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8438B711-857C-EFF6-1BF5-BCC246275092}"/>
              </a:ext>
            </a:extLst>
          </p:cNvPr>
          <p:cNvSpPr>
            <a:spLocks noGrp="1"/>
          </p:cNvSpPr>
          <p:nvPr>
            <p:ph type="dt" sz="half" idx="10"/>
          </p:nvPr>
        </p:nvSpPr>
        <p:spPr/>
        <p:txBody>
          <a:bodyPr/>
          <a:lstStyle>
            <a:lvl1pPr>
              <a:defRPr/>
            </a:lvl1pPr>
          </a:lstStyle>
          <a:p>
            <a:pPr>
              <a:defRPr/>
            </a:pPr>
            <a:endParaRPr lang="en-US"/>
          </a:p>
        </p:txBody>
      </p:sp>
      <p:sp>
        <p:nvSpPr>
          <p:cNvPr id="5" name="Espaço Reservado para Rodapé 2">
            <a:extLst>
              <a:ext uri="{FF2B5EF4-FFF2-40B4-BE49-F238E27FC236}">
                <a16:creationId xmlns:a16="http://schemas.microsoft.com/office/drawing/2014/main" id="{24844BF6-2781-61F2-55DD-F23EF020EE07}"/>
              </a:ext>
            </a:extLst>
          </p:cNvPr>
          <p:cNvSpPr>
            <a:spLocks noGrp="1"/>
          </p:cNvSpPr>
          <p:nvPr>
            <p:ph type="ftr" sz="quarter" idx="11"/>
          </p:nvPr>
        </p:nvSpPr>
        <p:spPr/>
        <p:txBody>
          <a:bodyPr/>
          <a:lstStyle>
            <a:lvl1pPr>
              <a:defRPr/>
            </a:lvl1pPr>
          </a:lstStyle>
          <a:p>
            <a:pPr>
              <a:defRPr/>
            </a:pPr>
            <a:endParaRPr lang="en-US"/>
          </a:p>
        </p:txBody>
      </p:sp>
      <p:sp>
        <p:nvSpPr>
          <p:cNvPr id="6" name="Espaço Reservado para Número de Slide 22">
            <a:extLst>
              <a:ext uri="{FF2B5EF4-FFF2-40B4-BE49-F238E27FC236}">
                <a16:creationId xmlns:a16="http://schemas.microsoft.com/office/drawing/2014/main" id="{A39A2A53-EA30-8BB1-1412-2FD7D9AD7BA7}"/>
              </a:ext>
            </a:extLst>
          </p:cNvPr>
          <p:cNvSpPr>
            <a:spLocks noGrp="1"/>
          </p:cNvSpPr>
          <p:nvPr>
            <p:ph type="sldNum" sz="quarter" idx="12"/>
          </p:nvPr>
        </p:nvSpPr>
        <p:spPr/>
        <p:txBody>
          <a:bodyPr/>
          <a:lstStyle>
            <a:lvl1pPr>
              <a:defRPr/>
            </a:lvl1pPr>
          </a:lstStyle>
          <a:p>
            <a:fld id="{B58B050F-F213-41F7-B142-05EF27CFDB8B}" type="slidenum">
              <a:rPr lang="en-US" altLang="pt-BR"/>
              <a:pPr/>
              <a:t>‹nº›</a:t>
            </a:fld>
            <a:endParaRPr lang="en-US" altLang="pt-BR"/>
          </a:p>
        </p:txBody>
      </p:sp>
    </p:spTree>
    <p:extLst>
      <p:ext uri="{BB962C8B-B14F-4D97-AF65-F5344CB8AC3E}">
        <p14:creationId xmlns:p14="http://schemas.microsoft.com/office/powerpoint/2010/main" val="407947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5ED80CCC-1A27-8ED8-8C69-987D5B24B0C0}"/>
              </a:ext>
            </a:extLst>
          </p:cNvPr>
          <p:cNvSpPr>
            <a:spLocks noGrp="1"/>
          </p:cNvSpPr>
          <p:nvPr>
            <p:ph type="dt" sz="half" idx="10"/>
          </p:nvPr>
        </p:nvSpPr>
        <p:spPr/>
        <p:txBody>
          <a:bodyPr/>
          <a:lstStyle>
            <a:lvl1pPr>
              <a:defRPr/>
            </a:lvl1pPr>
          </a:lstStyle>
          <a:p>
            <a:pPr>
              <a:defRPr/>
            </a:pPr>
            <a:endParaRPr lang="en-US"/>
          </a:p>
        </p:txBody>
      </p:sp>
      <p:sp>
        <p:nvSpPr>
          <p:cNvPr id="5" name="Espaço Reservado para Rodapé 2">
            <a:extLst>
              <a:ext uri="{FF2B5EF4-FFF2-40B4-BE49-F238E27FC236}">
                <a16:creationId xmlns:a16="http://schemas.microsoft.com/office/drawing/2014/main" id="{6CACC4D5-8EAA-1436-18C5-1D15078F73C5}"/>
              </a:ext>
            </a:extLst>
          </p:cNvPr>
          <p:cNvSpPr>
            <a:spLocks noGrp="1"/>
          </p:cNvSpPr>
          <p:nvPr>
            <p:ph type="ftr" sz="quarter" idx="11"/>
          </p:nvPr>
        </p:nvSpPr>
        <p:spPr/>
        <p:txBody>
          <a:bodyPr/>
          <a:lstStyle>
            <a:lvl1pPr>
              <a:defRPr/>
            </a:lvl1pPr>
          </a:lstStyle>
          <a:p>
            <a:pPr>
              <a:defRPr/>
            </a:pPr>
            <a:endParaRPr lang="en-US"/>
          </a:p>
        </p:txBody>
      </p:sp>
      <p:sp>
        <p:nvSpPr>
          <p:cNvPr id="6" name="Espaço Reservado para Número de Slide 22">
            <a:extLst>
              <a:ext uri="{FF2B5EF4-FFF2-40B4-BE49-F238E27FC236}">
                <a16:creationId xmlns:a16="http://schemas.microsoft.com/office/drawing/2014/main" id="{78446B4D-62AB-80B9-D28C-EA779BD2D2F1}"/>
              </a:ext>
            </a:extLst>
          </p:cNvPr>
          <p:cNvSpPr>
            <a:spLocks noGrp="1"/>
          </p:cNvSpPr>
          <p:nvPr>
            <p:ph type="sldNum" sz="quarter" idx="12"/>
          </p:nvPr>
        </p:nvSpPr>
        <p:spPr/>
        <p:txBody>
          <a:bodyPr/>
          <a:lstStyle>
            <a:lvl1pPr>
              <a:defRPr/>
            </a:lvl1pPr>
          </a:lstStyle>
          <a:p>
            <a:fld id="{BD063611-A53A-4BA2-A0B5-F05C1913A010}" type="slidenum">
              <a:rPr lang="en-US" altLang="pt-BR"/>
              <a:pPr/>
              <a:t>‹nº›</a:t>
            </a:fld>
            <a:endParaRPr lang="en-US" altLang="pt-BR"/>
          </a:p>
        </p:txBody>
      </p:sp>
    </p:spTree>
    <p:extLst>
      <p:ext uri="{BB962C8B-B14F-4D97-AF65-F5344CB8AC3E}">
        <p14:creationId xmlns:p14="http://schemas.microsoft.com/office/powerpoint/2010/main" val="223453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pt-BR"/>
              <a:t>Clique para editar o estilo do título mestre</a:t>
            </a:r>
            <a:endParaRPr lang="en-US"/>
          </a:p>
        </p:txBody>
      </p:sp>
      <p:sp>
        <p:nvSpPr>
          <p:cNvPr id="3" name="Espaço Reservado para Texto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do texto mestre</a:t>
            </a:r>
          </a:p>
        </p:txBody>
      </p:sp>
      <p:sp>
        <p:nvSpPr>
          <p:cNvPr id="4" name="Espaço Reservado para Data 13">
            <a:extLst>
              <a:ext uri="{FF2B5EF4-FFF2-40B4-BE49-F238E27FC236}">
                <a16:creationId xmlns:a16="http://schemas.microsoft.com/office/drawing/2014/main" id="{F948A2AC-628F-2A87-5961-BD18A3A2E159}"/>
              </a:ext>
            </a:extLst>
          </p:cNvPr>
          <p:cNvSpPr>
            <a:spLocks noGrp="1"/>
          </p:cNvSpPr>
          <p:nvPr>
            <p:ph type="dt" sz="half" idx="10"/>
          </p:nvPr>
        </p:nvSpPr>
        <p:spPr/>
        <p:txBody>
          <a:bodyPr/>
          <a:lstStyle>
            <a:lvl1pPr>
              <a:defRPr/>
            </a:lvl1pPr>
          </a:lstStyle>
          <a:p>
            <a:pPr>
              <a:defRPr/>
            </a:pPr>
            <a:endParaRPr lang="en-US"/>
          </a:p>
        </p:txBody>
      </p:sp>
      <p:sp>
        <p:nvSpPr>
          <p:cNvPr id="5" name="Espaço Reservado para Rodapé 2">
            <a:extLst>
              <a:ext uri="{FF2B5EF4-FFF2-40B4-BE49-F238E27FC236}">
                <a16:creationId xmlns:a16="http://schemas.microsoft.com/office/drawing/2014/main" id="{54874750-16FE-A864-C153-8B87EDA6A931}"/>
              </a:ext>
            </a:extLst>
          </p:cNvPr>
          <p:cNvSpPr>
            <a:spLocks noGrp="1"/>
          </p:cNvSpPr>
          <p:nvPr>
            <p:ph type="ftr" sz="quarter" idx="11"/>
          </p:nvPr>
        </p:nvSpPr>
        <p:spPr/>
        <p:txBody>
          <a:bodyPr/>
          <a:lstStyle>
            <a:lvl1pPr>
              <a:defRPr/>
            </a:lvl1pPr>
          </a:lstStyle>
          <a:p>
            <a:pPr>
              <a:defRPr/>
            </a:pPr>
            <a:endParaRPr lang="en-US"/>
          </a:p>
        </p:txBody>
      </p:sp>
      <p:sp>
        <p:nvSpPr>
          <p:cNvPr id="6" name="Espaço Reservado para Número de Slide 22">
            <a:extLst>
              <a:ext uri="{FF2B5EF4-FFF2-40B4-BE49-F238E27FC236}">
                <a16:creationId xmlns:a16="http://schemas.microsoft.com/office/drawing/2014/main" id="{F775DF76-0E69-FCA8-7247-2C5E5B52BCFA}"/>
              </a:ext>
            </a:extLst>
          </p:cNvPr>
          <p:cNvSpPr>
            <a:spLocks noGrp="1"/>
          </p:cNvSpPr>
          <p:nvPr>
            <p:ph type="sldNum" sz="quarter" idx="12"/>
          </p:nvPr>
        </p:nvSpPr>
        <p:spPr/>
        <p:txBody>
          <a:bodyPr/>
          <a:lstStyle>
            <a:lvl1pPr>
              <a:defRPr/>
            </a:lvl1pPr>
          </a:lstStyle>
          <a:p>
            <a:fld id="{11C56B65-9EE4-47EB-B2A3-06158A6D8320}" type="slidenum">
              <a:rPr lang="en-US" altLang="pt-BR"/>
              <a:pPr/>
              <a:t>‹nº›</a:t>
            </a:fld>
            <a:endParaRPr lang="en-US" altLang="pt-BR"/>
          </a:p>
        </p:txBody>
      </p:sp>
    </p:spTree>
    <p:extLst>
      <p:ext uri="{BB962C8B-B14F-4D97-AF65-F5344CB8AC3E}">
        <p14:creationId xmlns:p14="http://schemas.microsoft.com/office/powerpoint/2010/main" val="121925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endParaRPr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a:extLst>
              <a:ext uri="{FF2B5EF4-FFF2-40B4-BE49-F238E27FC236}">
                <a16:creationId xmlns:a16="http://schemas.microsoft.com/office/drawing/2014/main" id="{5C808E7A-1569-A9AE-741D-D99238173798}"/>
              </a:ext>
            </a:extLst>
          </p:cNvPr>
          <p:cNvSpPr>
            <a:spLocks noGrp="1"/>
          </p:cNvSpPr>
          <p:nvPr>
            <p:ph type="dt" sz="half" idx="10"/>
          </p:nvPr>
        </p:nvSpPr>
        <p:spPr/>
        <p:txBody>
          <a:bodyPr/>
          <a:lstStyle>
            <a:lvl1pPr>
              <a:defRPr/>
            </a:lvl1pPr>
          </a:lstStyle>
          <a:p>
            <a:pPr>
              <a:defRPr/>
            </a:pPr>
            <a:endParaRPr lang="en-US"/>
          </a:p>
        </p:txBody>
      </p:sp>
      <p:sp>
        <p:nvSpPr>
          <p:cNvPr id="6" name="Espaço Reservado para Rodapé 2">
            <a:extLst>
              <a:ext uri="{FF2B5EF4-FFF2-40B4-BE49-F238E27FC236}">
                <a16:creationId xmlns:a16="http://schemas.microsoft.com/office/drawing/2014/main" id="{645ABBD8-459E-8AF4-5DCF-8E1AF464E773}"/>
              </a:ext>
            </a:extLst>
          </p:cNvPr>
          <p:cNvSpPr>
            <a:spLocks noGrp="1"/>
          </p:cNvSpPr>
          <p:nvPr>
            <p:ph type="ftr" sz="quarter" idx="11"/>
          </p:nvPr>
        </p:nvSpPr>
        <p:spPr/>
        <p:txBody>
          <a:bodyPr/>
          <a:lstStyle>
            <a:lvl1pPr>
              <a:defRPr/>
            </a:lvl1pPr>
          </a:lstStyle>
          <a:p>
            <a:pPr>
              <a:defRPr/>
            </a:pPr>
            <a:endParaRPr lang="en-US"/>
          </a:p>
        </p:txBody>
      </p:sp>
      <p:sp>
        <p:nvSpPr>
          <p:cNvPr id="7" name="Espaço Reservado para Número de Slide 22">
            <a:extLst>
              <a:ext uri="{FF2B5EF4-FFF2-40B4-BE49-F238E27FC236}">
                <a16:creationId xmlns:a16="http://schemas.microsoft.com/office/drawing/2014/main" id="{A41E1324-0136-7414-4F95-D678CA809EEA}"/>
              </a:ext>
            </a:extLst>
          </p:cNvPr>
          <p:cNvSpPr>
            <a:spLocks noGrp="1"/>
          </p:cNvSpPr>
          <p:nvPr>
            <p:ph type="sldNum" sz="quarter" idx="12"/>
          </p:nvPr>
        </p:nvSpPr>
        <p:spPr/>
        <p:txBody>
          <a:bodyPr/>
          <a:lstStyle>
            <a:lvl1pPr>
              <a:defRPr/>
            </a:lvl1pPr>
          </a:lstStyle>
          <a:p>
            <a:fld id="{105D6E20-AF0B-4858-8BE5-5AF40859B86E}" type="slidenum">
              <a:rPr lang="en-US" altLang="pt-BR"/>
              <a:pPr/>
              <a:t>‹nº›</a:t>
            </a:fld>
            <a:endParaRPr lang="en-US" altLang="pt-BR"/>
          </a:p>
        </p:txBody>
      </p:sp>
    </p:spTree>
    <p:extLst>
      <p:ext uri="{BB962C8B-B14F-4D97-AF65-F5344CB8AC3E}">
        <p14:creationId xmlns:p14="http://schemas.microsoft.com/office/powerpoint/2010/main" val="394592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lstStyle>
            <a:lvl1pPr>
              <a:defRPr sz="4000" b="0" i="0" cap="none" baseline="0"/>
            </a:lvl1pPr>
          </a:lstStyle>
          <a:p>
            <a:r>
              <a:rPr lang="pt-BR"/>
              <a:t>Clique para editar o estilo do título mestre</a:t>
            </a:r>
            <a:endParaRPr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25">
            <a:extLst>
              <a:ext uri="{FF2B5EF4-FFF2-40B4-BE49-F238E27FC236}">
                <a16:creationId xmlns:a16="http://schemas.microsoft.com/office/drawing/2014/main" id="{1F585C67-FC99-C70C-0C39-0A516F20D7F9}"/>
              </a:ext>
            </a:extLst>
          </p:cNvPr>
          <p:cNvSpPr>
            <a:spLocks noGrp="1"/>
          </p:cNvSpPr>
          <p:nvPr>
            <p:ph type="dt" sz="half" idx="10"/>
          </p:nvPr>
        </p:nvSpPr>
        <p:spPr/>
        <p:txBody>
          <a:bodyPr rtlCol="0"/>
          <a:lstStyle>
            <a:lvl1pPr>
              <a:defRPr/>
            </a:lvl1pPr>
          </a:lstStyle>
          <a:p>
            <a:pPr>
              <a:defRPr/>
            </a:pPr>
            <a:endParaRPr lang="en-US"/>
          </a:p>
        </p:txBody>
      </p:sp>
      <p:sp>
        <p:nvSpPr>
          <p:cNvPr id="8" name="Espaço Reservado para Número de Slide 26">
            <a:extLst>
              <a:ext uri="{FF2B5EF4-FFF2-40B4-BE49-F238E27FC236}">
                <a16:creationId xmlns:a16="http://schemas.microsoft.com/office/drawing/2014/main" id="{A77F1447-6E61-BFBA-265A-9C5DCF520DED}"/>
              </a:ext>
            </a:extLst>
          </p:cNvPr>
          <p:cNvSpPr>
            <a:spLocks noGrp="1"/>
          </p:cNvSpPr>
          <p:nvPr>
            <p:ph type="sldNum" sz="quarter" idx="11"/>
          </p:nvPr>
        </p:nvSpPr>
        <p:spPr/>
        <p:txBody>
          <a:bodyPr/>
          <a:lstStyle>
            <a:lvl1pPr>
              <a:defRPr/>
            </a:lvl1pPr>
          </a:lstStyle>
          <a:p>
            <a:fld id="{1C608EF3-D24F-4A5C-A089-C72E0B7F5C7D}" type="slidenum">
              <a:rPr lang="en-US" altLang="pt-BR"/>
              <a:pPr/>
              <a:t>‹nº›</a:t>
            </a:fld>
            <a:endParaRPr lang="en-US" altLang="pt-BR"/>
          </a:p>
        </p:txBody>
      </p:sp>
      <p:sp>
        <p:nvSpPr>
          <p:cNvPr id="9" name="Espaço Reservado para Rodapé 27">
            <a:extLst>
              <a:ext uri="{FF2B5EF4-FFF2-40B4-BE49-F238E27FC236}">
                <a16:creationId xmlns:a16="http://schemas.microsoft.com/office/drawing/2014/main" id="{4B13CB7C-F74D-AB3E-21CB-5D4D031AEE4A}"/>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03120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lstStyle>
            <a:lvl1pPr>
              <a:defRPr sz="4000">
                <a:solidFill>
                  <a:schemeClr val="tx2"/>
                </a:solidFill>
              </a:defRPr>
            </a:lvl1pPr>
          </a:lstStyle>
          <a:p>
            <a:r>
              <a:rPr lang="pt-BR"/>
              <a:t>Clique para editar o estilo do título mestre</a:t>
            </a:r>
            <a:endParaRPr lang="en-US"/>
          </a:p>
        </p:txBody>
      </p:sp>
      <p:sp>
        <p:nvSpPr>
          <p:cNvPr id="3" name="Espaço Reservado para Data 2">
            <a:extLst>
              <a:ext uri="{FF2B5EF4-FFF2-40B4-BE49-F238E27FC236}">
                <a16:creationId xmlns:a16="http://schemas.microsoft.com/office/drawing/2014/main" id="{88C710D7-A44A-6AE8-9387-98ADBF7C7782}"/>
              </a:ext>
            </a:extLst>
          </p:cNvPr>
          <p:cNvSpPr>
            <a:spLocks noGrp="1"/>
          </p:cNvSpPr>
          <p:nvPr>
            <p:ph type="dt" sz="half" idx="10"/>
          </p:nvPr>
        </p:nvSpPr>
        <p:spPr>
          <a:xfrm>
            <a:off x="6583363" y="612775"/>
            <a:ext cx="957262" cy="457200"/>
          </a:xfrm>
        </p:spPr>
        <p:txBody>
          <a:bodyPr/>
          <a:lstStyle>
            <a:lvl1pPr>
              <a:defRPr/>
            </a:lvl1pPr>
          </a:lstStyle>
          <a:p>
            <a:pPr>
              <a:defRPr/>
            </a:pPr>
            <a:endParaRPr lang="en-US"/>
          </a:p>
        </p:txBody>
      </p:sp>
      <p:sp>
        <p:nvSpPr>
          <p:cNvPr id="4" name="Espaço Reservado para Rodapé 3">
            <a:extLst>
              <a:ext uri="{FF2B5EF4-FFF2-40B4-BE49-F238E27FC236}">
                <a16:creationId xmlns:a16="http://schemas.microsoft.com/office/drawing/2014/main" id="{6F57ABA9-9820-DA55-4DE1-AD359F0CD64F}"/>
              </a:ext>
            </a:extLst>
          </p:cNvPr>
          <p:cNvSpPr>
            <a:spLocks noGrp="1"/>
          </p:cNvSpPr>
          <p:nvPr>
            <p:ph type="ftr" sz="quarter" idx="11"/>
          </p:nvPr>
        </p:nvSpPr>
        <p:spPr/>
        <p:txBody>
          <a:bodyPr/>
          <a:lstStyle>
            <a:lvl1pPr>
              <a:defRPr/>
            </a:lvl1pPr>
          </a:lstStyle>
          <a:p>
            <a:pPr>
              <a:defRPr/>
            </a:pPr>
            <a:endParaRPr lang="en-US"/>
          </a:p>
        </p:txBody>
      </p:sp>
      <p:sp>
        <p:nvSpPr>
          <p:cNvPr id="5" name="Espaço Reservado para Número de Slide 4">
            <a:extLst>
              <a:ext uri="{FF2B5EF4-FFF2-40B4-BE49-F238E27FC236}">
                <a16:creationId xmlns:a16="http://schemas.microsoft.com/office/drawing/2014/main" id="{B9CAB0CB-35D1-D7FD-D92E-1DBC7BF8632B}"/>
              </a:ext>
            </a:extLst>
          </p:cNvPr>
          <p:cNvSpPr>
            <a:spLocks noGrp="1"/>
          </p:cNvSpPr>
          <p:nvPr>
            <p:ph type="sldNum" sz="quarter" idx="12"/>
          </p:nvPr>
        </p:nvSpPr>
        <p:spPr/>
        <p:txBody>
          <a:bodyPr/>
          <a:lstStyle>
            <a:lvl1pPr>
              <a:defRPr/>
            </a:lvl1pPr>
          </a:lstStyle>
          <a:p>
            <a:fld id="{A72FF56E-E8AD-456E-A0F1-0D3AA59B6AD1}" type="slidenum">
              <a:rPr lang="en-US" altLang="pt-BR"/>
              <a:pPr/>
              <a:t>‹nº›</a:t>
            </a:fld>
            <a:endParaRPr lang="en-US" altLang="pt-BR"/>
          </a:p>
        </p:txBody>
      </p:sp>
    </p:spTree>
    <p:extLst>
      <p:ext uri="{BB962C8B-B14F-4D97-AF65-F5344CB8AC3E}">
        <p14:creationId xmlns:p14="http://schemas.microsoft.com/office/powerpoint/2010/main" val="132440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3">
            <a:extLst>
              <a:ext uri="{FF2B5EF4-FFF2-40B4-BE49-F238E27FC236}">
                <a16:creationId xmlns:a16="http://schemas.microsoft.com/office/drawing/2014/main" id="{54FA03CF-A6B3-07CF-F36C-DAB14EE05FC0}"/>
              </a:ext>
            </a:extLst>
          </p:cNvPr>
          <p:cNvSpPr>
            <a:spLocks noGrp="1"/>
          </p:cNvSpPr>
          <p:nvPr>
            <p:ph type="dt" sz="half" idx="10"/>
          </p:nvPr>
        </p:nvSpPr>
        <p:spPr/>
        <p:txBody>
          <a:bodyPr/>
          <a:lstStyle>
            <a:lvl1pPr>
              <a:defRPr/>
            </a:lvl1pPr>
          </a:lstStyle>
          <a:p>
            <a:pPr>
              <a:defRPr/>
            </a:pPr>
            <a:endParaRPr lang="en-US"/>
          </a:p>
        </p:txBody>
      </p:sp>
      <p:sp>
        <p:nvSpPr>
          <p:cNvPr id="3" name="Espaço Reservado para Rodapé 2">
            <a:extLst>
              <a:ext uri="{FF2B5EF4-FFF2-40B4-BE49-F238E27FC236}">
                <a16:creationId xmlns:a16="http://schemas.microsoft.com/office/drawing/2014/main" id="{F275715A-C135-9CCD-EC38-887ECA519FF2}"/>
              </a:ext>
            </a:extLst>
          </p:cNvPr>
          <p:cNvSpPr>
            <a:spLocks noGrp="1"/>
          </p:cNvSpPr>
          <p:nvPr>
            <p:ph type="ftr" sz="quarter" idx="11"/>
          </p:nvPr>
        </p:nvSpPr>
        <p:spPr/>
        <p:txBody>
          <a:bodyPr/>
          <a:lstStyle>
            <a:lvl1pPr>
              <a:defRPr/>
            </a:lvl1pPr>
          </a:lstStyle>
          <a:p>
            <a:pPr>
              <a:defRPr/>
            </a:pPr>
            <a:endParaRPr lang="en-US"/>
          </a:p>
        </p:txBody>
      </p:sp>
      <p:sp>
        <p:nvSpPr>
          <p:cNvPr id="4" name="Espaço Reservado para Número de Slide 22">
            <a:extLst>
              <a:ext uri="{FF2B5EF4-FFF2-40B4-BE49-F238E27FC236}">
                <a16:creationId xmlns:a16="http://schemas.microsoft.com/office/drawing/2014/main" id="{C1B71C79-1B16-FBB7-C73C-EA6AF4FEC90A}"/>
              </a:ext>
            </a:extLst>
          </p:cNvPr>
          <p:cNvSpPr>
            <a:spLocks noGrp="1"/>
          </p:cNvSpPr>
          <p:nvPr>
            <p:ph type="sldNum" sz="quarter" idx="12"/>
          </p:nvPr>
        </p:nvSpPr>
        <p:spPr/>
        <p:txBody>
          <a:bodyPr/>
          <a:lstStyle>
            <a:lvl1pPr>
              <a:defRPr/>
            </a:lvl1pPr>
          </a:lstStyle>
          <a:p>
            <a:fld id="{4A93C700-72A6-41DB-AB3E-55CB7C8A221F}" type="slidenum">
              <a:rPr lang="en-US" altLang="pt-BR"/>
              <a:pPr/>
              <a:t>‹nº›</a:t>
            </a:fld>
            <a:endParaRPr lang="en-US" altLang="pt-BR"/>
          </a:p>
        </p:txBody>
      </p:sp>
    </p:spTree>
    <p:extLst>
      <p:ext uri="{BB962C8B-B14F-4D97-AF65-F5344CB8AC3E}">
        <p14:creationId xmlns:p14="http://schemas.microsoft.com/office/powerpoint/2010/main" val="229017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lang="pt-BR"/>
              <a:t>Clique para editar o estilo do título mestre</a:t>
            </a:r>
            <a:endParaRPr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a:extLst>
              <a:ext uri="{FF2B5EF4-FFF2-40B4-BE49-F238E27FC236}">
                <a16:creationId xmlns:a16="http://schemas.microsoft.com/office/drawing/2014/main" id="{96CFF78F-9B44-382F-E6AF-586F447B0E7A}"/>
              </a:ext>
            </a:extLst>
          </p:cNvPr>
          <p:cNvSpPr>
            <a:spLocks noGrp="1"/>
          </p:cNvSpPr>
          <p:nvPr>
            <p:ph type="dt" sz="half" idx="10"/>
          </p:nvPr>
        </p:nvSpPr>
        <p:spPr/>
        <p:txBody>
          <a:bodyPr/>
          <a:lstStyle>
            <a:lvl1pPr>
              <a:defRPr/>
            </a:lvl1pPr>
          </a:lstStyle>
          <a:p>
            <a:pPr>
              <a:defRPr/>
            </a:pPr>
            <a:endParaRPr lang="en-US"/>
          </a:p>
        </p:txBody>
      </p:sp>
      <p:sp>
        <p:nvSpPr>
          <p:cNvPr id="6" name="Espaço Reservado para Rodapé 2">
            <a:extLst>
              <a:ext uri="{FF2B5EF4-FFF2-40B4-BE49-F238E27FC236}">
                <a16:creationId xmlns:a16="http://schemas.microsoft.com/office/drawing/2014/main" id="{223F630C-4B48-22A5-E82E-579698E876C7}"/>
              </a:ext>
            </a:extLst>
          </p:cNvPr>
          <p:cNvSpPr>
            <a:spLocks noGrp="1"/>
          </p:cNvSpPr>
          <p:nvPr>
            <p:ph type="ftr" sz="quarter" idx="11"/>
          </p:nvPr>
        </p:nvSpPr>
        <p:spPr/>
        <p:txBody>
          <a:bodyPr/>
          <a:lstStyle>
            <a:lvl1pPr>
              <a:defRPr/>
            </a:lvl1pPr>
          </a:lstStyle>
          <a:p>
            <a:pPr>
              <a:defRPr/>
            </a:pPr>
            <a:endParaRPr lang="en-US"/>
          </a:p>
        </p:txBody>
      </p:sp>
      <p:sp>
        <p:nvSpPr>
          <p:cNvPr id="7" name="Espaço Reservado para Número de Slide 22">
            <a:extLst>
              <a:ext uri="{FF2B5EF4-FFF2-40B4-BE49-F238E27FC236}">
                <a16:creationId xmlns:a16="http://schemas.microsoft.com/office/drawing/2014/main" id="{AE43BB53-DC77-DF0C-B940-5F6416346DEC}"/>
              </a:ext>
            </a:extLst>
          </p:cNvPr>
          <p:cNvSpPr>
            <a:spLocks noGrp="1"/>
          </p:cNvSpPr>
          <p:nvPr>
            <p:ph type="sldNum" sz="quarter" idx="12"/>
          </p:nvPr>
        </p:nvSpPr>
        <p:spPr/>
        <p:txBody>
          <a:bodyPr/>
          <a:lstStyle>
            <a:lvl1pPr>
              <a:defRPr/>
            </a:lvl1pPr>
          </a:lstStyle>
          <a:p>
            <a:fld id="{A7652F60-7150-4D84-AC44-78A5D0D55DF2}" type="slidenum">
              <a:rPr lang="en-US" altLang="pt-BR"/>
              <a:pPr/>
              <a:t>‹nº›</a:t>
            </a:fld>
            <a:endParaRPr lang="en-US" altLang="pt-BR"/>
          </a:p>
        </p:txBody>
      </p:sp>
    </p:spTree>
    <p:extLst>
      <p:ext uri="{BB962C8B-B14F-4D97-AF65-F5344CB8AC3E}">
        <p14:creationId xmlns:p14="http://schemas.microsoft.com/office/powerpoint/2010/main" val="2562739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pt-BR"/>
              <a:t>Clique para editar o estilo do título mestre</a:t>
            </a:r>
            <a:endParaRPr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4" name="Espaço Reservado para Texto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pt-BR"/>
              <a:t>Clique para editar os estilos do texto mestre</a:t>
            </a:r>
          </a:p>
        </p:txBody>
      </p:sp>
      <p:sp>
        <p:nvSpPr>
          <p:cNvPr id="5" name="Espaço Reservado para Data 13">
            <a:extLst>
              <a:ext uri="{FF2B5EF4-FFF2-40B4-BE49-F238E27FC236}">
                <a16:creationId xmlns:a16="http://schemas.microsoft.com/office/drawing/2014/main" id="{C455BC68-FFA1-AFB6-150F-7FD25956BB05}"/>
              </a:ext>
            </a:extLst>
          </p:cNvPr>
          <p:cNvSpPr>
            <a:spLocks noGrp="1"/>
          </p:cNvSpPr>
          <p:nvPr>
            <p:ph type="dt" sz="half" idx="10"/>
          </p:nvPr>
        </p:nvSpPr>
        <p:spPr/>
        <p:txBody>
          <a:bodyPr/>
          <a:lstStyle>
            <a:lvl1pPr>
              <a:defRPr/>
            </a:lvl1pPr>
          </a:lstStyle>
          <a:p>
            <a:pPr>
              <a:defRPr/>
            </a:pPr>
            <a:endParaRPr lang="en-US"/>
          </a:p>
        </p:txBody>
      </p:sp>
      <p:sp>
        <p:nvSpPr>
          <p:cNvPr id="6" name="Espaço Reservado para Rodapé 2">
            <a:extLst>
              <a:ext uri="{FF2B5EF4-FFF2-40B4-BE49-F238E27FC236}">
                <a16:creationId xmlns:a16="http://schemas.microsoft.com/office/drawing/2014/main" id="{5E800B35-F857-81A4-6364-8023E6BC60CB}"/>
              </a:ext>
            </a:extLst>
          </p:cNvPr>
          <p:cNvSpPr>
            <a:spLocks noGrp="1"/>
          </p:cNvSpPr>
          <p:nvPr>
            <p:ph type="ftr" sz="quarter" idx="11"/>
          </p:nvPr>
        </p:nvSpPr>
        <p:spPr/>
        <p:txBody>
          <a:bodyPr/>
          <a:lstStyle>
            <a:lvl1pPr>
              <a:defRPr/>
            </a:lvl1pPr>
          </a:lstStyle>
          <a:p>
            <a:pPr>
              <a:defRPr/>
            </a:pPr>
            <a:endParaRPr lang="en-US"/>
          </a:p>
        </p:txBody>
      </p:sp>
      <p:sp>
        <p:nvSpPr>
          <p:cNvPr id="7" name="Espaço Reservado para Número de Slide 22">
            <a:extLst>
              <a:ext uri="{FF2B5EF4-FFF2-40B4-BE49-F238E27FC236}">
                <a16:creationId xmlns:a16="http://schemas.microsoft.com/office/drawing/2014/main" id="{53989671-6A19-BAC4-77F8-6359A8475A16}"/>
              </a:ext>
            </a:extLst>
          </p:cNvPr>
          <p:cNvSpPr>
            <a:spLocks noGrp="1"/>
          </p:cNvSpPr>
          <p:nvPr>
            <p:ph type="sldNum" sz="quarter" idx="12"/>
          </p:nvPr>
        </p:nvSpPr>
        <p:spPr/>
        <p:txBody>
          <a:bodyPr/>
          <a:lstStyle>
            <a:lvl1pPr>
              <a:defRPr/>
            </a:lvl1pPr>
          </a:lstStyle>
          <a:p>
            <a:fld id="{B85D1650-62AB-4E3F-A273-ADDC18B659C6}" type="slidenum">
              <a:rPr lang="en-US" altLang="pt-BR"/>
              <a:pPr/>
              <a:t>‹nº›</a:t>
            </a:fld>
            <a:endParaRPr lang="en-US" altLang="pt-BR"/>
          </a:p>
        </p:txBody>
      </p:sp>
    </p:spTree>
    <p:extLst>
      <p:ext uri="{BB962C8B-B14F-4D97-AF65-F5344CB8AC3E}">
        <p14:creationId xmlns:p14="http://schemas.microsoft.com/office/powerpoint/2010/main" val="354341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tângulo 27">
            <a:extLst>
              <a:ext uri="{FF2B5EF4-FFF2-40B4-BE49-F238E27FC236}">
                <a16:creationId xmlns:a16="http://schemas.microsoft.com/office/drawing/2014/main" id="{A3E57BE0-28F6-40A0-A674-33E3958B6AA1}"/>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Retângulo 28">
            <a:extLst>
              <a:ext uri="{FF2B5EF4-FFF2-40B4-BE49-F238E27FC236}">
                <a16:creationId xmlns:a16="http://schemas.microsoft.com/office/drawing/2014/main" id="{7CE18844-F888-4AA4-B150-D2764F4CA725}"/>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Retângulo 29">
            <a:extLst>
              <a:ext uri="{FF2B5EF4-FFF2-40B4-BE49-F238E27FC236}">
                <a16:creationId xmlns:a16="http://schemas.microsoft.com/office/drawing/2014/main" id="{9F6E40EA-1254-408E-983D-FC18418C577B}"/>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Retângulo 30">
            <a:extLst>
              <a:ext uri="{FF2B5EF4-FFF2-40B4-BE49-F238E27FC236}">
                <a16:creationId xmlns:a16="http://schemas.microsoft.com/office/drawing/2014/main" id="{F80761C7-CBCF-4572-ADA4-036D9C152E3F}"/>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Retângulo 31">
            <a:extLst>
              <a:ext uri="{FF2B5EF4-FFF2-40B4-BE49-F238E27FC236}">
                <a16:creationId xmlns:a16="http://schemas.microsoft.com/office/drawing/2014/main" id="{EFB51EE7-9527-437F-AAE7-F9042172C609}"/>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Retângulo de cantos arredondados 32">
            <a:extLst>
              <a:ext uri="{FF2B5EF4-FFF2-40B4-BE49-F238E27FC236}">
                <a16:creationId xmlns:a16="http://schemas.microsoft.com/office/drawing/2014/main" id="{74A5A658-CC04-4931-9D60-6EE3FDD9B3D0}"/>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Retângulo de cantos arredondados 33">
            <a:extLst>
              <a:ext uri="{FF2B5EF4-FFF2-40B4-BE49-F238E27FC236}">
                <a16:creationId xmlns:a16="http://schemas.microsoft.com/office/drawing/2014/main" id="{A0238E70-6349-403E-80C9-3C343E800942}"/>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Retângulo 34">
            <a:extLst>
              <a:ext uri="{FF2B5EF4-FFF2-40B4-BE49-F238E27FC236}">
                <a16:creationId xmlns:a16="http://schemas.microsoft.com/office/drawing/2014/main" id="{A1F225CF-BFE5-4873-A418-C7BE925A115D}"/>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Retângulo 35">
            <a:extLst>
              <a:ext uri="{FF2B5EF4-FFF2-40B4-BE49-F238E27FC236}">
                <a16:creationId xmlns:a16="http://schemas.microsoft.com/office/drawing/2014/main" id="{84689E5F-34A0-470B-BB90-246419035597}"/>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Retângulo 36">
            <a:extLst>
              <a:ext uri="{FF2B5EF4-FFF2-40B4-BE49-F238E27FC236}">
                <a16:creationId xmlns:a16="http://schemas.microsoft.com/office/drawing/2014/main" id="{ED1D0AE5-69FA-4606-8B2D-B615142F24C7}"/>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Retângulo 37">
            <a:extLst>
              <a:ext uri="{FF2B5EF4-FFF2-40B4-BE49-F238E27FC236}">
                <a16:creationId xmlns:a16="http://schemas.microsoft.com/office/drawing/2014/main" id="{C227A26E-4388-4D77-9158-6D1CCCB9A224}"/>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Retângulo 38">
            <a:extLst>
              <a:ext uri="{FF2B5EF4-FFF2-40B4-BE49-F238E27FC236}">
                <a16:creationId xmlns:a16="http://schemas.microsoft.com/office/drawing/2014/main" id="{EACD4A3A-DD69-4ADF-ADE2-78D5EAEDAC7B}"/>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Retângulo 39">
            <a:extLst>
              <a:ext uri="{FF2B5EF4-FFF2-40B4-BE49-F238E27FC236}">
                <a16:creationId xmlns:a16="http://schemas.microsoft.com/office/drawing/2014/main" id="{F0C5F168-4AC0-4FEA-BF21-D64850CD95C5}"/>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Espaço Reservado para Título 21">
            <a:extLst>
              <a:ext uri="{FF2B5EF4-FFF2-40B4-BE49-F238E27FC236}">
                <a16:creationId xmlns:a16="http://schemas.microsoft.com/office/drawing/2014/main" id="{FD7B6747-EFEB-656F-3D36-898DD4463118}"/>
              </a:ext>
            </a:extLst>
          </p:cNvPr>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endParaRPr lang="en-US" altLang="pt-BR"/>
          </a:p>
        </p:txBody>
      </p:sp>
      <p:sp>
        <p:nvSpPr>
          <p:cNvPr id="1040" name="Espaço Reservado para Texto 12">
            <a:extLst>
              <a:ext uri="{FF2B5EF4-FFF2-40B4-BE49-F238E27FC236}">
                <a16:creationId xmlns:a16="http://schemas.microsoft.com/office/drawing/2014/main" id="{057DBF8C-87DF-72AE-62CC-4F09A1FCE42B}"/>
              </a:ext>
            </a:extLst>
          </p:cNvPr>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4" name="Espaço Reservado para Data 13">
            <a:extLst>
              <a:ext uri="{FF2B5EF4-FFF2-40B4-BE49-F238E27FC236}">
                <a16:creationId xmlns:a16="http://schemas.microsoft.com/office/drawing/2014/main" id="{67E28FA4-24BD-4F03-9EF2-84445A32857A}"/>
              </a:ext>
            </a:extLst>
          </p:cNvPr>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Espaço Reservado para Rodapé 2">
            <a:extLst>
              <a:ext uri="{FF2B5EF4-FFF2-40B4-BE49-F238E27FC236}">
                <a16:creationId xmlns:a16="http://schemas.microsoft.com/office/drawing/2014/main" id="{5535A7B3-9C99-46E0-9003-B0529B215D7A}"/>
              </a:ext>
            </a:extLst>
          </p:cNvPr>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Espaço Reservado para Número de Slide 22">
            <a:extLst>
              <a:ext uri="{FF2B5EF4-FFF2-40B4-BE49-F238E27FC236}">
                <a16:creationId xmlns:a16="http://schemas.microsoft.com/office/drawing/2014/main" id="{2ABC8ED0-6F01-4132-9E87-90278351829A}"/>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800">
                <a:solidFill>
                  <a:srgbClr val="FFFFFF"/>
                </a:solidFill>
              </a:defRPr>
            </a:lvl1pPr>
          </a:lstStyle>
          <a:p>
            <a:fld id="{44229DD5-D8B4-443A-A75B-B5007804C553}"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814" r:id="rId1"/>
    <p:sldLayoutId id="2147483806" r:id="rId2"/>
    <p:sldLayoutId id="2147483807" r:id="rId3"/>
    <p:sldLayoutId id="2147483808" r:id="rId4"/>
    <p:sldLayoutId id="2147483815" r:id="rId5"/>
    <p:sldLayoutId id="2147483816" r:id="rId6"/>
    <p:sldLayoutId id="2147483809" r:id="rId7"/>
    <p:sldLayoutId id="2147483810" r:id="rId8"/>
    <p:sldLayoutId id="2147483811" r:id="rId9"/>
    <p:sldLayoutId id="2147483812" r:id="rId10"/>
    <p:sldLayoutId id="2147483813"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87.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6.wmf"/><Relationship Id="rId4" Type="http://schemas.openxmlformats.org/officeDocument/2006/relationships/oleObject" Target="../embeddings/oleObject9.bin"/></Relationships>
</file>

<file path=ppt/slides/_rels/slide88.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9.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6.wmf"/><Relationship Id="rId4" Type="http://schemas.openxmlformats.org/officeDocument/2006/relationships/oleObject" Target="../embeddings/oleObject12.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5F77822-3F10-45C9-9319-F6C62B3E319B}"/>
              </a:ext>
            </a:extLst>
          </p:cNvPr>
          <p:cNvSpPr>
            <a:spLocks noGrp="1" noChangeArrowheads="1"/>
          </p:cNvSpPr>
          <p:nvPr>
            <p:ph type="ctrTitle"/>
          </p:nvPr>
        </p:nvSpPr>
        <p:spPr>
          <a:xfrm>
            <a:off x="357188" y="1143000"/>
            <a:ext cx="8534400" cy="1143000"/>
          </a:xfrm>
        </p:spPr>
        <p:txBody>
          <a:bodyPr>
            <a:normAutofit fontScale="90000"/>
          </a:bodyPr>
          <a:lstStyle/>
          <a:p>
            <a:pPr eaLnBrk="1" fontAlgn="auto" hangingPunct="1">
              <a:spcAft>
                <a:spcPts val="0"/>
              </a:spcAft>
              <a:defRPr/>
            </a:pPr>
            <a:r>
              <a:rPr lang="en-US" dirty="0" err="1"/>
              <a:t>Banco</a:t>
            </a:r>
            <a:r>
              <a:rPr lang="en-US" dirty="0"/>
              <a:t> de Dados I</a:t>
            </a:r>
            <a:br>
              <a:rPr lang="en-US" dirty="0"/>
            </a:br>
            <a:r>
              <a:rPr lang="en-US" dirty="0" err="1"/>
              <a:t>Capítulo</a:t>
            </a:r>
            <a:r>
              <a:rPr lang="en-US" dirty="0"/>
              <a:t> 4: </a:t>
            </a:r>
            <a:r>
              <a:rPr lang="en-US" dirty="0" err="1"/>
              <a:t>Linguagem</a:t>
            </a:r>
            <a:r>
              <a:rPr lang="en-US" dirty="0"/>
              <a:t> SQL</a:t>
            </a:r>
          </a:p>
        </p:txBody>
      </p:sp>
      <p:sp>
        <p:nvSpPr>
          <p:cNvPr id="5123" name="Rectangle 3">
            <a:extLst>
              <a:ext uri="{FF2B5EF4-FFF2-40B4-BE49-F238E27FC236}">
                <a16:creationId xmlns:a16="http://schemas.microsoft.com/office/drawing/2014/main" id="{2AE28555-DADF-EBD6-786B-025731AA556C}"/>
              </a:ext>
            </a:extLst>
          </p:cNvPr>
          <p:cNvSpPr>
            <a:spLocks noGrp="1"/>
          </p:cNvSpPr>
          <p:nvPr>
            <p:ph type="subTitle" idx="1"/>
          </p:nvPr>
        </p:nvSpPr>
        <p:spPr>
          <a:xfrm>
            <a:off x="5072063" y="4929188"/>
            <a:ext cx="3857625" cy="914400"/>
          </a:xfrm>
        </p:spPr>
        <p:txBody>
          <a:bodyPr/>
          <a:lstStyle/>
          <a:p>
            <a:pPr marL="63500" eaLnBrk="1" hangingPunct="1"/>
            <a:r>
              <a:rPr lang="pt-BR" altLang="pt-BR"/>
              <a:t>Prof. Carmen L. B. Costa</a:t>
            </a:r>
            <a:endParaRPr lang="en-US" alt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909F88C-2476-9382-39E5-3E08E4673764}"/>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4339" name="Rectangle 3">
            <a:extLst>
              <a:ext uri="{FF2B5EF4-FFF2-40B4-BE49-F238E27FC236}">
                <a16:creationId xmlns:a16="http://schemas.microsoft.com/office/drawing/2014/main" id="{9DD6C747-280E-44F3-67FD-B23CAC4F2FDD}"/>
              </a:ext>
            </a:extLst>
          </p:cNvPr>
          <p:cNvSpPr>
            <a:spLocks noGrp="1"/>
          </p:cNvSpPr>
          <p:nvPr>
            <p:ph idx="1"/>
          </p:nvPr>
        </p:nvSpPr>
        <p:spPr>
          <a:xfrm>
            <a:off x="428625" y="1714500"/>
            <a:ext cx="8229600" cy="4324350"/>
          </a:xfrm>
        </p:spPr>
        <p:txBody>
          <a:bodyPr/>
          <a:lstStyle/>
          <a:p>
            <a:pPr eaLnBrk="1" hangingPunct="1">
              <a:lnSpc>
                <a:spcPct val="80000"/>
              </a:lnSpc>
            </a:pPr>
            <a:r>
              <a:rPr lang="pt-BR" altLang="pt-BR" sz="2400"/>
              <a:t>Tipos em SQL:1999</a:t>
            </a:r>
          </a:p>
          <a:p>
            <a:pPr eaLnBrk="1" hangingPunct="1">
              <a:lnSpc>
                <a:spcPct val="80000"/>
              </a:lnSpc>
            </a:pPr>
            <a:endParaRPr lang="pt-BR" altLang="pt-BR" sz="1000"/>
          </a:p>
          <a:p>
            <a:pPr lvl="1" eaLnBrk="1" hangingPunct="1">
              <a:lnSpc>
                <a:spcPct val="80000"/>
              </a:lnSpc>
            </a:pPr>
            <a:r>
              <a:rPr lang="pt-BR" altLang="pt-BR" sz="2000"/>
              <a:t>Character</a:t>
            </a:r>
          </a:p>
          <a:p>
            <a:pPr lvl="2" eaLnBrk="1" hangingPunct="1">
              <a:lnSpc>
                <a:spcPct val="80000"/>
              </a:lnSpc>
            </a:pPr>
            <a:r>
              <a:rPr lang="pt-BR" altLang="pt-BR" sz="1800"/>
              <a:t>CHARACTER(x) (CHAR): representa um string de tamanho x.  Se x for omitido então é equivalente a CHAR(1). Se um string a ser armazenado é menor do que x, então o restante é preenchido com brancos.</a:t>
            </a:r>
          </a:p>
          <a:p>
            <a:pPr lvl="2" eaLnBrk="1" hangingPunct="1">
              <a:lnSpc>
                <a:spcPct val="80000"/>
              </a:lnSpc>
            </a:pPr>
            <a:r>
              <a:rPr lang="pt-BR" altLang="pt-BR" sz="1800"/>
              <a:t>CHARACTER VARYING(x) (VARCHAR): representa um string de tamanho x. Armazena exatamente o tamanho do string (tam &lt;= x) sem preencher o resto com brancos. Neste caso x é obrigatório.</a:t>
            </a:r>
          </a:p>
          <a:p>
            <a:pPr lvl="2" eaLnBrk="1" hangingPunct="1">
              <a:lnSpc>
                <a:spcPct val="80000"/>
              </a:lnSpc>
            </a:pPr>
            <a:r>
              <a:rPr lang="pt-BR" altLang="pt-BR" sz="1800"/>
              <a:t>CHARACTER LARGE OBJECT (CLOB): armazena strings longos. Usado para armazenar documentos.</a:t>
            </a:r>
          </a:p>
          <a:p>
            <a:pPr lvl="2" eaLnBrk="1" hangingPunct="1">
              <a:lnSpc>
                <a:spcPct val="80000"/>
              </a:lnSpc>
            </a:pPr>
            <a:r>
              <a:rPr lang="pt-BR" altLang="pt-BR" sz="1800"/>
              <a:t>OBS.: Existem os National character data types: NCHAR, NVARCHAR, NCLOB que permitem implementar internacionalização</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A357A9A-56B2-3118-22F4-CEDFF9390791}"/>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06499" name="Rectangle 3">
            <a:extLst>
              <a:ext uri="{FF2B5EF4-FFF2-40B4-BE49-F238E27FC236}">
                <a16:creationId xmlns:a16="http://schemas.microsoft.com/office/drawing/2014/main" id="{BFD84550-8ED4-5E5A-F943-E02EF5833925}"/>
              </a:ext>
            </a:extLst>
          </p:cNvPr>
          <p:cNvSpPr>
            <a:spLocks noGrp="1"/>
          </p:cNvSpPr>
          <p:nvPr>
            <p:ph idx="1"/>
          </p:nvPr>
        </p:nvSpPr>
        <p:spPr>
          <a:xfrm>
            <a:off x="500063" y="1495425"/>
            <a:ext cx="7958137" cy="4648200"/>
          </a:xfrm>
        </p:spPr>
        <p:txBody>
          <a:bodyPr/>
          <a:lstStyle/>
          <a:p>
            <a:pPr eaLnBrk="1" hangingPunct="1"/>
            <a:r>
              <a:rPr lang="pt-BR" altLang="pt-BR" sz="2400"/>
              <a:t>Uma visão é uma tabela virtual que é definida a partir de outras tabelas, contendo sempre os dados atualizados.</a:t>
            </a:r>
          </a:p>
          <a:p>
            <a:pPr eaLnBrk="1" hangingPunct="1"/>
            <a:r>
              <a:rPr lang="pt-BR" altLang="pt-BR" sz="2400"/>
              <a:t>Visão em SQL:</a:t>
            </a:r>
          </a:p>
          <a:p>
            <a:pPr lvl="1" algn="just" eaLnBrk="1" hangingPunct="1"/>
            <a:r>
              <a:rPr lang="pt-BR" altLang="pt-BR" sz="2200"/>
              <a:t>Sintaxe:					</a:t>
            </a:r>
          </a:p>
          <a:p>
            <a:pPr lvl="1" eaLnBrk="1" hangingPunct="1"/>
            <a:endParaRPr lang="pt-BR" altLang="pt-BR" sz="2200"/>
          </a:p>
          <a:p>
            <a:pPr lvl="1" eaLnBrk="1" hangingPunct="1"/>
            <a:endParaRPr lang="pt-BR" altLang="pt-BR" sz="1000"/>
          </a:p>
          <a:p>
            <a:pPr lvl="1" eaLnBrk="1" hangingPunct="1"/>
            <a:r>
              <a:rPr lang="pt-BR" altLang="pt-BR" sz="2200"/>
              <a:t>Exemplo:</a:t>
            </a:r>
          </a:p>
          <a:p>
            <a:pPr lvl="1" eaLnBrk="1" hangingPunct="1"/>
            <a:endParaRPr lang="pt-BR" altLang="pt-BR" sz="2200"/>
          </a:p>
          <a:p>
            <a:pPr lvl="1" eaLnBrk="1" hangingPunct="1"/>
            <a:endParaRPr lang="pt-BR" altLang="pt-BR" sz="2200"/>
          </a:p>
          <a:p>
            <a:pPr lvl="1" eaLnBrk="1" hangingPunct="1"/>
            <a:endParaRPr lang="pt-BR" altLang="pt-BR" sz="2200"/>
          </a:p>
          <a:p>
            <a:pPr lvl="1" eaLnBrk="1" hangingPunct="1"/>
            <a:endParaRPr lang="pt-BR" altLang="pt-BR" sz="2200"/>
          </a:p>
          <a:p>
            <a:pPr lvl="1" eaLnBrk="1" hangingPunct="1"/>
            <a:endParaRPr lang="pt-BR" altLang="pt-BR" sz="1000"/>
          </a:p>
          <a:p>
            <a:pPr lvl="1" algn="just" eaLnBrk="1" hangingPunct="1"/>
            <a:r>
              <a:rPr lang="pt-BR" altLang="pt-BR" sz="2200"/>
              <a:t>Cria uma relação virtual 				Alocacao1( nomeE, nomeP, horas)</a:t>
            </a:r>
            <a:endParaRPr lang="pt-BR" altLang="pt-BR" sz="2200">
              <a:solidFill>
                <a:schemeClr val="tx1"/>
              </a:solidFill>
            </a:endParaRPr>
          </a:p>
          <a:p>
            <a:pPr lvl="1" eaLnBrk="1" hangingPunct="1"/>
            <a:endParaRPr lang="pt-BR" altLang="pt-BR" sz="2200"/>
          </a:p>
        </p:txBody>
      </p:sp>
      <p:sp>
        <p:nvSpPr>
          <p:cNvPr id="5" name="CaixaDeTexto 4">
            <a:extLst>
              <a:ext uri="{FF2B5EF4-FFF2-40B4-BE49-F238E27FC236}">
                <a16:creationId xmlns:a16="http://schemas.microsoft.com/office/drawing/2014/main" id="{60539275-C822-41DE-905D-8719C8B666EE}"/>
              </a:ext>
            </a:extLst>
          </p:cNvPr>
          <p:cNvSpPr txBox="1"/>
          <p:nvPr/>
        </p:nvSpPr>
        <p:spPr>
          <a:xfrm>
            <a:off x="1357313" y="3457575"/>
            <a:ext cx="6786562" cy="400050"/>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CREATE VIEW </a:t>
            </a:r>
            <a:r>
              <a:rPr lang="pt-BR" sz="2000" b="0" dirty="0" err="1">
                <a:solidFill>
                  <a:schemeClr val="accent6">
                    <a:lumMod val="50000"/>
                  </a:schemeClr>
                </a:solidFill>
              </a:rPr>
              <a:t>nomeVisão</a:t>
            </a:r>
            <a:r>
              <a:rPr lang="pt-BR" sz="2000" b="0" dirty="0">
                <a:solidFill>
                  <a:schemeClr val="accent6">
                    <a:lumMod val="50000"/>
                  </a:schemeClr>
                </a:solidFill>
              </a:rPr>
              <a:t> AS </a:t>
            </a:r>
            <a:r>
              <a:rPr lang="pt-BR" sz="2000" b="0" dirty="0" err="1">
                <a:solidFill>
                  <a:schemeClr val="accent6">
                    <a:lumMod val="50000"/>
                  </a:schemeClr>
                </a:solidFill>
              </a:rPr>
              <a:t>expressão_de_consulta</a:t>
            </a:r>
            <a:endParaRPr lang="pt-BR" sz="2000" b="0" dirty="0">
              <a:solidFill>
                <a:schemeClr val="accent6">
                  <a:lumMod val="50000"/>
                </a:schemeClr>
              </a:solidFill>
            </a:endParaRPr>
          </a:p>
        </p:txBody>
      </p:sp>
      <p:sp>
        <p:nvSpPr>
          <p:cNvPr id="6" name="CaixaDeTexto 5">
            <a:extLst>
              <a:ext uri="{FF2B5EF4-FFF2-40B4-BE49-F238E27FC236}">
                <a16:creationId xmlns:a16="http://schemas.microsoft.com/office/drawing/2014/main" id="{97E9F1C9-ACEA-47AF-8AFB-27CAFE04ED88}"/>
              </a:ext>
            </a:extLst>
          </p:cNvPr>
          <p:cNvSpPr txBox="1"/>
          <p:nvPr/>
        </p:nvSpPr>
        <p:spPr>
          <a:xfrm>
            <a:off x="1571625" y="4357688"/>
            <a:ext cx="6286500" cy="1631950"/>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CREATE VIEW Alocacao1(</a:t>
            </a:r>
            <a:r>
              <a:rPr lang="pt-BR" sz="2000" b="0" dirty="0" err="1">
                <a:solidFill>
                  <a:schemeClr val="accent6">
                    <a:lumMod val="50000"/>
                  </a:schemeClr>
                </a:solidFill>
              </a:rPr>
              <a:t>nomeE</a:t>
            </a:r>
            <a:r>
              <a:rPr lang="pt-BR" sz="2000" b="0" dirty="0">
                <a:solidFill>
                  <a:schemeClr val="accent6">
                    <a:lumMod val="50000"/>
                  </a:schemeClr>
                </a:solidFill>
              </a:rPr>
              <a:t>, </a:t>
            </a:r>
            <a:r>
              <a:rPr lang="pt-BR" sz="2000" b="0" dirty="0" err="1">
                <a:solidFill>
                  <a:schemeClr val="accent6">
                    <a:lumMod val="50000"/>
                  </a:schemeClr>
                </a:solidFill>
              </a:rPr>
              <a:t>nomeP</a:t>
            </a:r>
            <a:r>
              <a:rPr lang="pt-BR" sz="2000" b="0" dirty="0">
                <a:solidFill>
                  <a:schemeClr val="accent6">
                    <a:lumMod val="50000"/>
                  </a:schemeClr>
                </a:solidFill>
              </a:rPr>
              <a:t>, Horas)</a:t>
            </a:r>
          </a:p>
          <a:p>
            <a:pPr marL="0" lvl="2">
              <a:defRPr/>
            </a:pPr>
            <a:r>
              <a:rPr lang="pt-BR" sz="2000" b="0" dirty="0">
                <a:solidFill>
                  <a:schemeClr val="accent6">
                    <a:lumMod val="50000"/>
                  </a:schemeClr>
                </a:solidFill>
              </a:rPr>
              <a:t>	AS SELECT </a:t>
            </a:r>
            <a:r>
              <a:rPr lang="pt-BR" sz="2000" b="0" dirty="0" err="1">
                <a:solidFill>
                  <a:schemeClr val="accent6">
                    <a:lumMod val="50000"/>
                  </a:schemeClr>
                </a:solidFill>
              </a:rPr>
              <a:t>E.nome</a:t>
            </a:r>
            <a:r>
              <a:rPr lang="pt-BR" sz="2000" b="0" dirty="0">
                <a:solidFill>
                  <a:schemeClr val="accent6">
                    <a:lumMod val="50000"/>
                  </a:schemeClr>
                </a:solidFill>
              </a:rPr>
              <a:t>, </a:t>
            </a:r>
            <a:r>
              <a:rPr lang="pt-BR" sz="2000" b="0" dirty="0" err="1">
                <a:solidFill>
                  <a:schemeClr val="accent6">
                    <a:lumMod val="50000"/>
                  </a:schemeClr>
                </a:solidFill>
              </a:rPr>
              <a:t>P.nome</a:t>
            </a:r>
            <a:r>
              <a:rPr lang="pt-BR" sz="2000" b="0" dirty="0">
                <a:solidFill>
                  <a:schemeClr val="accent6">
                    <a:lumMod val="50000"/>
                  </a:schemeClr>
                </a:solidFill>
              </a:rPr>
              <a:t>, horas</a:t>
            </a:r>
          </a:p>
          <a:p>
            <a:pPr marL="0" lvl="2">
              <a:defRPr/>
            </a:pPr>
            <a:r>
              <a:rPr lang="pt-BR" sz="2000" b="0" dirty="0">
                <a:solidFill>
                  <a:schemeClr val="accent6">
                    <a:lumMod val="50000"/>
                  </a:schemeClr>
                </a:solidFill>
              </a:rPr>
              <a:t>	      FROM Empregado E, Projeto P, </a:t>
            </a:r>
            <a:r>
              <a:rPr lang="pt-BR" sz="2000" b="0" dirty="0" err="1">
                <a:solidFill>
                  <a:schemeClr val="accent6">
                    <a:lumMod val="50000"/>
                  </a:schemeClr>
                </a:solidFill>
              </a:rPr>
              <a:t>Alocacao</a:t>
            </a:r>
            <a:r>
              <a:rPr lang="pt-BR" sz="2000" b="0" dirty="0">
                <a:solidFill>
                  <a:schemeClr val="accent6">
                    <a:lumMod val="50000"/>
                  </a:schemeClr>
                </a:solidFill>
              </a:rPr>
              <a:t> A</a:t>
            </a:r>
          </a:p>
          <a:p>
            <a:pPr marL="0" lvl="2">
              <a:defRPr/>
            </a:pPr>
            <a:r>
              <a:rPr lang="pt-BR" sz="2000" b="0" dirty="0">
                <a:solidFill>
                  <a:schemeClr val="accent6">
                    <a:lumMod val="50000"/>
                  </a:schemeClr>
                </a:solidFill>
              </a:rPr>
              <a:t>	      WHERE </a:t>
            </a:r>
            <a:r>
              <a:rPr lang="pt-BR" sz="2000" b="0" dirty="0" err="1">
                <a:solidFill>
                  <a:schemeClr val="accent6">
                    <a:lumMod val="50000"/>
                  </a:schemeClr>
                </a:solidFill>
              </a:rPr>
              <a:t>E.</a:t>
            </a:r>
            <a:r>
              <a:rPr lang="pt-BR" sz="2000" b="0" dirty="0">
                <a:solidFill>
                  <a:schemeClr val="accent6">
                    <a:lumMod val="50000"/>
                  </a:schemeClr>
                </a:solidFill>
              </a:rPr>
              <a:t>matricula = </a:t>
            </a:r>
            <a:r>
              <a:rPr lang="pt-BR" sz="2000" b="0" dirty="0" err="1">
                <a:solidFill>
                  <a:schemeClr val="accent6">
                    <a:lumMod val="50000"/>
                  </a:schemeClr>
                </a:solidFill>
              </a:rPr>
              <a:t>A.</a:t>
            </a:r>
            <a:r>
              <a:rPr lang="pt-BR" sz="2000" b="0" dirty="0">
                <a:solidFill>
                  <a:schemeClr val="accent6">
                    <a:lumMod val="50000"/>
                  </a:schemeClr>
                </a:solidFill>
              </a:rPr>
              <a:t>matricula </a:t>
            </a:r>
            <a:r>
              <a:rPr lang="pt-BR" sz="2000" b="0" dirty="0" err="1">
                <a:solidFill>
                  <a:schemeClr val="accent6">
                    <a:lumMod val="50000"/>
                  </a:schemeClr>
                </a:solidFill>
              </a:rPr>
              <a:t>and</a:t>
            </a:r>
            <a:endParaRPr lang="pt-BR" sz="2000" b="0" dirty="0">
              <a:solidFill>
                <a:schemeClr val="accent6">
                  <a:lumMod val="50000"/>
                </a:schemeClr>
              </a:solidFill>
            </a:endParaRPr>
          </a:p>
          <a:p>
            <a:pPr marL="0" lvl="2">
              <a:defRPr/>
            </a:pPr>
            <a:r>
              <a:rPr lang="pt-BR" sz="2000" b="0" dirty="0">
                <a:solidFill>
                  <a:schemeClr val="accent6">
                    <a:lumMod val="50000"/>
                  </a:schemeClr>
                </a:solidFill>
              </a:rPr>
              <a:t>		        </a:t>
            </a:r>
            <a:r>
              <a:rPr lang="pt-BR" sz="2000" b="0" dirty="0" err="1">
                <a:solidFill>
                  <a:schemeClr val="accent6">
                    <a:lumMod val="50000"/>
                  </a:schemeClr>
                </a:solidFill>
              </a:rPr>
              <a:t>P.codproj</a:t>
            </a:r>
            <a:r>
              <a:rPr lang="pt-BR" sz="2000" b="0" dirty="0">
                <a:solidFill>
                  <a:schemeClr val="accent6">
                    <a:lumMod val="50000"/>
                  </a:schemeClr>
                </a:solidFill>
              </a:rPr>
              <a:t> = </a:t>
            </a:r>
            <a:r>
              <a:rPr lang="pt-BR" sz="2000" b="0" dirty="0" err="1">
                <a:solidFill>
                  <a:schemeClr val="accent6">
                    <a:lumMod val="50000"/>
                  </a:schemeClr>
                </a:solidFill>
              </a:rPr>
              <a:t>A.codigop</a:t>
            </a:r>
            <a:endParaRPr lang="pt-BR" sz="2000" b="0" dirty="0">
              <a:solidFill>
                <a:schemeClr val="accent6">
                  <a:lumMod val="50000"/>
                </a:schemeClr>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BBDED959-DE65-4FB8-4D0E-37648B203B2F}"/>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07523" name="Rectangle 3">
            <a:extLst>
              <a:ext uri="{FF2B5EF4-FFF2-40B4-BE49-F238E27FC236}">
                <a16:creationId xmlns:a16="http://schemas.microsoft.com/office/drawing/2014/main" id="{DE66E0EE-88A8-BD03-0F64-53C167E3FB90}"/>
              </a:ext>
            </a:extLst>
          </p:cNvPr>
          <p:cNvSpPr>
            <a:spLocks noGrp="1"/>
          </p:cNvSpPr>
          <p:nvPr>
            <p:ph idx="1"/>
          </p:nvPr>
        </p:nvSpPr>
        <p:spPr>
          <a:xfrm>
            <a:off x="642938" y="1500188"/>
            <a:ext cx="7391400" cy="4648200"/>
          </a:xfrm>
        </p:spPr>
        <p:txBody>
          <a:bodyPr/>
          <a:lstStyle/>
          <a:p>
            <a:pPr algn="just" eaLnBrk="1" hangingPunct="1"/>
            <a:r>
              <a:rPr lang="pt-BR" altLang="pt-BR">
                <a:solidFill>
                  <a:schemeClr val="accent1"/>
                </a:solidFill>
              </a:rPr>
              <a:t>Podemos escrever consultas na visão definida.</a:t>
            </a:r>
          </a:p>
          <a:p>
            <a:pPr algn="just" eaLnBrk="1" hangingPunct="1"/>
            <a:endParaRPr lang="pt-BR" altLang="pt-BR" sz="1000"/>
          </a:p>
          <a:p>
            <a:pPr lvl="1" algn="just" eaLnBrk="1" hangingPunct="1"/>
            <a:r>
              <a:rPr lang="pt-BR" altLang="pt-BR"/>
              <a:t>Ex.: Obter o nome dos empregados que trabalham no projeto ‘Informatização’</a:t>
            </a:r>
          </a:p>
        </p:txBody>
      </p:sp>
      <p:sp>
        <p:nvSpPr>
          <p:cNvPr id="4" name="CaixaDeTexto 3">
            <a:extLst>
              <a:ext uri="{FF2B5EF4-FFF2-40B4-BE49-F238E27FC236}">
                <a16:creationId xmlns:a16="http://schemas.microsoft.com/office/drawing/2014/main" id="{FFF45EC9-EEF0-4275-ABC8-EFCD7B52A103}"/>
              </a:ext>
            </a:extLst>
          </p:cNvPr>
          <p:cNvSpPr txBox="1"/>
          <p:nvPr/>
        </p:nvSpPr>
        <p:spPr>
          <a:xfrm>
            <a:off x="1357313" y="4000500"/>
            <a:ext cx="6286500" cy="1200150"/>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SELECT </a:t>
            </a:r>
            <a:r>
              <a:rPr lang="pt-BR" b="0" dirty="0" err="1">
                <a:solidFill>
                  <a:schemeClr val="accent6">
                    <a:lumMod val="50000"/>
                  </a:schemeClr>
                </a:solidFill>
              </a:rPr>
              <a:t>nomeE</a:t>
            </a:r>
            <a:endParaRPr lang="pt-BR" b="0" dirty="0">
              <a:solidFill>
                <a:schemeClr val="accent6">
                  <a:lumMod val="50000"/>
                </a:schemeClr>
              </a:solidFill>
            </a:endParaRPr>
          </a:p>
          <a:p>
            <a:pPr marL="0" lvl="2">
              <a:defRPr/>
            </a:pPr>
            <a:r>
              <a:rPr lang="pt-BR" b="0" dirty="0">
                <a:solidFill>
                  <a:schemeClr val="accent6">
                    <a:lumMod val="50000"/>
                  </a:schemeClr>
                </a:solidFill>
              </a:rPr>
              <a:t>FROM Alocacao1</a:t>
            </a:r>
          </a:p>
          <a:p>
            <a:pPr marL="0" lvl="2">
              <a:defRPr/>
            </a:pPr>
            <a:r>
              <a:rPr lang="pt-BR" b="0" dirty="0">
                <a:solidFill>
                  <a:schemeClr val="accent6">
                    <a:lumMod val="50000"/>
                  </a:schemeClr>
                </a:solidFill>
              </a:rPr>
              <a:t>WHERE </a:t>
            </a:r>
            <a:r>
              <a:rPr lang="pt-BR" b="0" dirty="0" err="1">
                <a:solidFill>
                  <a:schemeClr val="accent6">
                    <a:lumMod val="50000"/>
                  </a:schemeClr>
                </a:solidFill>
              </a:rPr>
              <a:t>nomeP</a:t>
            </a:r>
            <a:r>
              <a:rPr lang="pt-BR" b="0" dirty="0">
                <a:solidFill>
                  <a:schemeClr val="accent6">
                    <a:lumMod val="50000"/>
                  </a:schemeClr>
                </a:solidFill>
              </a:rPr>
              <a:t> = ‘</a:t>
            </a:r>
            <a:r>
              <a:rPr lang="pt-BR" b="0" dirty="0" err="1">
                <a:solidFill>
                  <a:schemeClr val="accent6">
                    <a:lumMod val="50000"/>
                  </a:schemeClr>
                </a:solidFill>
              </a:rPr>
              <a:t>Informatizacao</a:t>
            </a:r>
            <a:r>
              <a:rPr lang="pt-BR" b="0" dirty="0">
                <a:solidFill>
                  <a:schemeClr val="accent6">
                    <a:lumMod val="50000"/>
                  </a:schemeClr>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26">
            <a:extLst>
              <a:ext uri="{FF2B5EF4-FFF2-40B4-BE49-F238E27FC236}">
                <a16:creationId xmlns:a16="http://schemas.microsoft.com/office/drawing/2014/main" id="{692D2A67-A6FC-73E7-15A4-34319CE4F5DC}"/>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08547" name="Rectangle 1027">
            <a:extLst>
              <a:ext uri="{FF2B5EF4-FFF2-40B4-BE49-F238E27FC236}">
                <a16:creationId xmlns:a16="http://schemas.microsoft.com/office/drawing/2014/main" id="{D31A242B-712C-D478-CC1F-C12794B6637F}"/>
              </a:ext>
            </a:extLst>
          </p:cNvPr>
          <p:cNvSpPr>
            <a:spLocks noGrp="1"/>
          </p:cNvSpPr>
          <p:nvPr>
            <p:ph idx="1"/>
          </p:nvPr>
        </p:nvSpPr>
        <p:spPr>
          <a:xfrm>
            <a:off x="785813" y="1500188"/>
            <a:ext cx="7391400" cy="4648200"/>
          </a:xfrm>
        </p:spPr>
        <p:txBody>
          <a:bodyPr/>
          <a:lstStyle/>
          <a:p>
            <a:pPr algn="just" eaLnBrk="1" hangingPunct="1"/>
            <a:r>
              <a:rPr lang="pt-BR" altLang="pt-BR">
                <a:solidFill>
                  <a:schemeClr val="accent2"/>
                </a:solidFill>
              </a:rPr>
              <a:t>Ex.2:</a:t>
            </a:r>
            <a:r>
              <a:rPr lang="pt-BR" altLang="pt-BR"/>
              <a:t> </a:t>
            </a:r>
            <a:r>
              <a:rPr lang="pt-BR" altLang="pt-BR">
                <a:solidFill>
                  <a:schemeClr val="accent1"/>
                </a:solidFill>
              </a:rPr>
              <a:t>Criar uma visão que contém informações gerenciais sobre um departamento, contendo o nome do depto, total de empregados e total de salários.</a:t>
            </a:r>
            <a:endParaRPr lang="pt-BR" altLang="pt-BR"/>
          </a:p>
        </p:txBody>
      </p:sp>
      <p:sp>
        <p:nvSpPr>
          <p:cNvPr id="4" name="CaixaDeTexto 3">
            <a:extLst>
              <a:ext uri="{FF2B5EF4-FFF2-40B4-BE49-F238E27FC236}">
                <a16:creationId xmlns:a16="http://schemas.microsoft.com/office/drawing/2014/main" id="{CD257C53-4E0D-4553-80F4-33983C406A78}"/>
              </a:ext>
            </a:extLst>
          </p:cNvPr>
          <p:cNvSpPr txBox="1"/>
          <p:nvPr/>
        </p:nvSpPr>
        <p:spPr>
          <a:xfrm>
            <a:off x="1000125" y="4000500"/>
            <a:ext cx="7215188" cy="1446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CREATE VIEW </a:t>
            </a:r>
            <a:r>
              <a:rPr lang="pt-BR" sz="2200" b="0" dirty="0" err="1">
                <a:solidFill>
                  <a:schemeClr val="accent6">
                    <a:lumMod val="50000"/>
                  </a:schemeClr>
                </a:solidFill>
              </a:rPr>
              <a:t>InfoDepto</a:t>
            </a:r>
            <a:endParaRPr lang="pt-BR" sz="2200" b="0" dirty="0">
              <a:solidFill>
                <a:schemeClr val="accent6">
                  <a:lumMod val="50000"/>
                </a:schemeClr>
              </a:solidFill>
            </a:endParaRPr>
          </a:p>
          <a:p>
            <a:pPr marL="0" lvl="2">
              <a:defRPr/>
            </a:pPr>
            <a:r>
              <a:rPr lang="pt-BR" sz="2200" b="0" dirty="0">
                <a:solidFill>
                  <a:schemeClr val="accent6">
                    <a:lumMod val="50000"/>
                  </a:schemeClr>
                </a:solidFill>
              </a:rPr>
              <a:t>	AS SELECT </a:t>
            </a:r>
            <a:r>
              <a:rPr lang="pt-BR" sz="2200" b="0" dirty="0" err="1">
                <a:solidFill>
                  <a:schemeClr val="accent6">
                    <a:lumMod val="50000"/>
                  </a:schemeClr>
                </a:solidFill>
              </a:rPr>
              <a:t>D.nome</a:t>
            </a:r>
            <a:r>
              <a:rPr lang="pt-BR" sz="2200" b="0" dirty="0">
                <a:solidFill>
                  <a:schemeClr val="accent6">
                    <a:lumMod val="50000"/>
                  </a:schemeClr>
                </a:solidFill>
              </a:rPr>
              <a:t>, COUNT(*), SUM(</a:t>
            </a:r>
            <a:r>
              <a:rPr lang="pt-BR" sz="2200" b="0" dirty="0" err="1">
                <a:solidFill>
                  <a:schemeClr val="accent6">
                    <a:lumMod val="50000"/>
                  </a:schemeClr>
                </a:solidFill>
              </a:rPr>
              <a:t>salario</a:t>
            </a:r>
            <a:r>
              <a:rPr lang="pt-BR" sz="2200" b="0" dirty="0">
                <a:solidFill>
                  <a:schemeClr val="accent6">
                    <a:lumMod val="50000"/>
                  </a:schemeClr>
                </a:solidFill>
              </a:rPr>
              <a:t>)</a:t>
            </a:r>
          </a:p>
          <a:p>
            <a:pPr marL="0" lvl="2">
              <a:defRPr/>
            </a:pPr>
            <a:r>
              <a:rPr lang="pt-BR" sz="2200" b="0" dirty="0">
                <a:solidFill>
                  <a:schemeClr val="accent6">
                    <a:lumMod val="50000"/>
                  </a:schemeClr>
                </a:solidFill>
              </a:rPr>
              <a:t>	       FROM Departamento d, Empregado e</a:t>
            </a:r>
          </a:p>
          <a:p>
            <a:pPr marL="0" lvl="2">
              <a:defRPr/>
            </a:pPr>
            <a:r>
              <a:rPr lang="pt-BR" sz="2200" b="0" dirty="0">
                <a:solidFill>
                  <a:schemeClr val="accent6">
                    <a:lumMod val="50000"/>
                  </a:schemeClr>
                </a:solidFill>
              </a:rPr>
              <a:t>	       WHERE </a:t>
            </a:r>
            <a:r>
              <a:rPr lang="pt-BR" sz="2200" b="0" dirty="0" err="1">
                <a:solidFill>
                  <a:schemeClr val="accent6">
                    <a:lumMod val="50000"/>
                  </a:schemeClr>
                </a:solidFill>
              </a:rPr>
              <a:t>d.coddep</a:t>
            </a:r>
            <a:r>
              <a:rPr lang="pt-BR" sz="2200" b="0" dirty="0">
                <a:solidFill>
                  <a:schemeClr val="accent6">
                    <a:lumMod val="50000"/>
                  </a:schemeClr>
                </a:solidFill>
              </a:rPr>
              <a:t> = </a:t>
            </a:r>
            <a:r>
              <a:rPr lang="pt-BR" sz="2200" b="0" dirty="0" err="1">
                <a:solidFill>
                  <a:schemeClr val="accent6">
                    <a:lumMod val="50000"/>
                  </a:schemeClr>
                </a:solidFill>
              </a:rPr>
              <a:t>e.</a:t>
            </a:r>
            <a:r>
              <a:rPr lang="pt-BR" sz="2200" b="0" dirty="0">
                <a:solidFill>
                  <a:schemeClr val="accent6">
                    <a:lumMod val="50000"/>
                  </a:schemeClr>
                </a:solidFill>
              </a:rPr>
              <a:t>depto GROUP BY </a:t>
            </a:r>
            <a:r>
              <a:rPr lang="pt-BR" sz="2200" b="0" dirty="0" err="1">
                <a:solidFill>
                  <a:schemeClr val="accent6">
                    <a:lumMod val="50000"/>
                  </a:schemeClr>
                </a:solidFill>
              </a:rPr>
              <a:t>d.nome</a:t>
            </a:r>
            <a:endParaRPr lang="pt-BR" sz="2200" b="0" dirty="0">
              <a:solidFill>
                <a:schemeClr val="accent6">
                  <a:lumMod val="50000"/>
                </a:schemeClr>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A01F162-171C-E219-A760-CB85506918EF}"/>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09571" name="Rectangle 3">
            <a:extLst>
              <a:ext uri="{FF2B5EF4-FFF2-40B4-BE49-F238E27FC236}">
                <a16:creationId xmlns:a16="http://schemas.microsoft.com/office/drawing/2014/main" id="{C3CBE7AC-5AC7-F45E-9213-F403AF719243}"/>
              </a:ext>
            </a:extLst>
          </p:cNvPr>
          <p:cNvSpPr>
            <a:spLocks noGrp="1"/>
          </p:cNvSpPr>
          <p:nvPr>
            <p:ph idx="1"/>
          </p:nvPr>
        </p:nvSpPr>
        <p:spPr>
          <a:xfrm>
            <a:off x="571500" y="1571625"/>
            <a:ext cx="7391400" cy="4648200"/>
          </a:xfrm>
        </p:spPr>
        <p:txBody>
          <a:bodyPr/>
          <a:lstStyle/>
          <a:p>
            <a:pPr eaLnBrk="1" hangingPunct="1"/>
            <a:r>
              <a:rPr lang="pt-BR" altLang="pt-BR">
                <a:solidFill>
                  <a:schemeClr val="accent1"/>
                </a:solidFill>
              </a:rPr>
              <a:t>Eliminando uma visão</a:t>
            </a:r>
          </a:p>
          <a:p>
            <a:pPr algn="just" eaLnBrk="1" hangingPunct="1"/>
            <a:endParaRPr lang="pt-BR" altLang="pt-BR" sz="1000"/>
          </a:p>
          <a:p>
            <a:pPr lvl="1" algn="just" eaLnBrk="1" hangingPunct="1"/>
            <a:r>
              <a:rPr lang="pt-BR" altLang="pt-BR"/>
              <a:t>Usamos o comando </a:t>
            </a:r>
            <a:r>
              <a:rPr lang="pt-BR" altLang="pt-BR">
                <a:solidFill>
                  <a:schemeClr val="accent1"/>
                </a:solidFill>
              </a:rPr>
              <a:t>DROP VIEW</a:t>
            </a:r>
          </a:p>
          <a:p>
            <a:pPr algn="just" eaLnBrk="1" hangingPunct="1"/>
            <a:endParaRPr lang="pt-BR" altLang="pt-BR" sz="1000"/>
          </a:p>
          <a:p>
            <a:pPr lvl="1" algn="just" eaLnBrk="1" hangingPunct="1"/>
            <a:r>
              <a:rPr lang="pt-BR" altLang="pt-BR"/>
              <a:t>Sintaxe:					</a:t>
            </a:r>
          </a:p>
          <a:p>
            <a:pPr lvl="1" algn="just" eaLnBrk="1" hangingPunct="1"/>
            <a:endParaRPr lang="pt-BR" altLang="pt-BR"/>
          </a:p>
          <a:p>
            <a:pPr lvl="1" algn="just" eaLnBrk="1" hangingPunct="1"/>
            <a:endParaRPr lang="pt-BR" altLang="pt-BR"/>
          </a:p>
          <a:p>
            <a:pPr lvl="1" algn="just" eaLnBrk="1" hangingPunct="1"/>
            <a:r>
              <a:rPr lang="pt-BR" altLang="pt-BR"/>
              <a:t>Ex.: </a:t>
            </a:r>
          </a:p>
          <a:p>
            <a:pPr algn="just" eaLnBrk="1" hangingPunct="1"/>
            <a:endParaRPr lang="pt-BR" altLang="pt-BR"/>
          </a:p>
          <a:p>
            <a:pPr algn="just" eaLnBrk="1" hangingPunct="1"/>
            <a:endParaRPr lang="pt-BR" altLang="pt-BR"/>
          </a:p>
          <a:p>
            <a:pPr eaLnBrk="1" hangingPunct="1"/>
            <a:endParaRPr lang="pt-BR" altLang="pt-BR"/>
          </a:p>
        </p:txBody>
      </p:sp>
      <p:sp>
        <p:nvSpPr>
          <p:cNvPr id="4" name="CaixaDeTexto 3">
            <a:extLst>
              <a:ext uri="{FF2B5EF4-FFF2-40B4-BE49-F238E27FC236}">
                <a16:creationId xmlns:a16="http://schemas.microsoft.com/office/drawing/2014/main" id="{3DD96F0D-75A8-464C-8EC4-FDA491FED09A}"/>
              </a:ext>
            </a:extLst>
          </p:cNvPr>
          <p:cNvSpPr txBox="1"/>
          <p:nvPr/>
        </p:nvSpPr>
        <p:spPr>
          <a:xfrm>
            <a:off x="2143125" y="3538538"/>
            <a:ext cx="3500438" cy="461962"/>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DROP VIEW </a:t>
            </a:r>
            <a:r>
              <a:rPr lang="pt-BR" b="0" dirty="0" err="1">
                <a:solidFill>
                  <a:schemeClr val="accent6">
                    <a:lumMod val="50000"/>
                  </a:schemeClr>
                </a:solidFill>
              </a:rPr>
              <a:t>nomeVisão</a:t>
            </a:r>
            <a:endParaRPr lang="pt-BR" b="0" dirty="0">
              <a:solidFill>
                <a:schemeClr val="accent6">
                  <a:lumMod val="50000"/>
                </a:schemeClr>
              </a:solidFill>
            </a:endParaRPr>
          </a:p>
        </p:txBody>
      </p:sp>
      <p:sp>
        <p:nvSpPr>
          <p:cNvPr id="5" name="CaixaDeTexto 4">
            <a:extLst>
              <a:ext uri="{FF2B5EF4-FFF2-40B4-BE49-F238E27FC236}">
                <a16:creationId xmlns:a16="http://schemas.microsoft.com/office/drawing/2014/main" id="{5EBB1BC5-E3E7-411C-964E-A56A7BEF3E9A}"/>
              </a:ext>
            </a:extLst>
          </p:cNvPr>
          <p:cNvSpPr txBox="1"/>
          <p:nvPr/>
        </p:nvSpPr>
        <p:spPr>
          <a:xfrm>
            <a:off x="2071688" y="4714875"/>
            <a:ext cx="3500437" cy="461963"/>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DROP VIEW Alocacao1</a:t>
            </a:r>
          </a:p>
        </p:txBody>
      </p:sp>
      <p:sp>
        <p:nvSpPr>
          <p:cNvPr id="6" name="CaixaDeTexto 5">
            <a:extLst>
              <a:ext uri="{FF2B5EF4-FFF2-40B4-BE49-F238E27FC236}">
                <a16:creationId xmlns:a16="http://schemas.microsoft.com/office/drawing/2014/main" id="{4C852B1C-7BC0-4162-B5E4-406C606A17B1}"/>
              </a:ext>
            </a:extLst>
          </p:cNvPr>
          <p:cNvSpPr txBox="1"/>
          <p:nvPr/>
        </p:nvSpPr>
        <p:spPr>
          <a:xfrm>
            <a:off x="2071688" y="5572125"/>
            <a:ext cx="3500437" cy="461963"/>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DROP VIEW </a:t>
            </a:r>
            <a:r>
              <a:rPr lang="pt-BR" b="0" dirty="0" err="1">
                <a:solidFill>
                  <a:schemeClr val="accent6">
                    <a:lumMod val="50000"/>
                  </a:schemeClr>
                </a:solidFill>
              </a:rPr>
              <a:t>InfoDepto</a:t>
            </a:r>
            <a:endParaRPr lang="pt-BR" b="0" dirty="0">
              <a:solidFill>
                <a:schemeClr val="accent6">
                  <a:lumMod val="50000"/>
                </a:schemeClr>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15F60DBB-BB75-53E0-4CE9-6EE5756F13D4}"/>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0595" name="Rectangle 3">
            <a:extLst>
              <a:ext uri="{FF2B5EF4-FFF2-40B4-BE49-F238E27FC236}">
                <a16:creationId xmlns:a16="http://schemas.microsoft.com/office/drawing/2014/main" id="{C868830B-C82E-A521-4088-CF4939904574}"/>
              </a:ext>
            </a:extLst>
          </p:cNvPr>
          <p:cNvSpPr>
            <a:spLocks noGrp="1"/>
          </p:cNvSpPr>
          <p:nvPr>
            <p:ph idx="1"/>
          </p:nvPr>
        </p:nvSpPr>
        <p:spPr>
          <a:xfrm>
            <a:off x="785813" y="1500188"/>
            <a:ext cx="7391400" cy="4648200"/>
          </a:xfrm>
        </p:spPr>
        <p:txBody>
          <a:bodyPr/>
          <a:lstStyle/>
          <a:p>
            <a:pPr eaLnBrk="1" hangingPunct="1"/>
            <a:r>
              <a:rPr lang="pt-BR" altLang="pt-BR" sz="2400">
                <a:solidFill>
                  <a:schemeClr val="accent1"/>
                </a:solidFill>
              </a:rPr>
              <a:t>Atualizando uma visão</a:t>
            </a:r>
          </a:p>
          <a:p>
            <a:pPr lvl="1" algn="just" eaLnBrk="1" hangingPunct="1"/>
            <a:r>
              <a:rPr lang="pt-BR" altLang="pt-BR" sz="2200"/>
              <a:t>Visões são úteis em consultas, mas existem restrições em relação a atualizações (é ainda pesquisa corrente).</a:t>
            </a:r>
          </a:p>
          <a:p>
            <a:pPr lvl="1" algn="just" eaLnBrk="1" hangingPunct="1"/>
            <a:endParaRPr lang="pt-BR" altLang="pt-BR" sz="500"/>
          </a:p>
          <a:p>
            <a:pPr lvl="1" algn="just" eaLnBrk="1" hangingPunct="1"/>
            <a:r>
              <a:rPr lang="pt-BR" altLang="pt-BR" sz="2200"/>
              <a:t>Para ilustrarmos alguns problemas, considere a visão Alocacao1 e suponha que queiramos atualizar o atributo nomeP da tupla que contém ‘João’ de ‘ProdutoX’ para ‘Produto Y’.</a:t>
            </a:r>
          </a:p>
          <a:p>
            <a:pPr lvl="1" algn="just" eaLnBrk="1" hangingPunct="1"/>
            <a:endParaRPr lang="pt-BR" altLang="pt-BR" sz="500"/>
          </a:p>
          <a:p>
            <a:pPr lvl="1" algn="just" eaLnBrk="1" hangingPunct="1"/>
            <a:r>
              <a:rPr lang="pt-BR" altLang="pt-BR" sz="2200"/>
              <a:t>Esta atualização de visão é expressa da seguinte forma:</a:t>
            </a:r>
          </a:p>
        </p:txBody>
      </p:sp>
      <p:sp>
        <p:nvSpPr>
          <p:cNvPr id="4" name="CaixaDeTexto 3">
            <a:extLst>
              <a:ext uri="{FF2B5EF4-FFF2-40B4-BE49-F238E27FC236}">
                <a16:creationId xmlns:a16="http://schemas.microsoft.com/office/drawing/2014/main" id="{536B7486-EC8E-4A72-8046-FC84FF2558C3}"/>
              </a:ext>
            </a:extLst>
          </p:cNvPr>
          <p:cNvSpPr txBox="1"/>
          <p:nvPr/>
        </p:nvSpPr>
        <p:spPr>
          <a:xfrm>
            <a:off x="1643063" y="5429250"/>
            <a:ext cx="6286500" cy="1108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UPDATE Alocacao1</a:t>
            </a:r>
          </a:p>
          <a:p>
            <a:pPr marL="0" lvl="2">
              <a:defRPr/>
            </a:pPr>
            <a:r>
              <a:rPr lang="pt-BR" sz="2200" b="0" dirty="0">
                <a:solidFill>
                  <a:schemeClr val="accent6">
                    <a:lumMod val="50000"/>
                  </a:schemeClr>
                </a:solidFill>
              </a:rPr>
              <a:t>SET </a:t>
            </a:r>
            <a:r>
              <a:rPr lang="pt-BR" sz="2200" b="0" dirty="0" err="1">
                <a:solidFill>
                  <a:schemeClr val="accent6">
                    <a:lumMod val="50000"/>
                  </a:schemeClr>
                </a:solidFill>
              </a:rPr>
              <a:t>nomeP</a:t>
            </a:r>
            <a:r>
              <a:rPr lang="pt-BR" sz="2200" b="0" dirty="0">
                <a:solidFill>
                  <a:schemeClr val="accent6">
                    <a:lumMod val="50000"/>
                  </a:schemeClr>
                </a:solidFill>
              </a:rPr>
              <a:t> = ‘</a:t>
            </a:r>
            <a:r>
              <a:rPr lang="pt-BR" sz="2200" b="0" dirty="0" err="1">
                <a:solidFill>
                  <a:schemeClr val="accent6">
                    <a:lumMod val="50000"/>
                  </a:schemeClr>
                </a:solidFill>
              </a:rPr>
              <a:t>ProdutoY</a:t>
            </a:r>
            <a:r>
              <a:rPr lang="pt-BR" sz="2200" b="0" dirty="0">
                <a:solidFill>
                  <a:schemeClr val="accent6">
                    <a:lumMod val="50000"/>
                  </a:schemeClr>
                </a:solidFill>
              </a:rPr>
              <a:t>’</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nomeE</a:t>
            </a:r>
            <a:r>
              <a:rPr lang="pt-BR" sz="2200" b="0" dirty="0">
                <a:solidFill>
                  <a:schemeClr val="accent6">
                    <a:lumMod val="50000"/>
                  </a:schemeClr>
                </a:solidFill>
              </a:rPr>
              <a:t> = ‘João’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nomeP</a:t>
            </a:r>
            <a:r>
              <a:rPr lang="pt-BR" sz="2200" b="0" dirty="0">
                <a:solidFill>
                  <a:schemeClr val="accent6">
                    <a:lumMod val="50000"/>
                  </a:schemeClr>
                </a:solidFill>
              </a:rPr>
              <a:t> = ‘</a:t>
            </a:r>
            <a:r>
              <a:rPr lang="pt-BR" sz="2200" b="0" dirty="0" err="1">
                <a:solidFill>
                  <a:schemeClr val="accent6">
                    <a:lumMod val="50000"/>
                  </a:schemeClr>
                </a:solidFill>
              </a:rPr>
              <a:t>ProdutoX</a:t>
            </a:r>
            <a:r>
              <a:rPr lang="pt-BR" sz="2200" b="0" dirty="0">
                <a:solidFill>
                  <a:schemeClr val="accent6">
                    <a:lumMod val="50000"/>
                  </a:schemeClr>
                </a:solidFill>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B0D622D-97A6-877A-C7AA-62396F97AF69}"/>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1619" name="Rectangle 3">
            <a:extLst>
              <a:ext uri="{FF2B5EF4-FFF2-40B4-BE49-F238E27FC236}">
                <a16:creationId xmlns:a16="http://schemas.microsoft.com/office/drawing/2014/main" id="{18353392-D342-0419-C47D-C00C5F798814}"/>
              </a:ext>
            </a:extLst>
          </p:cNvPr>
          <p:cNvSpPr>
            <a:spLocks noGrp="1"/>
          </p:cNvSpPr>
          <p:nvPr>
            <p:ph idx="1"/>
          </p:nvPr>
        </p:nvSpPr>
        <p:spPr>
          <a:xfrm>
            <a:off x="500063" y="1428750"/>
            <a:ext cx="8286750" cy="4648200"/>
          </a:xfrm>
        </p:spPr>
        <p:txBody>
          <a:bodyPr/>
          <a:lstStyle/>
          <a:p>
            <a:pPr lvl="1" algn="just" eaLnBrk="1" hangingPunct="1"/>
            <a:r>
              <a:rPr lang="pt-BR" altLang="pt-BR" sz="2400"/>
              <a:t>O </a:t>
            </a:r>
            <a:r>
              <a:rPr lang="pt-BR" altLang="pt-BR" sz="2400">
                <a:solidFill>
                  <a:schemeClr val="accent1"/>
                </a:solidFill>
              </a:rPr>
              <a:t>update</a:t>
            </a:r>
            <a:r>
              <a:rPr lang="pt-BR" altLang="pt-BR" sz="2400"/>
              <a:t> anterior pode ser mapeado em vários </a:t>
            </a:r>
            <a:r>
              <a:rPr lang="pt-BR" altLang="pt-BR" sz="2400">
                <a:solidFill>
                  <a:schemeClr val="accent1"/>
                </a:solidFill>
              </a:rPr>
              <a:t>updates</a:t>
            </a:r>
            <a:r>
              <a:rPr lang="pt-BR" altLang="pt-BR" sz="2400"/>
              <a:t> nas relações base. Dois possíveis </a:t>
            </a:r>
            <a:r>
              <a:rPr lang="pt-BR" altLang="pt-BR" sz="2400">
                <a:solidFill>
                  <a:schemeClr val="accent1"/>
                </a:solidFill>
              </a:rPr>
              <a:t>updates</a:t>
            </a:r>
            <a:r>
              <a:rPr lang="pt-BR" altLang="pt-BR" sz="2400"/>
              <a:t>, com resultados diferentes são:</a:t>
            </a:r>
          </a:p>
          <a:p>
            <a:pPr lvl="1" algn="just" eaLnBrk="1" hangingPunct="1"/>
            <a:endParaRPr lang="pt-BR" altLang="pt-BR" sz="2400"/>
          </a:p>
          <a:p>
            <a:pPr lvl="1" algn="just" eaLnBrk="1" hangingPunct="1"/>
            <a:endParaRPr lang="pt-BR" altLang="pt-BR" sz="2400"/>
          </a:p>
          <a:p>
            <a:pPr lvl="1" algn="just" eaLnBrk="1" hangingPunct="1"/>
            <a:endParaRPr lang="pt-BR" altLang="pt-BR" sz="2400"/>
          </a:p>
          <a:p>
            <a:pPr lvl="1" algn="just" eaLnBrk="1" hangingPunct="1"/>
            <a:endParaRPr lang="pt-BR" altLang="pt-BR" sz="2400"/>
          </a:p>
          <a:p>
            <a:pPr lvl="1" algn="just" eaLnBrk="1" hangingPunct="1"/>
            <a:endParaRPr lang="pt-BR" altLang="pt-BR" sz="2400"/>
          </a:p>
          <a:p>
            <a:pPr lvl="1" algn="just" eaLnBrk="1" hangingPunct="1"/>
            <a:endParaRPr lang="pt-BR" altLang="pt-BR" sz="500"/>
          </a:p>
          <a:p>
            <a:pPr lvl="1" algn="just" eaLnBrk="1" hangingPunct="1">
              <a:buFont typeface="Georgia" panose="02040502050405020303" pitchFamily="18" charset="0"/>
              <a:buNone/>
            </a:pPr>
            <a:r>
              <a:rPr lang="pt-BR" altLang="pt-BR" sz="2400"/>
              <a:t>					   ou</a:t>
            </a:r>
          </a:p>
          <a:p>
            <a:pPr lvl="1" algn="just" eaLnBrk="1" hangingPunct="1">
              <a:buFont typeface="Georgia" panose="02040502050405020303" pitchFamily="18" charset="0"/>
              <a:buNone/>
            </a:pPr>
            <a:endParaRPr lang="pt-BR" altLang="pt-BR" sz="2400"/>
          </a:p>
          <a:p>
            <a:pPr lvl="1" algn="just" eaLnBrk="1" hangingPunct="1">
              <a:buFont typeface="Georgia" panose="02040502050405020303" pitchFamily="18" charset="0"/>
              <a:buNone/>
            </a:pPr>
            <a:endParaRPr lang="pt-BR" altLang="pt-BR" sz="2400"/>
          </a:p>
          <a:p>
            <a:pPr lvl="1" algn="just" eaLnBrk="1" hangingPunct="1">
              <a:buFont typeface="Georgia" panose="02040502050405020303" pitchFamily="18" charset="0"/>
              <a:buNone/>
            </a:pPr>
            <a:endParaRPr lang="pt-BR" altLang="pt-BR" sz="1500"/>
          </a:p>
          <a:p>
            <a:pPr lvl="1" algn="just" eaLnBrk="1" hangingPunct="1">
              <a:buFont typeface="Georgia" panose="02040502050405020303" pitchFamily="18" charset="0"/>
              <a:buNone/>
            </a:pPr>
            <a:r>
              <a:rPr lang="pt-BR" altLang="pt-BR" sz="2200"/>
              <a:t>=&gt; Como o SGBD vai escolher qual </a:t>
            </a:r>
            <a:r>
              <a:rPr lang="pt-BR" altLang="pt-BR" sz="2200">
                <a:solidFill>
                  <a:schemeClr val="accent1"/>
                </a:solidFill>
              </a:rPr>
              <a:t>UPDATE</a:t>
            </a:r>
            <a:r>
              <a:rPr lang="pt-BR" altLang="pt-BR" sz="2200"/>
              <a:t> computar?</a:t>
            </a:r>
          </a:p>
          <a:p>
            <a:pPr lvl="1"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eaLnBrk="1" hangingPunct="1"/>
            <a:endParaRPr lang="pt-BR" altLang="pt-BR"/>
          </a:p>
        </p:txBody>
      </p:sp>
      <p:sp>
        <p:nvSpPr>
          <p:cNvPr id="7" name="CaixaDeTexto 6">
            <a:extLst>
              <a:ext uri="{FF2B5EF4-FFF2-40B4-BE49-F238E27FC236}">
                <a16:creationId xmlns:a16="http://schemas.microsoft.com/office/drawing/2014/main" id="{BBD8FC98-4891-40CB-8403-A949845A8BD5}"/>
              </a:ext>
            </a:extLst>
          </p:cNvPr>
          <p:cNvSpPr txBox="1"/>
          <p:nvPr/>
        </p:nvSpPr>
        <p:spPr>
          <a:xfrm>
            <a:off x="1785938" y="2643188"/>
            <a:ext cx="6286500" cy="2032000"/>
          </a:xfrm>
          <a:prstGeom prst="rect">
            <a:avLst/>
          </a:prstGeom>
          <a:solidFill>
            <a:schemeClr val="accent6">
              <a:lumMod val="40000"/>
              <a:lumOff val="60000"/>
            </a:schemeClr>
          </a:solidFill>
        </p:spPr>
        <p:txBody>
          <a:bodyPr>
            <a:spAutoFit/>
          </a:bodyPr>
          <a:lstStyle/>
          <a:p>
            <a:pPr marL="0" lvl="2">
              <a:defRPr/>
            </a:pPr>
            <a:r>
              <a:rPr lang="pt-BR" sz="1800" b="0" dirty="0">
                <a:solidFill>
                  <a:schemeClr val="accent6">
                    <a:lumMod val="50000"/>
                  </a:schemeClr>
                </a:solidFill>
              </a:rPr>
              <a:t>UPDATE </a:t>
            </a:r>
            <a:r>
              <a:rPr lang="pt-BR" sz="1800" b="0" dirty="0" err="1">
                <a:solidFill>
                  <a:schemeClr val="accent6">
                    <a:lumMod val="50000"/>
                  </a:schemeClr>
                </a:solidFill>
              </a:rPr>
              <a:t>Alocacao</a:t>
            </a:r>
            <a:endParaRPr lang="pt-BR" sz="1800" b="0" dirty="0">
              <a:solidFill>
                <a:schemeClr val="accent6">
                  <a:lumMod val="50000"/>
                </a:schemeClr>
              </a:solidFill>
            </a:endParaRPr>
          </a:p>
          <a:p>
            <a:pPr marL="0" lvl="2">
              <a:defRPr/>
            </a:pPr>
            <a:r>
              <a:rPr lang="pt-BR" sz="1800" b="0" dirty="0">
                <a:solidFill>
                  <a:schemeClr val="accent6">
                    <a:lumMod val="50000"/>
                  </a:schemeClr>
                </a:solidFill>
              </a:rPr>
              <a:t>SET </a:t>
            </a:r>
            <a:r>
              <a:rPr lang="pt-BR" sz="1800" b="0" dirty="0" err="1">
                <a:solidFill>
                  <a:schemeClr val="accent6">
                    <a:lumMod val="50000"/>
                  </a:schemeClr>
                </a:solidFill>
              </a:rPr>
              <a:t>codigop</a:t>
            </a:r>
            <a:r>
              <a:rPr lang="pt-BR" sz="1800" b="0" dirty="0">
                <a:solidFill>
                  <a:schemeClr val="accent6">
                    <a:lumMod val="50000"/>
                  </a:schemeClr>
                </a:solidFill>
              </a:rPr>
              <a:t> = (SELECT </a:t>
            </a:r>
            <a:r>
              <a:rPr lang="pt-BR" sz="1800" b="0" dirty="0" err="1">
                <a:solidFill>
                  <a:schemeClr val="accent6">
                    <a:lumMod val="50000"/>
                  </a:schemeClr>
                </a:solidFill>
              </a:rPr>
              <a:t>codproj</a:t>
            </a:r>
            <a:r>
              <a:rPr lang="pt-BR" sz="1800" b="0" dirty="0">
                <a:solidFill>
                  <a:schemeClr val="accent6">
                    <a:lumMod val="50000"/>
                  </a:schemeClr>
                </a:solidFill>
              </a:rPr>
              <a:t> FROM Projeto</a:t>
            </a:r>
          </a:p>
          <a:p>
            <a:pPr marL="0" lvl="2">
              <a:defRPr/>
            </a:pPr>
            <a:r>
              <a:rPr lang="pt-BR" sz="1800" b="0" dirty="0">
                <a:solidFill>
                  <a:schemeClr val="accent6">
                    <a:lumMod val="50000"/>
                  </a:schemeClr>
                </a:solidFill>
              </a:rPr>
              <a:t>		 WHERE nome = ‘</a:t>
            </a:r>
            <a:r>
              <a:rPr lang="pt-BR" sz="1800" b="0" dirty="0" err="1">
                <a:solidFill>
                  <a:schemeClr val="accent6">
                    <a:lumMod val="50000"/>
                  </a:schemeClr>
                </a:solidFill>
              </a:rPr>
              <a:t>ProdutoY</a:t>
            </a:r>
            <a:r>
              <a:rPr lang="pt-BR" sz="1800" b="0" dirty="0">
                <a:solidFill>
                  <a:schemeClr val="accent6">
                    <a:lumMod val="50000"/>
                  </a:schemeClr>
                </a:solidFill>
              </a:rPr>
              <a:t>’)</a:t>
            </a:r>
          </a:p>
          <a:p>
            <a:pPr marL="0" lvl="2">
              <a:defRPr/>
            </a:pPr>
            <a:r>
              <a:rPr lang="pt-BR" sz="1800" b="0" dirty="0">
                <a:solidFill>
                  <a:schemeClr val="accent6">
                    <a:lumMod val="50000"/>
                  </a:schemeClr>
                </a:solidFill>
              </a:rPr>
              <a:t>WHERE matricula = (SELECT matricula FROM Empregado</a:t>
            </a:r>
          </a:p>
          <a:p>
            <a:pPr marL="0" lvl="2">
              <a:defRPr/>
            </a:pPr>
            <a:r>
              <a:rPr lang="pt-BR" sz="1800" b="0" dirty="0">
                <a:solidFill>
                  <a:schemeClr val="accent6">
                    <a:lumMod val="50000"/>
                  </a:schemeClr>
                </a:solidFill>
              </a:rPr>
              <a:t>		    WHERE nome = ‘João’)</a:t>
            </a:r>
          </a:p>
          <a:p>
            <a:pPr marL="0" lvl="2">
              <a:defRPr/>
            </a:pPr>
            <a:r>
              <a:rPr lang="pt-BR" sz="1800" b="0" dirty="0">
                <a:solidFill>
                  <a:schemeClr val="accent6">
                    <a:lumMod val="50000"/>
                  </a:schemeClr>
                </a:solidFill>
              </a:rPr>
              <a:t>	AND </a:t>
            </a:r>
            <a:r>
              <a:rPr lang="pt-BR" sz="1800" b="0" dirty="0" err="1">
                <a:solidFill>
                  <a:schemeClr val="accent6">
                    <a:lumMod val="50000"/>
                  </a:schemeClr>
                </a:solidFill>
              </a:rPr>
              <a:t>codigop</a:t>
            </a:r>
            <a:r>
              <a:rPr lang="pt-BR" sz="1800" b="0" dirty="0">
                <a:solidFill>
                  <a:schemeClr val="accent6">
                    <a:lumMod val="50000"/>
                  </a:schemeClr>
                </a:solidFill>
              </a:rPr>
              <a:t> = (SELECT </a:t>
            </a:r>
            <a:r>
              <a:rPr lang="pt-BR" sz="1800" b="0" dirty="0" err="1">
                <a:solidFill>
                  <a:schemeClr val="accent6">
                    <a:lumMod val="50000"/>
                  </a:schemeClr>
                </a:solidFill>
              </a:rPr>
              <a:t>codproj</a:t>
            </a:r>
            <a:r>
              <a:rPr lang="pt-BR" sz="1800" b="0" dirty="0">
                <a:solidFill>
                  <a:schemeClr val="accent6">
                    <a:lumMod val="50000"/>
                  </a:schemeClr>
                </a:solidFill>
              </a:rPr>
              <a:t> FROM Projeto</a:t>
            </a:r>
          </a:p>
          <a:p>
            <a:pPr marL="0" lvl="2">
              <a:defRPr/>
            </a:pPr>
            <a:r>
              <a:rPr lang="pt-BR" sz="1800" b="0" dirty="0">
                <a:solidFill>
                  <a:schemeClr val="accent6">
                    <a:lumMod val="50000"/>
                  </a:schemeClr>
                </a:solidFill>
              </a:rPr>
              <a:t>		            WHERE nome = ‘</a:t>
            </a:r>
            <a:r>
              <a:rPr lang="pt-BR" sz="1800" b="0" dirty="0" err="1">
                <a:solidFill>
                  <a:schemeClr val="accent6">
                    <a:lumMod val="50000"/>
                  </a:schemeClr>
                </a:solidFill>
              </a:rPr>
              <a:t>ProdutoX</a:t>
            </a:r>
            <a:r>
              <a:rPr lang="pt-BR" sz="1800" b="0" dirty="0">
                <a:solidFill>
                  <a:schemeClr val="accent6">
                    <a:lumMod val="50000"/>
                  </a:schemeClr>
                </a:solidFill>
              </a:rPr>
              <a:t>’)</a:t>
            </a:r>
          </a:p>
        </p:txBody>
      </p:sp>
      <p:sp>
        <p:nvSpPr>
          <p:cNvPr id="8" name="CaixaDeTexto 7">
            <a:extLst>
              <a:ext uri="{FF2B5EF4-FFF2-40B4-BE49-F238E27FC236}">
                <a16:creationId xmlns:a16="http://schemas.microsoft.com/office/drawing/2014/main" id="{02EB5221-605A-4661-B1A1-D6CBC83D3827}"/>
              </a:ext>
            </a:extLst>
          </p:cNvPr>
          <p:cNvSpPr txBox="1"/>
          <p:nvPr/>
        </p:nvSpPr>
        <p:spPr>
          <a:xfrm>
            <a:off x="3214688" y="5143500"/>
            <a:ext cx="3143250" cy="923925"/>
          </a:xfrm>
          <a:prstGeom prst="rect">
            <a:avLst/>
          </a:prstGeom>
          <a:solidFill>
            <a:schemeClr val="accent6">
              <a:lumMod val="40000"/>
              <a:lumOff val="60000"/>
            </a:schemeClr>
          </a:solidFill>
        </p:spPr>
        <p:txBody>
          <a:bodyPr>
            <a:spAutoFit/>
          </a:bodyPr>
          <a:lstStyle/>
          <a:p>
            <a:pPr marL="0" lvl="2">
              <a:defRPr/>
            </a:pPr>
            <a:r>
              <a:rPr lang="pt-BR" sz="1800" b="0" dirty="0">
                <a:solidFill>
                  <a:schemeClr val="accent6">
                    <a:lumMod val="50000"/>
                  </a:schemeClr>
                </a:solidFill>
              </a:rPr>
              <a:t>UPDATE Projeto</a:t>
            </a:r>
          </a:p>
          <a:p>
            <a:pPr marL="0" lvl="2">
              <a:defRPr/>
            </a:pPr>
            <a:r>
              <a:rPr lang="pt-BR" sz="1800" b="0" dirty="0">
                <a:solidFill>
                  <a:schemeClr val="accent6">
                    <a:lumMod val="50000"/>
                  </a:schemeClr>
                </a:solidFill>
              </a:rPr>
              <a:t>SET nome = ‘</a:t>
            </a:r>
            <a:r>
              <a:rPr lang="pt-BR" sz="1800" b="0" dirty="0" err="1">
                <a:solidFill>
                  <a:schemeClr val="accent6">
                    <a:lumMod val="50000"/>
                  </a:schemeClr>
                </a:solidFill>
              </a:rPr>
              <a:t>ProdutoX</a:t>
            </a:r>
            <a:r>
              <a:rPr lang="pt-BR" sz="1800" b="0" dirty="0">
                <a:solidFill>
                  <a:schemeClr val="accent6">
                    <a:lumMod val="50000"/>
                  </a:schemeClr>
                </a:solidFill>
              </a:rPr>
              <a:t>’</a:t>
            </a:r>
          </a:p>
          <a:p>
            <a:pPr marL="0" lvl="2">
              <a:defRPr/>
            </a:pPr>
            <a:r>
              <a:rPr lang="pt-BR" sz="1800" b="0" dirty="0">
                <a:solidFill>
                  <a:schemeClr val="accent6">
                    <a:lumMod val="50000"/>
                  </a:schemeClr>
                </a:solidFill>
              </a:rPr>
              <a:t>WHERE nome = ‘</a:t>
            </a:r>
            <a:r>
              <a:rPr lang="pt-BR" sz="1800" b="0" dirty="0" err="1">
                <a:solidFill>
                  <a:schemeClr val="accent6">
                    <a:lumMod val="50000"/>
                  </a:schemeClr>
                </a:solidFill>
              </a:rPr>
              <a:t>ProdutoY</a:t>
            </a:r>
            <a:r>
              <a:rPr lang="pt-BR" sz="1800" b="0" dirty="0">
                <a:solidFill>
                  <a:schemeClr val="accent6">
                    <a:lumMod val="50000"/>
                  </a:schemeClr>
                </a:solidFill>
              </a:rPr>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a:extLst>
              <a:ext uri="{FF2B5EF4-FFF2-40B4-BE49-F238E27FC236}">
                <a16:creationId xmlns:a16="http://schemas.microsoft.com/office/drawing/2014/main" id="{B23401BE-5009-AABE-4990-03784A4875ED}"/>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2643" name="Rectangle 1027">
            <a:extLst>
              <a:ext uri="{FF2B5EF4-FFF2-40B4-BE49-F238E27FC236}">
                <a16:creationId xmlns:a16="http://schemas.microsoft.com/office/drawing/2014/main" id="{D641CB4B-883D-77AD-577D-32C432799223}"/>
              </a:ext>
            </a:extLst>
          </p:cNvPr>
          <p:cNvSpPr>
            <a:spLocks noGrp="1"/>
          </p:cNvSpPr>
          <p:nvPr>
            <p:ph idx="1"/>
          </p:nvPr>
        </p:nvSpPr>
        <p:spPr>
          <a:xfrm>
            <a:off x="428625" y="1857375"/>
            <a:ext cx="8229600" cy="4324350"/>
          </a:xfrm>
        </p:spPr>
        <p:txBody>
          <a:bodyPr/>
          <a:lstStyle/>
          <a:p>
            <a:pPr eaLnBrk="1" hangingPunct="1"/>
            <a:r>
              <a:rPr lang="en-US" altLang="pt-BR">
                <a:solidFill>
                  <a:schemeClr val="accent1"/>
                </a:solidFill>
              </a:rPr>
              <a:t>Considere a visão alocação1 se tentarmos fazer:</a:t>
            </a:r>
          </a:p>
          <a:p>
            <a:pPr eaLnBrk="1" hangingPunct="1"/>
            <a:endParaRPr lang="en-US" altLang="pt-BR"/>
          </a:p>
          <a:p>
            <a:pPr eaLnBrk="1" hangingPunct="1"/>
            <a:endParaRPr lang="en-US" altLang="pt-BR"/>
          </a:p>
          <a:p>
            <a:pPr eaLnBrk="1" hangingPunct="1"/>
            <a:endParaRPr lang="en-US" altLang="pt-BR" sz="500"/>
          </a:p>
          <a:p>
            <a:pPr eaLnBrk="1" hangingPunct="1"/>
            <a:r>
              <a:rPr lang="en-US" altLang="pt-BR">
                <a:solidFill>
                  <a:schemeClr val="accent1"/>
                </a:solidFill>
              </a:rPr>
              <a:t>O que aconteceria nas tabelas empregado e projeto?</a:t>
            </a:r>
          </a:p>
          <a:p>
            <a:pPr eaLnBrk="1" hangingPunct="1"/>
            <a:endParaRPr lang="en-US" altLang="pt-BR" sz="1000"/>
          </a:p>
          <a:p>
            <a:pPr eaLnBrk="1" hangingPunct="1"/>
            <a:r>
              <a:rPr lang="en-US" altLang="pt-BR">
                <a:solidFill>
                  <a:schemeClr val="accent1"/>
                </a:solidFill>
              </a:rPr>
              <a:t>Quais seriam os valores de matricula e codproj? Porquê </a:t>
            </a:r>
            <a:r>
              <a:rPr lang="en-US" altLang="pt-BR">
                <a:solidFill>
                  <a:schemeClr val="accent2"/>
                </a:solidFill>
              </a:rPr>
              <a:t>null</a:t>
            </a:r>
            <a:r>
              <a:rPr lang="en-US" altLang="pt-BR">
                <a:solidFill>
                  <a:schemeClr val="accent1"/>
                </a:solidFill>
              </a:rPr>
              <a:t> não seria aceito?</a:t>
            </a:r>
          </a:p>
        </p:txBody>
      </p:sp>
      <p:sp>
        <p:nvSpPr>
          <p:cNvPr id="4" name="CaixaDeTexto 3">
            <a:extLst>
              <a:ext uri="{FF2B5EF4-FFF2-40B4-BE49-F238E27FC236}">
                <a16:creationId xmlns:a16="http://schemas.microsoft.com/office/drawing/2014/main" id="{422EE2C9-CFC8-4CDD-BAB4-601B66E8A479}"/>
              </a:ext>
            </a:extLst>
          </p:cNvPr>
          <p:cNvSpPr txBox="1"/>
          <p:nvPr/>
        </p:nvSpPr>
        <p:spPr>
          <a:xfrm>
            <a:off x="2643188" y="2516188"/>
            <a:ext cx="3429000" cy="769937"/>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INSERT INTO Alocacao1</a:t>
            </a:r>
          </a:p>
          <a:p>
            <a:pPr marL="0" lvl="2">
              <a:defRPr/>
            </a:pPr>
            <a:r>
              <a:rPr lang="pt-BR" sz="2200" b="0" dirty="0">
                <a:solidFill>
                  <a:schemeClr val="accent6">
                    <a:lumMod val="50000"/>
                  </a:schemeClr>
                </a:solidFill>
              </a:rPr>
              <a:t>VALUES (‘José’, ‘SIG’, 10)</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26">
            <a:extLst>
              <a:ext uri="{FF2B5EF4-FFF2-40B4-BE49-F238E27FC236}">
                <a16:creationId xmlns:a16="http://schemas.microsoft.com/office/drawing/2014/main" id="{2B95DE23-75BC-950C-CA56-5CED255D21F6}"/>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3667" name="Rectangle 1027">
            <a:extLst>
              <a:ext uri="{FF2B5EF4-FFF2-40B4-BE49-F238E27FC236}">
                <a16:creationId xmlns:a16="http://schemas.microsoft.com/office/drawing/2014/main" id="{9BD7BC11-9492-DE3E-599F-1F05394309E6}"/>
              </a:ext>
            </a:extLst>
          </p:cNvPr>
          <p:cNvSpPr>
            <a:spLocks noGrp="1"/>
          </p:cNvSpPr>
          <p:nvPr>
            <p:ph idx="1"/>
          </p:nvPr>
        </p:nvSpPr>
        <p:spPr>
          <a:xfrm>
            <a:off x="642938" y="1500188"/>
            <a:ext cx="7929562" cy="4648200"/>
          </a:xfrm>
        </p:spPr>
        <p:txBody>
          <a:bodyPr/>
          <a:lstStyle/>
          <a:p>
            <a:pPr eaLnBrk="1" hangingPunct="1"/>
            <a:r>
              <a:rPr lang="en-US" altLang="pt-BR" sz="2600">
                <a:solidFill>
                  <a:schemeClr val="accent1"/>
                </a:solidFill>
              </a:rPr>
              <a:t>Outro problema em update de visão: suponha a seguinte visão</a:t>
            </a:r>
          </a:p>
          <a:p>
            <a:pPr lvl="1" eaLnBrk="1" hangingPunct="1"/>
            <a:endParaRPr lang="en-US" altLang="pt-BR"/>
          </a:p>
          <a:p>
            <a:pPr lvl="1" eaLnBrk="1" hangingPunct="1"/>
            <a:endParaRPr lang="en-US" altLang="pt-BR"/>
          </a:p>
          <a:p>
            <a:pPr lvl="1" eaLnBrk="1" hangingPunct="1"/>
            <a:endParaRPr lang="en-US" altLang="pt-BR"/>
          </a:p>
          <a:p>
            <a:pPr lvl="1" eaLnBrk="1" hangingPunct="1"/>
            <a:endParaRPr lang="en-US" altLang="pt-BR"/>
          </a:p>
          <a:p>
            <a:pPr lvl="1" eaLnBrk="1" hangingPunct="1"/>
            <a:r>
              <a:rPr lang="en-US" altLang="pt-BR"/>
              <a:t>O que aconteceria se fizéssemos:</a:t>
            </a:r>
          </a:p>
          <a:p>
            <a:pPr lvl="1" eaLnBrk="1" hangingPunct="1"/>
            <a:endParaRPr lang="en-US" altLang="pt-BR"/>
          </a:p>
          <a:p>
            <a:pPr lvl="1" eaLnBrk="1" hangingPunct="1"/>
            <a:endParaRPr lang="en-US" altLang="pt-BR"/>
          </a:p>
          <a:p>
            <a:pPr lvl="1" eaLnBrk="1" hangingPunct="1">
              <a:buFont typeface="Symbol" panose="05050102010706020507" pitchFamily="18" charset="2"/>
              <a:buChar char="Þ"/>
            </a:pPr>
            <a:r>
              <a:rPr lang="en-US" altLang="pt-BR" sz="2400">
                <a:solidFill>
                  <a:schemeClr val="accent1"/>
                </a:solidFill>
              </a:rPr>
              <a:t>depto</a:t>
            </a:r>
            <a:r>
              <a:rPr lang="en-US" altLang="pt-BR" sz="2400"/>
              <a:t> terá valor nulo, portanto o que acontece com </a:t>
            </a:r>
          </a:p>
          <a:p>
            <a:pPr lvl="1" eaLnBrk="1" hangingPunct="1">
              <a:buFont typeface="Georgia" panose="02040502050405020303" pitchFamily="18" charset="0"/>
              <a:buNone/>
            </a:pPr>
            <a:endParaRPr lang="en-US" altLang="pt-BR" sz="1000"/>
          </a:p>
          <a:p>
            <a:pPr lvl="1" eaLnBrk="1" hangingPunct="1">
              <a:buFont typeface="Georgia" panose="02040502050405020303" pitchFamily="18" charset="0"/>
              <a:buNone/>
            </a:pPr>
            <a:r>
              <a:rPr lang="en-US" altLang="pt-BR" sz="2200"/>
              <a:t>         </a:t>
            </a:r>
            <a:r>
              <a:rPr lang="en-US" altLang="pt-BR" sz="2200">
                <a:solidFill>
                  <a:schemeClr val="accent1"/>
                </a:solidFill>
              </a:rPr>
              <a:t>SELECT * FROM empregado WHERE depto = 1 </a:t>
            </a:r>
            <a:r>
              <a:rPr lang="en-US" altLang="pt-BR" sz="2200"/>
              <a:t>?</a:t>
            </a:r>
          </a:p>
        </p:txBody>
      </p:sp>
      <p:sp>
        <p:nvSpPr>
          <p:cNvPr id="4" name="CaixaDeTexto 3">
            <a:extLst>
              <a:ext uri="{FF2B5EF4-FFF2-40B4-BE49-F238E27FC236}">
                <a16:creationId xmlns:a16="http://schemas.microsoft.com/office/drawing/2014/main" id="{D5E757F2-0234-4D9A-A67C-8004DEBE78B8}"/>
              </a:ext>
            </a:extLst>
          </p:cNvPr>
          <p:cNvSpPr txBox="1"/>
          <p:nvPr/>
        </p:nvSpPr>
        <p:spPr>
          <a:xfrm>
            <a:off x="2000250" y="2571750"/>
            <a:ext cx="5429250" cy="1323975"/>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CREATE VIEW Emp2</a:t>
            </a:r>
          </a:p>
          <a:p>
            <a:pPr marL="0" lvl="2">
              <a:defRPr/>
            </a:pPr>
            <a:r>
              <a:rPr lang="pt-BR" sz="2000" b="0" dirty="0">
                <a:solidFill>
                  <a:schemeClr val="accent6">
                    <a:lumMod val="50000"/>
                  </a:schemeClr>
                </a:solidFill>
              </a:rPr>
              <a:t>	AS SELECT </a:t>
            </a:r>
            <a:r>
              <a:rPr lang="pt-BR" sz="2000" b="0" dirty="0" err="1">
                <a:solidFill>
                  <a:schemeClr val="accent6">
                    <a:lumMod val="50000"/>
                  </a:schemeClr>
                </a:solidFill>
              </a:rPr>
              <a:t>mat</a:t>
            </a:r>
            <a:r>
              <a:rPr lang="pt-BR" sz="2000" b="0" dirty="0">
                <a:solidFill>
                  <a:schemeClr val="accent6">
                    <a:lumMod val="50000"/>
                  </a:schemeClr>
                </a:solidFill>
              </a:rPr>
              <a:t>, nome, </a:t>
            </a:r>
            <a:r>
              <a:rPr lang="pt-BR" sz="2000" b="0" dirty="0" err="1">
                <a:solidFill>
                  <a:schemeClr val="accent6">
                    <a:lumMod val="50000"/>
                  </a:schemeClr>
                </a:solidFill>
              </a:rPr>
              <a:t>dataNasc</a:t>
            </a:r>
            <a:endParaRPr lang="pt-BR" sz="2000" b="0" dirty="0">
              <a:solidFill>
                <a:schemeClr val="accent6">
                  <a:lumMod val="50000"/>
                </a:schemeClr>
              </a:solidFill>
            </a:endParaRPr>
          </a:p>
          <a:p>
            <a:pPr marL="0" lvl="2">
              <a:defRPr/>
            </a:pPr>
            <a:r>
              <a:rPr lang="pt-BR" sz="2000" b="0" dirty="0">
                <a:solidFill>
                  <a:schemeClr val="accent6">
                    <a:lumMod val="50000"/>
                  </a:schemeClr>
                </a:solidFill>
              </a:rPr>
              <a:t>	      FROM Empregado</a:t>
            </a:r>
          </a:p>
          <a:p>
            <a:pPr marL="0" lvl="2">
              <a:defRPr/>
            </a:pPr>
            <a:r>
              <a:rPr lang="pt-BR" sz="2000" b="0" dirty="0">
                <a:solidFill>
                  <a:schemeClr val="accent6">
                    <a:lumMod val="50000"/>
                  </a:schemeClr>
                </a:solidFill>
              </a:rPr>
              <a:t>	      WHERE depto = 1</a:t>
            </a:r>
          </a:p>
        </p:txBody>
      </p:sp>
      <p:sp>
        <p:nvSpPr>
          <p:cNvPr id="5" name="CaixaDeTexto 4">
            <a:extLst>
              <a:ext uri="{FF2B5EF4-FFF2-40B4-BE49-F238E27FC236}">
                <a16:creationId xmlns:a16="http://schemas.microsoft.com/office/drawing/2014/main" id="{4E8CD681-2457-4617-A270-D3866301D07C}"/>
              </a:ext>
            </a:extLst>
          </p:cNvPr>
          <p:cNvSpPr txBox="1"/>
          <p:nvPr/>
        </p:nvSpPr>
        <p:spPr>
          <a:xfrm>
            <a:off x="1285875" y="4786313"/>
            <a:ext cx="6929438" cy="430212"/>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INSERT INTO Emp2 VALUES (100, ‘Ana’, ‘1978/10/02’)</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E252C8B-C9A4-8486-657D-A6013AB21CF2}"/>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4691" name="Rectangle 3">
            <a:extLst>
              <a:ext uri="{FF2B5EF4-FFF2-40B4-BE49-F238E27FC236}">
                <a16:creationId xmlns:a16="http://schemas.microsoft.com/office/drawing/2014/main" id="{F7482335-DC6C-B46A-BE37-CA43A11AA735}"/>
              </a:ext>
            </a:extLst>
          </p:cNvPr>
          <p:cNvSpPr>
            <a:spLocks noGrp="1"/>
          </p:cNvSpPr>
          <p:nvPr>
            <p:ph idx="1"/>
          </p:nvPr>
        </p:nvSpPr>
        <p:spPr>
          <a:xfrm>
            <a:off x="428625" y="1714500"/>
            <a:ext cx="8229600" cy="4324350"/>
          </a:xfrm>
        </p:spPr>
        <p:txBody>
          <a:bodyPr/>
          <a:lstStyle/>
          <a:p>
            <a:pPr algn="just" eaLnBrk="1" hangingPunct="1"/>
            <a:r>
              <a:rPr lang="pt-BR" altLang="pt-BR">
                <a:solidFill>
                  <a:schemeClr val="accent1"/>
                </a:solidFill>
              </a:rPr>
              <a:t>Alguns updates de visões não fazem sentido para relação base.</a:t>
            </a:r>
          </a:p>
          <a:p>
            <a:pPr algn="just" eaLnBrk="1" hangingPunct="1"/>
            <a:endParaRPr lang="pt-BR" altLang="pt-BR"/>
          </a:p>
          <a:p>
            <a:pPr lvl="1" algn="just" eaLnBrk="1" hangingPunct="1"/>
            <a:r>
              <a:rPr lang="pt-BR" altLang="pt-BR"/>
              <a:t>Ex.:</a:t>
            </a:r>
          </a:p>
          <a:p>
            <a:pPr eaLnBrk="1" hangingPunct="1"/>
            <a:endParaRPr lang="en-US" altLang="pt-BR"/>
          </a:p>
        </p:txBody>
      </p:sp>
      <p:sp>
        <p:nvSpPr>
          <p:cNvPr id="4" name="CaixaDeTexto 3">
            <a:extLst>
              <a:ext uri="{FF2B5EF4-FFF2-40B4-BE49-F238E27FC236}">
                <a16:creationId xmlns:a16="http://schemas.microsoft.com/office/drawing/2014/main" id="{F9F5693C-1E8B-4B6E-920B-B8BB1F55F8B5}"/>
              </a:ext>
            </a:extLst>
          </p:cNvPr>
          <p:cNvSpPr txBox="1"/>
          <p:nvPr/>
        </p:nvSpPr>
        <p:spPr>
          <a:xfrm>
            <a:off x="1785938" y="3929063"/>
            <a:ext cx="5429250"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UPDATE </a:t>
            </a:r>
            <a:r>
              <a:rPr lang="pt-BR" sz="2600" b="0" dirty="0" err="1">
                <a:solidFill>
                  <a:schemeClr val="accent6">
                    <a:lumMod val="50000"/>
                  </a:schemeClr>
                </a:solidFill>
              </a:rPr>
              <a:t>InfoDepto</a:t>
            </a:r>
            <a:endParaRPr lang="pt-BR" sz="2600" b="0" dirty="0">
              <a:solidFill>
                <a:schemeClr val="accent6">
                  <a:lumMod val="50000"/>
                </a:schemeClr>
              </a:solidFill>
            </a:endParaRPr>
          </a:p>
          <a:p>
            <a:pPr marL="0" lvl="2">
              <a:defRPr/>
            </a:pPr>
            <a:r>
              <a:rPr lang="pt-BR" sz="2600" b="0" dirty="0">
                <a:solidFill>
                  <a:schemeClr val="accent6">
                    <a:lumMod val="50000"/>
                  </a:schemeClr>
                </a:solidFill>
              </a:rPr>
              <a:t>SET </a:t>
            </a:r>
            <a:r>
              <a:rPr lang="pt-BR" sz="2600" b="0" dirty="0" err="1">
                <a:solidFill>
                  <a:schemeClr val="accent6">
                    <a:lumMod val="50000"/>
                  </a:schemeClr>
                </a:solidFill>
              </a:rPr>
              <a:t>totsal</a:t>
            </a:r>
            <a:r>
              <a:rPr lang="pt-BR" sz="2600" b="0" dirty="0">
                <a:solidFill>
                  <a:schemeClr val="accent6">
                    <a:lumMod val="50000"/>
                  </a:schemeClr>
                </a:solidFill>
              </a:rPr>
              <a:t> = 10.000</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nomed</a:t>
            </a:r>
            <a:r>
              <a:rPr lang="pt-BR" sz="2600" b="0" dirty="0">
                <a:solidFill>
                  <a:schemeClr val="accent6">
                    <a:lumMod val="50000"/>
                  </a:schemeClr>
                </a:solidFill>
              </a:rPr>
              <a:t> = ‘Pesquisa’</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4F28EAE-3033-B4D7-72A1-D453F6B6BE35}"/>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15715" name="Rectangle 3">
            <a:extLst>
              <a:ext uri="{FF2B5EF4-FFF2-40B4-BE49-F238E27FC236}">
                <a16:creationId xmlns:a16="http://schemas.microsoft.com/office/drawing/2014/main" id="{E93935BB-776E-E9E5-0317-1F258C28FF4D}"/>
              </a:ext>
            </a:extLst>
          </p:cNvPr>
          <p:cNvSpPr>
            <a:spLocks noGrp="1"/>
          </p:cNvSpPr>
          <p:nvPr>
            <p:ph idx="1"/>
          </p:nvPr>
        </p:nvSpPr>
        <p:spPr>
          <a:xfrm>
            <a:off x="428625" y="1714500"/>
            <a:ext cx="8229600" cy="4324350"/>
          </a:xfrm>
        </p:spPr>
        <p:txBody>
          <a:bodyPr/>
          <a:lstStyle/>
          <a:p>
            <a:pPr algn="just" eaLnBrk="1" hangingPunct="1"/>
            <a:r>
              <a:rPr lang="pt-BR" altLang="pt-BR"/>
              <a:t>Observações:</a:t>
            </a:r>
          </a:p>
          <a:p>
            <a:pPr algn="just" eaLnBrk="1" hangingPunct="1"/>
            <a:endParaRPr lang="pt-BR" altLang="pt-BR" sz="1000"/>
          </a:p>
          <a:p>
            <a:pPr lvl="1" algn="just" eaLnBrk="1" hangingPunct="1">
              <a:buFont typeface="Georgia" panose="02040502050405020303" pitchFamily="18" charset="0"/>
              <a:buNone/>
            </a:pPr>
            <a:r>
              <a:rPr lang="pt-BR" altLang="pt-BR"/>
              <a:t>1) Uma visão definida numa única tabela é atualizável se os atributos da visão contêm a chave primária.</a:t>
            </a:r>
          </a:p>
          <a:p>
            <a:pPr algn="just" eaLnBrk="1" hangingPunct="1"/>
            <a:endParaRPr lang="pt-BR" altLang="pt-BR"/>
          </a:p>
          <a:p>
            <a:pPr lvl="1" algn="just" eaLnBrk="1" hangingPunct="1">
              <a:buFont typeface="Georgia" panose="02040502050405020303" pitchFamily="18" charset="0"/>
              <a:buNone/>
            </a:pPr>
            <a:r>
              <a:rPr lang="pt-BR" altLang="pt-BR"/>
              <a:t>2) Visões definidas sobre múltiplas tabelas usando junção geralmente não são atualizáveis</a:t>
            </a:r>
          </a:p>
          <a:p>
            <a:pPr algn="just" eaLnBrk="1" hangingPunct="1"/>
            <a:endParaRPr lang="pt-BR" altLang="pt-BR"/>
          </a:p>
          <a:p>
            <a:pPr lvl="1" algn="just" eaLnBrk="1" hangingPunct="1">
              <a:buFont typeface="Georgia" panose="02040502050405020303" pitchFamily="18" charset="0"/>
              <a:buNone/>
            </a:pPr>
            <a:r>
              <a:rPr lang="pt-BR" altLang="pt-BR"/>
              <a:t>3) Visões usando funções de agrupamento e agregados não são atualizáveis.</a:t>
            </a:r>
          </a:p>
          <a:p>
            <a:pPr algn="just" eaLnBrk="1" hangingPunct="1"/>
            <a:endParaRPr lang="pt-BR" altLang="pt-BR"/>
          </a:p>
          <a:p>
            <a:pPr eaLnBrk="1" hangingPunct="1"/>
            <a:endParaRPr lang="en-US" alt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DA0B79F-E547-4031-BBF0-6962C89945D8}"/>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5363" name="Rectangle 3">
            <a:extLst>
              <a:ext uri="{FF2B5EF4-FFF2-40B4-BE49-F238E27FC236}">
                <a16:creationId xmlns:a16="http://schemas.microsoft.com/office/drawing/2014/main" id="{0947E4E2-F42D-06CA-C018-305033E1D450}"/>
              </a:ext>
            </a:extLst>
          </p:cNvPr>
          <p:cNvSpPr>
            <a:spLocks noGrp="1"/>
          </p:cNvSpPr>
          <p:nvPr>
            <p:ph idx="1"/>
          </p:nvPr>
        </p:nvSpPr>
        <p:spPr>
          <a:xfrm>
            <a:off x="428625" y="1571625"/>
            <a:ext cx="8229600" cy="4324350"/>
          </a:xfrm>
        </p:spPr>
        <p:txBody>
          <a:bodyPr/>
          <a:lstStyle/>
          <a:p>
            <a:pPr eaLnBrk="1" hangingPunct="1"/>
            <a:r>
              <a:rPr lang="pt-BR" altLang="pt-BR"/>
              <a:t>Tipos em SQL:1999</a:t>
            </a:r>
          </a:p>
          <a:p>
            <a:pPr eaLnBrk="1" hangingPunct="1"/>
            <a:endParaRPr lang="pt-BR" altLang="pt-BR" sz="1000"/>
          </a:p>
          <a:p>
            <a:pPr lvl="1" eaLnBrk="1" hangingPunct="1"/>
            <a:r>
              <a:rPr lang="pt-BR" altLang="pt-BR"/>
              <a:t>Bit string e Binary Strings (BLOB)</a:t>
            </a:r>
          </a:p>
          <a:p>
            <a:pPr lvl="2" eaLnBrk="1" hangingPunct="1"/>
            <a:r>
              <a:rPr lang="pt-BR" altLang="pt-BR"/>
              <a:t>BIT(X): permite armazenar uma quantidade x de bits</a:t>
            </a:r>
          </a:p>
          <a:p>
            <a:pPr lvl="2" eaLnBrk="1" hangingPunct="1"/>
            <a:r>
              <a:rPr lang="pt-BR" altLang="pt-BR"/>
              <a:t>BIT VARING(X) (VARBIT): permite armazenar uma quantidade variável de bits até o tamanho X</a:t>
            </a:r>
          </a:p>
          <a:p>
            <a:pPr lvl="2" eaLnBrk="1" hangingPunct="1"/>
            <a:r>
              <a:rPr lang="pt-BR" altLang="pt-BR"/>
              <a:t>BINARY LARGE OBJECT (BLOB): para armazenar grande quantidades de bytes como fotos, vídeo, áudio, gráficos, mapas, etc.</a:t>
            </a:r>
          </a:p>
          <a:p>
            <a:pPr lvl="2" eaLnBrk="1" hangingPunct="1"/>
            <a:endParaRPr lang="pt-BR" altLang="pt-B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B1B7F344-0FB8-3168-2712-B98A1D748776}"/>
              </a:ext>
            </a:extLst>
          </p:cNvPr>
          <p:cNvSpPr>
            <a:spLocks noGrp="1"/>
          </p:cNvSpPr>
          <p:nvPr>
            <p:ph type="title"/>
          </p:nvPr>
        </p:nvSpPr>
        <p:spPr>
          <a:xfrm>
            <a:off x="500063" y="500063"/>
            <a:ext cx="8229600" cy="1066800"/>
          </a:xfrm>
        </p:spPr>
        <p:txBody>
          <a:bodyPr/>
          <a:lstStyle/>
          <a:p>
            <a:pPr eaLnBrk="1" hangingPunct="1"/>
            <a:r>
              <a:rPr lang="en-US" altLang="pt-BR"/>
              <a:t>4.5 Valores Nulos</a:t>
            </a:r>
          </a:p>
        </p:txBody>
      </p:sp>
      <p:sp>
        <p:nvSpPr>
          <p:cNvPr id="116739" name="Rectangle 3">
            <a:extLst>
              <a:ext uri="{FF2B5EF4-FFF2-40B4-BE49-F238E27FC236}">
                <a16:creationId xmlns:a16="http://schemas.microsoft.com/office/drawing/2014/main" id="{43E82A9D-4CF6-C353-4B2D-079DDDF941D6}"/>
              </a:ext>
            </a:extLst>
          </p:cNvPr>
          <p:cNvSpPr>
            <a:spLocks noGrp="1"/>
          </p:cNvSpPr>
          <p:nvPr>
            <p:ph idx="1"/>
          </p:nvPr>
        </p:nvSpPr>
        <p:spPr>
          <a:xfrm>
            <a:off x="428625" y="1857375"/>
            <a:ext cx="8229600" cy="4324350"/>
          </a:xfrm>
        </p:spPr>
        <p:txBody>
          <a:bodyPr/>
          <a:lstStyle/>
          <a:p>
            <a:pPr algn="just" eaLnBrk="1" hangingPunct="1"/>
            <a:r>
              <a:rPr lang="pt-BR" altLang="pt-BR">
                <a:solidFill>
                  <a:schemeClr val="accent1"/>
                </a:solidFill>
              </a:rPr>
              <a:t>Interpretação de um valor nulo:</a:t>
            </a:r>
          </a:p>
          <a:p>
            <a:pPr lvl="2" algn="just" eaLnBrk="1" hangingPunct="1">
              <a:buFontTx/>
              <a:buChar char="-"/>
            </a:pPr>
            <a:r>
              <a:rPr lang="pt-BR" altLang="pt-BR">
                <a:solidFill>
                  <a:schemeClr val="accent2"/>
                </a:solidFill>
              </a:rPr>
              <a:t>o atributo não se aplica a tupla</a:t>
            </a:r>
          </a:p>
          <a:p>
            <a:pPr lvl="2" algn="just" eaLnBrk="1" hangingPunct="1">
              <a:buFontTx/>
              <a:buChar char="-"/>
            </a:pPr>
            <a:r>
              <a:rPr lang="pt-BR" altLang="pt-BR">
                <a:solidFill>
                  <a:schemeClr val="accent2"/>
                </a:solidFill>
              </a:rPr>
              <a:t>o valor do atributo para esta tupla é desconhecido</a:t>
            </a:r>
          </a:p>
          <a:p>
            <a:pPr lvl="2" algn="just" eaLnBrk="1" hangingPunct="1">
              <a:buFontTx/>
              <a:buChar char="-"/>
            </a:pPr>
            <a:r>
              <a:rPr lang="pt-BR" altLang="pt-BR">
                <a:solidFill>
                  <a:schemeClr val="accent2"/>
                </a:solidFill>
              </a:rPr>
              <a:t>o valor é conhecido, mas está ausente (não foi posto ainda)</a:t>
            </a:r>
          </a:p>
          <a:p>
            <a:pPr algn="just" eaLnBrk="1" hangingPunct="1"/>
            <a:endParaRPr lang="pt-BR" altLang="pt-BR"/>
          </a:p>
          <a:p>
            <a:pPr algn="just" eaLnBrk="1" hangingPunct="1"/>
            <a:r>
              <a:rPr lang="pt-BR" altLang="pt-BR">
                <a:solidFill>
                  <a:schemeClr val="accent1"/>
                </a:solidFill>
              </a:rPr>
              <a:t>Problemas com valores nulos:</a:t>
            </a:r>
          </a:p>
          <a:p>
            <a:pPr lvl="2" algn="just" eaLnBrk="1" hangingPunct="1">
              <a:buFontTx/>
              <a:buChar char="-"/>
            </a:pPr>
            <a:r>
              <a:rPr lang="pt-BR" altLang="pt-BR">
                <a:solidFill>
                  <a:schemeClr val="accent2"/>
                </a:solidFill>
              </a:rPr>
              <a:t>problemas com junções (informações são perdidas)</a:t>
            </a:r>
          </a:p>
          <a:p>
            <a:pPr lvl="2" algn="just" eaLnBrk="1" hangingPunct="1">
              <a:buFontTx/>
              <a:buChar char="-"/>
            </a:pPr>
            <a:r>
              <a:rPr lang="pt-BR" altLang="pt-BR">
                <a:solidFill>
                  <a:schemeClr val="accent2"/>
                </a:solidFill>
              </a:rPr>
              <a:t>problemas com funções tipo SUM, AVG, etc</a:t>
            </a:r>
          </a:p>
          <a:p>
            <a:pPr eaLnBrk="1" hangingPunct="1"/>
            <a:endParaRPr lang="en-US" altLang="pt-B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9B6B171-28FB-23AB-A0C5-2FC8C0833D98}"/>
              </a:ext>
            </a:extLst>
          </p:cNvPr>
          <p:cNvSpPr>
            <a:spLocks noGrp="1"/>
          </p:cNvSpPr>
          <p:nvPr>
            <p:ph type="title"/>
          </p:nvPr>
        </p:nvSpPr>
        <p:spPr>
          <a:xfrm>
            <a:off x="500063" y="500063"/>
            <a:ext cx="8229600" cy="1066800"/>
          </a:xfrm>
        </p:spPr>
        <p:txBody>
          <a:bodyPr/>
          <a:lstStyle/>
          <a:p>
            <a:pPr eaLnBrk="1" hangingPunct="1"/>
            <a:r>
              <a:rPr lang="en-US" altLang="pt-BR"/>
              <a:t>4.5 Valores Nulos</a:t>
            </a:r>
          </a:p>
        </p:txBody>
      </p:sp>
      <p:sp>
        <p:nvSpPr>
          <p:cNvPr id="117763" name="Rectangle 3">
            <a:extLst>
              <a:ext uri="{FF2B5EF4-FFF2-40B4-BE49-F238E27FC236}">
                <a16:creationId xmlns:a16="http://schemas.microsoft.com/office/drawing/2014/main" id="{DA33E2BA-B563-9146-A68A-3B4F59219007}"/>
              </a:ext>
            </a:extLst>
          </p:cNvPr>
          <p:cNvSpPr>
            <a:spLocks noGrp="1"/>
          </p:cNvSpPr>
          <p:nvPr>
            <p:ph idx="1"/>
          </p:nvPr>
        </p:nvSpPr>
        <p:spPr>
          <a:xfrm>
            <a:off x="214313" y="1571625"/>
            <a:ext cx="8501062" cy="4648200"/>
          </a:xfrm>
        </p:spPr>
        <p:txBody>
          <a:bodyPr/>
          <a:lstStyle/>
          <a:p>
            <a:pPr lvl="1" algn="just" eaLnBrk="1" hangingPunct="1"/>
            <a:r>
              <a:rPr lang="pt-BR" altLang="pt-BR"/>
              <a:t>Ex.: Sejam as tabelas Empregado e Departamento</a:t>
            </a:r>
          </a:p>
          <a:p>
            <a:pPr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algn="just" eaLnBrk="1" hangingPunct="1"/>
            <a:endParaRPr lang="pt-BR" altLang="pt-BR"/>
          </a:p>
          <a:p>
            <a:pPr lvl="1" algn="just" eaLnBrk="1" hangingPunct="1"/>
            <a:r>
              <a:rPr lang="pt-BR" altLang="pt-BR" sz="2200"/>
              <a:t>Se fizermos a consulta: obter uma lista </a:t>
            </a:r>
            <a:r>
              <a:rPr lang="pt-BR" altLang="pt-BR" sz="2200">
                <a:solidFill>
                  <a:schemeClr val="accent1"/>
                </a:solidFill>
              </a:rPr>
              <a:t>(nomee, nomed)</a:t>
            </a:r>
            <a:r>
              <a:rPr lang="pt-BR" altLang="pt-BR" sz="2200"/>
              <a:t> de todos os empregados, então os empregados Breno e Márcia seriam omitidos =&gt; Perda de Informação!!!! Como vimos, podemos resolver este problema com </a:t>
            </a:r>
            <a:r>
              <a:rPr lang="pt-BR" altLang="pt-BR" sz="2200">
                <a:solidFill>
                  <a:schemeClr val="accent1"/>
                </a:solidFill>
              </a:rPr>
              <a:t>Outer Join</a:t>
            </a:r>
            <a:r>
              <a:rPr lang="pt-BR" altLang="pt-BR" sz="2200"/>
              <a:t>!!!</a:t>
            </a:r>
          </a:p>
          <a:p>
            <a:pPr algn="just" eaLnBrk="1" hangingPunct="1"/>
            <a:endParaRPr lang="pt-BR" altLang="pt-BR"/>
          </a:p>
        </p:txBody>
      </p:sp>
      <p:graphicFrame>
        <p:nvGraphicFramePr>
          <p:cNvPr id="117764" name="Object 1024">
            <a:extLst>
              <a:ext uri="{FF2B5EF4-FFF2-40B4-BE49-F238E27FC236}">
                <a16:creationId xmlns:a16="http://schemas.microsoft.com/office/drawing/2014/main" id="{ED595049-6463-27BA-7EA6-84317AB2F5ED}"/>
              </a:ext>
            </a:extLst>
          </p:cNvPr>
          <p:cNvGraphicFramePr>
            <a:graphicFrameLocks noChangeAspect="1"/>
          </p:cNvGraphicFramePr>
          <p:nvPr/>
        </p:nvGraphicFramePr>
        <p:xfrm>
          <a:off x="2286000" y="1905000"/>
          <a:ext cx="5537200" cy="3962400"/>
        </p:xfrm>
        <a:graphic>
          <a:graphicData uri="http://schemas.openxmlformats.org/presentationml/2006/ole">
            <mc:AlternateContent xmlns:mc="http://schemas.openxmlformats.org/markup-compatibility/2006">
              <mc:Choice xmlns:v="urn:schemas-microsoft-com:vml" Requires="v">
                <p:oleObj name="Document" r:id="rId2" imgW="5537788" imgH="3961358" progId="Word.Document.8">
                  <p:embed/>
                </p:oleObj>
              </mc:Choice>
              <mc:Fallback>
                <p:oleObj name="Document" r:id="rId2" imgW="5537788" imgH="3961358" progId="Word.Document.8">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05000"/>
                        <a:ext cx="553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D42115E-1614-2718-A31F-69295A03BC4A}"/>
              </a:ext>
            </a:extLst>
          </p:cNvPr>
          <p:cNvSpPr>
            <a:spLocks noGrp="1"/>
          </p:cNvSpPr>
          <p:nvPr>
            <p:ph type="title"/>
          </p:nvPr>
        </p:nvSpPr>
        <p:spPr>
          <a:xfrm>
            <a:off x="500063" y="500063"/>
            <a:ext cx="8229600" cy="1066800"/>
          </a:xfrm>
        </p:spPr>
        <p:txBody>
          <a:bodyPr/>
          <a:lstStyle/>
          <a:p>
            <a:pPr eaLnBrk="1" hangingPunct="1"/>
            <a:r>
              <a:rPr lang="en-US" altLang="pt-BR"/>
              <a:t>4.5 Valores Nulos</a:t>
            </a:r>
          </a:p>
        </p:txBody>
      </p:sp>
      <p:sp>
        <p:nvSpPr>
          <p:cNvPr id="118787" name="Rectangle 3">
            <a:extLst>
              <a:ext uri="{FF2B5EF4-FFF2-40B4-BE49-F238E27FC236}">
                <a16:creationId xmlns:a16="http://schemas.microsoft.com/office/drawing/2014/main" id="{E5E8430E-F8F2-8F7B-D9DB-1E9D2F1C7927}"/>
              </a:ext>
            </a:extLst>
          </p:cNvPr>
          <p:cNvSpPr>
            <a:spLocks noGrp="1"/>
          </p:cNvSpPr>
          <p:nvPr>
            <p:ph idx="1"/>
          </p:nvPr>
        </p:nvSpPr>
        <p:spPr>
          <a:xfrm>
            <a:off x="428625" y="1857375"/>
            <a:ext cx="8229600" cy="2179638"/>
          </a:xfrm>
        </p:spPr>
        <p:txBody>
          <a:bodyPr/>
          <a:lstStyle/>
          <a:p>
            <a:pPr eaLnBrk="1" hangingPunct="1">
              <a:lnSpc>
                <a:spcPct val="90000"/>
              </a:lnSpc>
              <a:buFontTx/>
              <a:buNone/>
            </a:pPr>
            <a:r>
              <a:rPr lang="en-US" altLang="pt-BR">
                <a:solidFill>
                  <a:schemeClr val="accent1"/>
                </a:solidFill>
              </a:rPr>
              <a:t>Lógica de Nulls</a:t>
            </a:r>
          </a:p>
          <a:p>
            <a:pPr eaLnBrk="1" hangingPunct="1">
              <a:lnSpc>
                <a:spcPct val="90000"/>
              </a:lnSpc>
              <a:buFontTx/>
              <a:buNone/>
            </a:pPr>
            <a:endParaRPr lang="en-US" altLang="pt-BR" sz="1500">
              <a:solidFill>
                <a:schemeClr val="accent1"/>
              </a:solidFill>
            </a:endParaRPr>
          </a:p>
          <a:p>
            <a:pPr eaLnBrk="1" hangingPunct="1">
              <a:lnSpc>
                <a:spcPct val="90000"/>
              </a:lnSpc>
            </a:pPr>
            <a:r>
              <a:rPr lang="en-US" altLang="pt-BR" sz="2400">
                <a:solidFill>
                  <a:schemeClr val="accent2"/>
                </a:solidFill>
              </a:rPr>
              <a:t>Terceiro valor booleano </a:t>
            </a:r>
            <a:r>
              <a:rPr lang="en-US" altLang="pt-BR" sz="2400">
                <a:solidFill>
                  <a:schemeClr val="accent2"/>
                </a:solidFill>
                <a:latin typeface="Courier" charset="0"/>
              </a:rPr>
              <a:t>DESCONHECIDO</a:t>
            </a:r>
            <a:r>
              <a:rPr lang="en-US" altLang="pt-BR" sz="2400">
                <a:solidFill>
                  <a:schemeClr val="accent2"/>
                </a:solidFill>
              </a:rPr>
              <a:t>.</a:t>
            </a:r>
          </a:p>
          <a:p>
            <a:pPr eaLnBrk="1" hangingPunct="1">
              <a:lnSpc>
                <a:spcPct val="90000"/>
              </a:lnSpc>
              <a:buFont typeface="Georgia" panose="02040502050405020303" pitchFamily="18" charset="0"/>
              <a:buNone/>
            </a:pPr>
            <a:endParaRPr lang="en-US" altLang="pt-BR" sz="1000">
              <a:solidFill>
                <a:schemeClr val="accent2"/>
              </a:solidFill>
            </a:endParaRPr>
          </a:p>
          <a:p>
            <a:pPr eaLnBrk="1" hangingPunct="1">
              <a:lnSpc>
                <a:spcPct val="90000"/>
              </a:lnSpc>
            </a:pPr>
            <a:r>
              <a:rPr lang="en-US" altLang="pt-BR" sz="2400">
                <a:solidFill>
                  <a:schemeClr val="accent2"/>
                </a:solidFill>
              </a:rPr>
              <a:t>Uma consulta somente produz valores se a condição da cláusula </a:t>
            </a:r>
            <a:r>
              <a:rPr lang="en-US" altLang="pt-BR" sz="2400">
                <a:solidFill>
                  <a:schemeClr val="accent1"/>
                </a:solidFill>
                <a:latin typeface="Courier" charset="0"/>
              </a:rPr>
              <a:t>WHERE</a:t>
            </a:r>
            <a:r>
              <a:rPr lang="en-US" altLang="pt-BR" sz="2400">
                <a:solidFill>
                  <a:schemeClr val="accent2"/>
                </a:solidFill>
                <a:latin typeface="Courier" charset="0"/>
              </a:rPr>
              <a:t> </a:t>
            </a:r>
            <a:r>
              <a:rPr lang="en-US" altLang="pt-BR" sz="2400">
                <a:solidFill>
                  <a:schemeClr val="accent2"/>
                </a:solidFill>
              </a:rPr>
              <a:t>for </a:t>
            </a:r>
            <a:r>
              <a:rPr lang="en-US" altLang="pt-BR" sz="2400">
                <a:solidFill>
                  <a:schemeClr val="accent2"/>
                </a:solidFill>
                <a:latin typeface="Courier" charset="0"/>
              </a:rPr>
              <a:t>VERDADE</a:t>
            </a:r>
            <a:br>
              <a:rPr lang="en-US" altLang="pt-BR" sz="2400">
                <a:solidFill>
                  <a:schemeClr val="accent2"/>
                </a:solidFill>
                <a:latin typeface="Courier" charset="0"/>
              </a:rPr>
            </a:br>
            <a:r>
              <a:rPr lang="en-US" altLang="pt-BR" sz="2400">
                <a:solidFill>
                  <a:schemeClr val="accent2"/>
                </a:solidFill>
              </a:rPr>
              <a:t>(</a:t>
            </a:r>
            <a:r>
              <a:rPr lang="en-US" altLang="pt-BR" sz="2400">
                <a:solidFill>
                  <a:schemeClr val="accent2"/>
                </a:solidFill>
                <a:latin typeface="Courier" charset="0"/>
              </a:rPr>
              <a:t>DESCONHECIDO</a:t>
            </a:r>
            <a:r>
              <a:rPr lang="en-US" altLang="pt-BR" sz="2400">
                <a:solidFill>
                  <a:schemeClr val="accent2"/>
                </a:solidFill>
              </a:rPr>
              <a:t> não é suficiente).</a:t>
            </a:r>
          </a:p>
          <a:p>
            <a:pPr eaLnBrk="1" hangingPunct="1"/>
            <a:endParaRPr lang="en-US" altLang="pt-B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84CED8D-FA8C-84AF-E1BC-06620DFC6DB1}"/>
              </a:ext>
            </a:extLst>
          </p:cNvPr>
          <p:cNvSpPr>
            <a:spLocks noGrp="1"/>
          </p:cNvSpPr>
          <p:nvPr>
            <p:ph type="title"/>
          </p:nvPr>
        </p:nvSpPr>
        <p:spPr>
          <a:xfrm>
            <a:off x="500063" y="500063"/>
            <a:ext cx="8229600" cy="1069975"/>
          </a:xfrm>
        </p:spPr>
        <p:txBody>
          <a:bodyPr/>
          <a:lstStyle/>
          <a:p>
            <a:pPr eaLnBrk="1" hangingPunct="1"/>
            <a:r>
              <a:rPr lang="en-US" altLang="pt-BR"/>
              <a:t>4.5 Valores Nulos</a:t>
            </a:r>
          </a:p>
        </p:txBody>
      </p:sp>
      <p:sp>
        <p:nvSpPr>
          <p:cNvPr id="4" name="Rectangle 3">
            <a:extLst>
              <a:ext uri="{FF2B5EF4-FFF2-40B4-BE49-F238E27FC236}">
                <a16:creationId xmlns:a16="http://schemas.microsoft.com/office/drawing/2014/main" id="{D82E5E96-91B8-41E0-9826-BEABDB803645}"/>
              </a:ext>
            </a:extLst>
          </p:cNvPr>
          <p:cNvSpPr txBox="1">
            <a:spLocks noChangeArrowheads="1"/>
          </p:cNvSpPr>
          <p:nvPr/>
        </p:nvSpPr>
        <p:spPr>
          <a:xfrm>
            <a:off x="571500" y="1785938"/>
            <a:ext cx="8229600" cy="2179637"/>
          </a:xfrm>
          <a:prstGeom prst="rect">
            <a:avLst/>
          </a:prstGeom>
        </p:spPr>
        <p:txBody>
          <a:bodyPr/>
          <a:lstStyle/>
          <a:p>
            <a:pPr marL="365125" indent="-255588" eaLnBrk="1" hangingPunct="1">
              <a:lnSpc>
                <a:spcPct val="90000"/>
              </a:lnSpc>
              <a:spcBef>
                <a:spcPts val="300"/>
              </a:spcBef>
              <a:buClr>
                <a:srgbClr val="A04DA3"/>
              </a:buClr>
              <a:defRPr/>
            </a:pPr>
            <a:r>
              <a:rPr lang="en-US" sz="2800" b="0" dirty="0" err="1">
                <a:solidFill>
                  <a:schemeClr val="accent1"/>
                </a:solidFill>
                <a:latin typeface="+mn-lt"/>
              </a:rPr>
              <a:t>Cuidado</a:t>
            </a:r>
            <a:r>
              <a:rPr lang="en-US" sz="2800" b="0" dirty="0">
                <a:solidFill>
                  <a:schemeClr val="accent1"/>
                </a:solidFill>
                <a:latin typeface="+mn-lt"/>
              </a:rPr>
              <a:t>:</a:t>
            </a:r>
          </a:p>
          <a:p>
            <a:pPr marL="365125" indent="-255588" eaLnBrk="1" hangingPunct="1">
              <a:lnSpc>
                <a:spcPct val="90000"/>
              </a:lnSpc>
              <a:spcBef>
                <a:spcPts val="300"/>
              </a:spcBef>
              <a:buClr>
                <a:srgbClr val="A04DA3"/>
              </a:buClr>
              <a:defRPr/>
            </a:pPr>
            <a:endParaRPr lang="en-US" sz="1500" b="0" dirty="0">
              <a:solidFill>
                <a:schemeClr val="accent1"/>
              </a:solidFill>
              <a:latin typeface="+mn-lt"/>
            </a:endParaRPr>
          </a:p>
          <a:p>
            <a:pPr marL="365125" indent="-255588" eaLnBrk="1" hangingPunct="1">
              <a:lnSpc>
                <a:spcPct val="90000"/>
              </a:lnSpc>
              <a:spcBef>
                <a:spcPts val="300"/>
              </a:spcBef>
              <a:buClr>
                <a:srgbClr val="A04DA3"/>
              </a:buClr>
              <a:buFont typeface="Georgia" pitchFamily="18" charset="0"/>
              <a:buChar char="•"/>
              <a:defRPr/>
            </a:pPr>
            <a:r>
              <a:rPr lang="en-US" b="0" dirty="0">
                <a:solidFill>
                  <a:schemeClr val="accent2"/>
                </a:solidFill>
                <a:latin typeface="+mn-lt"/>
              </a:rPr>
              <a:t>Se </a:t>
            </a:r>
            <a:r>
              <a:rPr lang="en-US" b="0" dirty="0">
                <a:solidFill>
                  <a:schemeClr val="accent1"/>
                </a:solidFill>
                <a:latin typeface="+mn-lt"/>
              </a:rPr>
              <a:t>x</a:t>
            </a:r>
            <a:r>
              <a:rPr lang="en-US" b="0" dirty="0">
                <a:solidFill>
                  <a:schemeClr val="accent2"/>
                </a:solidFill>
                <a:latin typeface="+mn-lt"/>
              </a:rPr>
              <a:t> é um </a:t>
            </a:r>
            <a:r>
              <a:rPr lang="en-US" b="0" dirty="0" err="1">
                <a:solidFill>
                  <a:schemeClr val="accent2"/>
                </a:solidFill>
                <a:latin typeface="+mn-lt"/>
              </a:rPr>
              <a:t>atributo</a:t>
            </a:r>
            <a:r>
              <a:rPr lang="en-US" b="0" dirty="0">
                <a:solidFill>
                  <a:schemeClr val="accent2"/>
                </a:solidFill>
                <a:latin typeface="+mn-lt"/>
              </a:rPr>
              <a:t> </a:t>
            </a:r>
            <a:r>
              <a:rPr lang="en-US" b="0" dirty="0" err="1">
                <a:solidFill>
                  <a:schemeClr val="accent2"/>
                </a:solidFill>
                <a:latin typeface="+mn-lt"/>
              </a:rPr>
              <a:t>inteiro</a:t>
            </a:r>
            <a:r>
              <a:rPr lang="en-US" b="0" dirty="0">
                <a:solidFill>
                  <a:schemeClr val="accent2"/>
                </a:solidFill>
                <a:latin typeface="+mn-lt"/>
              </a:rPr>
              <a:t> com valor null:</a:t>
            </a:r>
          </a:p>
          <a:p>
            <a:pPr marL="365125" indent="-255588" eaLnBrk="1" hangingPunct="1">
              <a:lnSpc>
                <a:spcPct val="90000"/>
              </a:lnSpc>
              <a:spcBef>
                <a:spcPts val="300"/>
              </a:spcBef>
              <a:buClr>
                <a:srgbClr val="A04DA3"/>
              </a:buClr>
              <a:defRPr/>
            </a:pPr>
            <a:r>
              <a:rPr lang="en-US" b="0" dirty="0">
                <a:solidFill>
                  <a:schemeClr val="accent2"/>
                </a:solidFill>
              </a:rPr>
              <a:t>		x * 0 = NULL</a:t>
            </a:r>
          </a:p>
          <a:p>
            <a:pPr marL="365125" indent="-255588" eaLnBrk="1" hangingPunct="1">
              <a:lnSpc>
                <a:spcPct val="90000"/>
              </a:lnSpc>
              <a:spcBef>
                <a:spcPts val="300"/>
              </a:spcBef>
              <a:buClr>
                <a:srgbClr val="A04DA3"/>
              </a:buClr>
              <a:defRPr/>
            </a:pPr>
            <a:r>
              <a:rPr lang="en-US" b="0" dirty="0">
                <a:solidFill>
                  <a:schemeClr val="accent2"/>
                </a:solidFill>
              </a:rPr>
              <a:t>		x - x = NULL</a:t>
            </a:r>
          </a:p>
          <a:p>
            <a:pPr marL="365125" indent="-255588" eaLnBrk="1" hangingPunct="1">
              <a:lnSpc>
                <a:spcPct val="90000"/>
              </a:lnSpc>
              <a:spcBef>
                <a:spcPts val="300"/>
              </a:spcBef>
              <a:buClr>
                <a:srgbClr val="A04DA3"/>
              </a:buClr>
              <a:defRPr/>
            </a:pPr>
            <a:r>
              <a:rPr lang="en-US" b="0" dirty="0">
                <a:solidFill>
                  <a:schemeClr val="accent2"/>
                </a:solidFill>
              </a:rPr>
              <a:t>		x + 3 = NULL </a:t>
            </a:r>
          </a:p>
          <a:p>
            <a:pPr marL="365125" indent="-255588" eaLnBrk="1" hangingPunct="1">
              <a:lnSpc>
                <a:spcPct val="90000"/>
              </a:lnSpc>
              <a:spcBef>
                <a:spcPts val="300"/>
              </a:spcBef>
              <a:buClr>
                <a:srgbClr val="A04DA3"/>
              </a:buClr>
              <a:defRPr/>
            </a:pPr>
            <a:endParaRPr lang="en-US" b="0" dirty="0">
              <a:solidFill>
                <a:schemeClr val="accent2"/>
              </a:solidFill>
              <a:latin typeface="+mn-lt"/>
            </a:endParaRPr>
          </a:p>
          <a:p>
            <a:pPr marL="365125" indent="-255588" eaLnBrk="1" hangingPunct="1">
              <a:lnSpc>
                <a:spcPct val="90000"/>
              </a:lnSpc>
              <a:spcBef>
                <a:spcPts val="300"/>
              </a:spcBef>
              <a:buClr>
                <a:srgbClr val="A04DA3"/>
              </a:buClr>
              <a:buFont typeface="Georgia" pitchFamily="18" charset="0"/>
              <a:buChar char="•"/>
              <a:defRPr/>
            </a:pPr>
            <a:r>
              <a:rPr lang="en-US" b="0" dirty="0" err="1">
                <a:solidFill>
                  <a:schemeClr val="accent2"/>
                </a:solidFill>
                <a:latin typeface="+mn-lt"/>
              </a:rPr>
              <a:t>Quando</a:t>
            </a:r>
            <a:r>
              <a:rPr lang="en-US" b="0" dirty="0">
                <a:solidFill>
                  <a:schemeClr val="accent2"/>
                </a:solidFill>
                <a:latin typeface="+mn-lt"/>
              </a:rPr>
              <a:t> </a:t>
            </a:r>
            <a:r>
              <a:rPr lang="en-US" b="0" dirty="0" err="1">
                <a:solidFill>
                  <a:schemeClr val="accent2"/>
                </a:solidFill>
                <a:latin typeface="+mn-lt"/>
              </a:rPr>
              <a:t>comparamos</a:t>
            </a:r>
            <a:r>
              <a:rPr lang="en-US" b="0" dirty="0">
                <a:solidFill>
                  <a:schemeClr val="accent2"/>
                </a:solidFill>
                <a:latin typeface="+mn-lt"/>
              </a:rPr>
              <a:t> um valor </a:t>
            </a:r>
            <a:r>
              <a:rPr lang="en-US" b="0" dirty="0" err="1">
                <a:solidFill>
                  <a:schemeClr val="accent2"/>
                </a:solidFill>
                <a:latin typeface="+mn-lt"/>
              </a:rPr>
              <a:t>nulo</a:t>
            </a:r>
            <a:r>
              <a:rPr lang="en-US" b="0" dirty="0">
                <a:solidFill>
                  <a:schemeClr val="accent2"/>
                </a:solidFill>
                <a:latin typeface="+mn-lt"/>
              </a:rPr>
              <a:t> com </a:t>
            </a:r>
            <a:r>
              <a:rPr lang="en-US" b="0" dirty="0" err="1">
                <a:solidFill>
                  <a:schemeClr val="accent2"/>
                </a:solidFill>
                <a:latin typeface="+mn-lt"/>
              </a:rPr>
              <a:t>outro</a:t>
            </a:r>
            <a:r>
              <a:rPr lang="en-US" b="0" dirty="0">
                <a:solidFill>
                  <a:schemeClr val="accent2"/>
                </a:solidFill>
                <a:latin typeface="+mn-lt"/>
              </a:rPr>
              <a:t> valor </a:t>
            </a:r>
            <a:r>
              <a:rPr lang="en-US" b="0" dirty="0" err="1">
                <a:solidFill>
                  <a:schemeClr val="accent2"/>
                </a:solidFill>
                <a:latin typeface="+mn-lt"/>
              </a:rPr>
              <a:t>nulo</a:t>
            </a:r>
            <a:r>
              <a:rPr lang="en-US" b="0" dirty="0">
                <a:solidFill>
                  <a:schemeClr val="accent2"/>
                </a:solidFill>
                <a:latin typeface="+mn-lt"/>
              </a:rPr>
              <a:t> </a:t>
            </a:r>
            <a:r>
              <a:rPr lang="en-US" b="0" dirty="0" err="1">
                <a:solidFill>
                  <a:schemeClr val="accent2"/>
                </a:solidFill>
                <a:latin typeface="+mn-lt"/>
              </a:rPr>
              <a:t>usando</a:t>
            </a:r>
            <a:r>
              <a:rPr lang="en-US" b="0" dirty="0">
                <a:solidFill>
                  <a:schemeClr val="accent2"/>
                </a:solidFill>
                <a:latin typeface="+mn-lt"/>
              </a:rPr>
              <a:t> um </a:t>
            </a:r>
            <a:r>
              <a:rPr lang="en-US" b="0" dirty="0" err="1">
                <a:solidFill>
                  <a:schemeClr val="accent2"/>
                </a:solidFill>
                <a:latin typeface="+mn-lt"/>
              </a:rPr>
              <a:t>operador</a:t>
            </a:r>
            <a:r>
              <a:rPr lang="en-US" b="0" dirty="0">
                <a:solidFill>
                  <a:schemeClr val="accent2"/>
                </a:solidFill>
                <a:latin typeface="+mn-lt"/>
              </a:rPr>
              <a:t> </a:t>
            </a:r>
            <a:r>
              <a:rPr lang="en-US" b="0" dirty="0" err="1">
                <a:solidFill>
                  <a:schemeClr val="accent2"/>
                </a:solidFill>
                <a:latin typeface="+mn-lt"/>
              </a:rPr>
              <a:t>relacional</a:t>
            </a:r>
            <a:r>
              <a:rPr lang="en-US" b="0" dirty="0">
                <a:solidFill>
                  <a:schemeClr val="accent2"/>
                </a:solidFill>
                <a:latin typeface="+mn-lt"/>
              </a:rPr>
              <a:t> o </a:t>
            </a:r>
            <a:r>
              <a:rPr lang="en-US" b="0" dirty="0" err="1">
                <a:solidFill>
                  <a:schemeClr val="accent2"/>
                </a:solidFill>
                <a:latin typeface="+mn-lt"/>
              </a:rPr>
              <a:t>resultado</a:t>
            </a:r>
            <a:r>
              <a:rPr lang="en-US" b="0" dirty="0">
                <a:solidFill>
                  <a:schemeClr val="accent2"/>
                </a:solidFill>
                <a:latin typeface="+mn-lt"/>
              </a:rPr>
              <a:t> é DESCONHECIDO!</a:t>
            </a:r>
          </a:p>
          <a:p>
            <a:pPr marL="365125" indent="-255588" eaLnBrk="1" hangingPunct="1">
              <a:lnSpc>
                <a:spcPct val="90000"/>
              </a:lnSpc>
              <a:spcBef>
                <a:spcPts val="300"/>
              </a:spcBef>
              <a:buClr>
                <a:srgbClr val="A04DA3"/>
              </a:buClr>
              <a:buFont typeface="Georgia" pitchFamily="18" charset="0"/>
              <a:buChar char="•"/>
              <a:defRPr/>
            </a:pPr>
            <a:endParaRPr lang="en-US" sz="1000" b="0" dirty="0">
              <a:solidFill>
                <a:schemeClr val="accent2"/>
              </a:solidFill>
              <a:latin typeface="+mn-lt"/>
            </a:endParaRPr>
          </a:p>
          <a:p>
            <a:pPr marL="365125" indent="-255588" eaLnBrk="1" hangingPunct="1">
              <a:lnSpc>
                <a:spcPct val="90000"/>
              </a:lnSpc>
              <a:spcBef>
                <a:spcPts val="300"/>
              </a:spcBef>
              <a:buClr>
                <a:srgbClr val="A04DA3"/>
              </a:buClr>
              <a:defRPr/>
            </a:pPr>
            <a:r>
              <a:rPr lang="en-US" b="0" dirty="0">
                <a:solidFill>
                  <a:schemeClr val="accent2"/>
                </a:solidFill>
                <a:latin typeface="+mn-lt"/>
              </a:rPr>
              <a:t>		x = 3 =&gt; DESCONHECIDO</a:t>
            </a:r>
          </a:p>
          <a:p>
            <a:pPr marL="365125" indent="-255588" eaLnBrk="1" hangingPunct="1">
              <a:lnSpc>
                <a:spcPct val="90000"/>
              </a:lnSpc>
              <a:spcBef>
                <a:spcPts val="300"/>
              </a:spcBef>
              <a:buClr>
                <a:srgbClr val="A04DA3"/>
              </a:buClr>
              <a:defRPr/>
            </a:pPr>
            <a:r>
              <a:rPr lang="en-US" b="0" dirty="0">
                <a:solidFill>
                  <a:schemeClr val="accent2"/>
                </a:solidFill>
                <a:latin typeface="+mn-lt"/>
              </a:rPr>
              <a:t>		x &gt; 2 =&gt; DESCONHECIDO</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DEF76E9-5F39-9876-42EA-CFE83B371934}"/>
              </a:ext>
            </a:extLst>
          </p:cNvPr>
          <p:cNvSpPr>
            <a:spLocks noGrp="1"/>
          </p:cNvSpPr>
          <p:nvPr>
            <p:ph type="title"/>
          </p:nvPr>
        </p:nvSpPr>
        <p:spPr>
          <a:xfrm>
            <a:off x="500063" y="500063"/>
            <a:ext cx="8229600" cy="1066800"/>
          </a:xfrm>
        </p:spPr>
        <p:txBody>
          <a:bodyPr/>
          <a:lstStyle/>
          <a:p>
            <a:pPr eaLnBrk="1" hangingPunct="1"/>
            <a:r>
              <a:rPr lang="en-US" altLang="pt-BR"/>
              <a:t>4.5 Valores Nulos</a:t>
            </a:r>
          </a:p>
        </p:txBody>
      </p:sp>
      <p:sp>
        <p:nvSpPr>
          <p:cNvPr id="120835" name="Rectangle 3">
            <a:extLst>
              <a:ext uri="{FF2B5EF4-FFF2-40B4-BE49-F238E27FC236}">
                <a16:creationId xmlns:a16="http://schemas.microsoft.com/office/drawing/2014/main" id="{3F7C5D0D-77C0-7F97-256E-EC638E27E63E}"/>
              </a:ext>
            </a:extLst>
          </p:cNvPr>
          <p:cNvSpPr>
            <a:spLocks noGrp="1"/>
          </p:cNvSpPr>
          <p:nvPr>
            <p:ph idx="1"/>
          </p:nvPr>
        </p:nvSpPr>
        <p:spPr>
          <a:xfrm>
            <a:off x="428625" y="1643063"/>
            <a:ext cx="8229600" cy="4324350"/>
          </a:xfrm>
        </p:spPr>
        <p:txBody>
          <a:bodyPr/>
          <a:lstStyle/>
          <a:p>
            <a:pPr eaLnBrk="1" hangingPunct="1">
              <a:lnSpc>
                <a:spcPct val="90000"/>
              </a:lnSpc>
              <a:buFontTx/>
              <a:buNone/>
            </a:pPr>
            <a:r>
              <a:rPr lang="en-US" altLang="pt-BR" sz="2400">
                <a:solidFill>
                  <a:schemeClr val="accent1"/>
                </a:solidFill>
              </a:rPr>
              <a:t>Ex.: seja a tabela</a:t>
            </a:r>
          </a:p>
          <a:p>
            <a:pPr eaLnBrk="1" hangingPunct="1">
              <a:lnSpc>
                <a:spcPct val="90000"/>
              </a:lnSpc>
              <a:buFontTx/>
              <a:buNone/>
            </a:pPr>
            <a:r>
              <a:rPr lang="en-US" altLang="pt-BR" sz="2400"/>
              <a:t>	</a:t>
            </a:r>
          </a:p>
          <a:p>
            <a:pPr eaLnBrk="1" hangingPunct="1">
              <a:lnSpc>
                <a:spcPct val="90000"/>
              </a:lnSpc>
              <a:buFontTx/>
              <a:buNone/>
            </a:pPr>
            <a:endParaRPr lang="en-US" altLang="pt-BR" sz="2400"/>
          </a:p>
          <a:p>
            <a:pPr eaLnBrk="1" hangingPunct="1">
              <a:lnSpc>
                <a:spcPct val="90000"/>
              </a:lnSpc>
              <a:buFontTx/>
              <a:buNone/>
            </a:pPr>
            <a:r>
              <a:rPr lang="en-US" altLang="pt-BR" sz="2400">
                <a:latin typeface="Courier" charset="0"/>
              </a:rPr>
              <a:t>	</a:t>
            </a:r>
          </a:p>
          <a:p>
            <a:pPr lvl="1" eaLnBrk="1" hangingPunct="1">
              <a:lnSpc>
                <a:spcPct val="90000"/>
              </a:lnSpc>
              <a:buFontTx/>
              <a:buNone/>
            </a:pPr>
            <a:endParaRPr lang="en-US" altLang="pt-BR" sz="2000">
              <a:latin typeface="Courier" charset="0"/>
            </a:endParaRPr>
          </a:p>
          <a:p>
            <a:pPr lvl="1" eaLnBrk="1" hangingPunct="1">
              <a:lnSpc>
                <a:spcPct val="90000"/>
              </a:lnSpc>
              <a:buFontTx/>
              <a:buNone/>
            </a:pPr>
            <a:endParaRPr lang="en-US" altLang="pt-BR" sz="2000">
              <a:latin typeface="Courier" charset="0"/>
            </a:endParaRPr>
          </a:p>
          <a:p>
            <a:pPr lvl="1" eaLnBrk="1" hangingPunct="1">
              <a:lnSpc>
                <a:spcPct val="90000"/>
              </a:lnSpc>
              <a:buFontTx/>
              <a:buNone/>
            </a:pPr>
            <a:endParaRPr lang="en-US" altLang="pt-BR" sz="2000">
              <a:latin typeface="Courier" charset="0"/>
            </a:endParaRPr>
          </a:p>
          <a:p>
            <a:pPr lvl="1" eaLnBrk="1" hangingPunct="1">
              <a:lnSpc>
                <a:spcPct val="90000"/>
              </a:lnSpc>
              <a:buFontTx/>
              <a:buNone/>
            </a:pPr>
            <a:endParaRPr lang="en-US" altLang="pt-BR" sz="2000">
              <a:latin typeface="Courier" charset="0"/>
            </a:endParaRPr>
          </a:p>
          <a:p>
            <a:pPr lvl="1" eaLnBrk="1" hangingPunct="1">
              <a:lnSpc>
                <a:spcPct val="90000"/>
              </a:lnSpc>
              <a:buFontTx/>
              <a:buNone/>
            </a:pPr>
            <a:endParaRPr lang="en-US" altLang="pt-BR" sz="2000">
              <a:latin typeface="Courier" charset="0"/>
            </a:endParaRPr>
          </a:p>
          <a:p>
            <a:pPr lvl="1" eaLnBrk="1" hangingPunct="1">
              <a:lnSpc>
                <a:spcPct val="90000"/>
              </a:lnSpc>
              <a:buFontTx/>
              <a:buNone/>
            </a:pPr>
            <a:r>
              <a:rPr lang="en-US" altLang="pt-BR" sz="2000">
                <a:latin typeface="Courier" charset="0"/>
              </a:rPr>
              <a:t>           DESCONHECIDO         DESCONHECIDO</a:t>
            </a:r>
          </a:p>
          <a:p>
            <a:pPr lvl="1" eaLnBrk="1" hangingPunct="1">
              <a:lnSpc>
                <a:spcPct val="90000"/>
              </a:lnSpc>
            </a:pPr>
            <a:endParaRPr lang="en-US" altLang="pt-BR" sz="1000">
              <a:latin typeface="Courier" charset="0"/>
            </a:endParaRPr>
          </a:p>
          <a:p>
            <a:pPr lvl="1" eaLnBrk="1" hangingPunct="1">
              <a:lnSpc>
                <a:spcPct val="90000"/>
              </a:lnSpc>
              <a:buFontTx/>
              <a:buNone/>
            </a:pPr>
            <a:r>
              <a:rPr lang="en-US" altLang="pt-BR" sz="2000">
                <a:latin typeface="Courier" charset="0"/>
              </a:rPr>
              <a:t>                		DESCONHECIDO</a:t>
            </a:r>
          </a:p>
          <a:p>
            <a:pPr eaLnBrk="1" hangingPunct="1">
              <a:lnSpc>
                <a:spcPct val="90000"/>
              </a:lnSpc>
            </a:pPr>
            <a:r>
              <a:rPr lang="en-US" altLang="pt-BR" sz="2400">
                <a:solidFill>
                  <a:schemeClr val="accent1"/>
                </a:solidFill>
              </a:rPr>
              <a:t>O bar Rubronegro não é selecionado, mesmo se a cláusula </a:t>
            </a:r>
            <a:r>
              <a:rPr lang="en-US" altLang="pt-BR" sz="2400">
                <a:solidFill>
                  <a:schemeClr val="accent2"/>
                </a:solidFill>
                <a:latin typeface="Courier" charset="0"/>
              </a:rPr>
              <a:t>WHERE</a:t>
            </a:r>
            <a:r>
              <a:rPr lang="en-US" altLang="pt-BR" sz="2400">
                <a:solidFill>
                  <a:schemeClr val="accent1"/>
                </a:solidFill>
              </a:rPr>
              <a:t> é uma tautologia.</a:t>
            </a:r>
          </a:p>
          <a:p>
            <a:pPr eaLnBrk="1" hangingPunct="1"/>
            <a:endParaRPr lang="en-US" altLang="pt-BR"/>
          </a:p>
        </p:txBody>
      </p:sp>
      <p:graphicFrame>
        <p:nvGraphicFramePr>
          <p:cNvPr id="120836" name="Object 0">
            <a:extLst>
              <a:ext uri="{FF2B5EF4-FFF2-40B4-BE49-F238E27FC236}">
                <a16:creationId xmlns:a16="http://schemas.microsoft.com/office/drawing/2014/main" id="{93E72B69-1B74-A08B-EBB7-F9134A6B2F70}"/>
              </a:ext>
            </a:extLst>
          </p:cNvPr>
          <p:cNvGraphicFramePr>
            <a:graphicFrameLocks noChangeAspect="1"/>
          </p:cNvGraphicFramePr>
          <p:nvPr/>
        </p:nvGraphicFramePr>
        <p:xfrm>
          <a:off x="2286000" y="2133600"/>
          <a:ext cx="4767263" cy="1400175"/>
        </p:xfrm>
        <a:graphic>
          <a:graphicData uri="http://schemas.openxmlformats.org/presentationml/2006/ole">
            <mc:AlternateContent xmlns:mc="http://schemas.openxmlformats.org/markup-compatibility/2006">
              <mc:Choice xmlns:v="urn:schemas-microsoft-com:vml" Requires="v">
                <p:oleObj name="Document" r:id="rId2" imgW="4767072" imgH="1399032" progId="Word.Document.8">
                  <p:embed/>
                </p:oleObj>
              </mc:Choice>
              <mc:Fallback>
                <p:oleObj name="Document" r:id="rId2" imgW="4767072" imgH="1399032"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133600"/>
                        <a:ext cx="4767263" cy="140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aixaDeTexto 4">
            <a:extLst>
              <a:ext uri="{FF2B5EF4-FFF2-40B4-BE49-F238E27FC236}">
                <a16:creationId xmlns:a16="http://schemas.microsoft.com/office/drawing/2014/main" id="{7D947E44-044B-4F41-9152-2D68348FD6DC}"/>
              </a:ext>
            </a:extLst>
          </p:cNvPr>
          <p:cNvSpPr txBox="1"/>
          <p:nvPr/>
        </p:nvSpPr>
        <p:spPr>
          <a:xfrm>
            <a:off x="1428750" y="3392488"/>
            <a:ext cx="5857875" cy="1108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bar</a:t>
            </a:r>
          </a:p>
          <a:p>
            <a:pPr marL="0" lvl="2">
              <a:defRPr/>
            </a:pPr>
            <a:r>
              <a:rPr lang="pt-BR" sz="2200" b="0" dirty="0">
                <a:solidFill>
                  <a:schemeClr val="accent6">
                    <a:lumMod val="50000"/>
                  </a:schemeClr>
                </a:solidFill>
              </a:rPr>
              <a:t>FROM Vende</a:t>
            </a:r>
          </a:p>
          <a:p>
            <a:pPr marL="0" lvl="2">
              <a:defRPr/>
            </a:pPr>
            <a:r>
              <a:rPr lang="pt-BR" sz="2200" b="0" dirty="0">
                <a:solidFill>
                  <a:schemeClr val="accent6">
                    <a:lumMod val="50000"/>
                  </a:schemeClr>
                </a:solidFill>
              </a:rPr>
              <a:t>WHERE preço &lt; 2,00 OR preço &gt;= 2,00</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FB36F02-9080-AC1E-77DD-D69447917051}"/>
              </a:ext>
            </a:extLst>
          </p:cNvPr>
          <p:cNvSpPr>
            <a:spLocks noGrp="1"/>
          </p:cNvSpPr>
          <p:nvPr>
            <p:ph type="title"/>
          </p:nvPr>
        </p:nvSpPr>
        <p:spPr>
          <a:xfrm>
            <a:off x="500063" y="500063"/>
            <a:ext cx="8229600" cy="1066800"/>
          </a:xfrm>
        </p:spPr>
        <p:txBody>
          <a:bodyPr/>
          <a:lstStyle/>
          <a:p>
            <a:pPr eaLnBrk="1" hangingPunct="1"/>
            <a:r>
              <a:rPr lang="en-US" altLang="pt-BR"/>
              <a:t>4.5 Valores Nulos</a:t>
            </a:r>
          </a:p>
        </p:txBody>
      </p:sp>
      <p:sp>
        <p:nvSpPr>
          <p:cNvPr id="121859" name="Rectangle 3">
            <a:extLst>
              <a:ext uri="{FF2B5EF4-FFF2-40B4-BE49-F238E27FC236}">
                <a16:creationId xmlns:a16="http://schemas.microsoft.com/office/drawing/2014/main" id="{4052569D-0A88-460A-D7A1-59BDD807E336}"/>
              </a:ext>
            </a:extLst>
          </p:cNvPr>
          <p:cNvSpPr>
            <a:spLocks noGrp="1"/>
          </p:cNvSpPr>
          <p:nvPr>
            <p:ph idx="1"/>
          </p:nvPr>
        </p:nvSpPr>
        <p:spPr>
          <a:xfrm>
            <a:off x="428625" y="1785938"/>
            <a:ext cx="8229600" cy="4324350"/>
          </a:xfrm>
        </p:spPr>
        <p:txBody>
          <a:bodyPr/>
          <a:lstStyle/>
          <a:p>
            <a:pPr eaLnBrk="1" hangingPunct="1">
              <a:lnSpc>
                <a:spcPct val="90000"/>
              </a:lnSpc>
              <a:buFontTx/>
              <a:buNone/>
            </a:pPr>
            <a:r>
              <a:rPr lang="en-US" altLang="pt-BR" sz="2400">
                <a:solidFill>
                  <a:schemeClr val="accent1"/>
                </a:solidFill>
              </a:rPr>
              <a:t>Lógica de três valores:</a:t>
            </a:r>
          </a:p>
          <a:p>
            <a:pPr eaLnBrk="1" hangingPunct="1">
              <a:lnSpc>
                <a:spcPct val="90000"/>
              </a:lnSpc>
              <a:buFontTx/>
              <a:buNone/>
            </a:pPr>
            <a:endParaRPr lang="en-US" altLang="pt-BR" sz="500">
              <a:solidFill>
                <a:schemeClr val="accent1"/>
              </a:solidFill>
            </a:endParaRPr>
          </a:p>
          <a:p>
            <a:pPr eaLnBrk="1" hangingPunct="1">
              <a:lnSpc>
                <a:spcPct val="90000"/>
              </a:lnSpc>
              <a:buFontTx/>
              <a:buNone/>
            </a:pPr>
            <a:r>
              <a:rPr lang="en-US" altLang="pt-BR" sz="2400"/>
              <a:t>	</a:t>
            </a:r>
            <a:r>
              <a:rPr lang="en-US" altLang="pt-BR" sz="2000">
                <a:solidFill>
                  <a:schemeClr val="accent2"/>
                </a:solidFill>
              </a:rPr>
              <a:t>verdade = 1; falso = 0, e desconhecido = 1/2.</a:t>
            </a:r>
            <a:r>
              <a:rPr lang="en-US" altLang="pt-BR" sz="2000"/>
              <a:t>  </a:t>
            </a:r>
          </a:p>
          <a:p>
            <a:pPr eaLnBrk="1" hangingPunct="1">
              <a:lnSpc>
                <a:spcPct val="90000"/>
              </a:lnSpc>
              <a:buFontTx/>
              <a:buNone/>
            </a:pPr>
            <a:endParaRPr lang="en-US" altLang="pt-BR" sz="500"/>
          </a:p>
          <a:p>
            <a:pPr eaLnBrk="1" hangingPunct="1">
              <a:lnSpc>
                <a:spcPct val="90000"/>
              </a:lnSpc>
              <a:buFontTx/>
              <a:buNone/>
            </a:pPr>
            <a:r>
              <a:rPr lang="en-US" altLang="pt-BR" sz="2000">
                <a:solidFill>
                  <a:schemeClr val="accent1"/>
                </a:solidFill>
              </a:rPr>
              <a:t>Então:</a:t>
            </a:r>
          </a:p>
          <a:p>
            <a:pPr eaLnBrk="1" hangingPunct="1">
              <a:lnSpc>
                <a:spcPct val="90000"/>
              </a:lnSpc>
            </a:pPr>
            <a:r>
              <a:rPr lang="en-US" altLang="pt-BR" sz="2000">
                <a:solidFill>
                  <a:schemeClr val="accent2"/>
                </a:solidFill>
              </a:rPr>
              <a:t>AND = min.</a:t>
            </a:r>
          </a:p>
          <a:p>
            <a:pPr eaLnBrk="1" hangingPunct="1">
              <a:lnSpc>
                <a:spcPct val="90000"/>
              </a:lnSpc>
            </a:pPr>
            <a:r>
              <a:rPr lang="en-US" altLang="pt-BR" sz="2000">
                <a:solidFill>
                  <a:schemeClr val="accent2"/>
                </a:solidFill>
              </a:rPr>
              <a:t>OR = max.</a:t>
            </a:r>
          </a:p>
          <a:p>
            <a:pPr eaLnBrk="1" hangingPunct="1">
              <a:lnSpc>
                <a:spcPct val="90000"/>
              </a:lnSpc>
            </a:pPr>
            <a:r>
              <a:rPr lang="en-US" altLang="pt-BR" sz="2000">
                <a:solidFill>
                  <a:schemeClr val="accent2"/>
                </a:solidFill>
              </a:rPr>
              <a:t>NOT(x) = 1 – x.</a:t>
            </a:r>
          </a:p>
          <a:p>
            <a:pPr eaLnBrk="1" hangingPunct="1">
              <a:lnSpc>
                <a:spcPct val="90000"/>
              </a:lnSpc>
            </a:pPr>
            <a:endParaRPr lang="en-US" altLang="pt-BR" sz="2000">
              <a:solidFill>
                <a:schemeClr val="accent2"/>
              </a:solidFill>
            </a:endParaRPr>
          </a:p>
          <a:p>
            <a:pPr eaLnBrk="1" hangingPunct="1">
              <a:lnSpc>
                <a:spcPct val="90000"/>
              </a:lnSpc>
              <a:buFontTx/>
              <a:buNone/>
            </a:pPr>
            <a:r>
              <a:rPr lang="en-US" altLang="pt-BR">
                <a:solidFill>
                  <a:schemeClr val="accent1"/>
                </a:solidFill>
              </a:rPr>
              <a:t>Algumas Leis não Funcionam</a:t>
            </a:r>
          </a:p>
          <a:p>
            <a:pPr eaLnBrk="1" hangingPunct="1">
              <a:lnSpc>
                <a:spcPct val="90000"/>
              </a:lnSpc>
              <a:buFontTx/>
              <a:buNone/>
            </a:pPr>
            <a:endParaRPr lang="en-US" altLang="pt-BR" sz="1000">
              <a:solidFill>
                <a:schemeClr val="accent1"/>
              </a:solidFill>
            </a:endParaRPr>
          </a:p>
          <a:p>
            <a:pPr eaLnBrk="1" hangingPunct="1">
              <a:lnSpc>
                <a:spcPct val="90000"/>
              </a:lnSpc>
              <a:buFontTx/>
              <a:buNone/>
            </a:pPr>
            <a:r>
              <a:rPr lang="en-US" altLang="pt-BR" sz="2400">
                <a:solidFill>
                  <a:schemeClr val="accent2"/>
                </a:solidFill>
              </a:rPr>
              <a:t>Exemplo:</a:t>
            </a:r>
            <a:r>
              <a:rPr lang="en-US" altLang="pt-BR" sz="2400"/>
              <a:t> </a:t>
            </a:r>
            <a:r>
              <a:rPr lang="en-US" altLang="pt-BR" sz="2400" i="1">
                <a:solidFill>
                  <a:schemeClr val="accent1"/>
                </a:solidFill>
              </a:rPr>
              <a:t>p</a:t>
            </a:r>
            <a:r>
              <a:rPr lang="en-US" altLang="pt-BR" sz="2400">
                <a:solidFill>
                  <a:schemeClr val="accent1"/>
                </a:solidFill>
              </a:rPr>
              <a:t> </a:t>
            </a:r>
            <a:r>
              <a:rPr lang="en-US" altLang="pt-BR" sz="2400">
                <a:solidFill>
                  <a:schemeClr val="accent1"/>
                </a:solidFill>
                <a:latin typeface="Courier" charset="0"/>
              </a:rPr>
              <a:t>OR NOT </a:t>
            </a:r>
            <a:r>
              <a:rPr lang="en-US" altLang="pt-BR" sz="2400" i="1">
                <a:solidFill>
                  <a:schemeClr val="accent1"/>
                </a:solidFill>
              </a:rPr>
              <a:t>p</a:t>
            </a:r>
            <a:r>
              <a:rPr lang="en-US" altLang="pt-BR" sz="2400">
                <a:solidFill>
                  <a:schemeClr val="accent1"/>
                </a:solidFill>
                <a:latin typeface="Courier" charset="0"/>
              </a:rPr>
              <a:t> = verdade</a:t>
            </a:r>
            <a:endParaRPr lang="en-US" altLang="pt-BR" sz="2400">
              <a:solidFill>
                <a:schemeClr val="accent1"/>
              </a:solidFill>
            </a:endParaRPr>
          </a:p>
          <a:p>
            <a:pPr eaLnBrk="1" hangingPunct="1">
              <a:lnSpc>
                <a:spcPct val="90000"/>
              </a:lnSpc>
            </a:pPr>
            <a:r>
              <a:rPr lang="en-US" altLang="pt-BR" sz="2400">
                <a:solidFill>
                  <a:schemeClr val="accent2"/>
                </a:solidFill>
              </a:rPr>
              <a:t>Para a lógica dos 3-valores: se </a:t>
            </a:r>
            <a:r>
              <a:rPr lang="en-US" altLang="pt-BR" sz="2400" i="1">
                <a:solidFill>
                  <a:schemeClr val="accent2"/>
                </a:solidFill>
              </a:rPr>
              <a:t>p</a:t>
            </a:r>
            <a:r>
              <a:rPr lang="en-US" altLang="pt-BR" sz="2400">
                <a:solidFill>
                  <a:schemeClr val="accent2"/>
                </a:solidFill>
              </a:rPr>
              <a:t> = desc., então lado esquerdo = max(1/2,(1–1/2)) = 1/2  ≠ 1.</a:t>
            </a:r>
            <a:endParaRPr lang="en-US" altLang="pt-BR">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86F84D-99B8-40E6-0680-7F3859656203}"/>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6387" name="Rectangle 3">
            <a:extLst>
              <a:ext uri="{FF2B5EF4-FFF2-40B4-BE49-F238E27FC236}">
                <a16:creationId xmlns:a16="http://schemas.microsoft.com/office/drawing/2014/main" id="{B325A9D2-C7F5-D9FE-366E-6B816D15EE45}"/>
              </a:ext>
            </a:extLst>
          </p:cNvPr>
          <p:cNvSpPr>
            <a:spLocks noGrp="1"/>
          </p:cNvSpPr>
          <p:nvPr>
            <p:ph idx="1"/>
          </p:nvPr>
        </p:nvSpPr>
        <p:spPr>
          <a:xfrm>
            <a:off x="428625" y="1571625"/>
            <a:ext cx="8229600" cy="4324350"/>
          </a:xfrm>
        </p:spPr>
        <p:txBody>
          <a:bodyPr/>
          <a:lstStyle/>
          <a:p>
            <a:pPr eaLnBrk="1" hangingPunct="1"/>
            <a:r>
              <a:rPr lang="pt-BR" altLang="pt-BR"/>
              <a:t>Tipos em SQL:1999</a:t>
            </a:r>
          </a:p>
          <a:p>
            <a:pPr eaLnBrk="1" hangingPunct="1"/>
            <a:endParaRPr lang="pt-BR" altLang="pt-BR" sz="1000"/>
          </a:p>
          <a:p>
            <a:pPr lvl="1" eaLnBrk="1" hangingPunct="1"/>
            <a:r>
              <a:rPr lang="pt-BR" altLang="pt-BR"/>
              <a:t>DATETIMES</a:t>
            </a:r>
          </a:p>
          <a:p>
            <a:pPr lvl="2" eaLnBrk="1" hangingPunct="1"/>
            <a:r>
              <a:rPr lang="pt-BR" altLang="pt-BR"/>
              <a:t>DATE: armazena ano (4 digitos), mês (2 digitos) e dia(2 digitos). </a:t>
            </a:r>
          </a:p>
          <a:p>
            <a:pPr lvl="2" eaLnBrk="1" hangingPunct="1"/>
            <a:r>
              <a:rPr lang="pt-BR" altLang="pt-BR"/>
              <a:t>TIME: armazena hora(2digitos), minuto(2 digitos) e segundo(2digitos, podendo ter frações 0 a 61.9999)</a:t>
            </a:r>
          </a:p>
          <a:p>
            <a:pPr lvl="2" eaLnBrk="1" hangingPunct="1"/>
            <a:r>
              <a:rPr lang="pt-BR" altLang="pt-BR"/>
              <a:t>TIMESTAMP: DATE + TIME</a:t>
            </a:r>
          </a:p>
          <a:p>
            <a:pPr lvl="2" eaLnBrk="1" hangingPunct="1"/>
            <a:r>
              <a:rPr lang="pt-BR" altLang="pt-BR"/>
              <a:t>TIME WITH TIME ZONE: igual a time + UTC offset</a:t>
            </a:r>
          </a:p>
          <a:p>
            <a:pPr lvl="2" eaLnBrk="1" hangingPunct="1"/>
            <a:r>
              <a:rPr lang="pt-BR" altLang="pt-BR"/>
              <a:t>TIMESTAMP WITH TIME ZONE: igual a TIMESTAMP + UTC offset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0D411F7-C87F-11B4-0827-D84EEAE8621F}"/>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7411" name="Rectangle 3">
            <a:extLst>
              <a:ext uri="{FF2B5EF4-FFF2-40B4-BE49-F238E27FC236}">
                <a16:creationId xmlns:a16="http://schemas.microsoft.com/office/drawing/2014/main" id="{5B264234-4634-684A-EC8B-20ACF49B799A}"/>
              </a:ext>
            </a:extLst>
          </p:cNvPr>
          <p:cNvSpPr>
            <a:spLocks noGrp="1"/>
          </p:cNvSpPr>
          <p:nvPr>
            <p:ph idx="1"/>
          </p:nvPr>
        </p:nvSpPr>
        <p:spPr>
          <a:xfrm>
            <a:off x="428625" y="1643063"/>
            <a:ext cx="8229600" cy="4324350"/>
          </a:xfrm>
        </p:spPr>
        <p:txBody>
          <a:bodyPr/>
          <a:lstStyle/>
          <a:p>
            <a:pPr eaLnBrk="1" hangingPunct="1">
              <a:lnSpc>
                <a:spcPct val="90000"/>
              </a:lnSpc>
            </a:pPr>
            <a:r>
              <a:rPr lang="pt-BR" altLang="pt-BR" sz="2400"/>
              <a:t>Tipo </a:t>
            </a:r>
            <a:r>
              <a:rPr lang="pt-BR" altLang="pt-BR" sz="2000"/>
              <a:t>Boolean:</a:t>
            </a:r>
          </a:p>
          <a:p>
            <a:pPr lvl="1" eaLnBrk="1" hangingPunct="1">
              <a:lnSpc>
                <a:spcPct val="90000"/>
              </a:lnSpc>
            </a:pPr>
            <a:r>
              <a:rPr lang="pt-BR" altLang="pt-BR" sz="1800"/>
              <a:t> lógica de três valores (TRUE, FALSE e UNKNOWN)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E990EF6-1B5E-1F52-52BA-8B767514AB98}"/>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8435" name="Rectangle 3">
            <a:extLst>
              <a:ext uri="{FF2B5EF4-FFF2-40B4-BE49-F238E27FC236}">
                <a16:creationId xmlns:a16="http://schemas.microsoft.com/office/drawing/2014/main" id="{B9CF7A0E-ECF9-7FA5-13B5-F631EE425866}"/>
              </a:ext>
            </a:extLst>
          </p:cNvPr>
          <p:cNvSpPr>
            <a:spLocks noGrp="1"/>
          </p:cNvSpPr>
          <p:nvPr>
            <p:ph idx="1"/>
          </p:nvPr>
        </p:nvSpPr>
        <p:spPr>
          <a:xfrm>
            <a:off x="428625" y="1571625"/>
            <a:ext cx="8229600" cy="4324350"/>
          </a:xfrm>
        </p:spPr>
        <p:txBody>
          <a:bodyPr/>
          <a:lstStyle/>
          <a:p>
            <a:pPr eaLnBrk="1" hangingPunct="1"/>
            <a:r>
              <a:rPr lang="pt-BR" altLang="pt-BR"/>
              <a:t>Tipos em SQL:1999</a:t>
            </a:r>
          </a:p>
          <a:p>
            <a:pPr lvl="1" eaLnBrk="1" hangingPunct="1"/>
            <a:r>
              <a:rPr lang="pt-BR" altLang="pt-BR"/>
              <a:t>Collection (Array)</a:t>
            </a:r>
          </a:p>
          <a:p>
            <a:pPr lvl="1" eaLnBrk="1" hangingPunct="1"/>
            <a:r>
              <a:rPr lang="pt-BR" altLang="pt-BR"/>
              <a:t>User-defined types</a:t>
            </a:r>
          </a:p>
          <a:p>
            <a:pPr lvl="1" eaLnBrk="1" hangingPunct="1"/>
            <a:r>
              <a:rPr lang="pt-BR" altLang="pt-BR"/>
              <a:t>References</a:t>
            </a:r>
          </a:p>
          <a:p>
            <a:pPr lvl="1" eaLnBrk="1" hangingPunct="1"/>
            <a:r>
              <a:rPr lang="pt-BR" altLang="pt-B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AB2FDF4C-A061-4978-2ACA-F2B4206B3614}"/>
              </a:ext>
            </a:extLst>
          </p:cNvPr>
          <p:cNvSpPr>
            <a:spLocks noGrp="1"/>
          </p:cNvSpPr>
          <p:nvPr>
            <p:ph type="title"/>
          </p:nvPr>
        </p:nvSpPr>
        <p:spPr>
          <a:xfrm>
            <a:off x="457200" y="274638"/>
            <a:ext cx="8229600" cy="1143000"/>
          </a:xfrm>
          <a:effectLst>
            <a:outerShdw dist="53882" dir="2700000" algn="ctr" rotWithShape="0">
              <a:schemeClr val="bg2">
                <a:alpha val="50000"/>
              </a:schemeClr>
            </a:outerShdw>
          </a:effectLst>
        </p:spPr>
        <p:txBody>
          <a:bodyPr lIns="92075" tIns="46038" rIns="92075" bIns="46038" anchor="t"/>
          <a:lstStyle/>
          <a:p>
            <a:pPr eaLnBrk="1" hangingPunct="1"/>
            <a:r>
              <a:rPr lang="en-US" altLang="pt-BR"/>
              <a:t>Tipos de Dados Oracle</a:t>
            </a:r>
          </a:p>
        </p:txBody>
      </p:sp>
      <p:sp>
        <p:nvSpPr>
          <p:cNvPr id="325637" name="Rectangle 5">
            <a:extLst>
              <a:ext uri="{FF2B5EF4-FFF2-40B4-BE49-F238E27FC236}">
                <a16:creationId xmlns:a16="http://schemas.microsoft.com/office/drawing/2014/main" id="{AB07C9D0-A7C0-498D-9A1D-9FCE995DB61E}"/>
              </a:ext>
            </a:extLst>
          </p:cNvPr>
          <p:cNvSpPr>
            <a:spLocks noChangeArrowheads="1"/>
          </p:cNvSpPr>
          <p:nvPr/>
        </p:nvSpPr>
        <p:spPr bwMode="auto">
          <a:xfrm>
            <a:off x="1354138" y="3275013"/>
            <a:ext cx="2432050" cy="2838450"/>
          </a:xfrm>
          <a:prstGeom prst="rect">
            <a:avLst/>
          </a:prstGeom>
          <a:noFill/>
          <a:ln w="9525">
            <a:noFill/>
            <a:miter lim="800000"/>
            <a:headEnd/>
            <a:tailEnd/>
          </a:ln>
          <a:effectLst/>
        </p:spPr>
        <p:txBody>
          <a:bodyPr wrap="none" lIns="92075" tIns="46038" rIns="92075" bIns="46038">
            <a:spAutoFit/>
          </a:bodyPr>
          <a:lstStyle/>
          <a:p>
            <a:pPr>
              <a:defRPr/>
            </a:pPr>
            <a:r>
              <a:rPr lang="en-US" sz="1800" dirty="0">
                <a:effectLst>
                  <a:outerShdw blurRad="38100" dist="38100" dir="2700000" algn="tl">
                    <a:srgbClr val="808080"/>
                  </a:outerShdw>
                </a:effectLst>
                <a:latin typeface="Arial" charset="0"/>
                <a:cs typeface="Arial" charset="0"/>
              </a:rPr>
              <a:t>CHAR(N), NCHAR(N)</a:t>
            </a:r>
            <a:br>
              <a:rPr lang="en-US" sz="1800" dirty="0">
                <a:effectLst>
                  <a:outerShdw blurRad="38100" dist="38100" dir="2700000" algn="tl">
                    <a:srgbClr val="808080"/>
                  </a:outerShdw>
                </a:effectLst>
                <a:latin typeface="Arial" charset="0"/>
                <a:cs typeface="Arial" charset="0"/>
              </a:rPr>
            </a:br>
            <a:r>
              <a:rPr lang="en-US" sz="1800" dirty="0">
                <a:effectLst>
                  <a:outerShdw blurRad="38100" dist="38100" dir="2700000" algn="tl">
                    <a:srgbClr val="808080"/>
                  </a:outerShdw>
                </a:effectLst>
                <a:latin typeface="Arial" charset="0"/>
                <a:cs typeface="Arial" charset="0"/>
              </a:rPr>
              <a:t>VARCHAR2(N),</a:t>
            </a:r>
            <a:br>
              <a:rPr lang="en-US" sz="1800" dirty="0">
                <a:effectLst>
                  <a:outerShdw blurRad="38100" dist="38100" dir="2700000" algn="tl">
                    <a:srgbClr val="808080"/>
                  </a:outerShdw>
                </a:effectLst>
                <a:latin typeface="Arial" charset="0"/>
                <a:cs typeface="Arial" charset="0"/>
              </a:rPr>
            </a:br>
            <a:r>
              <a:rPr lang="en-US" sz="1800" dirty="0">
                <a:effectLst>
                  <a:outerShdw blurRad="38100" dist="38100" dir="2700000" algn="tl">
                    <a:srgbClr val="808080"/>
                  </a:outerShdw>
                </a:effectLst>
                <a:latin typeface="Arial" charset="0"/>
                <a:cs typeface="Arial" charset="0"/>
              </a:rPr>
              <a:t>NVARCHAR2(N)</a:t>
            </a:r>
          </a:p>
          <a:p>
            <a:pPr>
              <a:defRPr/>
            </a:pPr>
            <a:r>
              <a:rPr lang="en-US" sz="1800" dirty="0">
                <a:effectLst>
                  <a:outerShdw blurRad="38100" dist="38100" dir="2700000" algn="tl">
                    <a:srgbClr val="808080"/>
                  </a:outerShdw>
                </a:effectLst>
                <a:latin typeface="Arial" charset="0"/>
                <a:cs typeface="Arial" charset="0"/>
              </a:rPr>
              <a:t>NUMBER(P,S)</a:t>
            </a:r>
          </a:p>
          <a:p>
            <a:pPr>
              <a:defRPr/>
            </a:pPr>
            <a:r>
              <a:rPr lang="en-US" sz="1800" dirty="0">
                <a:effectLst>
                  <a:outerShdw blurRad="38100" dist="38100" dir="2700000" algn="tl">
                    <a:srgbClr val="808080"/>
                  </a:outerShdw>
                </a:effectLst>
                <a:latin typeface="Arial" charset="0"/>
                <a:cs typeface="Arial" charset="0"/>
              </a:rPr>
              <a:t>DATE</a:t>
            </a:r>
            <a:br>
              <a:rPr lang="en-US" sz="1800" dirty="0">
                <a:effectLst>
                  <a:outerShdw blurRad="38100" dist="38100" dir="2700000" algn="tl">
                    <a:srgbClr val="808080"/>
                  </a:outerShdw>
                </a:effectLst>
                <a:latin typeface="Arial" charset="0"/>
                <a:cs typeface="Arial" charset="0"/>
              </a:rPr>
            </a:br>
            <a:r>
              <a:rPr lang="en-US" sz="1800" dirty="0">
                <a:effectLst>
                  <a:outerShdw blurRad="38100" dist="38100" dir="2700000" algn="tl">
                    <a:srgbClr val="808080"/>
                  </a:outerShdw>
                </a:effectLst>
                <a:latin typeface="Arial" charset="0"/>
                <a:cs typeface="Arial" charset="0"/>
              </a:rPr>
              <a:t>RAW(N)</a:t>
            </a:r>
            <a:br>
              <a:rPr lang="en-US" sz="1800" dirty="0">
                <a:effectLst>
                  <a:outerShdw blurRad="38100" dist="38100" dir="2700000" algn="tl">
                    <a:srgbClr val="808080"/>
                  </a:outerShdw>
                </a:effectLst>
                <a:latin typeface="Arial" charset="0"/>
                <a:cs typeface="Arial" charset="0"/>
              </a:rPr>
            </a:br>
            <a:r>
              <a:rPr lang="en-US" sz="1800" dirty="0">
                <a:effectLst>
                  <a:outerShdw blurRad="38100" dist="38100" dir="2700000" algn="tl">
                    <a:srgbClr val="808080"/>
                  </a:outerShdw>
                </a:effectLst>
                <a:latin typeface="Arial" charset="0"/>
                <a:cs typeface="Arial" charset="0"/>
              </a:rPr>
              <a:t>BLOB, CLOB,</a:t>
            </a:r>
          </a:p>
          <a:p>
            <a:pPr>
              <a:defRPr/>
            </a:pPr>
            <a:r>
              <a:rPr lang="en-US" sz="1800" dirty="0">
                <a:effectLst>
                  <a:outerShdw blurRad="38100" dist="38100" dir="2700000" algn="tl">
                    <a:srgbClr val="808080"/>
                  </a:outerShdw>
                </a:effectLst>
                <a:latin typeface="Arial" charset="0"/>
                <a:cs typeface="Arial" charset="0"/>
              </a:rPr>
              <a:t>NCLOB, BFILE</a:t>
            </a:r>
          </a:p>
          <a:p>
            <a:pPr>
              <a:defRPr/>
            </a:pPr>
            <a:r>
              <a:rPr lang="en-US" sz="1800" dirty="0">
                <a:effectLst>
                  <a:outerShdw blurRad="38100" dist="38100" dir="2700000" algn="tl">
                    <a:srgbClr val="808080"/>
                  </a:outerShdw>
                </a:effectLst>
                <a:latin typeface="Arial" charset="0"/>
                <a:cs typeface="Arial" charset="0"/>
              </a:rPr>
              <a:t>LONG, LONG RAW</a:t>
            </a:r>
          </a:p>
          <a:p>
            <a:pPr>
              <a:defRPr/>
            </a:pPr>
            <a:r>
              <a:rPr lang="en-US" sz="1800" dirty="0">
                <a:effectLst>
                  <a:outerShdw blurRad="38100" dist="38100" dir="2700000" algn="tl">
                    <a:srgbClr val="808080"/>
                  </a:outerShdw>
                </a:effectLst>
                <a:latin typeface="Arial" charset="0"/>
                <a:cs typeface="Arial" charset="0"/>
              </a:rPr>
              <a:t>ROWID, UROWID</a:t>
            </a:r>
          </a:p>
        </p:txBody>
      </p:sp>
      <p:sp>
        <p:nvSpPr>
          <p:cNvPr id="19460" name="Line 6">
            <a:extLst>
              <a:ext uri="{FF2B5EF4-FFF2-40B4-BE49-F238E27FC236}">
                <a16:creationId xmlns:a16="http://schemas.microsoft.com/office/drawing/2014/main" id="{247604C3-78C7-190C-873C-E5045D4B66DC}"/>
              </a:ext>
            </a:extLst>
          </p:cNvPr>
          <p:cNvSpPr>
            <a:spLocks noChangeShapeType="1"/>
          </p:cNvSpPr>
          <p:nvPr/>
        </p:nvSpPr>
        <p:spPr bwMode="auto">
          <a:xfrm flipV="1">
            <a:off x="1166813" y="3009900"/>
            <a:ext cx="7937" cy="291465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1" name="Line 7">
            <a:extLst>
              <a:ext uri="{FF2B5EF4-FFF2-40B4-BE49-F238E27FC236}">
                <a16:creationId xmlns:a16="http://schemas.microsoft.com/office/drawing/2014/main" id="{A469E7CD-9CD8-6A54-CE98-FBEDDD777806}"/>
              </a:ext>
            </a:extLst>
          </p:cNvPr>
          <p:cNvSpPr>
            <a:spLocks noChangeShapeType="1"/>
          </p:cNvSpPr>
          <p:nvPr/>
        </p:nvSpPr>
        <p:spPr bwMode="auto">
          <a:xfrm>
            <a:off x="1174750" y="3448050"/>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2" name="Line 8">
            <a:extLst>
              <a:ext uri="{FF2B5EF4-FFF2-40B4-BE49-F238E27FC236}">
                <a16:creationId xmlns:a16="http://schemas.microsoft.com/office/drawing/2014/main" id="{F5A8143E-9970-0FBF-C395-0E5669BA53D7}"/>
              </a:ext>
            </a:extLst>
          </p:cNvPr>
          <p:cNvSpPr>
            <a:spLocks noChangeShapeType="1"/>
          </p:cNvSpPr>
          <p:nvPr/>
        </p:nvSpPr>
        <p:spPr bwMode="auto">
          <a:xfrm>
            <a:off x="1174750" y="3708400"/>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3" name="Line 9">
            <a:extLst>
              <a:ext uri="{FF2B5EF4-FFF2-40B4-BE49-F238E27FC236}">
                <a16:creationId xmlns:a16="http://schemas.microsoft.com/office/drawing/2014/main" id="{3328CB3B-15F1-0C0A-82E0-A5F1D0A4F60A}"/>
              </a:ext>
            </a:extLst>
          </p:cNvPr>
          <p:cNvSpPr>
            <a:spLocks noChangeShapeType="1"/>
          </p:cNvSpPr>
          <p:nvPr/>
        </p:nvSpPr>
        <p:spPr bwMode="auto">
          <a:xfrm>
            <a:off x="1174750" y="4799013"/>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4" name="Line 10">
            <a:extLst>
              <a:ext uri="{FF2B5EF4-FFF2-40B4-BE49-F238E27FC236}">
                <a16:creationId xmlns:a16="http://schemas.microsoft.com/office/drawing/2014/main" id="{89469114-01BE-940F-9B21-924F1F5D6656}"/>
              </a:ext>
            </a:extLst>
          </p:cNvPr>
          <p:cNvSpPr>
            <a:spLocks noChangeShapeType="1"/>
          </p:cNvSpPr>
          <p:nvPr/>
        </p:nvSpPr>
        <p:spPr bwMode="auto">
          <a:xfrm>
            <a:off x="1174750" y="5634038"/>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5" name="Line 11">
            <a:extLst>
              <a:ext uri="{FF2B5EF4-FFF2-40B4-BE49-F238E27FC236}">
                <a16:creationId xmlns:a16="http://schemas.microsoft.com/office/drawing/2014/main" id="{6A32392F-548D-1B2A-7F05-5770CC998409}"/>
              </a:ext>
            </a:extLst>
          </p:cNvPr>
          <p:cNvSpPr>
            <a:spLocks noChangeShapeType="1"/>
          </p:cNvSpPr>
          <p:nvPr/>
        </p:nvSpPr>
        <p:spPr bwMode="auto">
          <a:xfrm>
            <a:off x="1174750" y="5091113"/>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325644" name="Rectangle 12">
            <a:extLst>
              <a:ext uri="{FF2B5EF4-FFF2-40B4-BE49-F238E27FC236}">
                <a16:creationId xmlns:a16="http://schemas.microsoft.com/office/drawing/2014/main" id="{5DC09234-553D-4BD6-BB25-DCB15D5ECE4B}"/>
              </a:ext>
            </a:extLst>
          </p:cNvPr>
          <p:cNvSpPr>
            <a:spLocks noChangeArrowheads="1"/>
          </p:cNvSpPr>
          <p:nvPr/>
        </p:nvSpPr>
        <p:spPr bwMode="auto">
          <a:xfrm>
            <a:off x="4011613" y="3275013"/>
            <a:ext cx="1149350" cy="915987"/>
          </a:xfrm>
          <a:prstGeom prst="rect">
            <a:avLst/>
          </a:prstGeom>
          <a:noFill/>
          <a:ln w="9525">
            <a:noFill/>
            <a:miter lim="800000"/>
            <a:headEnd/>
            <a:tailEnd/>
          </a:ln>
          <a:effectLst/>
        </p:spPr>
        <p:txBody>
          <a:bodyPr wrap="none" lIns="92075" tIns="46038" rIns="92075" bIns="46038">
            <a:spAutoFit/>
          </a:bodyPr>
          <a:lstStyle/>
          <a:p>
            <a:pPr>
              <a:defRPr/>
            </a:pPr>
            <a:r>
              <a:rPr lang="en-US" sz="1800" dirty="0">
                <a:effectLst>
                  <a:outerShdw blurRad="38100" dist="38100" dir="2700000" algn="tl">
                    <a:srgbClr val="808080"/>
                  </a:outerShdw>
                </a:effectLst>
                <a:latin typeface="Arial" charset="0"/>
                <a:cs typeface="Arial" charset="0"/>
              </a:rPr>
              <a:t>VARRAY</a:t>
            </a:r>
            <a:br>
              <a:rPr lang="en-US" sz="1800" dirty="0">
                <a:effectLst>
                  <a:outerShdw blurRad="38100" dist="38100" dir="2700000" algn="tl">
                    <a:srgbClr val="808080"/>
                  </a:outerShdw>
                </a:effectLst>
                <a:latin typeface="Arial" charset="0"/>
                <a:cs typeface="Arial" charset="0"/>
              </a:rPr>
            </a:br>
            <a:br>
              <a:rPr lang="en-US" sz="1800" dirty="0">
                <a:effectLst>
                  <a:outerShdw blurRad="38100" dist="38100" dir="2700000" algn="tl">
                    <a:srgbClr val="808080"/>
                  </a:outerShdw>
                </a:effectLst>
                <a:latin typeface="Arial" charset="0"/>
                <a:cs typeface="Arial" charset="0"/>
              </a:rPr>
            </a:br>
            <a:r>
              <a:rPr lang="en-US" sz="1800" dirty="0">
                <a:effectLst>
                  <a:outerShdw blurRad="38100" dist="38100" dir="2700000" algn="tl">
                    <a:srgbClr val="808080"/>
                  </a:outerShdw>
                </a:effectLst>
                <a:latin typeface="Arial" charset="0"/>
                <a:cs typeface="Arial" charset="0"/>
              </a:rPr>
              <a:t>TABLE</a:t>
            </a:r>
          </a:p>
        </p:txBody>
      </p:sp>
      <p:grpSp>
        <p:nvGrpSpPr>
          <p:cNvPr id="19467" name="Group 13">
            <a:extLst>
              <a:ext uri="{FF2B5EF4-FFF2-40B4-BE49-F238E27FC236}">
                <a16:creationId xmlns:a16="http://schemas.microsoft.com/office/drawing/2014/main" id="{EEF57D26-AF85-1437-A4F8-2E2BAA3D1F0B}"/>
              </a:ext>
            </a:extLst>
          </p:cNvPr>
          <p:cNvGrpSpPr>
            <a:grpSpLocks/>
          </p:cNvGrpSpPr>
          <p:nvPr/>
        </p:nvGrpSpPr>
        <p:grpSpPr bwMode="auto">
          <a:xfrm>
            <a:off x="3905250" y="2938463"/>
            <a:ext cx="176213" cy="1052512"/>
            <a:chOff x="2460" y="1851"/>
            <a:chExt cx="111" cy="663"/>
          </a:xfrm>
        </p:grpSpPr>
        <p:sp>
          <p:nvSpPr>
            <p:cNvPr id="19484" name="Line 14">
              <a:extLst>
                <a:ext uri="{FF2B5EF4-FFF2-40B4-BE49-F238E27FC236}">
                  <a16:creationId xmlns:a16="http://schemas.microsoft.com/office/drawing/2014/main" id="{B9773817-425E-398C-A280-2AA4B2B92B05}"/>
                </a:ext>
              </a:extLst>
            </p:cNvPr>
            <p:cNvSpPr>
              <a:spLocks noChangeShapeType="1"/>
            </p:cNvSpPr>
            <p:nvPr/>
          </p:nvSpPr>
          <p:spPr bwMode="auto">
            <a:xfrm flipV="1">
              <a:off x="2460" y="1851"/>
              <a:ext cx="3" cy="663"/>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85" name="Line 15">
              <a:extLst>
                <a:ext uri="{FF2B5EF4-FFF2-40B4-BE49-F238E27FC236}">
                  <a16:creationId xmlns:a16="http://schemas.microsoft.com/office/drawing/2014/main" id="{66B9CADE-178D-06C6-5012-48BFA8BF31D1}"/>
                </a:ext>
              </a:extLst>
            </p:cNvPr>
            <p:cNvSpPr>
              <a:spLocks noChangeShapeType="1"/>
            </p:cNvSpPr>
            <p:nvPr/>
          </p:nvSpPr>
          <p:spPr bwMode="auto">
            <a:xfrm>
              <a:off x="2465" y="2186"/>
              <a:ext cx="106"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86" name="Line 16">
              <a:extLst>
                <a:ext uri="{FF2B5EF4-FFF2-40B4-BE49-F238E27FC236}">
                  <a16:creationId xmlns:a16="http://schemas.microsoft.com/office/drawing/2014/main" id="{7566280E-572B-6DE4-2093-03D67AB12890}"/>
                </a:ext>
              </a:extLst>
            </p:cNvPr>
            <p:cNvSpPr>
              <a:spLocks noChangeShapeType="1"/>
            </p:cNvSpPr>
            <p:nvPr/>
          </p:nvSpPr>
          <p:spPr bwMode="auto">
            <a:xfrm>
              <a:off x="2465" y="2509"/>
              <a:ext cx="106"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grpSp>
      <p:sp>
        <p:nvSpPr>
          <p:cNvPr id="19468" name="Line 17">
            <a:extLst>
              <a:ext uri="{FF2B5EF4-FFF2-40B4-BE49-F238E27FC236}">
                <a16:creationId xmlns:a16="http://schemas.microsoft.com/office/drawing/2014/main" id="{5AAA3EDE-5496-9DC1-BB10-FA7309A5BBDA}"/>
              </a:ext>
            </a:extLst>
          </p:cNvPr>
          <p:cNvSpPr>
            <a:spLocks noChangeShapeType="1"/>
          </p:cNvSpPr>
          <p:nvPr/>
        </p:nvSpPr>
        <p:spPr bwMode="auto">
          <a:xfrm flipV="1">
            <a:off x="6357938" y="2947988"/>
            <a:ext cx="0" cy="493712"/>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69" name="Line 18">
            <a:extLst>
              <a:ext uri="{FF2B5EF4-FFF2-40B4-BE49-F238E27FC236}">
                <a16:creationId xmlns:a16="http://schemas.microsoft.com/office/drawing/2014/main" id="{E2BE24BD-68A6-1362-AC00-4F00406FB603}"/>
              </a:ext>
            </a:extLst>
          </p:cNvPr>
          <p:cNvSpPr>
            <a:spLocks noChangeShapeType="1"/>
          </p:cNvSpPr>
          <p:nvPr/>
        </p:nvSpPr>
        <p:spPr bwMode="auto">
          <a:xfrm>
            <a:off x="6356350" y="3455988"/>
            <a:ext cx="13652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325651" name="Rectangle 19">
            <a:extLst>
              <a:ext uri="{FF2B5EF4-FFF2-40B4-BE49-F238E27FC236}">
                <a16:creationId xmlns:a16="http://schemas.microsoft.com/office/drawing/2014/main" id="{8573999D-EB36-4FD1-AC20-5E62171ABABB}"/>
              </a:ext>
            </a:extLst>
          </p:cNvPr>
          <p:cNvSpPr>
            <a:spLocks noChangeArrowheads="1"/>
          </p:cNvSpPr>
          <p:nvPr/>
        </p:nvSpPr>
        <p:spPr bwMode="auto">
          <a:xfrm>
            <a:off x="6519863" y="3275013"/>
            <a:ext cx="641350" cy="366712"/>
          </a:xfrm>
          <a:prstGeom prst="rect">
            <a:avLst/>
          </a:prstGeom>
          <a:noFill/>
          <a:ln w="9525">
            <a:noFill/>
            <a:miter lim="800000"/>
            <a:headEnd/>
            <a:tailEnd/>
          </a:ln>
          <a:effectLst/>
        </p:spPr>
        <p:txBody>
          <a:bodyPr wrap="none" lIns="92075" tIns="46038" rIns="92075" bIns="46038">
            <a:spAutoFit/>
          </a:bodyPr>
          <a:lstStyle/>
          <a:p>
            <a:pPr>
              <a:defRPr/>
            </a:pPr>
            <a:r>
              <a:rPr lang="en-US" sz="1800" dirty="0">
                <a:effectLst>
                  <a:outerShdw blurRad="38100" dist="38100" dir="2700000" algn="tl">
                    <a:srgbClr val="808080"/>
                  </a:outerShdw>
                </a:effectLst>
                <a:latin typeface="Arial" charset="0"/>
                <a:cs typeface="Arial" charset="0"/>
              </a:rPr>
              <a:t>REF</a:t>
            </a:r>
          </a:p>
        </p:txBody>
      </p:sp>
      <p:sp>
        <p:nvSpPr>
          <p:cNvPr id="19471" name="Freeform 20">
            <a:extLst>
              <a:ext uri="{FF2B5EF4-FFF2-40B4-BE49-F238E27FC236}">
                <a16:creationId xmlns:a16="http://schemas.microsoft.com/office/drawing/2014/main" id="{14B9535E-0BB8-F686-DB2E-B46F7FCD6EFA}"/>
              </a:ext>
            </a:extLst>
          </p:cNvPr>
          <p:cNvSpPr>
            <a:spLocks/>
          </p:cNvSpPr>
          <p:nvPr/>
        </p:nvSpPr>
        <p:spPr bwMode="auto">
          <a:xfrm>
            <a:off x="2533650" y="1765300"/>
            <a:ext cx="2052638" cy="922338"/>
          </a:xfrm>
          <a:custGeom>
            <a:avLst/>
            <a:gdLst>
              <a:gd name="T0" fmla="*/ 0 w 1293"/>
              <a:gd name="T1" fmla="*/ 2147483646 h 581"/>
              <a:gd name="T2" fmla="*/ 0 w 1293"/>
              <a:gd name="T3" fmla="*/ 0 h 581"/>
              <a:gd name="T4" fmla="*/ 2147483646 w 1293"/>
              <a:gd name="T5" fmla="*/ 0 h 581"/>
              <a:gd name="T6" fmla="*/ 2147483646 w 1293"/>
              <a:gd name="T7" fmla="*/ 2147483646 h 581"/>
              <a:gd name="T8" fmla="*/ 2147483646 w 1293"/>
              <a:gd name="T9" fmla="*/ 2147483646 h 581"/>
              <a:gd name="T10" fmla="*/ 0 60000 65536"/>
              <a:gd name="T11" fmla="*/ 0 60000 65536"/>
              <a:gd name="T12" fmla="*/ 0 60000 65536"/>
              <a:gd name="T13" fmla="*/ 0 60000 65536"/>
              <a:gd name="T14" fmla="*/ 0 60000 65536"/>
              <a:gd name="T15" fmla="*/ 0 w 1293"/>
              <a:gd name="T16" fmla="*/ 0 h 581"/>
              <a:gd name="T17" fmla="*/ 1293 w 1293"/>
              <a:gd name="T18" fmla="*/ 581 h 581"/>
            </a:gdLst>
            <a:ahLst/>
            <a:cxnLst>
              <a:cxn ang="T10">
                <a:pos x="T0" y="T1"/>
              </a:cxn>
              <a:cxn ang="T11">
                <a:pos x="T2" y="T3"/>
              </a:cxn>
              <a:cxn ang="T12">
                <a:pos x="T4" y="T5"/>
              </a:cxn>
              <a:cxn ang="T13">
                <a:pos x="T6" y="T7"/>
              </a:cxn>
              <a:cxn ang="T14">
                <a:pos x="T8" y="T9"/>
              </a:cxn>
            </a:cxnLst>
            <a:rect l="T15" t="T16" r="T17" b="T18"/>
            <a:pathLst>
              <a:path w="1293" h="581">
                <a:moveTo>
                  <a:pt x="0" y="200"/>
                </a:moveTo>
                <a:lnTo>
                  <a:pt x="0" y="0"/>
                </a:lnTo>
                <a:lnTo>
                  <a:pt x="1292" y="0"/>
                </a:lnTo>
                <a:lnTo>
                  <a:pt x="1292" y="580"/>
                </a:lnTo>
                <a:lnTo>
                  <a:pt x="1292" y="176"/>
                </a:lnTo>
              </a:path>
            </a:pathLst>
          </a:custGeom>
          <a:noFill/>
          <a:ln w="254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9472" name="Line 21">
            <a:extLst>
              <a:ext uri="{FF2B5EF4-FFF2-40B4-BE49-F238E27FC236}">
                <a16:creationId xmlns:a16="http://schemas.microsoft.com/office/drawing/2014/main" id="{FAE1DDF2-34D0-B212-A08A-2209E547A58E}"/>
              </a:ext>
            </a:extLst>
          </p:cNvPr>
          <p:cNvSpPr>
            <a:spLocks noChangeShapeType="1"/>
          </p:cNvSpPr>
          <p:nvPr/>
        </p:nvSpPr>
        <p:spPr bwMode="auto">
          <a:xfrm flipV="1">
            <a:off x="3556000" y="1538288"/>
            <a:ext cx="0" cy="22225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73" name="Rectangle 22">
            <a:extLst>
              <a:ext uri="{FF2B5EF4-FFF2-40B4-BE49-F238E27FC236}">
                <a16:creationId xmlns:a16="http://schemas.microsoft.com/office/drawing/2014/main" id="{B6BFE44F-569B-5463-3CC0-FA6DFF808F2E}"/>
              </a:ext>
            </a:extLst>
          </p:cNvPr>
          <p:cNvSpPr>
            <a:spLocks noChangeArrowheads="1"/>
          </p:cNvSpPr>
          <p:nvPr/>
        </p:nvSpPr>
        <p:spPr bwMode="blackWhite">
          <a:xfrm>
            <a:off x="2714625" y="1225550"/>
            <a:ext cx="1711325" cy="38100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pt-BR" sz="1800">
                <a:latin typeface="Arial" panose="020B0604020202020204" pitchFamily="34" charset="0"/>
                <a:cs typeface="Arial" panose="020B0604020202020204" pitchFamily="34" charset="0"/>
              </a:rPr>
              <a:t>Tipo de dados</a:t>
            </a:r>
          </a:p>
        </p:txBody>
      </p:sp>
      <p:sp>
        <p:nvSpPr>
          <p:cNvPr id="19474" name="Rectangle 23">
            <a:extLst>
              <a:ext uri="{FF2B5EF4-FFF2-40B4-BE49-F238E27FC236}">
                <a16:creationId xmlns:a16="http://schemas.microsoft.com/office/drawing/2014/main" id="{64436250-D332-3F1F-1E12-2B22A70AAA6E}"/>
              </a:ext>
            </a:extLst>
          </p:cNvPr>
          <p:cNvSpPr>
            <a:spLocks noChangeArrowheads="1"/>
          </p:cNvSpPr>
          <p:nvPr/>
        </p:nvSpPr>
        <p:spPr bwMode="blackWhite">
          <a:xfrm>
            <a:off x="3582988" y="1866900"/>
            <a:ext cx="2176462" cy="50800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pt-BR" sz="1800">
                <a:latin typeface="Arial" panose="020B0604020202020204" pitchFamily="34" charset="0"/>
                <a:cs typeface="Arial" panose="020B0604020202020204" pitchFamily="34" charset="0"/>
              </a:rPr>
              <a:t>Interno</a:t>
            </a:r>
          </a:p>
        </p:txBody>
      </p:sp>
      <p:sp>
        <p:nvSpPr>
          <p:cNvPr id="19475" name="Rectangle 24">
            <a:extLst>
              <a:ext uri="{FF2B5EF4-FFF2-40B4-BE49-F238E27FC236}">
                <a16:creationId xmlns:a16="http://schemas.microsoft.com/office/drawing/2014/main" id="{A443B8AB-4FFC-8082-A32A-3B830A9406CA}"/>
              </a:ext>
            </a:extLst>
          </p:cNvPr>
          <p:cNvSpPr>
            <a:spLocks noChangeArrowheads="1"/>
          </p:cNvSpPr>
          <p:nvPr/>
        </p:nvSpPr>
        <p:spPr bwMode="blackWhite">
          <a:xfrm>
            <a:off x="1416050" y="1866900"/>
            <a:ext cx="2070100" cy="498475"/>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pt-BR" altLang="pt-BR"/>
          </a:p>
        </p:txBody>
      </p:sp>
      <p:sp>
        <p:nvSpPr>
          <p:cNvPr id="19476" name="Freeform 25">
            <a:extLst>
              <a:ext uri="{FF2B5EF4-FFF2-40B4-BE49-F238E27FC236}">
                <a16:creationId xmlns:a16="http://schemas.microsoft.com/office/drawing/2014/main" id="{272CD062-832C-2104-AFC2-98C7454B485A}"/>
              </a:ext>
            </a:extLst>
          </p:cNvPr>
          <p:cNvSpPr>
            <a:spLocks/>
          </p:cNvSpPr>
          <p:nvPr/>
        </p:nvSpPr>
        <p:spPr bwMode="auto">
          <a:xfrm>
            <a:off x="2127250" y="2482850"/>
            <a:ext cx="5145088" cy="242888"/>
          </a:xfrm>
          <a:custGeom>
            <a:avLst/>
            <a:gdLst>
              <a:gd name="T0" fmla="*/ 0 w 3241"/>
              <a:gd name="T1" fmla="*/ 2147483646 h 153"/>
              <a:gd name="T2" fmla="*/ 0 w 3241"/>
              <a:gd name="T3" fmla="*/ 0 h 153"/>
              <a:gd name="T4" fmla="*/ 2147483646 w 3241"/>
              <a:gd name="T5" fmla="*/ 0 h 153"/>
              <a:gd name="T6" fmla="*/ 2147483646 w 3241"/>
              <a:gd name="T7" fmla="*/ 2147483646 h 153"/>
              <a:gd name="T8" fmla="*/ 2147483646 w 3241"/>
              <a:gd name="T9" fmla="*/ 2147483646 h 153"/>
              <a:gd name="T10" fmla="*/ 0 60000 65536"/>
              <a:gd name="T11" fmla="*/ 0 60000 65536"/>
              <a:gd name="T12" fmla="*/ 0 60000 65536"/>
              <a:gd name="T13" fmla="*/ 0 60000 65536"/>
              <a:gd name="T14" fmla="*/ 0 60000 65536"/>
              <a:gd name="T15" fmla="*/ 0 w 3241"/>
              <a:gd name="T16" fmla="*/ 0 h 153"/>
              <a:gd name="T17" fmla="*/ 3241 w 3241"/>
              <a:gd name="T18" fmla="*/ 153 h 153"/>
            </a:gdLst>
            <a:ahLst/>
            <a:cxnLst>
              <a:cxn ang="T10">
                <a:pos x="T0" y="T1"/>
              </a:cxn>
              <a:cxn ang="T11">
                <a:pos x="T2" y="T3"/>
              </a:cxn>
              <a:cxn ang="T12">
                <a:pos x="T4" y="T5"/>
              </a:cxn>
              <a:cxn ang="T13">
                <a:pos x="T6" y="T7"/>
              </a:cxn>
              <a:cxn ang="T14">
                <a:pos x="T8" y="T9"/>
              </a:cxn>
            </a:cxnLst>
            <a:rect l="T15" t="T16" r="T17" b="T18"/>
            <a:pathLst>
              <a:path w="3241" h="153">
                <a:moveTo>
                  <a:pt x="0" y="120"/>
                </a:moveTo>
                <a:lnTo>
                  <a:pt x="0" y="0"/>
                </a:lnTo>
                <a:lnTo>
                  <a:pt x="3240" y="0"/>
                </a:lnTo>
                <a:lnTo>
                  <a:pt x="3240" y="152"/>
                </a:lnTo>
                <a:lnTo>
                  <a:pt x="3230" y="152"/>
                </a:lnTo>
              </a:path>
            </a:pathLst>
          </a:custGeom>
          <a:noFill/>
          <a:ln w="254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pt-BR"/>
          </a:p>
        </p:txBody>
      </p:sp>
      <p:sp>
        <p:nvSpPr>
          <p:cNvPr id="19477" name="Rectangle 26">
            <a:extLst>
              <a:ext uri="{FF2B5EF4-FFF2-40B4-BE49-F238E27FC236}">
                <a16:creationId xmlns:a16="http://schemas.microsoft.com/office/drawing/2014/main" id="{C48D5E93-52A0-AFD8-7EE7-7B5D62F1BC53}"/>
              </a:ext>
            </a:extLst>
          </p:cNvPr>
          <p:cNvSpPr>
            <a:spLocks noChangeArrowheads="1"/>
          </p:cNvSpPr>
          <p:nvPr/>
        </p:nvSpPr>
        <p:spPr bwMode="blackWhite">
          <a:xfrm>
            <a:off x="942975" y="2609850"/>
            <a:ext cx="2176463" cy="37465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pt-BR" sz="1800">
                <a:latin typeface="Arial" panose="020B0604020202020204" pitchFamily="34" charset="0"/>
                <a:cs typeface="Arial" panose="020B0604020202020204" pitchFamily="34" charset="0"/>
              </a:rPr>
              <a:t>Escalar</a:t>
            </a:r>
          </a:p>
        </p:txBody>
      </p:sp>
      <p:sp>
        <p:nvSpPr>
          <p:cNvPr id="19478" name="Rectangle 27">
            <a:extLst>
              <a:ext uri="{FF2B5EF4-FFF2-40B4-BE49-F238E27FC236}">
                <a16:creationId xmlns:a16="http://schemas.microsoft.com/office/drawing/2014/main" id="{3E80D994-AF9C-6A82-CA9B-FBC3A64111DD}"/>
              </a:ext>
            </a:extLst>
          </p:cNvPr>
          <p:cNvSpPr>
            <a:spLocks noChangeArrowheads="1"/>
          </p:cNvSpPr>
          <p:nvPr/>
        </p:nvSpPr>
        <p:spPr bwMode="blackWhite">
          <a:xfrm>
            <a:off x="6021388" y="2609850"/>
            <a:ext cx="2176462" cy="37465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pt-BR" sz="1800">
                <a:solidFill>
                  <a:schemeClr val="bg2"/>
                </a:solidFill>
                <a:latin typeface="Arial" panose="020B0604020202020204" pitchFamily="34" charset="0"/>
                <a:cs typeface="Arial" panose="020B0604020202020204" pitchFamily="34" charset="0"/>
              </a:rPr>
              <a:t> </a:t>
            </a:r>
            <a:r>
              <a:rPr lang="en-US" altLang="pt-BR" sz="1800">
                <a:latin typeface="Arial" panose="020B0604020202020204" pitchFamily="34" charset="0"/>
                <a:cs typeface="Arial" panose="020B0604020202020204" pitchFamily="34" charset="0"/>
              </a:rPr>
              <a:t>Relacionamento</a:t>
            </a:r>
          </a:p>
        </p:txBody>
      </p:sp>
      <p:sp>
        <p:nvSpPr>
          <p:cNvPr id="19479" name="Rectangle 28">
            <a:extLst>
              <a:ext uri="{FF2B5EF4-FFF2-40B4-BE49-F238E27FC236}">
                <a16:creationId xmlns:a16="http://schemas.microsoft.com/office/drawing/2014/main" id="{ACF62CDE-1743-2331-D213-1EB7C0B2AB8B}"/>
              </a:ext>
            </a:extLst>
          </p:cNvPr>
          <p:cNvSpPr>
            <a:spLocks noChangeArrowheads="1"/>
          </p:cNvSpPr>
          <p:nvPr/>
        </p:nvSpPr>
        <p:spPr bwMode="blackWhite">
          <a:xfrm>
            <a:off x="3392488" y="2609850"/>
            <a:ext cx="2176462" cy="374650"/>
          </a:xfrm>
          <a:prstGeom prst="rect">
            <a:avLst/>
          </a:prstGeom>
          <a:gradFill rotWithShape="0">
            <a:gsLst>
              <a:gs pos="0">
                <a:srgbClr val="9CC0E5"/>
              </a:gs>
              <a:gs pos="50000">
                <a:srgbClr val="AED6FF"/>
              </a:gs>
              <a:gs pos="100000">
                <a:srgbClr val="9CC0E5"/>
              </a:gs>
            </a:gsLst>
            <a:lin ang="18900000" scaled="1"/>
          </a:gradFill>
          <a:ln w="12700">
            <a:solidFill>
              <a:schemeClr val="bg2"/>
            </a:solidFill>
            <a:miter lim="800000"/>
            <a:headEnd/>
            <a:tailEnd/>
          </a:ln>
        </p:spPr>
        <p:txBody>
          <a:bodyPr wrap="none" lIns="92075" tIns="46038" rIns="92075" bIns="46038" anchor="ct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pt-BR" sz="1800">
                <a:latin typeface="Arial" panose="020B0604020202020204" pitchFamily="34" charset="0"/>
                <a:cs typeface="Arial" panose="020B0604020202020204" pitchFamily="34" charset="0"/>
              </a:rPr>
              <a:t>Conjunto de dados</a:t>
            </a:r>
          </a:p>
        </p:txBody>
      </p:sp>
      <p:sp>
        <p:nvSpPr>
          <p:cNvPr id="19480" name="Line 29">
            <a:extLst>
              <a:ext uri="{FF2B5EF4-FFF2-40B4-BE49-F238E27FC236}">
                <a16:creationId xmlns:a16="http://schemas.microsoft.com/office/drawing/2014/main" id="{C94600E6-D616-5CB2-35F2-07E02D970AA5}"/>
              </a:ext>
            </a:extLst>
          </p:cNvPr>
          <p:cNvSpPr>
            <a:spLocks noChangeShapeType="1"/>
          </p:cNvSpPr>
          <p:nvPr/>
        </p:nvSpPr>
        <p:spPr bwMode="auto">
          <a:xfrm>
            <a:off x="1174750" y="5916613"/>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81" name="Line 30">
            <a:extLst>
              <a:ext uri="{FF2B5EF4-FFF2-40B4-BE49-F238E27FC236}">
                <a16:creationId xmlns:a16="http://schemas.microsoft.com/office/drawing/2014/main" id="{19E88956-7CA8-A410-90D5-C1D319E62AF9}"/>
              </a:ext>
            </a:extLst>
          </p:cNvPr>
          <p:cNvSpPr>
            <a:spLocks noChangeShapeType="1"/>
          </p:cNvSpPr>
          <p:nvPr/>
        </p:nvSpPr>
        <p:spPr bwMode="auto">
          <a:xfrm>
            <a:off x="1174750" y="4254500"/>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82" name="Line 31">
            <a:extLst>
              <a:ext uri="{FF2B5EF4-FFF2-40B4-BE49-F238E27FC236}">
                <a16:creationId xmlns:a16="http://schemas.microsoft.com/office/drawing/2014/main" id="{F9655D58-56AC-34DC-14F5-1B2E6FC96326}"/>
              </a:ext>
            </a:extLst>
          </p:cNvPr>
          <p:cNvSpPr>
            <a:spLocks noChangeShapeType="1"/>
          </p:cNvSpPr>
          <p:nvPr/>
        </p:nvSpPr>
        <p:spPr bwMode="auto">
          <a:xfrm>
            <a:off x="1174750" y="4529138"/>
            <a:ext cx="180975" cy="0"/>
          </a:xfrm>
          <a:prstGeom prst="line">
            <a:avLst/>
          </a:prstGeom>
          <a:noFill/>
          <a:ln w="254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pt-BR"/>
          </a:p>
        </p:txBody>
      </p:sp>
      <p:sp>
        <p:nvSpPr>
          <p:cNvPr id="19483" name="Rectangle 32">
            <a:extLst>
              <a:ext uri="{FF2B5EF4-FFF2-40B4-BE49-F238E27FC236}">
                <a16:creationId xmlns:a16="http://schemas.microsoft.com/office/drawing/2014/main" id="{FF4B31C9-D6AB-FDA1-9784-B2D60E7A4E13}"/>
              </a:ext>
            </a:extLst>
          </p:cNvPr>
          <p:cNvSpPr>
            <a:spLocks noChangeArrowheads="1"/>
          </p:cNvSpPr>
          <p:nvPr/>
        </p:nvSpPr>
        <p:spPr bwMode="auto">
          <a:xfrm>
            <a:off x="1660525" y="1857375"/>
            <a:ext cx="16319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defRPr sz="2400" b="1">
                <a:solidFill>
                  <a:schemeClr val="tx1"/>
                </a:solidFill>
                <a:latin typeface="Times New Roman" panose="02020603050405020304" pitchFamily="18" charset="0"/>
              </a:defRPr>
            </a:lvl1pPr>
            <a:lvl2pPr marL="742950" indent="-285750" defTabSz="822325">
              <a:defRPr sz="2400" b="1">
                <a:solidFill>
                  <a:schemeClr val="tx1"/>
                </a:solidFill>
                <a:latin typeface="Times New Roman" panose="02020603050405020304" pitchFamily="18" charset="0"/>
              </a:defRPr>
            </a:lvl2pPr>
            <a:lvl3pPr marL="1143000" indent="-228600" defTabSz="822325">
              <a:defRPr sz="2400" b="1">
                <a:solidFill>
                  <a:schemeClr val="tx1"/>
                </a:solidFill>
                <a:latin typeface="Times New Roman" panose="02020603050405020304" pitchFamily="18" charset="0"/>
              </a:defRPr>
            </a:lvl3pPr>
            <a:lvl4pPr marL="1600200" indent="-228600" defTabSz="822325">
              <a:defRPr sz="2400" b="1">
                <a:solidFill>
                  <a:schemeClr val="tx1"/>
                </a:solidFill>
                <a:latin typeface="Times New Roman" panose="02020603050405020304" pitchFamily="18" charset="0"/>
              </a:defRPr>
            </a:lvl4pPr>
            <a:lvl5pPr marL="2057400" indent="-228600" defTabSz="822325">
              <a:defRPr sz="2400" b="1">
                <a:solidFill>
                  <a:schemeClr val="tx1"/>
                </a:solidFill>
                <a:latin typeface="Times New Roman" panose="02020603050405020304" pitchFamily="18" charset="0"/>
              </a:defRPr>
            </a:lvl5pPr>
            <a:lvl6pPr marL="2514600" indent="-228600" defTabSz="82232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82232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82232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822325"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spcBef>
                <a:spcPct val="50000"/>
              </a:spcBef>
            </a:pPr>
            <a:r>
              <a:rPr lang="en-US" altLang="pt-BR" sz="1800">
                <a:latin typeface="Arial" panose="020B0604020202020204" pitchFamily="34" charset="0"/>
                <a:cs typeface="Arial" panose="020B0604020202020204" pitchFamily="34" charset="0"/>
              </a:rPr>
              <a:t>Definido pelo</a:t>
            </a:r>
            <a:br>
              <a:rPr lang="en-US" altLang="pt-BR" sz="1800">
                <a:latin typeface="Arial" panose="020B0604020202020204" pitchFamily="34" charset="0"/>
                <a:cs typeface="Arial" panose="020B0604020202020204" pitchFamily="34" charset="0"/>
              </a:rPr>
            </a:br>
            <a:r>
              <a:rPr lang="en-US" altLang="pt-BR" sz="1800">
                <a:latin typeface="Arial" panose="020B0604020202020204" pitchFamily="34" charset="0"/>
                <a:cs typeface="Arial" panose="020B0604020202020204" pitchFamily="34" charset="0"/>
              </a:rPr>
              <a:t>usuário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A34F5CC-684F-230C-9BEB-096110B47CE2}"/>
              </a:ext>
            </a:extLst>
          </p:cNvPr>
          <p:cNvSpPr>
            <a:spLocks noGrp="1"/>
          </p:cNvSpPr>
          <p:nvPr>
            <p:ph type="title"/>
          </p:nvPr>
        </p:nvSpPr>
        <p:spPr>
          <a:xfrm>
            <a:off x="428625" y="500063"/>
            <a:ext cx="8229600" cy="1066800"/>
          </a:xfrm>
        </p:spPr>
        <p:txBody>
          <a:bodyPr/>
          <a:lstStyle/>
          <a:p>
            <a:pPr eaLnBrk="1" hangingPunct="1"/>
            <a:r>
              <a:rPr lang="en-US" altLang="pt-BR"/>
              <a:t>4.2 SQL - DDL</a:t>
            </a:r>
          </a:p>
        </p:txBody>
      </p:sp>
      <p:sp>
        <p:nvSpPr>
          <p:cNvPr id="219139" name="Rectangle 3">
            <a:extLst>
              <a:ext uri="{FF2B5EF4-FFF2-40B4-BE49-F238E27FC236}">
                <a16:creationId xmlns:a16="http://schemas.microsoft.com/office/drawing/2014/main" id="{F6275697-E735-44FF-8A3D-9A63615D62D1}"/>
              </a:ext>
            </a:extLst>
          </p:cNvPr>
          <p:cNvSpPr>
            <a:spLocks noGrp="1" noChangeArrowheads="1"/>
          </p:cNvSpPr>
          <p:nvPr>
            <p:ph idx="1"/>
          </p:nvPr>
        </p:nvSpPr>
        <p:spPr>
          <a:xfrm>
            <a:off x="428625" y="1643063"/>
            <a:ext cx="8229600" cy="3786187"/>
          </a:xfrm>
        </p:spPr>
        <p:txBody>
          <a:bodyPr>
            <a:normAutofit fontScale="92500"/>
          </a:bodyPr>
          <a:lstStyle/>
          <a:p>
            <a:pPr marL="923544" lvl="2" indent="-219456" eaLnBrk="1" fontAlgn="auto" hangingPunct="1">
              <a:spcAft>
                <a:spcPts val="0"/>
              </a:spcAft>
              <a:buFont typeface="Symbol" pitchFamily="18" charset="2"/>
              <a:buChar char="·"/>
              <a:defRPr/>
            </a:pPr>
            <a:r>
              <a:rPr lang="pt-BR" dirty="0"/>
              <a:t>Os comandos SQL para definição de dados são:</a:t>
            </a:r>
          </a:p>
          <a:p>
            <a:pPr marL="1179576" lvl="3" indent="-201168" eaLnBrk="1" fontAlgn="auto" hangingPunct="1">
              <a:spcAft>
                <a:spcPts val="0"/>
              </a:spcAft>
              <a:buFontTx/>
              <a:buChar char="-"/>
              <a:defRPr/>
            </a:pPr>
            <a:r>
              <a:rPr lang="pt-BR" dirty="0"/>
              <a:t>CREATE</a:t>
            </a:r>
          </a:p>
          <a:p>
            <a:pPr marL="1179576" lvl="3" indent="-201168" eaLnBrk="1" fontAlgn="auto" hangingPunct="1">
              <a:spcAft>
                <a:spcPts val="0"/>
              </a:spcAft>
              <a:buFontTx/>
              <a:buChar char="-"/>
              <a:defRPr/>
            </a:pPr>
            <a:r>
              <a:rPr lang="pt-BR" dirty="0"/>
              <a:t>DROP</a:t>
            </a:r>
          </a:p>
          <a:p>
            <a:pPr marL="1179576" lvl="3" indent="-201168" eaLnBrk="1" fontAlgn="auto" hangingPunct="1">
              <a:spcAft>
                <a:spcPts val="0"/>
              </a:spcAft>
              <a:buFontTx/>
              <a:buChar char="-"/>
              <a:defRPr/>
            </a:pPr>
            <a:r>
              <a:rPr lang="pt-BR" dirty="0"/>
              <a:t>ALTER</a:t>
            </a:r>
          </a:p>
          <a:p>
            <a:pPr marL="365760" indent="-256032" eaLnBrk="1" fontAlgn="auto" hangingPunct="1">
              <a:spcAft>
                <a:spcPts val="0"/>
              </a:spcAft>
              <a:buClr>
                <a:schemeClr val="accent3"/>
              </a:buClr>
              <a:buFont typeface="Georgia"/>
              <a:buChar char="•"/>
              <a:defRPr/>
            </a:pPr>
            <a:endParaRPr lang="pt-BR" dirty="0"/>
          </a:p>
          <a:p>
            <a:pPr marL="923544" lvl="2" indent="-219456" eaLnBrk="1" fontAlgn="auto" hangingPunct="1">
              <a:spcAft>
                <a:spcPts val="0"/>
              </a:spcAft>
              <a:buFont typeface="Wingdings 2"/>
              <a:buChar char=""/>
              <a:defRPr/>
            </a:pPr>
            <a:r>
              <a:rPr lang="pt-BR" dirty="0"/>
              <a:t>CREATE TABLE: especifica uma nova tabela (relação), dando o seu nome e especificando as colunas(atributos) (cada uma com seu nome, tipo e restrições)</a:t>
            </a:r>
            <a:r>
              <a:rPr lang="pt-BR" u="sng" dirty="0"/>
              <a:t> </a:t>
            </a:r>
          </a:p>
          <a:p>
            <a:pPr marL="923544" lvl="2" indent="-219456" eaLnBrk="1" fontAlgn="auto" hangingPunct="1">
              <a:spcAft>
                <a:spcPts val="0"/>
              </a:spcAft>
              <a:buFont typeface="Wingdings 2"/>
              <a:buChar char=""/>
              <a:defRPr/>
            </a:pPr>
            <a:endParaRPr lang="pt-BR" sz="1100" u="sng" dirty="0"/>
          </a:p>
          <a:p>
            <a:pPr marL="658368" lvl="1" indent="-246888" eaLnBrk="1" fontAlgn="auto" hangingPunct="1">
              <a:spcAft>
                <a:spcPts val="0"/>
              </a:spcAft>
              <a:buFont typeface="Georgia"/>
              <a:buChar char="▫"/>
              <a:defRPr/>
            </a:pPr>
            <a:r>
              <a:rPr lang="pt-BR" u="sng" dirty="0"/>
              <a:t>Sintaxe:</a:t>
            </a:r>
          </a:p>
          <a:p>
            <a:pPr marL="365760" indent="-256032" eaLnBrk="1" fontAlgn="auto" hangingPunct="1">
              <a:spcAft>
                <a:spcPts val="0"/>
              </a:spcAft>
              <a:buClr>
                <a:schemeClr val="accent3"/>
              </a:buClr>
              <a:buFont typeface="Georgia"/>
              <a:buChar char="•"/>
              <a:defRPr/>
            </a:pPr>
            <a:endParaRPr lang="pt-BR" dirty="0"/>
          </a:p>
        </p:txBody>
      </p:sp>
      <p:sp>
        <p:nvSpPr>
          <p:cNvPr id="6" name="CaixaDeTexto 5">
            <a:extLst>
              <a:ext uri="{FF2B5EF4-FFF2-40B4-BE49-F238E27FC236}">
                <a16:creationId xmlns:a16="http://schemas.microsoft.com/office/drawing/2014/main" id="{F4E02D70-E38A-491D-A210-0FF71949FD32}"/>
              </a:ext>
            </a:extLst>
          </p:cNvPr>
          <p:cNvSpPr txBox="1"/>
          <p:nvPr/>
        </p:nvSpPr>
        <p:spPr>
          <a:xfrm>
            <a:off x="571500" y="5357813"/>
            <a:ext cx="8143875" cy="615950"/>
          </a:xfrm>
          <a:prstGeom prst="rect">
            <a:avLst/>
          </a:prstGeom>
          <a:solidFill>
            <a:schemeClr val="accent6">
              <a:lumMod val="40000"/>
              <a:lumOff val="60000"/>
            </a:schemeClr>
          </a:solidFill>
        </p:spPr>
        <p:txBody>
          <a:bodyPr>
            <a:spAutoFit/>
          </a:bodyPr>
          <a:lstStyle/>
          <a:p>
            <a:pPr marL="0" lvl="2">
              <a:defRPr/>
            </a:pPr>
            <a:endParaRPr lang="pt-BR" sz="500" b="0" dirty="0"/>
          </a:p>
          <a:p>
            <a:pPr marL="0" lvl="2">
              <a:defRPr/>
            </a:pPr>
            <a:r>
              <a:rPr lang="pt-BR" b="0" dirty="0">
                <a:solidFill>
                  <a:schemeClr val="accent6">
                    <a:lumMod val="50000"/>
                  </a:schemeClr>
                </a:solidFill>
              </a:rPr>
              <a:t>CREATE TABLE </a:t>
            </a:r>
            <a:r>
              <a:rPr lang="pt-BR" b="0" dirty="0" err="1">
                <a:solidFill>
                  <a:schemeClr val="accent6">
                    <a:lumMod val="50000"/>
                  </a:schemeClr>
                </a:solidFill>
              </a:rPr>
              <a:t>tabela_base</a:t>
            </a:r>
            <a:r>
              <a:rPr lang="pt-BR" b="0" dirty="0">
                <a:solidFill>
                  <a:schemeClr val="accent6">
                    <a:lumMod val="50000"/>
                  </a:schemeClr>
                </a:solidFill>
              </a:rPr>
              <a:t> (colunas </a:t>
            </a:r>
            <a:r>
              <a:rPr lang="pt-BR" b="0" dirty="0" err="1">
                <a:solidFill>
                  <a:schemeClr val="accent6">
                    <a:lumMod val="50000"/>
                  </a:schemeClr>
                </a:solidFill>
              </a:rPr>
              <a:t>tipo_base</a:t>
            </a:r>
            <a:r>
              <a:rPr lang="pt-BR" b="0" dirty="0">
                <a:solidFill>
                  <a:schemeClr val="accent6">
                    <a:lumMod val="50000"/>
                  </a:schemeClr>
                </a:solidFill>
              </a:rPr>
              <a:t> + </a:t>
            </a:r>
            <a:r>
              <a:rPr lang="pt-BR" b="0" dirty="0" err="1">
                <a:solidFill>
                  <a:schemeClr val="accent6">
                    <a:lumMod val="50000"/>
                  </a:schemeClr>
                </a:solidFill>
              </a:rPr>
              <a:t>constraints</a:t>
            </a:r>
            <a:r>
              <a:rPr lang="pt-BR" b="0" dirty="0">
                <a:solidFill>
                  <a:schemeClr val="accent6">
                    <a:lumMod val="50000"/>
                  </a:schemeClr>
                </a:solidFill>
              </a:rPr>
              <a:t>)</a:t>
            </a:r>
          </a:p>
          <a:p>
            <a:pPr marL="0" lvl="2">
              <a:defRPr/>
            </a:pPr>
            <a:endParaRPr lang="pt-BR" sz="5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EF51978-BCF1-E1A5-1556-65820A5D1804}"/>
              </a:ext>
            </a:extLst>
          </p:cNvPr>
          <p:cNvSpPr>
            <a:spLocks noGrp="1"/>
          </p:cNvSpPr>
          <p:nvPr>
            <p:ph type="title"/>
          </p:nvPr>
        </p:nvSpPr>
        <p:spPr>
          <a:xfrm>
            <a:off x="428625" y="500063"/>
            <a:ext cx="8229600" cy="1066800"/>
          </a:xfrm>
        </p:spPr>
        <p:txBody>
          <a:bodyPr/>
          <a:lstStyle/>
          <a:p>
            <a:pPr eaLnBrk="1" hangingPunct="1"/>
            <a:r>
              <a:rPr lang="en-US" altLang="pt-BR"/>
              <a:t>4.2 SQL - DDL</a:t>
            </a:r>
          </a:p>
        </p:txBody>
      </p:sp>
      <p:sp>
        <p:nvSpPr>
          <p:cNvPr id="21507" name="Rectangle 3">
            <a:extLst>
              <a:ext uri="{FF2B5EF4-FFF2-40B4-BE49-F238E27FC236}">
                <a16:creationId xmlns:a16="http://schemas.microsoft.com/office/drawing/2014/main" id="{EBF76954-007C-B44C-93DB-FABFC17F03C4}"/>
              </a:ext>
            </a:extLst>
          </p:cNvPr>
          <p:cNvSpPr>
            <a:spLocks noGrp="1"/>
          </p:cNvSpPr>
          <p:nvPr>
            <p:ph idx="1"/>
          </p:nvPr>
        </p:nvSpPr>
        <p:spPr>
          <a:xfrm>
            <a:off x="500063" y="1785938"/>
            <a:ext cx="8229600" cy="4324350"/>
          </a:xfrm>
        </p:spPr>
        <p:txBody>
          <a:bodyPr/>
          <a:lstStyle/>
          <a:p>
            <a:pPr lvl="1" eaLnBrk="1" hangingPunct="1"/>
            <a:r>
              <a:rPr lang="pt-BR" altLang="pt-BR" sz="2000"/>
              <a:t>As definições das colunas têm o seguinte formato:</a:t>
            </a:r>
          </a:p>
          <a:p>
            <a:pPr lvl="2" eaLnBrk="1" hangingPunct="1"/>
            <a:r>
              <a:rPr lang="pt-BR" altLang="pt-BR" sz="1800"/>
              <a:t>coluna tipo[NOT NULL [UNIQUE]][DEFAULT valor]</a:t>
            </a:r>
          </a:p>
          <a:p>
            <a:pPr lvl="1" eaLnBrk="1" hangingPunct="1"/>
            <a:r>
              <a:rPr lang="pt-BR" altLang="pt-BR" sz="2000"/>
              <a:t>Onde:</a:t>
            </a:r>
          </a:p>
          <a:p>
            <a:pPr lvl="2" eaLnBrk="1" hangingPunct="1"/>
            <a:r>
              <a:rPr lang="pt-BR" altLang="pt-BR" sz="1800"/>
              <a:t>coluna: nome do atributo que está sendo definido</a:t>
            </a:r>
          </a:p>
          <a:p>
            <a:pPr lvl="2" eaLnBrk="1" hangingPunct="1"/>
            <a:r>
              <a:rPr lang="pt-BR" altLang="pt-BR" sz="1800"/>
              <a:t>tipo: domínio do atributo</a:t>
            </a:r>
          </a:p>
          <a:p>
            <a:pPr lvl="2" eaLnBrk="1" hangingPunct="1"/>
            <a:r>
              <a:rPr lang="pt-BR" altLang="pt-BR" sz="1800"/>
              <a:t>NOT NULL: expressa que o atributo não pode receber valores nulos</a:t>
            </a:r>
          </a:p>
          <a:p>
            <a:pPr lvl="2" eaLnBrk="1" hangingPunct="1"/>
            <a:r>
              <a:rPr lang="pt-BR" altLang="pt-BR" sz="1800"/>
              <a:t>UNIQUE: indica que o atributo tem valor único na tabela. Qualquer tentativa de se introduzir uma linha na tabela contendo um valor igual ao do atributo será rejeitada. Serve para indicar chaves secundárias</a:t>
            </a:r>
          </a:p>
          <a:p>
            <a:pPr lvl="2" eaLnBrk="1" hangingPunct="1"/>
            <a:r>
              <a:rPr lang="pt-BR" altLang="pt-BR" sz="1800"/>
              <a:t>DEFAULT: indica um valor default para a coluna</a:t>
            </a:r>
          </a:p>
          <a:p>
            <a:pPr eaLnBrk="1" hangingPunct="1"/>
            <a:endParaRPr lang="pt-BR" altLang="pt-BR" sz="2400"/>
          </a:p>
          <a:p>
            <a:pPr eaLnBrk="1" hangingPunct="1"/>
            <a:endParaRPr lang="en-US" altLang="pt-B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E83417F-668F-EF4A-13D6-5B33A06F3898}"/>
              </a:ext>
            </a:extLst>
          </p:cNvPr>
          <p:cNvSpPr>
            <a:spLocks noGrp="1"/>
          </p:cNvSpPr>
          <p:nvPr>
            <p:ph type="title"/>
          </p:nvPr>
        </p:nvSpPr>
        <p:spPr>
          <a:xfrm>
            <a:off x="428625" y="500063"/>
            <a:ext cx="8229600" cy="1066800"/>
          </a:xfrm>
        </p:spPr>
        <p:txBody>
          <a:bodyPr/>
          <a:lstStyle/>
          <a:p>
            <a:pPr eaLnBrk="1" hangingPunct="1"/>
            <a:r>
              <a:rPr lang="en-US" altLang="pt-BR"/>
              <a:t>4.2 SQL - DDL</a:t>
            </a:r>
          </a:p>
        </p:txBody>
      </p:sp>
      <p:sp>
        <p:nvSpPr>
          <p:cNvPr id="22531" name="Rectangle 3">
            <a:extLst>
              <a:ext uri="{FF2B5EF4-FFF2-40B4-BE49-F238E27FC236}">
                <a16:creationId xmlns:a16="http://schemas.microsoft.com/office/drawing/2014/main" id="{C4602173-F28C-25E4-00E3-132B2ECB58C6}"/>
              </a:ext>
            </a:extLst>
          </p:cNvPr>
          <p:cNvSpPr>
            <a:spLocks noGrp="1"/>
          </p:cNvSpPr>
          <p:nvPr>
            <p:ph idx="1"/>
          </p:nvPr>
        </p:nvSpPr>
        <p:spPr>
          <a:xfrm>
            <a:off x="500063" y="1785938"/>
            <a:ext cx="8229600" cy="4324350"/>
          </a:xfrm>
        </p:spPr>
        <p:txBody>
          <a:bodyPr/>
          <a:lstStyle/>
          <a:p>
            <a:pPr eaLnBrk="1" hangingPunct="1"/>
            <a:r>
              <a:rPr lang="pt-BR" altLang="pt-BR">
                <a:solidFill>
                  <a:schemeClr val="accent1"/>
                </a:solidFill>
              </a:rPr>
              <a:t>Constraints (Restrições de Integridade e de domínio):</a:t>
            </a:r>
          </a:p>
          <a:p>
            <a:pPr lvl="1" eaLnBrk="1" hangingPunct="1"/>
            <a:r>
              <a:rPr lang="pt-BR" altLang="pt-BR"/>
              <a:t>Integridade de Chave:</a:t>
            </a:r>
          </a:p>
          <a:p>
            <a:pPr lvl="2" eaLnBrk="1" hangingPunct="1"/>
            <a:r>
              <a:rPr lang="pt-BR" altLang="pt-BR"/>
              <a:t>PRIMARY KEY(atributos_chave)</a:t>
            </a:r>
          </a:p>
          <a:p>
            <a:pPr lvl="1" eaLnBrk="1" hangingPunct="1"/>
            <a:r>
              <a:rPr lang="pt-BR" altLang="pt-BR"/>
              <a:t>Integridade Referencial:</a:t>
            </a:r>
          </a:p>
          <a:p>
            <a:pPr lvl="2" eaLnBrk="1" hangingPunct="1"/>
            <a:r>
              <a:rPr lang="pt-BR" altLang="pt-BR"/>
              <a:t>FOREIGN KEY (atributos) REFERENCES tabela_base(atributos)</a:t>
            </a:r>
          </a:p>
          <a:p>
            <a:pPr lvl="1" eaLnBrk="1" hangingPunct="1"/>
            <a:r>
              <a:rPr lang="pt-BR" altLang="pt-BR"/>
              <a:t>Restrição de Integridade:</a:t>
            </a:r>
          </a:p>
          <a:p>
            <a:pPr lvl="2" eaLnBrk="1" hangingPunct="1"/>
            <a:r>
              <a:rPr lang="pt-BR" altLang="pt-BR"/>
              <a:t>CHECK(condição)</a:t>
            </a:r>
          </a:p>
          <a:p>
            <a:pPr eaLnBrk="1" hangingPunct="1"/>
            <a:endParaRPr lang="pt-BR" altLang="pt-BR"/>
          </a:p>
          <a:p>
            <a:pPr eaLnBrk="1" hangingPunct="1"/>
            <a:endParaRPr lang="en-US" altLang="pt-B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F34252-6640-DD13-6A8B-081108EC3D45}"/>
              </a:ext>
            </a:extLst>
          </p:cNvPr>
          <p:cNvSpPr>
            <a:spLocks noGrp="1"/>
          </p:cNvSpPr>
          <p:nvPr>
            <p:ph type="title"/>
          </p:nvPr>
        </p:nvSpPr>
        <p:spPr>
          <a:xfrm>
            <a:off x="428625" y="500063"/>
            <a:ext cx="8229600" cy="1069975"/>
          </a:xfrm>
        </p:spPr>
        <p:txBody>
          <a:bodyPr/>
          <a:lstStyle/>
          <a:p>
            <a:pPr eaLnBrk="1" hangingPunct="1"/>
            <a:r>
              <a:rPr lang="en-US" altLang="pt-BR"/>
              <a:t>4.2 SQL - DDL</a:t>
            </a:r>
          </a:p>
        </p:txBody>
      </p:sp>
      <p:sp>
        <p:nvSpPr>
          <p:cNvPr id="4" name="CaixaDeTexto 3">
            <a:extLst>
              <a:ext uri="{FF2B5EF4-FFF2-40B4-BE49-F238E27FC236}">
                <a16:creationId xmlns:a16="http://schemas.microsoft.com/office/drawing/2014/main" id="{9718AA0B-B96D-4571-8623-F656AD272E1E}"/>
              </a:ext>
            </a:extLst>
          </p:cNvPr>
          <p:cNvSpPr txBox="1"/>
          <p:nvPr/>
        </p:nvSpPr>
        <p:spPr>
          <a:xfrm>
            <a:off x="1214438" y="1428750"/>
            <a:ext cx="7429500" cy="4400550"/>
          </a:xfrm>
          <a:prstGeom prst="rect">
            <a:avLst/>
          </a:prstGeom>
          <a:solidFill>
            <a:schemeClr val="accent6">
              <a:lumMod val="40000"/>
              <a:lumOff val="60000"/>
            </a:schemeClr>
          </a:solidFill>
        </p:spPr>
        <p:txBody>
          <a:bodyPr>
            <a:spAutoFit/>
          </a:bodyPr>
          <a:lstStyle/>
          <a:p>
            <a:pPr marL="0" lvl="2">
              <a:defRPr/>
            </a:pPr>
            <a:endParaRPr lang="pt-BR" sz="500" b="0" dirty="0"/>
          </a:p>
          <a:p>
            <a:pPr marL="0" lvl="2">
              <a:defRPr/>
            </a:pPr>
            <a:r>
              <a:rPr lang="pt-BR" sz="1800" b="0" dirty="0">
                <a:solidFill>
                  <a:schemeClr val="accent6">
                    <a:lumMod val="50000"/>
                  </a:schemeClr>
                </a:solidFill>
              </a:rPr>
              <a:t>CREATE TABLE empregado</a:t>
            </a:r>
          </a:p>
          <a:p>
            <a:pPr marL="0" lvl="2">
              <a:defRPr/>
            </a:pPr>
            <a:r>
              <a:rPr lang="pt-BR" sz="1800" b="0" dirty="0">
                <a:solidFill>
                  <a:schemeClr val="accent6">
                    <a:lumMod val="50000"/>
                  </a:schemeClr>
                </a:solidFill>
              </a:rPr>
              <a:t>(	 matricula </a:t>
            </a:r>
            <a:r>
              <a:rPr lang="pt-BR" sz="1800" b="0" dirty="0" err="1">
                <a:solidFill>
                  <a:schemeClr val="accent6">
                    <a:lumMod val="50000"/>
                  </a:schemeClr>
                </a:solidFill>
              </a:rPr>
              <a:t>char</a:t>
            </a:r>
            <a:r>
              <a:rPr lang="pt-BR" sz="1800" b="0" dirty="0">
                <a:solidFill>
                  <a:schemeClr val="accent6">
                    <a:lumMod val="50000"/>
                  </a:schemeClr>
                </a:solidFill>
              </a:rPr>
              <a:t>(9),</a:t>
            </a:r>
          </a:p>
          <a:p>
            <a:pPr marL="0" lvl="2">
              <a:defRPr/>
            </a:pPr>
            <a:r>
              <a:rPr lang="pt-BR" sz="1800" b="0" dirty="0">
                <a:solidFill>
                  <a:schemeClr val="accent6">
                    <a:lumMod val="50000"/>
                  </a:schemeClr>
                </a:solidFill>
              </a:rPr>
              <a:t>	nome VARCHAR(15) NOT NULL,</a:t>
            </a:r>
          </a:p>
          <a:p>
            <a:pPr marL="0" lvl="2">
              <a:defRPr/>
            </a:pPr>
            <a:r>
              <a:rPr lang="pt-BR" sz="1800" b="0" dirty="0">
                <a:solidFill>
                  <a:schemeClr val="accent6">
                    <a:lumMod val="50000"/>
                  </a:schemeClr>
                </a:solidFill>
              </a:rPr>
              <a:t>	</a:t>
            </a:r>
            <a:r>
              <a:rPr lang="pt-BR" sz="1800" b="0" dirty="0" err="1">
                <a:solidFill>
                  <a:schemeClr val="accent6">
                    <a:lumMod val="50000"/>
                  </a:schemeClr>
                </a:solidFill>
              </a:rPr>
              <a:t>dataNasc</a:t>
            </a:r>
            <a:r>
              <a:rPr lang="pt-BR" sz="1800" b="0" dirty="0">
                <a:solidFill>
                  <a:schemeClr val="accent6">
                    <a:lumMod val="50000"/>
                  </a:schemeClr>
                </a:solidFill>
              </a:rPr>
              <a:t>	DATE,</a:t>
            </a:r>
          </a:p>
          <a:p>
            <a:pPr marL="0" lvl="2">
              <a:defRPr/>
            </a:pPr>
            <a:r>
              <a:rPr lang="pt-BR" sz="1800" b="0" dirty="0">
                <a:solidFill>
                  <a:schemeClr val="accent6">
                    <a:lumMod val="50000"/>
                  </a:schemeClr>
                </a:solidFill>
              </a:rPr>
              <a:t>	</a:t>
            </a:r>
            <a:r>
              <a:rPr lang="pt-BR" sz="1800" b="0" dirty="0" err="1">
                <a:solidFill>
                  <a:schemeClr val="accent6">
                    <a:lumMod val="50000"/>
                  </a:schemeClr>
                </a:solidFill>
              </a:rPr>
              <a:t>endereco</a:t>
            </a:r>
            <a:r>
              <a:rPr lang="pt-BR" sz="1800" b="0" dirty="0">
                <a:solidFill>
                  <a:schemeClr val="accent6">
                    <a:lumMod val="50000"/>
                  </a:schemeClr>
                </a:solidFill>
              </a:rPr>
              <a:t>	VARCHAR(30),</a:t>
            </a:r>
          </a:p>
          <a:p>
            <a:pPr marL="0" lvl="2">
              <a:defRPr/>
            </a:pPr>
            <a:r>
              <a:rPr lang="pt-BR" sz="1800" b="0" dirty="0">
                <a:solidFill>
                  <a:schemeClr val="accent6">
                    <a:lumMod val="50000"/>
                  </a:schemeClr>
                </a:solidFill>
              </a:rPr>
              <a:t>	sexo CHAR,</a:t>
            </a:r>
          </a:p>
          <a:p>
            <a:pPr marL="0" lvl="2">
              <a:defRPr/>
            </a:pPr>
            <a:r>
              <a:rPr lang="pt-BR" sz="1800" b="0" dirty="0">
                <a:solidFill>
                  <a:schemeClr val="accent6">
                    <a:lumMod val="50000"/>
                  </a:schemeClr>
                </a:solidFill>
              </a:rPr>
              <a:t>	</a:t>
            </a:r>
            <a:r>
              <a:rPr lang="pt-BR" sz="1800" b="0" dirty="0" err="1">
                <a:solidFill>
                  <a:schemeClr val="accent6">
                    <a:lumMod val="50000"/>
                  </a:schemeClr>
                </a:solidFill>
              </a:rPr>
              <a:t>salario</a:t>
            </a:r>
            <a:r>
              <a:rPr lang="pt-BR" sz="1800" b="0" dirty="0">
                <a:solidFill>
                  <a:schemeClr val="accent6">
                    <a:lumMod val="50000"/>
                  </a:schemeClr>
                </a:solidFill>
              </a:rPr>
              <a:t> NUMERIC(10,2),</a:t>
            </a:r>
          </a:p>
          <a:p>
            <a:pPr marL="0" lvl="2">
              <a:defRPr/>
            </a:pPr>
            <a:r>
              <a:rPr lang="pt-BR" sz="1800" b="0" dirty="0">
                <a:solidFill>
                  <a:schemeClr val="accent6">
                    <a:lumMod val="50000"/>
                  </a:schemeClr>
                </a:solidFill>
              </a:rPr>
              <a:t>	supervisor CHAR(9),</a:t>
            </a:r>
          </a:p>
          <a:p>
            <a:pPr marL="0" lvl="2">
              <a:defRPr/>
            </a:pPr>
            <a:r>
              <a:rPr lang="pt-BR" sz="1800" b="0" dirty="0">
                <a:solidFill>
                  <a:schemeClr val="accent6">
                    <a:lumMod val="50000"/>
                  </a:schemeClr>
                </a:solidFill>
              </a:rPr>
              <a:t>	depto	INT NOT NULL,</a:t>
            </a:r>
          </a:p>
          <a:p>
            <a:pPr marL="0" lvl="2">
              <a:defRPr/>
            </a:pPr>
            <a:r>
              <a:rPr lang="pt-BR" sz="1800" b="0" dirty="0">
                <a:solidFill>
                  <a:schemeClr val="accent6">
                    <a:lumMod val="50000"/>
                  </a:schemeClr>
                </a:solidFill>
              </a:rPr>
              <a:t>	PRIMARY KEY (matricula),</a:t>
            </a:r>
          </a:p>
          <a:p>
            <a:pPr marL="0" lvl="2">
              <a:defRPr/>
            </a:pPr>
            <a:r>
              <a:rPr lang="pt-BR" sz="1800" b="0" dirty="0">
                <a:solidFill>
                  <a:schemeClr val="accent6">
                    <a:lumMod val="50000"/>
                  </a:schemeClr>
                </a:solidFill>
              </a:rPr>
              <a:t>	CHECK (</a:t>
            </a:r>
            <a:r>
              <a:rPr lang="pt-BR" sz="1800" b="0" dirty="0" err="1">
                <a:solidFill>
                  <a:schemeClr val="accent6">
                    <a:lumMod val="50000"/>
                  </a:schemeClr>
                </a:solidFill>
              </a:rPr>
              <a:t>salario</a:t>
            </a:r>
            <a:r>
              <a:rPr lang="pt-BR" sz="1800" b="0" dirty="0">
                <a:solidFill>
                  <a:schemeClr val="accent6">
                    <a:lumMod val="50000"/>
                  </a:schemeClr>
                </a:solidFill>
              </a:rPr>
              <a:t> &gt;= 0),</a:t>
            </a:r>
          </a:p>
          <a:p>
            <a:pPr marL="0" lvl="2">
              <a:defRPr/>
            </a:pPr>
            <a:r>
              <a:rPr lang="pt-BR" sz="1800" b="0" dirty="0">
                <a:solidFill>
                  <a:schemeClr val="accent6">
                    <a:lumMod val="50000"/>
                  </a:schemeClr>
                </a:solidFill>
              </a:rPr>
              <a:t>            PRIMARY KEY(matricula),</a:t>
            </a:r>
          </a:p>
          <a:p>
            <a:pPr marL="0" lvl="2">
              <a:defRPr/>
            </a:pPr>
            <a:r>
              <a:rPr lang="pt-BR" sz="1800" b="0" dirty="0">
                <a:solidFill>
                  <a:schemeClr val="accent6">
                    <a:lumMod val="50000"/>
                  </a:schemeClr>
                </a:solidFill>
              </a:rPr>
              <a:t>            FOREIGN KEY (supervisor)  REFERENCES empregado(matricula),</a:t>
            </a:r>
          </a:p>
          <a:p>
            <a:pPr marL="0" lvl="2">
              <a:defRPr/>
            </a:pPr>
            <a:r>
              <a:rPr lang="pt-BR" sz="1800" b="0" dirty="0">
                <a:solidFill>
                  <a:schemeClr val="accent6">
                    <a:lumMod val="50000"/>
                  </a:schemeClr>
                </a:solidFill>
              </a:rPr>
              <a:t>            FOREIGN KEY (depto)  REFERENCES  departamento(</a:t>
            </a:r>
            <a:r>
              <a:rPr lang="pt-BR" sz="1800" b="0" dirty="0" err="1">
                <a:solidFill>
                  <a:schemeClr val="accent6">
                    <a:lumMod val="50000"/>
                  </a:schemeClr>
                </a:solidFill>
              </a:rPr>
              <a:t>codDep</a:t>
            </a:r>
            <a:r>
              <a:rPr lang="pt-BR" sz="1800" b="0" dirty="0">
                <a:solidFill>
                  <a:schemeClr val="accent6">
                    <a:lumMod val="50000"/>
                  </a:schemeClr>
                </a:solidFill>
              </a:rPr>
              <a:t>)</a:t>
            </a:r>
          </a:p>
          <a:p>
            <a:pPr marL="0" lvl="2">
              <a:defRPr/>
            </a:pPr>
            <a:r>
              <a:rPr lang="pt-BR" sz="1800" b="0" dirty="0">
                <a:solidFill>
                  <a:schemeClr val="accent6">
                    <a:lumMod val="50000"/>
                  </a:schemeClr>
                </a:solidFill>
              </a:rPr>
              <a:t>)</a:t>
            </a:r>
          </a:p>
          <a:p>
            <a:pPr marL="0" lvl="2">
              <a:defRPr/>
            </a:pPr>
            <a:endParaRPr lang="pt-BR" sz="5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B16875E-3986-414C-4C91-ABEE0CE19A72}"/>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211971" name="Rectangle 3">
            <a:extLst>
              <a:ext uri="{FF2B5EF4-FFF2-40B4-BE49-F238E27FC236}">
                <a16:creationId xmlns:a16="http://schemas.microsoft.com/office/drawing/2014/main" id="{024A9169-F0C4-4907-A0AB-DB181B6C21F7}"/>
              </a:ext>
            </a:extLst>
          </p:cNvPr>
          <p:cNvSpPr>
            <a:spLocks noGrp="1" noChangeArrowheads="1"/>
          </p:cNvSpPr>
          <p:nvPr>
            <p:ph idx="1"/>
          </p:nvPr>
        </p:nvSpPr>
        <p:spPr>
          <a:xfrm>
            <a:off x="785813" y="1500188"/>
            <a:ext cx="7391400" cy="4648200"/>
          </a:xfrm>
        </p:spPr>
        <p:txBody>
          <a:bodyPr>
            <a:normAutofit fontScale="92500" lnSpcReduction="20000"/>
          </a:bodyPr>
          <a:lstStyle/>
          <a:p>
            <a:pPr marL="923544" lvl="2" indent="-219456" algn="just" eaLnBrk="1" fontAlgn="auto" hangingPunct="1">
              <a:spcAft>
                <a:spcPts val="0"/>
              </a:spcAft>
              <a:buFont typeface="Symbol" pitchFamily="18" charset="2"/>
              <a:buChar char="·"/>
              <a:defRPr/>
            </a:pPr>
            <a:r>
              <a:rPr lang="pt-BR" dirty="0"/>
              <a:t>O modelo relacional encontra-se padronizado pela indústria de informática. Ele é chamado de </a:t>
            </a:r>
            <a:r>
              <a:rPr lang="pt-BR" i="1" dirty="0"/>
              <a:t>padrão SQL</a:t>
            </a:r>
            <a:r>
              <a:rPr lang="pt-BR" dirty="0"/>
              <a:t> (</a:t>
            </a:r>
            <a:r>
              <a:rPr lang="pt-BR" u="sng" dirty="0" err="1"/>
              <a:t>S</a:t>
            </a:r>
            <a:r>
              <a:rPr lang="pt-BR" dirty="0" err="1"/>
              <a:t>tructured</a:t>
            </a:r>
            <a:r>
              <a:rPr lang="pt-BR" dirty="0"/>
              <a:t> </a:t>
            </a:r>
            <a:r>
              <a:rPr lang="pt-BR" u="sng" dirty="0" err="1"/>
              <a:t>Q</a:t>
            </a:r>
            <a:r>
              <a:rPr lang="pt-BR" dirty="0" err="1"/>
              <a:t>uery</a:t>
            </a:r>
            <a:r>
              <a:rPr lang="pt-BR" dirty="0"/>
              <a:t> </a:t>
            </a:r>
            <a:r>
              <a:rPr lang="pt-BR" u="sng" dirty="0" err="1"/>
              <a:t>L</a:t>
            </a:r>
            <a:r>
              <a:rPr lang="pt-BR" dirty="0" err="1"/>
              <a:t>anguage</a:t>
            </a:r>
            <a:r>
              <a:rPr lang="pt-BR" dirty="0"/>
              <a:t>). </a:t>
            </a:r>
          </a:p>
          <a:p>
            <a:pPr marL="923544" lvl="2" indent="-219456" algn="just" eaLnBrk="1" fontAlgn="auto" hangingPunct="1">
              <a:spcAft>
                <a:spcPts val="0"/>
              </a:spcAft>
              <a:buFont typeface="Symbol" pitchFamily="18" charset="2"/>
              <a:buChar char="·"/>
              <a:defRPr/>
            </a:pPr>
            <a:r>
              <a:rPr lang="pt-BR" dirty="0"/>
              <a:t>O padrão SQL define precisamente uma </a:t>
            </a:r>
            <a:r>
              <a:rPr lang="pt-BR" i="1" dirty="0"/>
              <a:t>interface SQL</a:t>
            </a:r>
            <a:r>
              <a:rPr lang="pt-BR" dirty="0"/>
              <a:t> para a definição de tabelas, para as operações sobre as mesmas (seleção, projeção, junção, e outras) e para a definição de regras de integridade de bancos de dados. </a:t>
            </a:r>
          </a:p>
          <a:p>
            <a:pPr marL="923544" lvl="2" indent="-219456" algn="just" eaLnBrk="1" fontAlgn="auto" hangingPunct="1">
              <a:spcAft>
                <a:spcPts val="0"/>
              </a:spcAft>
              <a:buFont typeface="Symbol" pitchFamily="18" charset="2"/>
              <a:buChar char="·"/>
              <a:defRPr/>
            </a:pPr>
            <a:r>
              <a:rPr lang="pt-BR" dirty="0"/>
              <a:t>A interface SQL é, portanto, implementada em </a:t>
            </a:r>
            <a:r>
              <a:rPr lang="pt-BR" i="1" dirty="0"/>
              <a:t>todos</a:t>
            </a:r>
            <a:r>
              <a:rPr lang="pt-BR" dirty="0"/>
              <a:t> os sistemas de bancos de dados relacionais existentes.</a:t>
            </a:r>
          </a:p>
          <a:p>
            <a:pPr marL="923544" lvl="2" indent="-219456" algn="just" eaLnBrk="1" fontAlgn="auto" hangingPunct="1">
              <a:spcAft>
                <a:spcPts val="0"/>
              </a:spcAft>
              <a:buFont typeface="Symbol" pitchFamily="18" charset="2"/>
              <a:buChar char="·"/>
              <a:defRPr/>
            </a:pPr>
            <a:r>
              <a:rPr lang="pt-BR" dirty="0"/>
              <a:t>Por quê a indústria tem interesse em padronizar os sistemas de bancos de dados? A razão é muito simples: a existência de padrões facilita a interoperabilidade (comunicação entre máquinas, entre programas). </a:t>
            </a:r>
          </a:p>
          <a:p>
            <a:pPr marL="365760" indent="-256032" eaLnBrk="1" fontAlgn="auto" hangingPunct="1">
              <a:spcAft>
                <a:spcPts val="0"/>
              </a:spcAft>
              <a:buClr>
                <a:schemeClr val="accent3"/>
              </a:buClr>
              <a:buFont typeface="Georgia"/>
              <a:buChar cha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D5A5823-70B8-F74C-FF45-ACF46266AB91}"/>
              </a:ext>
            </a:extLst>
          </p:cNvPr>
          <p:cNvSpPr>
            <a:spLocks noGrp="1"/>
          </p:cNvSpPr>
          <p:nvPr>
            <p:ph type="title"/>
          </p:nvPr>
        </p:nvSpPr>
        <p:spPr>
          <a:xfrm>
            <a:off x="428625" y="500063"/>
            <a:ext cx="8229600" cy="1069975"/>
          </a:xfrm>
        </p:spPr>
        <p:txBody>
          <a:bodyPr/>
          <a:lstStyle/>
          <a:p>
            <a:pPr eaLnBrk="1" hangingPunct="1"/>
            <a:r>
              <a:rPr lang="en-US" altLang="pt-BR"/>
              <a:t>4.2 SQL - DDL</a:t>
            </a:r>
          </a:p>
        </p:txBody>
      </p:sp>
      <p:sp>
        <p:nvSpPr>
          <p:cNvPr id="4" name="CaixaDeTexto 3">
            <a:extLst>
              <a:ext uri="{FF2B5EF4-FFF2-40B4-BE49-F238E27FC236}">
                <a16:creationId xmlns:a16="http://schemas.microsoft.com/office/drawing/2014/main" id="{8722797E-5074-4845-899E-88FF66FE4D19}"/>
              </a:ext>
            </a:extLst>
          </p:cNvPr>
          <p:cNvSpPr txBox="1"/>
          <p:nvPr/>
        </p:nvSpPr>
        <p:spPr>
          <a:xfrm>
            <a:off x="1285875" y="1571625"/>
            <a:ext cx="6858000" cy="3478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CREATE TABLE departamento</a:t>
            </a:r>
          </a:p>
          <a:p>
            <a:pPr marL="0" lvl="2">
              <a:defRPr/>
            </a:pPr>
            <a:r>
              <a:rPr lang="pt-BR" sz="2200" b="0" dirty="0">
                <a:solidFill>
                  <a:schemeClr val="accent6">
                    <a:lumMod val="50000"/>
                  </a:schemeClr>
                </a:solidFill>
              </a:rPr>
              <a:t>(	</a:t>
            </a:r>
            <a:r>
              <a:rPr lang="pt-BR" sz="2200" b="0" dirty="0" err="1">
                <a:solidFill>
                  <a:schemeClr val="accent6">
                    <a:lumMod val="50000"/>
                  </a:schemeClr>
                </a:solidFill>
              </a:rPr>
              <a:t>nomeDep</a:t>
            </a:r>
            <a:r>
              <a:rPr lang="pt-BR" sz="2200" b="0" dirty="0">
                <a:solidFill>
                  <a:schemeClr val="accent6">
                    <a:lumMod val="50000"/>
                  </a:schemeClr>
                </a:solidFill>
              </a:rPr>
              <a:t>	VARCHAR(15)	NOT   NULL,</a:t>
            </a:r>
          </a:p>
          <a:p>
            <a:pPr marL="0" lvl="2">
              <a:defRPr/>
            </a:pPr>
            <a:r>
              <a:rPr lang="pt-BR" sz="2200" b="0" dirty="0">
                <a:solidFill>
                  <a:schemeClr val="accent6">
                    <a:lumMod val="50000"/>
                  </a:schemeClr>
                </a:solidFill>
              </a:rPr>
              <a:t>	</a:t>
            </a:r>
            <a:r>
              <a:rPr lang="pt-BR" sz="2200" b="0" dirty="0" err="1">
                <a:solidFill>
                  <a:schemeClr val="accent6">
                    <a:lumMod val="50000"/>
                  </a:schemeClr>
                </a:solidFill>
              </a:rPr>
              <a:t>codDep</a:t>
            </a:r>
            <a:r>
              <a:rPr lang="pt-BR" sz="2200" b="0" dirty="0">
                <a:solidFill>
                  <a:schemeClr val="accent6">
                    <a:lumMod val="50000"/>
                  </a:schemeClr>
                </a:solidFill>
              </a:rPr>
              <a:t>		INT,</a:t>
            </a:r>
          </a:p>
          <a:p>
            <a:pPr marL="0" lvl="2">
              <a:defRPr/>
            </a:pPr>
            <a:r>
              <a:rPr lang="pt-BR" sz="2200" b="0" dirty="0">
                <a:solidFill>
                  <a:schemeClr val="accent6">
                    <a:lumMod val="50000"/>
                  </a:schemeClr>
                </a:solidFill>
              </a:rPr>
              <a:t>	gerente		CHAR(9)	NOT NULL,</a:t>
            </a:r>
          </a:p>
          <a:p>
            <a:pPr marL="0" lvl="2">
              <a:defRPr/>
            </a:pPr>
            <a:r>
              <a:rPr lang="pt-BR" sz="2200" b="0" dirty="0">
                <a:solidFill>
                  <a:schemeClr val="accent6">
                    <a:lumMod val="50000"/>
                  </a:schemeClr>
                </a:solidFill>
              </a:rPr>
              <a:t>	</a:t>
            </a:r>
            <a:r>
              <a:rPr lang="pt-BR" sz="2200" b="0" dirty="0" err="1">
                <a:solidFill>
                  <a:schemeClr val="accent6">
                    <a:lumMod val="50000"/>
                  </a:schemeClr>
                </a:solidFill>
              </a:rPr>
              <a:t>dataInicioGer</a:t>
            </a:r>
            <a:r>
              <a:rPr lang="pt-BR" sz="2200" b="0" dirty="0">
                <a:solidFill>
                  <a:schemeClr val="accent6">
                    <a:lumMod val="50000"/>
                  </a:schemeClr>
                </a:solidFill>
              </a:rPr>
              <a:t>	DATE,</a:t>
            </a:r>
          </a:p>
          <a:p>
            <a:pPr marL="0" lvl="2">
              <a:defRPr/>
            </a:pPr>
            <a:r>
              <a:rPr lang="pt-BR" sz="2200" b="0" dirty="0">
                <a:solidFill>
                  <a:schemeClr val="accent6">
                    <a:lumMod val="50000"/>
                  </a:schemeClr>
                </a:solidFill>
              </a:rPr>
              <a:t>	PRIMARY KEY(</a:t>
            </a:r>
            <a:r>
              <a:rPr lang="pt-BR" sz="2200" b="0" dirty="0" err="1">
                <a:solidFill>
                  <a:schemeClr val="accent6">
                    <a:lumMod val="50000"/>
                  </a:schemeClr>
                </a:solidFill>
              </a:rPr>
              <a:t>codDep</a:t>
            </a:r>
            <a:r>
              <a:rPr lang="pt-BR" sz="2200" b="0" dirty="0">
                <a:solidFill>
                  <a:schemeClr val="accent6">
                    <a:lumMod val="50000"/>
                  </a:schemeClr>
                </a:solidFill>
              </a:rPr>
              <a:t>),</a:t>
            </a:r>
          </a:p>
          <a:p>
            <a:pPr marL="0" lvl="2">
              <a:defRPr/>
            </a:pPr>
            <a:r>
              <a:rPr lang="pt-BR" sz="2200" b="0" dirty="0">
                <a:solidFill>
                  <a:schemeClr val="accent6">
                    <a:lumMod val="50000"/>
                  </a:schemeClr>
                </a:solidFill>
              </a:rPr>
              <a:t>	UNIQUE (</a:t>
            </a:r>
            <a:r>
              <a:rPr lang="pt-BR" sz="2200" b="0" dirty="0" err="1">
                <a:solidFill>
                  <a:schemeClr val="accent6">
                    <a:lumMod val="50000"/>
                  </a:schemeClr>
                </a:solidFill>
              </a:rPr>
              <a:t>nomeDep</a:t>
            </a:r>
            <a:r>
              <a:rPr lang="pt-BR" sz="2200" b="0" dirty="0">
                <a:solidFill>
                  <a:schemeClr val="accent6">
                    <a:lumMod val="50000"/>
                  </a:schemeClr>
                </a:solidFill>
              </a:rPr>
              <a:t>),</a:t>
            </a:r>
          </a:p>
          <a:p>
            <a:pPr marL="0" lvl="2">
              <a:defRPr/>
            </a:pPr>
            <a:r>
              <a:rPr lang="pt-BR" sz="2200" b="0" dirty="0">
                <a:solidFill>
                  <a:schemeClr val="accent6">
                    <a:lumMod val="50000"/>
                  </a:schemeClr>
                </a:solidFill>
              </a:rPr>
              <a:t>	FOREIGN KEY (gerente) REFERENCES </a:t>
            </a:r>
          </a:p>
          <a:p>
            <a:pPr marL="0" lvl="2">
              <a:defRPr/>
            </a:pPr>
            <a:r>
              <a:rPr lang="pt-BR" sz="2200" b="0" dirty="0">
                <a:solidFill>
                  <a:schemeClr val="accent6">
                    <a:lumMod val="50000"/>
                  </a:schemeClr>
                </a:solidFill>
              </a:rPr>
              <a:t>		empregado(matricula)</a:t>
            </a:r>
          </a:p>
          <a:p>
            <a:pPr marL="0" lvl="2">
              <a:defRPr/>
            </a:pPr>
            <a:r>
              <a:rPr lang="pt-BR" sz="2200" b="0" dirty="0">
                <a:solidFill>
                  <a:schemeClr val="accent6">
                    <a:lumMod val="50000"/>
                  </a:schemeClr>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4A30FB5E-2000-4783-74E3-BEB4F8280211}"/>
              </a:ext>
            </a:extLst>
          </p:cNvPr>
          <p:cNvSpPr>
            <a:spLocks noGrp="1"/>
          </p:cNvSpPr>
          <p:nvPr>
            <p:ph type="title"/>
          </p:nvPr>
        </p:nvSpPr>
        <p:spPr>
          <a:xfrm>
            <a:off x="500063" y="500063"/>
            <a:ext cx="8229600" cy="1066800"/>
          </a:xfrm>
        </p:spPr>
        <p:txBody>
          <a:bodyPr/>
          <a:lstStyle/>
          <a:p>
            <a:pPr eaLnBrk="1" hangingPunct="1"/>
            <a:r>
              <a:rPr lang="pt-BR" altLang="pt-BR"/>
              <a:t>4.2 SQL DDL</a:t>
            </a:r>
          </a:p>
        </p:txBody>
      </p:sp>
      <p:sp>
        <p:nvSpPr>
          <p:cNvPr id="25603" name="Rectangle 1027">
            <a:extLst>
              <a:ext uri="{FF2B5EF4-FFF2-40B4-BE49-F238E27FC236}">
                <a16:creationId xmlns:a16="http://schemas.microsoft.com/office/drawing/2014/main" id="{7B2A1E6E-2A3E-294B-2AF1-AEED0E009719}"/>
              </a:ext>
            </a:extLst>
          </p:cNvPr>
          <p:cNvSpPr>
            <a:spLocks noGrp="1"/>
          </p:cNvSpPr>
          <p:nvPr>
            <p:ph idx="1"/>
          </p:nvPr>
        </p:nvSpPr>
        <p:spPr>
          <a:xfrm>
            <a:off x="928688" y="1357313"/>
            <a:ext cx="7391400" cy="2090737"/>
          </a:xfrm>
        </p:spPr>
        <p:txBody>
          <a:bodyPr/>
          <a:lstStyle/>
          <a:p>
            <a:pPr eaLnBrk="1" hangingPunct="1"/>
            <a:r>
              <a:rPr lang="pt-BR" altLang="pt-BR" sz="2400">
                <a:solidFill>
                  <a:schemeClr val="accent1"/>
                </a:solidFill>
              </a:rPr>
              <a:t>Problema no exemplo anterior: </a:t>
            </a:r>
          </a:p>
          <a:p>
            <a:pPr lvl="1" eaLnBrk="1" hangingPunct="1"/>
            <a:r>
              <a:rPr lang="pt-BR" altLang="pt-BR" sz="2200">
                <a:solidFill>
                  <a:schemeClr val="accent1"/>
                </a:solidFill>
              </a:rPr>
              <a:t>como criar as tabelas que dependem uma das outras?</a:t>
            </a:r>
          </a:p>
          <a:p>
            <a:pPr eaLnBrk="1" hangingPunct="1"/>
            <a:endParaRPr lang="pt-BR" altLang="pt-BR" sz="2400">
              <a:solidFill>
                <a:schemeClr val="accent1"/>
              </a:solidFill>
            </a:endParaRPr>
          </a:p>
          <a:p>
            <a:pPr eaLnBrk="1" hangingPunct="1"/>
            <a:r>
              <a:rPr lang="pt-BR" altLang="pt-BR" sz="2400">
                <a:solidFill>
                  <a:schemeClr val="accent1"/>
                </a:solidFill>
              </a:rPr>
              <a:t>Ex. Ovo ou galinha</a:t>
            </a:r>
          </a:p>
        </p:txBody>
      </p:sp>
      <p:sp>
        <p:nvSpPr>
          <p:cNvPr id="5" name="CaixaDeTexto 4">
            <a:extLst>
              <a:ext uri="{FF2B5EF4-FFF2-40B4-BE49-F238E27FC236}">
                <a16:creationId xmlns:a16="http://schemas.microsoft.com/office/drawing/2014/main" id="{0E8B3040-AA3D-47F9-8A31-8B9EB186F372}"/>
              </a:ext>
            </a:extLst>
          </p:cNvPr>
          <p:cNvSpPr txBox="1"/>
          <p:nvPr/>
        </p:nvSpPr>
        <p:spPr>
          <a:xfrm>
            <a:off x="1571625" y="3357563"/>
            <a:ext cx="5572125" cy="2462212"/>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CREATE TABLE chicken </a:t>
            </a:r>
          </a:p>
          <a:p>
            <a:pPr marL="0" lvl="2">
              <a:defRPr/>
            </a:pPr>
            <a:r>
              <a:rPr lang="en-US" sz="2200" b="0" dirty="0">
                <a:solidFill>
                  <a:schemeClr val="accent6">
                    <a:lumMod val="50000"/>
                  </a:schemeClr>
                </a:solidFill>
              </a:rPr>
              <a:t>(</a:t>
            </a:r>
            <a:r>
              <a:rPr lang="en-US" sz="2200" b="0" dirty="0" err="1">
                <a:solidFill>
                  <a:schemeClr val="accent6">
                    <a:lumMod val="50000"/>
                  </a:schemeClr>
                </a:solidFill>
              </a:rPr>
              <a:t>cID</a:t>
            </a:r>
            <a:r>
              <a:rPr lang="en-US" sz="2200" b="0" dirty="0">
                <a:solidFill>
                  <a:schemeClr val="accent6">
                    <a:lumMod val="50000"/>
                  </a:schemeClr>
                </a:solidFill>
              </a:rPr>
              <a:t> INT PRIMARY KEY,         </a:t>
            </a:r>
          </a:p>
          <a:p>
            <a:pPr marL="0" lvl="2">
              <a:defRPr/>
            </a:pPr>
            <a:r>
              <a:rPr lang="en-US" sz="2200" b="0" dirty="0">
                <a:solidFill>
                  <a:schemeClr val="accent6">
                    <a:lumMod val="50000"/>
                  </a:schemeClr>
                </a:solidFill>
              </a:rPr>
              <a:t> </a:t>
            </a:r>
            <a:r>
              <a:rPr lang="en-US" sz="2200" b="0" dirty="0" err="1">
                <a:solidFill>
                  <a:schemeClr val="accent6">
                    <a:lumMod val="50000"/>
                  </a:schemeClr>
                </a:solidFill>
              </a:rPr>
              <a:t>eID</a:t>
            </a:r>
            <a:r>
              <a:rPr lang="en-US" sz="2200" b="0" dirty="0">
                <a:solidFill>
                  <a:schemeClr val="accent6">
                    <a:lumMod val="50000"/>
                  </a:schemeClr>
                </a:solidFill>
              </a:rPr>
              <a:t> INT REFERENCES egg(</a:t>
            </a:r>
            <a:r>
              <a:rPr lang="en-US" sz="2200" b="0" dirty="0" err="1">
                <a:solidFill>
                  <a:schemeClr val="accent6">
                    <a:lumMod val="50000"/>
                  </a:schemeClr>
                </a:solidFill>
              </a:rPr>
              <a:t>eID</a:t>
            </a:r>
            <a:r>
              <a:rPr lang="en-US" sz="2200" b="0" dirty="0">
                <a:solidFill>
                  <a:schemeClr val="accent6">
                    <a:lumMod val="50000"/>
                  </a:schemeClr>
                </a:solidFill>
              </a:rPr>
              <a:t>)); </a:t>
            </a:r>
          </a:p>
          <a:p>
            <a:pPr marL="0" lvl="2">
              <a:defRPr/>
            </a:pPr>
            <a:endParaRPr lang="en-US" sz="2200" b="0" dirty="0">
              <a:solidFill>
                <a:schemeClr val="accent6">
                  <a:lumMod val="50000"/>
                </a:schemeClr>
              </a:solidFill>
            </a:endParaRPr>
          </a:p>
          <a:p>
            <a:pPr marL="0" lvl="2">
              <a:defRPr/>
            </a:pPr>
            <a:r>
              <a:rPr lang="en-US" sz="2200" b="0" dirty="0">
                <a:solidFill>
                  <a:schemeClr val="accent6">
                    <a:lumMod val="50000"/>
                  </a:schemeClr>
                </a:solidFill>
              </a:rPr>
              <a:t>CREATE TABLE egg</a:t>
            </a:r>
          </a:p>
          <a:p>
            <a:pPr marL="0" lvl="2">
              <a:defRPr/>
            </a:pPr>
            <a:r>
              <a:rPr lang="en-US" sz="2200" b="0" dirty="0">
                <a:solidFill>
                  <a:schemeClr val="accent6">
                    <a:lumMod val="50000"/>
                  </a:schemeClr>
                </a:solidFill>
              </a:rPr>
              <a:t>(</a:t>
            </a:r>
            <a:r>
              <a:rPr lang="en-US" sz="2200" b="0" dirty="0" err="1">
                <a:solidFill>
                  <a:schemeClr val="accent6">
                    <a:lumMod val="50000"/>
                  </a:schemeClr>
                </a:solidFill>
              </a:rPr>
              <a:t>eID</a:t>
            </a:r>
            <a:r>
              <a:rPr lang="en-US" sz="2200" b="0" dirty="0">
                <a:solidFill>
                  <a:schemeClr val="accent6">
                    <a:lumMod val="50000"/>
                  </a:schemeClr>
                </a:solidFill>
              </a:rPr>
              <a:t> INT PRIMARY KEY,            </a:t>
            </a:r>
          </a:p>
          <a:p>
            <a:pPr marL="0" lvl="2">
              <a:defRPr/>
            </a:pPr>
            <a:r>
              <a:rPr lang="en-US" sz="2200" b="0" dirty="0">
                <a:solidFill>
                  <a:schemeClr val="accent6">
                    <a:lumMod val="50000"/>
                  </a:schemeClr>
                </a:solidFill>
              </a:rPr>
              <a:t>      </a:t>
            </a:r>
            <a:r>
              <a:rPr lang="en-US" sz="2200" b="0" dirty="0" err="1">
                <a:solidFill>
                  <a:schemeClr val="accent6">
                    <a:lumMod val="50000"/>
                  </a:schemeClr>
                </a:solidFill>
              </a:rPr>
              <a:t>cID</a:t>
            </a:r>
            <a:r>
              <a:rPr lang="en-US" sz="2200" b="0" dirty="0">
                <a:solidFill>
                  <a:schemeClr val="accent6">
                    <a:lumMod val="50000"/>
                  </a:schemeClr>
                </a:solidFill>
              </a:rPr>
              <a:t> INT REFERENCES chicken(</a:t>
            </a:r>
            <a:r>
              <a:rPr lang="en-US" sz="2200" b="0" dirty="0" err="1">
                <a:solidFill>
                  <a:schemeClr val="accent6">
                    <a:lumMod val="50000"/>
                  </a:schemeClr>
                </a:solidFill>
              </a:rPr>
              <a:t>cID</a:t>
            </a:r>
            <a:r>
              <a:rPr lang="en-US" sz="2200" b="0" dirty="0">
                <a:solidFill>
                  <a:schemeClr val="accent6">
                    <a:lumMod val="50000"/>
                  </a:schemeClr>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1A341FE1-A4E7-F687-5262-9A8C1A8AF4DC}"/>
              </a:ext>
            </a:extLst>
          </p:cNvPr>
          <p:cNvSpPr>
            <a:spLocks noGrp="1"/>
          </p:cNvSpPr>
          <p:nvPr>
            <p:ph type="title"/>
          </p:nvPr>
        </p:nvSpPr>
        <p:spPr>
          <a:xfrm>
            <a:off x="500063" y="500063"/>
            <a:ext cx="8229600" cy="1066800"/>
          </a:xfrm>
        </p:spPr>
        <p:txBody>
          <a:bodyPr/>
          <a:lstStyle/>
          <a:p>
            <a:pPr eaLnBrk="1" hangingPunct="1"/>
            <a:r>
              <a:rPr lang="pt-BR" altLang="pt-BR"/>
              <a:t>4.2 SQL DDL</a:t>
            </a:r>
          </a:p>
        </p:txBody>
      </p:sp>
      <p:sp>
        <p:nvSpPr>
          <p:cNvPr id="26627" name="Rectangle 1027">
            <a:extLst>
              <a:ext uri="{FF2B5EF4-FFF2-40B4-BE49-F238E27FC236}">
                <a16:creationId xmlns:a16="http://schemas.microsoft.com/office/drawing/2014/main" id="{FE4016D5-C506-A3A9-38C8-45DDC591E64E}"/>
              </a:ext>
            </a:extLst>
          </p:cNvPr>
          <p:cNvSpPr>
            <a:spLocks noGrp="1"/>
          </p:cNvSpPr>
          <p:nvPr>
            <p:ph idx="1"/>
          </p:nvPr>
        </p:nvSpPr>
        <p:spPr>
          <a:xfrm>
            <a:off x="785813" y="1571625"/>
            <a:ext cx="7391400" cy="661988"/>
          </a:xfrm>
        </p:spPr>
        <p:txBody>
          <a:bodyPr/>
          <a:lstStyle/>
          <a:p>
            <a:pPr eaLnBrk="1" hangingPunct="1"/>
            <a:r>
              <a:rPr lang="pt-BR" altLang="pt-BR">
                <a:solidFill>
                  <a:schemeClr val="accent1"/>
                </a:solidFill>
              </a:rPr>
              <a:t>Solução no Oracle:</a:t>
            </a:r>
          </a:p>
        </p:txBody>
      </p:sp>
      <p:sp>
        <p:nvSpPr>
          <p:cNvPr id="5" name="CaixaDeTexto 4">
            <a:extLst>
              <a:ext uri="{FF2B5EF4-FFF2-40B4-BE49-F238E27FC236}">
                <a16:creationId xmlns:a16="http://schemas.microsoft.com/office/drawing/2014/main" id="{C89809C8-F1AD-44AF-ACAF-046F88E56DBD}"/>
              </a:ext>
            </a:extLst>
          </p:cNvPr>
          <p:cNvSpPr txBox="1"/>
          <p:nvPr/>
        </p:nvSpPr>
        <p:spPr>
          <a:xfrm>
            <a:off x="785813" y="2357438"/>
            <a:ext cx="7429500" cy="3478212"/>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CREATE TABLE chicken</a:t>
            </a:r>
          </a:p>
          <a:p>
            <a:pPr marL="0" lvl="2">
              <a:defRPr/>
            </a:pPr>
            <a:r>
              <a:rPr lang="en-US" sz="2000" b="0" dirty="0">
                <a:solidFill>
                  <a:schemeClr val="accent6">
                    <a:lumMod val="50000"/>
                  </a:schemeClr>
                </a:solidFill>
              </a:rPr>
              <a:t>(</a:t>
            </a:r>
            <a:r>
              <a:rPr lang="en-US" sz="2000" b="0" dirty="0" err="1">
                <a:solidFill>
                  <a:schemeClr val="accent6">
                    <a:lumMod val="50000"/>
                  </a:schemeClr>
                </a:solidFill>
              </a:rPr>
              <a:t>cID</a:t>
            </a:r>
            <a:r>
              <a:rPr lang="en-US" sz="2000" b="0" dirty="0">
                <a:solidFill>
                  <a:schemeClr val="accent6">
                    <a:lumMod val="50000"/>
                  </a:schemeClr>
                </a:solidFill>
              </a:rPr>
              <a:t> INT PRIMARY KEY,   </a:t>
            </a:r>
            <a:r>
              <a:rPr lang="en-US" sz="2000" b="0" dirty="0" err="1">
                <a:solidFill>
                  <a:schemeClr val="accent6">
                    <a:lumMod val="50000"/>
                  </a:schemeClr>
                </a:solidFill>
              </a:rPr>
              <a:t>eID</a:t>
            </a:r>
            <a:r>
              <a:rPr lang="en-US" sz="2000" b="0" dirty="0">
                <a:solidFill>
                  <a:schemeClr val="accent6">
                    <a:lumMod val="50000"/>
                  </a:schemeClr>
                </a:solidFill>
              </a:rPr>
              <a:t> INT); </a:t>
            </a:r>
          </a:p>
          <a:p>
            <a:pPr marL="0" lvl="2">
              <a:defRPr/>
            </a:pPr>
            <a:endParaRPr lang="en-US" sz="2000" b="0" dirty="0">
              <a:solidFill>
                <a:schemeClr val="accent6">
                  <a:lumMod val="50000"/>
                </a:schemeClr>
              </a:solidFill>
            </a:endParaRPr>
          </a:p>
          <a:p>
            <a:pPr marL="0" lvl="2">
              <a:defRPr/>
            </a:pPr>
            <a:r>
              <a:rPr lang="en-US" sz="2000" b="0" dirty="0">
                <a:solidFill>
                  <a:schemeClr val="accent6">
                    <a:lumMod val="50000"/>
                  </a:schemeClr>
                </a:solidFill>
              </a:rPr>
              <a:t>CREATE TABLE egg</a:t>
            </a:r>
          </a:p>
          <a:p>
            <a:pPr marL="0" lvl="2">
              <a:defRPr/>
            </a:pPr>
            <a:r>
              <a:rPr lang="en-US" sz="2000" b="0" dirty="0">
                <a:solidFill>
                  <a:schemeClr val="accent6">
                    <a:lumMod val="50000"/>
                  </a:schemeClr>
                </a:solidFill>
              </a:rPr>
              <a:t>(</a:t>
            </a:r>
            <a:r>
              <a:rPr lang="en-US" sz="2000" b="0" dirty="0" err="1">
                <a:solidFill>
                  <a:schemeClr val="accent6">
                    <a:lumMod val="50000"/>
                  </a:schemeClr>
                </a:solidFill>
              </a:rPr>
              <a:t>eID</a:t>
            </a:r>
            <a:r>
              <a:rPr lang="en-US" sz="2000" b="0" dirty="0">
                <a:solidFill>
                  <a:schemeClr val="accent6">
                    <a:lumMod val="50000"/>
                  </a:schemeClr>
                </a:solidFill>
              </a:rPr>
              <a:t> INT PRIMARY KEY,  </a:t>
            </a:r>
            <a:r>
              <a:rPr lang="en-US" sz="2000" b="0" dirty="0" err="1">
                <a:solidFill>
                  <a:schemeClr val="accent6">
                    <a:lumMod val="50000"/>
                  </a:schemeClr>
                </a:solidFill>
              </a:rPr>
              <a:t>cID</a:t>
            </a:r>
            <a:r>
              <a:rPr lang="en-US" sz="2000" b="0" dirty="0">
                <a:solidFill>
                  <a:schemeClr val="accent6">
                    <a:lumMod val="50000"/>
                  </a:schemeClr>
                </a:solidFill>
              </a:rPr>
              <a:t> INT);</a:t>
            </a:r>
          </a:p>
          <a:p>
            <a:pPr marL="0" lvl="2">
              <a:defRPr/>
            </a:pPr>
            <a:endParaRPr lang="en-US" sz="2000" b="0" dirty="0">
              <a:solidFill>
                <a:schemeClr val="accent6">
                  <a:lumMod val="50000"/>
                </a:schemeClr>
              </a:solidFill>
            </a:endParaRPr>
          </a:p>
          <a:p>
            <a:pPr marL="0" lvl="2">
              <a:defRPr/>
            </a:pPr>
            <a:r>
              <a:rPr lang="en-US" sz="2000" b="0" dirty="0">
                <a:solidFill>
                  <a:schemeClr val="accent6">
                    <a:lumMod val="50000"/>
                  </a:schemeClr>
                </a:solidFill>
              </a:rPr>
              <a:t>ALTER TABLE chicken ADD CONSTRAINT </a:t>
            </a:r>
            <a:r>
              <a:rPr lang="en-US" sz="2000" b="0" dirty="0" err="1">
                <a:solidFill>
                  <a:schemeClr val="accent6">
                    <a:lumMod val="50000"/>
                  </a:schemeClr>
                </a:solidFill>
              </a:rPr>
              <a:t>chickenREFegg</a:t>
            </a:r>
            <a:r>
              <a:rPr lang="en-US" sz="2000" b="0" dirty="0">
                <a:solidFill>
                  <a:schemeClr val="accent6">
                    <a:lumMod val="50000"/>
                  </a:schemeClr>
                </a:solidFill>
              </a:rPr>
              <a:t>     </a:t>
            </a:r>
          </a:p>
          <a:p>
            <a:pPr marL="0" lvl="2">
              <a:defRPr/>
            </a:pPr>
            <a:r>
              <a:rPr lang="en-US" sz="2000" b="0" dirty="0">
                <a:solidFill>
                  <a:schemeClr val="accent6">
                    <a:lumMod val="50000"/>
                  </a:schemeClr>
                </a:solidFill>
              </a:rPr>
              <a:t>	FOREIGN KEY (</a:t>
            </a:r>
            <a:r>
              <a:rPr lang="en-US" sz="2000" b="0" dirty="0" err="1">
                <a:solidFill>
                  <a:schemeClr val="accent6">
                    <a:lumMod val="50000"/>
                  </a:schemeClr>
                </a:solidFill>
              </a:rPr>
              <a:t>eID</a:t>
            </a:r>
            <a:r>
              <a:rPr lang="en-US" sz="2000" b="0" dirty="0">
                <a:solidFill>
                  <a:schemeClr val="accent6">
                    <a:lumMod val="50000"/>
                  </a:schemeClr>
                </a:solidFill>
              </a:rPr>
              <a:t>) REFERENCES egg(</a:t>
            </a:r>
            <a:r>
              <a:rPr lang="en-US" sz="2000" b="0" dirty="0" err="1">
                <a:solidFill>
                  <a:schemeClr val="accent6">
                    <a:lumMod val="50000"/>
                  </a:schemeClr>
                </a:solidFill>
              </a:rPr>
              <a:t>eID</a:t>
            </a:r>
            <a:r>
              <a:rPr lang="en-US" sz="2000" b="0" dirty="0">
                <a:solidFill>
                  <a:schemeClr val="accent6">
                    <a:lumMod val="50000"/>
                  </a:schemeClr>
                </a:solidFill>
              </a:rPr>
              <a:t>); </a:t>
            </a:r>
          </a:p>
          <a:p>
            <a:pPr marL="0" lvl="2">
              <a:defRPr/>
            </a:pPr>
            <a:endParaRPr lang="en-US" sz="2000" b="0" dirty="0">
              <a:solidFill>
                <a:schemeClr val="accent6">
                  <a:lumMod val="50000"/>
                </a:schemeClr>
              </a:solidFill>
            </a:endParaRPr>
          </a:p>
          <a:p>
            <a:pPr marL="0" lvl="2">
              <a:defRPr/>
            </a:pPr>
            <a:r>
              <a:rPr lang="en-US" sz="2000" b="0" dirty="0">
                <a:solidFill>
                  <a:schemeClr val="accent6">
                    <a:lumMod val="50000"/>
                  </a:schemeClr>
                </a:solidFill>
              </a:rPr>
              <a:t>ALTER TABLE egg ADD CONSTRAINT </a:t>
            </a:r>
            <a:r>
              <a:rPr lang="en-US" sz="2000" b="0" dirty="0" err="1">
                <a:solidFill>
                  <a:schemeClr val="accent6">
                    <a:lumMod val="50000"/>
                  </a:schemeClr>
                </a:solidFill>
              </a:rPr>
              <a:t>eggREFchicken</a:t>
            </a:r>
            <a:r>
              <a:rPr lang="en-US" sz="2000" b="0" dirty="0">
                <a:solidFill>
                  <a:schemeClr val="accent6">
                    <a:lumMod val="50000"/>
                  </a:schemeClr>
                </a:solidFill>
              </a:rPr>
              <a:t>     </a:t>
            </a:r>
          </a:p>
          <a:p>
            <a:pPr marL="0" lvl="2">
              <a:defRPr/>
            </a:pPr>
            <a:r>
              <a:rPr lang="en-US" sz="2000" b="0" dirty="0">
                <a:solidFill>
                  <a:schemeClr val="accent6">
                    <a:lumMod val="50000"/>
                  </a:schemeClr>
                </a:solidFill>
              </a:rPr>
              <a:t>	FOREIGN KEY (</a:t>
            </a:r>
            <a:r>
              <a:rPr lang="en-US" sz="2000" b="0" dirty="0" err="1">
                <a:solidFill>
                  <a:schemeClr val="accent6">
                    <a:lumMod val="50000"/>
                  </a:schemeClr>
                </a:solidFill>
              </a:rPr>
              <a:t>cID</a:t>
            </a:r>
            <a:r>
              <a:rPr lang="en-US" sz="2000" b="0" dirty="0">
                <a:solidFill>
                  <a:schemeClr val="accent6">
                    <a:lumMod val="50000"/>
                  </a:schemeClr>
                </a:solidFill>
              </a:rPr>
              <a:t>) REFERENCES chicken(</a:t>
            </a:r>
            <a:r>
              <a:rPr lang="en-US" sz="2000" b="0" dirty="0" err="1">
                <a:solidFill>
                  <a:schemeClr val="accent6">
                    <a:lumMod val="50000"/>
                  </a:schemeClr>
                </a:solidFill>
              </a:rPr>
              <a:t>cID</a:t>
            </a:r>
            <a:r>
              <a:rPr lang="en-US" sz="2000" b="0" dirty="0">
                <a:solidFill>
                  <a:schemeClr val="accent6">
                    <a:lumMod val="50000"/>
                  </a:schemeClr>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E10AACE-3280-6B8B-AEF7-9AC3A579C649}"/>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27651" name="Rectangle 3">
            <a:extLst>
              <a:ext uri="{FF2B5EF4-FFF2-40B4-BE49-F238E27FC236}">
                <a16:creationId xmlns:a16="http://schemas.microsoft.com/office/drawing/2014/main" id="{926EDB39-1751-769C-05D5-8D3D65E4E6E5}"/>
              </a:ext>
            </a:extLst>
          </p:cNvPr>
          <p:cNvSpPr>
            <a:spLocks noGrp="1"/>
          </p:cNvSpPr>
          <p:nvPr>
            <p:ph idx="1"/>
          </p:nvPr>
        </p:nvSpPr>
        <p:spPr>
          <a:xfrm>
            <a:off x="428625" y="1714500"/>
            <a:ext cx="8229600" cy="4324350"/>
          </a:xfrm>
        </p:spPr>
        <p:txBody>
          <a:bodyPr/>
          <a:lstStyle/>
          <a:p>
            <a:pPr eaLnBrk="1" hangingPunct="1"/>
            <a:r>
              <a:rPr lang="pt-BR" altLang="pt-BR">
                <a:solidFill>
                  <a:schemeClr val="accent1"/>
                </a:solidFill>
              </a:rPr>
              <a:t>Exercício: Defina as tabelas abaixo usando SQL</a:t>
            </a:r>
            <a:r>
              <a:rPr lang="pt-BR" altLang="pt-BR"/>
              <a:t>			</a:t>
            </a:r>
          </a:p>
          <a:p>
            <a:pPr lvl="1" eaLnBrk="1" hangingPunct="1"/>
            <a:r>
              <a:rPr lang="pt-BR" altLang="pt-BR"/>
              <a:t>Fornecedor (</a:t>
            </a:r>
            <a:r>
              <a:rPr lang="pt-BR" altLang="pt-BR" u="sng"/>
              <a:t>codigo</a:t>
            </a:r>
            <a:r>
              <a:rPr lang="pt-BR" altLang="pt-BR"/>
              <a:t>, nome, cidade),</a:t>
            </a:r>
          </a:p>
          <a:p>
            <a:pPr lvl="1" eaLnBrk="1" hangingPunct="1"/>
            <a:r>
              <a:rPr lang="pt-BR" altLang="pt-BR"/>
              <a:t>Venda(</a:t>
            </a:r>
            <a:r>
              <a:rPr lang="pt-BR" altLang="pt-BR" u="sng"/>
              <a:t>codForn, codPeca</a:t>
            </a:r>
            <a:r>
              <a:rPr lang="pt-BR" altLang="pt-BR"/>
              <a:t>, quantidade, data) e     </a:t>
            </a:r>
          </a:p>
          <a:p>
            <a:pPr lvl="1" eaLnBrk="1" hangingPunct="1"/>
            <a:r>
              <a:rPr lang="pt-BR" altLang="pt-BR"/>
              <a:t>Peca(</a:t>
            </a:r>
            <a:r>
              <a:rPr lang="pt-BR" altLang="pt-BR" u="sng"/>
              <a:t>codPeca</a:t>
            </a:r>
            <a:r>
              <a:rPr lang="pt-BR" altLang="pt-BR"/>
              <a:t>, Nome, descricao)</a:t>
            </a:r>
          </a:p>
          <a:p>
            <a:pPr eaLnBrk="1" hangingPunct="1"/>
            <a:endParaRPr lang="pt-BR" altLang="pt-B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B7FB5B-9DD0-3A98-E428-16EA2C923400}"/>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4100" name="Rectangle 3">
            <a:extLst>
              <a:ext uri="{FF2B5EF4-FFF2-40B4-BE49-F238E27FC236}">
                <a16:creationId xmlns:a16="http://schemas.microsoft.com/office/drawing/2014/main" id="{B11DE4E6-142C-455B-861F-3A8462DD0A03}"/>
              </a:ext>
            </a:extLst>
          </p:cNvPr>
          <p:cNvSpPr>
            <a:spLocks noGrp="1" noChangeArrowheads="1"/>
          </p:cNvSpPr>
          <p:nvPr>
            <p:ph idx="1"/>
          </p:nvPr>
        </p:nvSpPr>
        <p:spPr>
          <a:xfrm>
            <a:off x="500063" y="1571625"/>
            <a:ext cx="8229600" cy="2286000"/>
          </a:xfrm>
        </p:spPr>
        <p:txBody>
          <a:bodyPr/>
          <a:lstStyle/>
          <a:p>
            <a:pPr eaLnBrk="1" hangingPunct="1">
              <a:defRPr/>
            </a:pPr>
            <a:r>
              <a:rPr lang="pt-BR" sz="2400" dirty="0">
                <a:solidFill>
                  <a:schemeClr val="accent6"/>
                </a:solidFill>
              </a:rPr>
              <a:t>Chave estrangeira</a:t>
            </a:r>
          </a:p>
          <a:p>
            <a:pPr lvl="2" eaLnBrk="1" hangingPunct="1">
              <a:buFont typeface="Symbol" pitchFamily="18" charset="2"/>
              <a:buChar char="·"/>
              <a:defRPr/>
            </a:pPr>
            <a:r>
              <a:rPr lang="pt-BR" sz="2200" dirty="0"/>
              <a:t>Como vimos, é definida com a cláusula </a:t>
            </a:r>
            <a:r>
              <a:rPr lang="pt-BR" sz="2200" b="1" dirty="0"/>
              <a:t>FOREIGN KEY</a:t>
            </a:r>
            <a:r>
              <a:rPr lang="pt-BR" sz="2200" dirty="0"/>
              <a:t>. Alguns </a:t>
            </a:r>
            <a:r>
              <a:rPr lang="pt-BR" sz="2200" dirty="0" err="1"/>
              <a:t>SGBDs</a:t>
            </a:r>
            <a:r>
              <a:rPr lang="pt-BR" sz="2200" dirty="0"/>
              <a:t> permitem que se use uma notação abreviada para chave estrangeira quando esta é formada por um único atributo</a:t>
            </a:r>
          </a:p>
          <a:p>
            <a:pPr eaLnBrk="1" hangingPunct="1">
              <a:defRPr/>
            </a:pPr>
            <a:endParaRPr lang="pt-BR" dirty="0"/>
          </a:p>
          <a:p>
            <a:pPr eaLnBrk="1" hangingPunct="1">
              <a:defRPr/>
            </a:pPr>
            <a:endParaRPr lang="pt-BR" dirty="0"/>
          </a:p>
        </p:txBody>
      </p:sp>
      <p:sp>
        <p:nvSpPr>
          <p:cNvPr id="5" name="CaixaDeTexto 4">
            <a:extLst>
              <a:ext uri="{FF2B5EF4-FFF2-40B4-BE49-F238E27FC236}">
                <a16:creationId xmlns:a16="http://schemas.microsoft.com/office/drawing/2014/main" id="{8835A2CD-9569-4FBD-A441-CD83E60E914E}"/>
              </a:ext>
            </a:extLst>
          </p:cNvPr>
          <p:cNvSpPr txBox="1"/>
          <p:nvPr/>
        </p:nvSpPr>
        <p:spPr>
          <a:xfrm>
            <a:off x="214313" y="3643313"/>
            <a:ext cx="8643937" cy="2862262"/>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CREATE TABLE </a:t>
            </a:r>
            <a:r>
              <a:rPr lang="en-US" sz="2000" b="0" dirty="0" err="1">
                <a:solidFill>
                  <a:schemeClr val="accent6">
                    <a:lumMod val="50000"/>
                  </a:schemeClr>
                </a:solidFill>
              </a:rPr>
              <a:t>Empregado</a:t>
            </a:r>
            <a:endParaRPr lang="en-US" sz="2000" b="0" dirty="0">
              <a:solidFill>
                <a:schemeClr val="accent6">
                  <a:lumMod val="50000"/>
                </a:schemeClr>
              </a:solidFill>
            </a:endParaRPr>
          </a:p>
          <a:p>
            <a:pPr marL="0" lvl="2">
              <a:defRPr/>
            </a:pPr>
            <a:r>
              <a:rPr lang="en-US" sz="2000" b="0" dirty="0">
                <a:solidFill>
                  <a:schemeClr val="accent6">
                    <a:lumMod val="50000"/>
                  </a:schemeClr>
                </a:solidFill>
              </a:rPr>
              <a:t>	(</a:t>
            </a:r>
          </a:p>
          <a:p>
            <a:pPr marL="0" lvl="2">
              <a:defRPr/>
            </a:pPr>
            <a:r>
              <a:rPr lang="en-US" sz="2000" b="0" dirty="0">
                <a:solidFill>
                  <a:schemeClr val="accent6">
                    <a:lumMod val="50000"/>
                  </a:schemeClr>
                </a:solidFill>
              </a:rPr>
              <a:t>	     </a:t>
            </a:r>
            <a:r>
              <a:rPr lang="en-US" sz="2000" b="0" dirty="0" err="1">
                <a:solidFill>
                  <a:schemeClr val="accent6">
                    <a:lumMod val="50000"/>
                  </a:schemeClr>
                </a:solidFill>
              </a:rPr>
              <a:t>matricula</a:t>
            </a:r>
            <a:r>
              <a:rPr lang="en-US" sz="2000" b="0" dirty="0">
                <a:solidFill>
                  <a:schemeClr val="accent6">
                    <a:lumMod val="50000"/>
                  </a:schemeClr>
                </a:solidFill>
              </a:rPr>
              <a:t> CHAR(9) NOT NULL,</a:t>
            </a:r>
          </a:p>
          <a:p>
            <a:pPr marL="0" lvl="2">
              <a:defRPr/>
            </a:pPr>
            <a:r>
              <a:rPr lang="en-US" sz="2000" b="0" dirty="0">
                <a:solidFill>
                  <a:schemeClr val="accent6">
                    <a:lumMod val="50000"/>
                  </a:schemeClr>
                </a:solidFill>
              </a:rPr>
              <a:t>	     </a:t>
            </a:r>
            <a:r>
              <a:rPr lang="en-US" sz="2000" b="0" dirty="0" err="1">
                <a:solidFill>
                  <a:schemeClr val="accent6">
                    <a:lumMod val="50000"/>
                  </a:schemeClr>
                </a:solidFill>
              </a:rPr>
              <a:t>nome</a:t>
            </a:r>
            <a:r>
              <a:rPr lang="en-US" sz="2000" b="0" dirty="0">
                <a:solidFill>
                  <a:schemeClr val="accent6">
                    <a:lumMod val="50000"/>
                  </a:schemeClr>
                </a:solidFill>
              </a:rPr>
              <a:t> VARCHAR(15) NOT NULL,</a:t>
            </a:r>
          </a:p>
          <a:p>
            <a:pPr marL="0" lvl="2">
              <a:defRPr/>
            </a:pPr>
            <a:r>
              <a:rPr lang="en-US" sz="2000" b="0" dirty="0">
                <a:solidFill>
                  <a:schemeClr val="accent6">
                    <a:lumMod val="50000"/>
                  </a:schemeClr>
                </a:solidFill>
              </a:rPr>
              <a:t>	     …</a:t>
            </a:r>
          </a:p>
          <a:p>
            <a:pPr marL="0" lvl="2">
              <a:defRPr/>
            </a:pPr>
            <a:r>
              <a:rPr lang="en-US" sz="2000" b="0" dirty="0">
                <a:solidFill>
                  <a:schemeClr val="accent6">
                    <a:lumMod val="50000"/>
                  </a:schemeClr>
                </a:solidFill>
              </a:rPr>
              <a:t>	     supervisor CHAR(9) REFERENCES </a:t>
            </a:r>
            <a:r>
              <a:rPr lang="en-US" sz="2000" b="0" dirty="0" err="1">
                <a:solidFill>
                  <a:schemeClr val="accent6">
                    <a:lumMod val="50000"/>
                  </a:schemeClr>
                </a:solidFill>
              </a:rPr>
              <a:t>Empregado</a:t>
            </a:r>
            <a:r>
              <a:rPr lang="en-US" sz="2000" b="0" dirty="0">
                <a:solidFill>
                  <a:schemeClr val="accent6">
                    <a:lumMod val="50000"/>
                  </a:schemeClr>
                </a:solidFill>
              </a:rPr>
              <a:t>(</a:t>
            </a:r>
            <a:r>
              <a:rPr lang="en-US" sz="2000" b="0" dirty="0" err="1">
                <a:solidFill>
                  <a:schemeClr val="accent6">
                    <a:lumMod val="50000"/>
                  </a:schemeClr>
                </a:solidFill>
              </a:rPr>
              <a:t>matricula</a:t>
            </a:r>
            <a:r>
              <a:rPr lang="en-US" sz="2000" b="0" dirty="0">
                <a:solidFill>
                  <a:schemeClr val="accent6">
                    <a:lumMod val="50000"/>
                  </a:schemeClr>
                </a:solidFill>
              </a:rPr>
              <a:t>),</a:t>
            </a:r>
          </a:p>
          <a:p>
            <a:pPr marL="0" lvl="2">
              <a:defRPr/>
            </a:pPr>
            <a:r>
              <a:rPr lang="en-US" sz="2000" b="0" dirty="0">
                <a:solidFill>
                  <a:schemeClr val="accent6">
                    <a:lumMod val="50000"/>
                  </a:schemeClr>
                </a:solidFill>
              </a:rPr>
              <a:t>	     </a:t>
            </a:r>
            <a:r>
              <a:rPr lang="en-US" sz="2000" b="0" dirty="0" err="1">
                <a:solidFill>
                  <a:schemeClr val="accent6">
                    <a:lumMod val="50000"/>
                  </a:schemeClr>
                </a:solidFill>
              </a:rPr>
              <a:t>codDep</a:t>
            </a:r>
            <a:r>
              <a:rPr lang="en-US" sz="2000" b="0" dirty="0">
                <a:solidFill>
                  <a:schemeClr val="accent6">
                    <a:lumMod val="50000"/>
                  </a:schemeClr>
                </a:solidFill>
              </a:rPr>
              <a:t>      INT  NOT NULL REFERENCES  </a:t>
            </a:r>
            <a:r>
              <a:rPr lang="en-US" sz="2000" b="0" dirty="0" err="1">
                <a:solidFill>
                  <a:schemeClr val="accent6">
                    <a:lumMod val="50000"/>
                  </a:schemeClr>
                </a:solidFill>
              </a:rPr>
              <a:t>Departamento</a:t>
            </a:r>
            <a:r>
              <a:rPr lang="en-US" sz="2000" b="0" dirty="0">
                <a:solidFill>
                  <a:schemeClr val="accent6">
                    <a:lumMod val="50000"/>
                  </a:schemeClr>
                </a:solidFill>
              </a:rPr>
              <a:t>(</a:t>
            </a:r>
            <a:r>
              <a:rPr lang="en-US" sz="2000" b="0" dirty="0" err="1">
                <a:solidFill>
                  <a:schemeClr val="accent6">
                    <a:lumMod val="50000"/>
                  </a:schemeClr>
                </a:solidFill>
              </a:rPr>
              <a:t>codigo</a:t>
            </a:r>
            <a:r>
              <a:rPr lang="en-US" sz="2000" b="0" dirty="0">
                <a:solidFill>
                  <a:schemeClr val="accent6">
                    <a:lumMod val="50000"/>
                  </a:schemeClr>
                </a:solidFill>
              </a:rPr>
              <a:t>),</a:t>
            </a:r>
          </a:p>
          <a:p>
            <a:pPr marL="0" lvl="2">
              <a:defRPr/>
            </a:pPr>
            <a:r>
              <a:rPr lang="en-US" sz="2000" b="0" dirty="0">
                <a:solidFill>
                  <a:schemeClr val="accent6">
                    <a:lumMod val="50000"/>
                  </a:schemeClr>
                </a:solidFill>
              </a:rPr>
              <a:t>	     …</a:t>
            </a:r>
          </a:p>
          <a:p>
            <a:pPr marL="0" lvl="2">
              <a:defRPr/>
            </a:pPr>
            <a:r>
              <a:rPr lang="en-US" sz="2000" b="0" dirty="0">
                <a:solidFill>
                  <a:schemeClr val="accent6">
                    <a:lumMod val="50000"/>
                  </a:schemeClr>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A0D9BE7-F60A-6F1B-C47B-CC52A522F116}"/>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29699" name="Rectangle 3">
            <a:extLst>
              <a:ext uri="{FF2B5EF4-FFF2-40B4-BE49-F238E27FC236}">
                <a16:creationId xmlns:a16="http://schemas.microsoft.com/office/drawing/2014/main" id="{3F712363-9ED8-B6E6-A853-26E912B7025D}"/>
              </a:ext>
            </a:extLst>
          </p:cNvPr>
          <p:cNvSpPr>
            <a:spLocks noGrp="1"/>
          </p:cNvSpPr>
          <p:nvPr>
            <p:ph idx="1"/>
          </p:nvPr>
        </p:nvSpPr>
        <p:spPr>
          <a:xfrm>
            <a:off x="914400" y="1357313"/>
            <a:ext cx="7391400" cy="4357687"/>
          </a:xfrm>
        </p:spPr>
        <p:txBody>
          <a:bodyPr/>
          <a:lstStyle/>
          <a:p>
            <a:pPr eaLnBrk="1" hangingPunct="1"/>
            <a:r>
              <a:rPr lang="pt-BR" altLang="pt-BR">
                <a:solidFill>
                  <a:schemeClr val="accent1"/>
                </a:solidFill>
              </a:rPr>
              <a:t>Uma cláusula FOREIGN KEY inclui regras de remoção/atualização:</a:t>
            </a:r>
          </a:p>
          <a:p>
            <a:pPr lvl="2" eaLnBrk="1" hangingPunct="1"/>
            <a:endParaRPr lang="pt-BR" altLang="pt-BR"/>
          </a:p>
          <a:p>
            <a:pPr lvl="2" eaLnBrk="1" hangingPunct="1"/>
            <a:endParaRPr lang="pt-BR" altLang="pt-BR"/>
          </a:p>
          <a:p>
            <a:pPr lvl="2" eaLnBrk="1" hangingPunct="1"/>
            <a:endParaRPr lang="pt-BR" altLang="pt-BR"/>
          </a:p>
          <a:p>
            <a:pPr lvl="2" eaLnBrk="1" hangingPunct="1"/>
            <a:endParaRPr lang="pt-BR" altLang="pt-BR"/>
          </a:p>
          <a:p>
            <a:pPr lvl="2" eaLnBrk="1" hangingPunct="1"/>
            <a:endParaRPr lang="pt-BR" altLang="pt-BR"/>
          </a:p>
          <a:p>
            <a:pPr eaLnBrk="1" hangingPunct="1"/>
            <a:endParaRPr lang="pt-BR" altLang="pt-BR">
              <a:solidFill>
                <a:schemeClr val="accent1"/>
              </a:solidFill>
            </a:endParaRPr>
          </a:p>
          <a:p>
            <a:pPr eaLnBrk="1" hangingPunct="1"/>
            <a:r>
              <a:rPr lang="pt-BR" altLang="pt-BR">
                <a:solidFill>
                  <a:schemeClr val="accent1"/>
                </a:solidFill>
              </a:rPr>
              <a:t>Supondo que T2 tem uma chave estrangeira para T1, vejamos as cláusulas ON DELETE e ON UPDATE</a:t>
            </a:r>
          </a:p>
        </p:txBody>
      </p:sp>
      <p:sp>
        <p:nvSpPr>
          <p:cNvPr id="4" name="CaixaDeTexto 3">
            <a:extLst>
              <a:ext uri="{FF2B5EF4-FFF2-40B4-BE49-F238E27FC236}">
                <a16:creationId xmlns:a16="http://schemas.microsoft.com/office/drawing/2014/main" id="{B83D7404-2D2D-4D80-B9A7-9D1BFB693FA8}"/>
              </a:ext>
            </a:extLst>
          </p:cNvPr>
          <p:cNvSpPr txBox="1"/>
          <p:nvPr/>
        </p:nvSpPr>
        <p:spPr>
          <a:xfrm>
            <a:off x="642938" y="2643188"/>
            <a:ext cx="7786687" cy="1784350"/>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FOREIGN KEY (</a:t>
            </a:r>
            <a:r>
              <a:rPr lang="en-US" sz="2200" b="0" dirty="0" err="1">
                <a:solidFill>
                  <a:schemeClr val="accent6">
                    <a:lumMod val="50000"/>
                  </a:schemeClr>
                </a:solidFill>
              </a:rPr>
              <a:t>coluna</a:t>
            </a:r>
            <a:r>
              <a:rPr lang="en-US" sz="2200" b="0" dirty="0">
                <a:solidFill>
                  <a:schemeClr val="accent6">
                    <a:lumMod val="50000"/>
                  </a:schemeClr>
                </a:solidFill>
              </a:rPr>
              <a:t>) </a:t>
            </a:r>
          </a:p>
          <a:p>
            <a:pPr marL="0" lvl="2">
              <a:defRPr/>
            </a:pPr>
            <a:r>
              <a:rPr lang="en-US" sz="2200" b="0" dirty="0">
                <a:solidFill>
                  <a:schemeClr val="accent6">
                    <a:lumMod val="50000"/>
                  </a:schemeClr>
                </a:solidFill>
              </a:rPr>
              <a:t>REFERENCES </a:t>
            </a:r>
            <a:r>
              <a:rPr lang="en-US" sz="2200" b="0" dirty="0" err="1">
                <a:solidFill>
                  <a:schemeClr val="accent6">
                    <a:lumMod val="50000"/>
                  </a:schemeClr>
                </a:solidFill>
              </a:rPr>
              <a:t>tabela</a:t>
            </a:r>
            <a:r>
              <a:rPr lang="en-US" sz="2200" b="0" dirty="0">
                <a:solidFill>
                  <a:schemeClr val="accent6">
                    <a:lumMod val="50000"/>
                  </a:schemeClr>
                </a:solidFill>
              </a:rPr>
              <a:t> [ON DELETE 			{RESTRICT|CASCADE|SET NULL| SET DEFAULT}]  		          [ON UPDATE </a:t>
            </a:r>
          </a:p>
          <a:p>
            <a:pPr marL="0" lvl="2">
              <a:defRPr/>
            </a:pPr>
            <a:r>
              <a:rPr lang="en-US" sz="2200" b="0" dirty="0">
                <a:solidFill>
                  <a:schemeClr val="accent6">
                    <a:lumMod val="50000"/>
                  </a:schemeClr>
                </a:solidFill>
              </a:rPr>
              <a:t>	{RESTRICT|CASCADE|SET NULL| SET DEFAULT}]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8C32377-FB36-ED81-D1FF-D3A1ADBF119F}"/>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0723" name="Rectangle 3">
            <a:extLst>
              <a:ext uri="{FF2B5EF4-FFF2-40B4-BE49-F238E27FC236}">
                <a16:creationId xmlns:a16="http://schemas.microsoft.com/office/drawing/2014/main" id="{71A4C563-ECF9-B7FE-4BCA-4A818AB76175}"/>
              </a:ext>
            </a:extLst>
          </p:cNvPr>
          <p:cNvSpPr>
            <a:spLocks noGrp="1"/>
          </p:cNvSpPr>
          <p:nvPr>
            <p:ph idx="1"/>
          </p:nvPr>
        </p:nvSpPr>
        <p:spPr>
          <a:xfrm>
            <a:off x="142875" y="1571625"/>
            <a:ext cx="8229600" cy="4324350"/>
          </a:xfrm>
        </p:spPr>
        <p:txBody>
          <a:bodyPr/>
          <a:lstStyle/>
          <a:p>
            <a:pPr lvl="2" eaLnBrk="1" hangingPunct="1"/>
            <a:r>
              <a:rPr lang="pt-BR" altLang="pt-BR"/>
              <a:t>ON DELETE:</a:t>
            </a:r>
          </a:p>
          <a:p>
            <a:pPr lvl="2" eaLnBrk="1" hangingPunct="1"/>
            <a:endParaRPr lang="pt-BR" altLang="pt-BR" sz="1000"/>
          </a:p>
          <a:p>
            <a:pPr lvl="3" eaLnBrk="1" hangingPunct="1">
              <a:buFontTx/>
              <a:buChar char="-"/>
            </a:pPr>
            <a:r>
              <a:rPr lang="pt-BR" altLang="pt-BR">
                <a:solidFill>
                  <a:schemeClr val="accent2"/>
                </a:solidFill>
              </a:rPr>
              <a:t>RESTRICT</a:t>
            </a:r>
            <a:r>
              <a:rPr lang="pt-BR" altLang="pt-BR"/>
              <a:t>: (default) significa que uma tentativa de se remover uma linha de T1 falhará se alguma linha em T2 combina com a chave</a:t>
            </a:r>
          </a:p>
          <a:p>
            <a:pPr lvl="3" eaLnBrk="1" hangingPunct="1">
              <a:buFontTx/>
              <a:buChar char="-"/>
            </a:pPr>
            <a:r>
              <a:rPr lang="pt-BR" altLang="pt-BR">
                <a:solidFill>
                  <a:schemeClr val="accent2"/>
                </a:solidFill>
              </a:rPr>
              <a:t>CASCADE</a:t>
            </a:r>
            <a:r>
              <a:rPr lang="pt-BR" altLang="pt-BR"/>
              <a:t>: remoção de uma linha de T1 implica em remoção de todas as linhas de T2 que combina com a chave de T1</a:t>
            </a:r>
          </a:p>
          <a:p>
            <a:pPr lvl="3" eaLnBrk="1" hangingPunct="1">
              <a:buFontTx/>
              <a:buChar char="-"/>
            </a:pPr>
            <a:r>
              <a:rPr lang="pt-BR" altLang="pt-BR">
                <a:solidFill>
                  <a:schemeClr val="accent2"/>
                </a:solidFill>
              </a:rPr>
              <a:t>SET NULL</a:t>
            </a:r>
            <a:r>
              <a:rPr lang="pt-BR" altLang="pt-BR"/>
              <a:t>: remoção de T1 implica em colocar NULL em todos os atributos da chave estrangeira de cada linha de T2 que combina.</a:t>
            </a:r>
          </a:p>
          <a:p>
            <a:pPr lvl="3" eaLnBrk="1" hangingPunct="1">
              <a:buFontTx/>
              <a:buChar char="-"/>
            </a:pPr>
            <a:r>
              <a:rPr lang="pt-BR" altLang="pt-BR">
                <a:solidFill>
                  <a:schemeClr val="accent2"/>
                </a:solidFill>
              </a:rPr>
              <a:t>SET DEFAULT</a:t>
            </a:r>
            <a:r>
              <a:rPr lang="pt-BR" altLang="pt-BR"/>
              <a:t>: remoção de linha em T1 implica em colocar valores DEFAULT nos atributos da chave estrangeira de cada linha de T2 que combina.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4CF60E8-16E8-AD5B-2AAD-26AE8FD4CC3E}"/>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1747" name="Rectangle 3">
            <a:extLst>
              <a:ext uri="{FF2B5EF4-FFF2-40B4-BE49-F238E27FC236}">
                <a16:creationId xmlns:a16="http://schemas.microsoft.com/office/drawing/2014/main" id="{525FFDC5-B2D8-86CB-95E5-F6B18D8E5F83}"/>
              </a:ext>
            </a:extLst>
          </p:cNvPr>
          <p:cNvSpPr>
            <a:spLocks noGrp="1"/>
          </p:cNvSpPr>
          <p:nvPr>
            <p:ph idx="1"/>
          </p:nvPr>
        </p:nvSpPr>
        <p:spPr>
          <a:xfrm>
            <a:off x="428625" y="1500188"/>
            <a:ext cx="8229600" cy="4324350"/>
          </a:xfrm>
        </p:spPr>
        <p:txBody>
          <a:bodyPr/>
          <a:lstStyle/>
          <a:p>
            <a:pPr eaLnBrk="1" hangingPunct="1"/>
            <a:r>
              <a:rPr lang="pt-BR" altLang="pt-BR" sz="2400"/>
              <a:t>ON UPDATE:</a:t>
            </a:r>
          </a:p>
          <a:p>
            <a:pPr lvl="2" eaLnBrk="1" hangingPunct="1">
              <a:buFontTx/>
              <a:buChar char="-"/>
            </a:pPr>
            <a:r>
              <a:rPr lang="pt-BR" altLang="pt-BR" sz="2200">
                <a:solidFill>
                  <a:schemeClr val="accent2"/>
                </a:solidFill>
              </a:rPr>
              <a:t>RESTRICT</a:t>
            </a:r>
            <a:r>
              <a:rPr lang="pt-BR" altLang="pt-BR" sz="2200"/>
              <a:t>: (default) update de um atributo de T1 falha se existem linhas em T2 combinando</a:t>
            </a:r>
          </a:p>
          <a:p>
            <a:pPr lvl="2" eaLnBrk="1" hangingPunct="1">
              <a:buFontTx/>
              <a:buChar char="-"/>
            </a:pPr>
            <a:endParaRPr lang="pt-BR" altLang="pt-BR" sz="2200"/>
          </a:p>
          <a:p>
            <a:pPr lvl="2" eaLnBrk="1" hangingPunct="1">
              <a:buFontTx/>
              <a:buChar char="-"/>
            </a:pPr>
            <a:r>
              <a:rPr lang="pt-BR" altLang="pt-BR" sz="2200">
                <a:solidFill>
                  <a:schemeClr val="accent2"/>
                </a:solidFill>
              </a:rPr>
              <a:t>CASCADE</a:t>
            </a:r>
            <a:r>
              <a:rPr lang="pt-BR" altLang="pt-BR" sz="2200"/>
              <a:t>: update de atributo em T1 implica que linhas que combinam em T2 também serão atualizadas</a:t>
            </a:r>
          </a:p>
          <a:p>
            <a:pPr lvl="2" eaLnBrk="1" hangingPunct="1"/>
            <a:endParaRPr lang="pt-BR" altLang="pt-BR" sz="2200"/>
          </a:p>
          <a:p>
            <a:pPr lvl="2" eaLnBrk="1" hangingPunct="1">
              <a:buFontTx/>
              <a:buChar char="-"/>
            </a:pPr>
            <a:r>
              <a:rPr lang="pt-BR" altLang="pt-BR" sz="2200">
                <a:solidFill>
                  <a:schemeClr val="accent2"/>
                </a:solidFill>
              </a:rPr>
              <a:t>SET NULL</a:t>
            </a:r>
            <a:r>
              <a:rPr lang="pt-BR" altLang="pt-BR" sz="2200"/>
              <a:t>: update de T1 implica que valores da chave estrangeira em T2 nas linhas que combinam são postos par NULL.</a:t>
            </a:r>
          </a:p>
          <a:p>
            <a:pPr lvl="2" eaLnBrk="1" hangingPunct="1"/>
            <a:endParaRPr lang="pt-BR" altLang="pt-BR" sz="2200"/>
          </a:p>
          <a:p>
            <a:pPr lvl="2" eaLnBrk="1" hangingPunct="1">
              <a:buFontTx/>
              <a:buChar char="-"/>
            </a:pPr>
            <a:r>
              <a:rPr lang="pt-BR" altLang="pt-BR" sz="2200">
                <a:solidFill>
                  <a:schemeClr val="accent2"/>
                </a:solidFill>
              </a:rPr>
              <a:t>SET CASCADE</a:t>
            </a:r>
            <a:r>
              <a:rPr lang="pt-BR" altLang="pt-BR" sz="2200"/>
              <a:t>: update de T1 implica que valores da chave estrangeira de T2 nas linhas que combinam terão valores default aplicados</a:t>
            </a:r>
            <a:r>
              <a:rPr lang="pt-BR" altLang="pt-BR"/>
              <a:t>.</a:t>
            </a:r>
            <a:endParaRPr lang="pt-BR" altLang="pt-BR">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EF3D3B-802C-054E-8FC7-A8E936D167BA}"/>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2771" name="Rectangle 3">
            <a:extLst>
              <a:ext uri="{FF2B5EF4-FFF2-40B4-BE49-F238E27FC236}">
                <a16:creationId xmlns:a16="http://schemas.microsoft.com/office/drawing/2014/main" id="{82510C33-217D-1F30-6CFB-216DBF6435DC}"/>
              </a:ext>
            </a:extLst>
          </p:cNvPr>
          <p:cNvSpPr>
            <a:spLocks noGrp="1"/>
          </p:cNvSpPr>
          <p:nvPr>
            <p:ph idx="1"/>
          </p:nvPr>
        </p:nvSpPr>
        <p:spPr>
          <a:xfrm>
            <a:off x="428625" y="1857375"/>
            <a:ext cx="8229600" cy="4324350"/>
          </a:xfrm>
        </p:spPr>
        <p:txBody>
          <a:bodyPr/>
          <a:lstStyle/>
          <a:p>
            <a:pPr lvl="2" eaLnBrk="1" hangingPunct="1">
              <a:buFont typeface="Symbol" panose="05050102010706020507" pitchFamily="18" charset="2"/>
              <a:buChar char="·"/>
            </a:pPr>
            <a:r>
              <a:rPr lang="pt-BR" altLang="pt-BR"/>
              <a:t>As restrições de integridade podem ter um nome e serem especificadas com a cláusula CONSTRAINT. Isto permite que possamos no futuro eliminar (DROP) ou alterar (ALTER) o constraint.</a:t>
            </a:r>
          </a:p>
          <a:p>
            <a:pPr lvl="2" eaLnBrk="1" hangingPunct="1">
              <a:buFont typeface="Symbol" panose="05050102010706020507" pitchFamily="18" charset="2"/>
              <a:buChar char="·"/>
            </a:pPr>
            <a:endParaRPr lang="pt-BR" altLang="pt-BR"/>
          </a:p>
          <a:p>
            <a:pPr lvl="2" eaLnBrk="1" hangingPunct="1">
              <a:buFont typeface="Symbol" panose="05050102010706020507" pitchFamily="18" charset="2"/>
              <a:buChar char="·"/>
            </a:pPr>
            <a:r>
              <a:rPr lang="pt-BR" altLang="pt-BR"/>
              <a:t> O exemplo a seguir mostra o uso de CONSTRAINT, DEFAULT, ON DELETE e ON UPDATE</a:t>
            </a:r>
          </a:p>
          <a:p>
            <a:pPr lvl="2" eaLnBrk="1" hangingPunct="1">
              <a:buFont typeface="Symbol" panose="05050102010706020507" pitchFamily="18" charset="2"/>
              <a:buChar char="·"/>
            </a:pPr>
            <a:endParaRPr lang="pt-BR" altLang="pt-BR"/>
          </a:p>
          <a:p>
            <a:pPr lvl="2" eaLnBrk="1" hangingPunct="1">
              <a:buFont typeface="Symbol" panose="05050102010706020507" pitchFamily="18" charset="2"/>
              <a:buChar char="·"/>
            </a:pPr>
            <a:endParaRPr lang="pt-BR" alt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372FD-42B6-34BE-589F-EEDF3818D84E}"/>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9" name="CaixaDeTexto 8">
            <a:extLst>
              <a:ext uri="{FF2B5EF4-FFF2-40B4-BE49-F238E27FC236}">
                <a16:creationId xmlns:a16="http://schemas.microsoft.com/office/drawing/2014/main" id="{DC4B8AEC-5CB5-44B8-8054-CDCF008B76CA}"/>
              </a:ext>
            </a:extLst>
          </p:cNvPr>
          <p:cNvSpPr txBox="1"/>
          <p:nvPr/>
        </p:nvSpPr>
        <p:spPr>
          <a:xfrm>
            <a:off x="214313" y="1928813"/>
            <a:ext cx="8643937" cy="4094162"/>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CREATE TABLE </a:t>
            </a:r>
            <a:r>
              <a:rPr lang="en-US" sz="2000" b="0" dirty="0" err="1">
                <a:solidFill>
                  <a:schemeClr val="accent6">
                    <a:lumMod val="50000"/>
                  </a:schemeClr>
                </a:solidFill>
              </a:rPr>
              <a:t>empregado</a:t>
            </a:r>
            <a:endParaRPr lang="en-US" sz="2000" b="0" dirty="0">
              <a:solidFill>
                <a:schemeClr val="accent6">
                  <a:lumMod val="50000"/>
                </a:schemeClr>
              </a:solidFill>
            </a:endParaRPr>
          </a:p>
          <a:p>
            <a:pPr marL="0" lvl="2">
              <a:defRPr/>
            </a:pPr>
            <a:r>
              <a:rPr lang="en-US" sz="2000" b="0" dirty="0">
                <a:solidFill>
                  <a:schemeClr val="accent6">
                    <a:lumMod val="50000"/>
                  </a:schemeClr>
                </a:solidFill>
              </a:rPr>
              <a:t>	(</a:t>
            </a:r>
          </a:p>
          <a:p>
            <a:pPr marL="0" lvl="2">
              <a:defRPr/>
            </a:pPr>
            <a:r>
              <a:rPr lang="en-US" sz="2000" b="0" dirty="0">
                <a:solidFill>
                  <a:schemeClr val="accent6">
                    <a:lumMod val="50000"/>
                  </a:schemeClr>
                </a:solidFill>
              </a:rPr>
              <a:t>		…</a:t>
            </a:r>
          </a:p>
          <a:p>
            <a:pPr marL="0" lvl="2">
              <a:defRPr/>
            </a:pPr>
            <a:r>
              <a:rPr lang="en-US" sz="2000" b="0" dirty="0">
                <a:solidFill>
                  <a:schemeClr val="accent6">
                    <a:lumMod val="50000"/>
                  </a:schemeClr>
                </a:solidFill>
              </a:rPr>
              <a:t>		</a:t>
            </a:r>
            <a:r>
              <a:rPr lang="en-US" sz="2000" b="0" dirty="0" err="1">
                <a:solidFill>
                  <a:schemeClr val="accent6">
                    <a:lumMod val="50000"/>
                  </a:schemeClr>
                </a:solidFill>
              </a:rPr>
              <a:t>depto</a:t>
            </a:r>
            <a:r>
              <a:rPr lang="en-US" sz="2000" b="0" dirty="0">
                <a:solidFill>
                  <a:schemeClr val="accent6">
                    <a:lumMod val="50000"/>
                  </a:schemeClr>
                </a:solidFill>
              </a:rPr>
              <a:t>	INT	NOT NULL	DEFAULT 1,</a:t>
            </a:r>
          </a:p>
          <a:p>
            <a:pPr marL="0" lvl="2">
              <a:defRPr/>
            </a:pPr>
            <a:r>
              <a:rPr lang="en-US" sz="2000" b="0" dirty="0">
                <a:solidFill>
                  <a:schemeClr val="accent6">
                    <a:lumMod val="50000"/>
                  </a:schemeClr>
                </a:solidFill>
              </a:rPr>
              <a:t>		CONSTRAINT </a:t>
            </a:r>
            <a:r>
              <a:rPr lang="en-US" sz="2000" b="0" dirty="0" err="1">
                <a:solidFill>
                  <a:schemeClr val="accent6">
                    <a:lumMod val="50000"/>
                  </a:schemeClr>
                </a:solidFill>
              </a:rPr>
              <a:t>empCP</a:t>
            </a:r>
            <a:r>
              <a:rPr lang="en-US" sz="2000" b="0" dirty="0">
                <a:solidFill>
                  <a:schemeClr val="accent6">
                    <a:lumMod val="50000"/>
                  </a:schemeClr>
                </a:solidFill>
              </a:rPr>
              <a:t> PRIMARY KEY(</a:t>
            </a:r>
            <a:r>
              <a:rPr lang="en-US" sz="2000" b="0" dirty="0" err="1">
                <a:solidFill>
                  <a:schemeClr val="accent6">
                    <a:lumMod val="50000"/>
                  </a:schemeClr>
                </a:solidFill>
              </a:rPr>
              <a:t>matricula</a:t>
            </a:r>
            <a:r>
              <a:rPr lang="en-US" sz="2000" b="0" dirty="0">
                <a:solidFill>
                  <a:schemeClr val="accent6">
                    <a:lumMod val="50000"/>
                  </a:schemeClr>
                </a:solidFill>
              </a:rPr>
              <a:t>),</a:t>
            </a:r>
          </a:p>
          <a:p>
            <a:pPr marL="0" lvl="2">
              <a:defRPr/>
            </a:pPr>
            <a:r>
              <a:rPr lang="en-US" sz="2000" b="0" dirty="0">
                <a:solidFill>
                  <a:schemeClr val="accent6">
                    <a:lumMod val="50000"/>
                  </a:schemeClr>
                </a:solidFill>
              </a:rPr>
              <a:t>		CONSTRAINT </a:t>
            </a:r>
            <a:r>
              <a:rPr lang="en-US" sz="2000" b="0" dirty="0" err="1">
                <a:solidFill>
                  <a:schemeClr val="accent6">
                    <a:lumMod val="50000"/>
                  </a:schemeClr>
                </a:solidFill>
              </a:rPr>
              <a:t>empSuperCE</a:t>
            </a:r>
            <a:r>
              <a:rPr lang="en-US" sz="2000" b="0" dirty="0">
                <a:solidFill>
                  <a:schemeClr val="accent6">
                    <a:lumMod val="50000"/>
                  </a:schemeClr>
                </a:solidFill>
              </a:rPr>
              <a:t> FOREIGN KEY(supervisor) 				REFERENCES </a:t>
            </a:r>
            <a:r>
              <a:rPr lang="en-US" sz="2000" b="0" dirty="0" err="1">
                <a:solidFill>
                  <a:schemeClr val="accent6">
                    <a:lumMod val="50000"/>
                  </a:schemeClr>
                </a:solidFill>
              </a:rPr>
              <a:t>empregado</a:t>
            </a:r>
            <a:r>
              <a:rPr lang="en-US" sz="2000" b="0" dirty="0">
                <a:solidFill>
                  <a:schemeClr val="accent6">
                    <a:lumMod val="50000"/>
                  </a:schemeClr>
                </a:solidFill>
              </a:rPr>
              <a:t>(</a:t>
            </a:r>
            <a:r>
              <a:rPr lang="en-US" sz="2000" b="0" dirty="0" err="1">
                <a:solidFill>
                  <a:schemeClr val="accent6">
                    <a:lumMod val="50000"/>
                  </a:schemeClr>
                </a:solidFill>
              </a:rPr>
              <a:t>matricula</a:t>
            </a:r>
            <a:r>
              <a:rPr lang="en-US" sz="2000" b="0" dirty="0">
                <a:solidFill>
                  <a:schemeClr val="accent6">
                    <a:lumMod val="50000"/>
                  </a:schemeClr>
                </a:solidFill>
              </a:rPr>
              <a:t>) ON DELETE 				SET NULL ON UPDATE CASCADE,</a:t>
            </a:r>
          </a:p>
          <a:p>
            <a:pPr marL="0" lvl="2">
              <a:defRPr/>
            </a:pPr>
            <a:r>
              <a:rPr lang="en-US" sz="2000" b="0" dirty="0">
                <a:solidFill>
                  <a:schemeClr val="accent6">
                    <a:lumMod val="50000"/>
                  </a:schemeClr>
                </a:solidFill>
              </a:rPr>
              <a:t>		CONSTRAINT </a:t>
            </a:r>
            <a:r>
              <a:rPr lang="en-US" sz="2000" b="0" dirty="0" err="1">
                <a:solidFill>
                  <a:schemeClr val="accent6">
                    <a:lumMod val="50000"/>
                  </a:schemeClr>
                </a:solidFill>
              </a:rPr>
              <a:t>deptoCE</a:t>
            </a:r>
            <a:r>
              <a:rPr lang="en-US" sz="2000" b="0" dirty="0">
                <a:solidFill>
                  <a:schemeClr val="accent6">
                    <a:lumMod val="50000"/>
                  </a:schemeClr>
                </a:solidFill>
              </a:rPr>
              <a:t> FOREIGN KEY (</a:t>
            </a:r>
            <a:r>
              <a:rPr lang="en-US" sz="2000" b="0" dirty="0" err="1">
                <a:solidFill>
                  <a:schemeClr val="accent6">
                    <a:lumMod val="50000"/>
                  </a:schemeClr>
                </a:solidFill>
              </a:rPr>
              <a:t>depto</a:t>
            </a:r>
            <a:r>
              <a:rPr lang="en-US" sz="2000" b="0" dirty="0">
                <a:solidFill>
                  <a:schemeClr val="accent6">
                    <a:lumMod val="50000"/>
                  </a:schemeClr>
                </a:solidFill>
              </a:rPr>
              <a:t>) 					REFERENCES </a:t>
            </a:r>
            <a:r>
              <a:rPr lang="en-US" sz="2000" b="0" dirty="0" err="1">
                <a:solidFill>
                  <a:schemeClr val="accent6">
                    <a:lumMod val="50000"/>
                  </a:schemeClr>
                </a:solidFill>
              </a:rPr>
              <a:t>departamento</a:t>
            </a:r>
            <a:r>
              <a:rPr lang="en-US" sz="2000" b="0" dirty="0">
                <a:solidFill>
                  <a:schemeClr val="accent6">
                    <a:lumMod val="50000"/>
                  </a:schemeClr>
                </a:solidFill>
              </a:rPr>
              <a:t>(</a:t>
            </a:r>
            <a:r>
              <a:rPr lang="en-US" sz="2000" b="0" dirty="0" err="1">
                <a:solidFill>
                  <a:schemeClr val="accent6">
                    <a:lumMod val="50000"/>
                  </a:schemeClr>
                </a:solidFill>
              </a:rPr>
              <a:t>codigo</a:t>
            </a:r>
            <a:r>
              <a:rPr lang="en-US" sz="2000" b="0" dirty="0">
                <a:solidFill>
                  <a:schemeClr val="accent6">
                    <a:lumMod val="50000"/>
                  </a:schemeClr>
                </a:solidFill>
              </a:rPr>
              <a:t>) ON DELETE 				SET DEFAULT ON UPDATE CASCADE</a:t>
            </a:r>
          </a:p>
          <a:p>
            <a:pPr marL="0" lvl="2">
              <a:defRPr/>
            </a:pPr>
            <a:r>
              <a:rPr lang="en-US" sz="2000" b="0" dirty="0">
                <a:solidFill>
                  <a:schemeClr val="accent6">
                    <a:lumMod val="50000"/>
                  </a:schemeClr>
                </a:solidFill>
              </a:rPr>
              <a:t>           );</a:t>
            </a:r>
          </a:p>
          <a:p>
            <a:pPr marL="0" lvl="2">
              <a:defRPr/>
            </a:pPr>
            <a:endParaRPr lang="en-US" sz="2000" b="0" dirty="0">
              <a:solidFill>
                <a:schemeClr val="accent6">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67DC3AD-9897-AE5C-B6D6-74C9D545D222}"/>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7171" name="Rectangle 3">
            <a:extLst>
              <a:ext uri="{FF2B5EF4-FFF2-40B4-BE49-F238E27FC236}">
                <a16:creationId xmlns:a16="http://schemas.microsoft.com/office/drawing/2014/main" id="{128C7659-FBFD-F5D2-0E9B-3D5FFE840501}"/>
              </a:ext>
            </a:extLst>
          </p:cNvPr>
          <p:cNvSpPr>
            <a:spLocks noGrp="1"/>
          </p:cNvSpPr>
          <p:nvPr>
            <p:ph idx="1"/>
          </p:nvPr>
        </p:nvSpPr>
        <p:spPr>
          <a:xfrm>
            <a:off x="500063" y="1857375"/>
            <a:ext cx="8229600" cy="4324350"/>
          </a:xfrm>
        </p:spPr>
        <p:txBody>
          <a:bodyPr/>
          <a:lstStyle/>
          <a:p>
            <a:pPr lvl="2" eaLnBrk="1" hangingPunct="1">
              <a:buFont typeface="Symbol" panose="05050102010706020507" pitchFamily="18" charset="2"/>
              <a:buChar char="·"/>
            </a:pPr>
            <a:r>
              <a:rPr lang="pt-BR" altLang="pt-BR"/>
              <a:t>Como vimos, um SGBD possui duas linguagens:</a:t>
            </a:r>
          </a:p>
          <a:p>
            <a:pPr lvl="3" eaLnBrk="1" hangingPunct="1">
              <a:buFont typeface="Symbol" panose="05050102010706020507" pitchFamily="18" charset="2"/>
              <a:buChar char="·"/>
            </a:pPr>
            <a:r>
              <a:rPr lang="pt-BR" altLang="pt-BR" b="1"/>
              <a:t>DDL</a:t>
            </a:r>
            <a:r>
              <a:rPr lang="pt-BR" altLang="pt-BR"/>
              <a:t>: Linguagem de Definição de Dados. Usada para definir os esquemas, atributos, visões, regras de integridade, índices, etc.</a:t>
            </a:r>
          </a:p>
          <a:p>
            <a:pPr lvl="3" eaLnBrk="1" hangingPunct="1">
              <a:buFont typeface="Symbol" panose="05050102010706020507" pitchFamily="18" charset="2"/>
              <a:buChar char="·"/>
            </a:pPr>
            <a:r>
              <a:rPr lang="pt-BR" altLang="pt-BR" b="1"/>
              <a:t>DML</a:t>
            </a:r>
            <a:r>
              <a:rPr lang="pt-BR" altLang="pt-BR"/>
              <a:t>: Linguagem de Manipulação de Dados. Usada para se ter acesso aos dados armazenados no BD.</a:t>
            </a:r>
          </a:p>
          <a:p>
            <a:pPr algn="just" eaLnBrk="1" hangingPunct="1">
              <a:buFont typeface="Georgia" panose="02040502050405020303" pitchFamily="18" charset="0"/>
              <a:buNone/>
            </a:pPr>
            <a:endParaRPr lang="pt-BR" altLang="pt-BR"/>
          </a:p>
          <a:p>
            <a:pPr algn="just" eaLnBrk="1" hangingPunct="1">
              <a:buFont typeface="Georgia" panose="02040502050405020303" pitchFamily="18" charset="0"/>
              <a:buNone/>
            </a:pPr>
            <a:endParaRPr lang="pt-BR" altLang="pt-BR" sz="1000"/>
          </a:p>
          <a:p>
            <a:pPr lvl="1" algn="just" eaLnBrk="1" hangingPunct="1"/>
            <a:r>
              <a:rPr lang="pt-BR" altLang="pt-BR"/>
              <a:t>Exemplo de linguagens de consulta: QUEL, QBE e SQL</a:t>
            </a:r>
          </a:p>
          <a:p>
            <a:pPr algn="just" eaLnBrk="1" hangingPunct="1"/>
            <a:endParaRPr lang="pt-BR" altLang="pt-BR"/>
          </a:p>
          <a:p>
            <a:pPr eaLnBrk="1" hangingPunct="1"/>
            <a:endParaRPr lang="en-US" altLang="pt-B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FC7823-04F7-33DC-D92A-EEDF137B95C7}"/>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4819" name="Rectangle 3">
            <a:extLst>
              <a:ext uri="{FF2B5EF4-FFF2-40B4-BE49-F238E27FC236}">
                <a16:creationId xmlns:a16="http://schemas.microsoft.com/office/drawing/2014/main" id="{EC8FFF3E-5180-09F9-6964-C7539B7701E7}"/>
              </a:ext>
            </a:extLst>
          </p:cNvPr>
          <p:cNvSpPr>
            <a:spLocks noGrp="1"/>
          </p:cNvSpPr>
          <p:nvPr>
            <p:ph idx="1"/>
          </p:nvPr>
        </p:nvSpPr>
        <p:spPr>
          <a:xfrm>
            <a:off x="785813" y="1571625"/>
            <a:ext cx="7391400" cy="4648200"/>
          </a:xfrm>
        </p:spPr>
        <p:txBody>
          <a:bodyPr/>
          <a:lstStyle/>
          <a:p>
            <a:pPr eaLnBrk="1" hangingPunct="1"/>
            <a:r>
              <a:rPr lang="pt-BR" altLang="pt-BR">
                <a:solidFill>
                  <a:schemeClr val="accent2"/>
                </a:solidFill>
              </a:rPr>
              <a:t>ALTER TABLE</a:t>
            </a:r>
          </a:p>
          <a:p>
            <a:pPr lvl="2" eaLnBrk="1" hangingPunct="1">
              <a:buFont typeface="Symbol" panose="05050102010706020507" pitchFamily="18" charset="2"/>
              <a:buChar char="·"/>
            </a:pPr>
            <a:r>
              <a:rPr lang="pt-BR" altLang="pt-BR"/>
              <a:t>permite que se altere os atributos de uma determinada tabela ou que se adicione novos atributos (evolução de esquemas). Os novos atributos terão valores nulos em todas as linhas.</a:t>
            </a:r>
          </a:p>
          <a:p>
            <a:pPr lvl="2" eaLnBrk="1" hangingPunct="1">
              <a:buFont typeface="Symbol" panose="05050102010706020507" pitchFamily="18" charset="2"/>
              <a:buChar char="·"/>
            </a:pPr>
            <a:r>
              <a:rPr lang="pt-BR" altLang="pt-BR"/>
              <a:t>Pode-se também alterar as restrições da tabela</a:t>
            </a:r>
          </a:p>
          <a:p>
            <a:pPr lvl="2" eaLnBrk="1" hangingPunct="1">
              <a:buFont typeface="Symbol" panose="05050102010706020507" pitchFamily="18" charset="2"/>
              <a:buChar char="·"/>
            </a:pPr>
            <a:endParaRPr lang="pt-BR" altLang="pt-BR"/>
          </a:p>
          <a:p>
            <a:pPr lvl="1" eaLnBrk="1" hangingPunct="1"/>
            <a:r>
              <a:rPr lang="pt-BR" altLang="pt-BR"/>
              <a:t>Ao incluirmos uma coluna, devemos especificar o seu tipo de dado, não podendo esta coluna ser NOT NULL.</a:t>
            </a:r>
          </a:p>
          <a:p>
            <a:pPr eaLnBrk="1" hangingPunct="1">
              <a:buFontTx/>
              <a:buNone/>
            </a:pPr>
            <a:endParaRPr lang="pt-BR" altLang="pt-B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7BA389C-F37C-C4C1-FA21-EF8308651FFF}"/>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5843" name="Rectangle 3">
            <a:extLst>
              <a:ext uri="{FF2B5EF4-FFF2-40B4-BE49-F238E27FC236}">
                <a16:creationId xmlns:a16="http://schemas.microsoft.com/office/drawing/2014/main" id="{F52912F7-01EF-9F28-9F9C-A7E4A99F302D}"/>
              </a:ext>
            </a:extLst>
          </p:cNvPr>
          <p:cNvSpPr>
            <a:spLocks noGrp="1"/>
          </p:cNvSpPr>
          <p:nvPr>
            <p:ph idx="1"/>
          </p:nvPr>
        </p:nvSpPr>
        <p:spPr>
          <a:xfrm>
            <a:off x="857250" y="1571625"/>
            <a:ext cx="7391400" cy="4648200"/>
          </a:xfrm>
        </p:spPr>
        <p:txBody>
          <a:bodyPr/>
          <a:lstStyle/>
          <a:p>
            <a:pPr eaLnBrk="1" hangingPunct="1"/>
            <a:r>
              <a:rPr lang="pt-BR" altLang="pt-BR" sz="2400">
                <a:solidFill>
                  <a:schemeClr val="accent1"/>
                </a:solidFill>
              </a:rPr>
              <a:t>ALTER TABLE</a:t>
            </a:r>
          </a:p>
          <a:p>
            <a:pPr lvl="1" eaLnBrk="1" hangingPunct="1"/>
            <a:r>
              <a:rPr lang="pt-BR" altLang="pt-BR" sz="2000"/>
              <a:t>Sintaxe: 	Para adicionar uma nova coluna a uma tabela</a:t>
            </a:r>
          </a:p>
          <a:p>
            <a:pPr lvl="1" eaLnBrk="1" hangingPunct="1">
              <a:buFontTx/>
              <a:buNone/>
            </a:pPr>
            <a:r>
              <a:rPr lang="pt-BR" altLang="pt-BR" sz="2000"/>
              <a:t>		</a:t>
            </a:r>
          </a:p>
          <a:p>
            <a:pPr lvl="1" eaLnBrk="1" hangingPunct="1">
              <a:buFontTx/>
              <a:buNone/>
            </a:pPr>
            <a:endParaRPr lang="pt-BR" altLang="pt-BR" sz="2000"/>
          </a:p>
          <a:p>
            <a:pPr lvl="1" eaLnBrk="1" hangingPunct="1">
              <a:buFontTx/>
              <a:buNone/>
            </a:pPr>
            <a:endParaRPr lang="pt-BR" altLang="pt-BR" sz="2000"/>
          </a:p>
          <a:p>
            <a:pPr lvl="1" eaLnBrk="1" hangingPunct="1">
              <a:buFontTx/>
              <a:buNone/>
            </a:pPr>
            <a:r>
              <a:rPr lang="pt-BR" altLang="pt-BR" sz="2000"/>
              <a:t>Para modificar uma coluna de uma tabela</a:t>
            </a:r>
          </a:p>
          <a:p>
            <a:pPr lvl="1" eaLnBrk="1" hangingPunct="1">
              <a:buFontTx/>
              <a:buNone/>
            </a:pPr>
            <a:endParaRPr lang="pt-BR" altLang="pt-BR" sz="2000"/>
          </a:p>
          <a:p>
            <a:pPr lvl="1" eaLnBrk="1" hangingPunct="1">
              <a:buFontTx/>
              <a:buNone/>
            </a:pPr>
            <a:endParaRPr lang="pt-BR" altLang="pt-BR" sz="2000"/>
          </a:p>
          <a:p>
            <a:pPr lvl="1" eaLnBrk="1" hangingPunct="1">
              <a:buFontTx/>
              <a:buNone/>
            </a:pPr>
            <a:endParaRPr lang="pt-BR" altLang="pt-BR" sz="2000"/>
          </a:p>
          <a:p>
            <a:pPr lvl="1" eaLnBrk="1" hangingPunct="1">
              <a:buFontTx/>
              <a:buNone/>
            </a:pPr>
            <a:endParaRPr lang="pt-BR" altLang="pt-BR" sz="2000"/>
          </a:p>
          <a:p>
            <a:pPr lvl="1" eaLnBrk="1" hangingPunct="1">
              <a:buFontTx/>
              <a:buNone/>
            </a:pPr>
            <a:endParaRPr lang="pt-BR" altLang="pt-BR" sz="2000"/>
          </a:p>
          <a:p>
            <a:pPr eaLnBrk="1" hangingPunct="1"/>
            <a:r>
              <a:rPr lang="pt-BR" altLang="pt-BR" sz="2400">
                <a:solidFill>
                  <a:schemeClr val="accent1"/>
                </a:solidFill>
              </a:rPr>
              <a:t>Obs.: no Oracle a cláusula opcional COLUMN não existe!</a:t>
            </a:r>
          </a:p>
          <a:p>
            <a:pPr lvl="1" eaLnBrk="1" hangingPunct="1"/>
            <a:endParaRPr lang="pt-BR" altLang="pt-BR" sz="2000"/>
          </a:p>
          <a:p>
            <a:pPr eaLnBrk="1" hangingPunct="1"/>
            <a:endParaRPr lang="pt-BR" altLang="pt-BR" sz="2400"/>
          </a:p>
        </p:txBody>
      </p:sp>
      <p:sp>
        <p:nvSpPr>
          <p:cNvPr id="4" name="CaixaDeTexto 3">
            <a:extLst>
              <a:ext uri="{FF2B5EF4-FFF2-40B4-BE49-F238E27FC236}">
                <a16:creationId xmlns:a16="http://schemas.microsoft.com/office/drawing/2014/main" id="{6AA0A3A8-D6EB-45D6-B89A-5635BA421D8C}"/>
              </a:ext>
            </a:extLst>
          </p:cNvPr>
          <p:cNvSpPr txBox="1"/>
          <p:nvPr/>
        </p:nvSpPr>
        <p:spPr>
          <a:xfrm>
            <a:off x="1857375" y="2428875"/>
            <a:ext cx="5286375" cy="769938"/>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tabela_base</a:t>
            </a:r>
            <a:endParaRPr lang="en-US" sz="2200" b="0" dirty="0">
              <a:solidFill>
                <a:schemeClr val="accent6">
                  <a:lumMod val="50000"/>
                </a:schemeClr>
              </a:solidFill>
            </a:endParaRPr>
          </a:p>
          <a:p>
            <a:pPr marL="0" lvl="2">
              <a:defRPr/>
            </a:pPr>
            <a:r>
              <a:rPr lang="en-US" sz="2200" b="0" dirty="0">
                <a:solidFill>
                  <a:schemeClr val="accent6">
                    <a:lumMod val="50000"/>
                  </a:schemeClr>
                </a:solidFill>
              </a:rPr>
              <a:t>ADD [COLUMN] </a:t>
            </a:r>
            <a:r>
              <a:rPr lang="en-US" sz="2200" b="0" dirty="0" err="1">
                <a:solidFill>
                  <a:schemeClr val="accent6">
                    <a:lumMod val="50000"/>
                  </a:schemeClr>
                </a:solidFill>
              </a:rPr>
              <a:t>atributo</a:t>
            </a:r>
            <a:r>
              <a:rPr lang="en-US" sz="2200" b="0" dirty="0">
                <a:solidFill>
                  <a:schemeClr val="accent6">
                    <a:lumMod val="50000"/>
                  </a:schemeClr>
                </a:solidFill>
              </a:rPr>
              <a:t> </a:t>
            </a:r>
            <a:r>
              <a:rPr lang="en-US" sz="2200" b="0" dirty="0" err="1">
                <a:solidFill>
                  <a:schemeClr val="accent6">
                    <a:lumMod val="50000"/>
                  </a:schemeClr>
                </a:solidFill>
              </a:rPr>
              <a:t>tipo_dado</a:t>
            </a:r>
            <a:endParaRPr lang="en-US" sz="2200" b="0" dirty="0">
              <a:solidFill>
                <a:schemeClr val="accent6">
                  <a:lumMod val="50000"/>
                </a:schemeClr>
              </a:solidFill>
            </a:endParaRPr>
          </a:p>
        </p:txBody>
      </p:sp>
      <p:sp>
        <p:nvSpPr>
          <p:cNvPr id="5" name="CaixaDeTexto 4">
            <a:extLst>
              <a:ext uri="{FF2B5EF4-FFF2-40B4-BE49-F238E27FC236}">
                <a16:creationId xmlns:a16="http://schemas.microsoft.com/office/drawing/2014/main" id="{231C03B5-485E-4815-B69A-200F0B4C7152}"/>
              </a:ext>
            </a:extLst>
          </p:cNvPr>
          <p:cNvSpPr txBox="1"/>
          <p:nvPr/>
        </p:nvSpPr>
        <p:spPr>
          <a:xfrm>
            <a:off x="1785938" y="3857625"/>
            <a:ext cx="5286375" cy="1446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a:t>
            </a:r>
            <a:r>
              <a:rPr lang="pt-BR" sz="2200" b="0" dirty="0" err="1">
                <a:solidFill>
                  <a:schemeClr val="accent6">
                    <a:lumMod val="50000"/>
                  </a:schemeClr>
                </a:solidFill>
              </a:rPr>
              <a:t>tabela_base</a:t>
            </a:r>
            <a:r>
              <a:rPr lang="pt-BR" sz="2200" b="0" dirty="0">
                <a:solidFill>
                  <a:schemeClr val="accent6">
                    <a:lumMod val="50000"/>
                  </a:schemeClr>
                </a:solidFill>
              </a:rPr>
              <a:t>			ALTER [COLUMN] atributo </a:t>
            </a:r>
          </a:p>
          <a:p>
            <a:pPr marL="0" lvl="2">
              <a:defRPr/>
            </a:pPr>
            <a:r>
              <a:rPr lang="pt-BR" sz="2200" b="0" dirty="0">
                <a:solidFill>
                  <a:schemeClr val="accent6">
                    <a:lumMod val="50000"/>
                  </a:schemeClr>
                </a:solidFill>
              </a:rPr>
              <a:t>		SET valor-default</a:t>
            </a:r>
          </a:p>
          <a:p>
            <a:pPr marL="0" lvl="2">
              <a:defRPr/>
            </a:pPr>
            <a:r>
              <a:rPr lang="pt-BR" sz="2200" b="0" dirty="0">
                <a:solidFill>
                  <a:schemeClr val="accent6">
                    <a:lumMod val="50000"/>
                  </a:schemeClr>
                </a:solidFill>
              </a:rPr>
              <a:t>		ou  DROP DEFAULT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C6B5C4-F234-FAB9-0F68-5EBF7FEBF541}"/>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6867" name="Rectangle 3">
            <a:extLst>
              <a:ext uri="{FF2B5EF4-FFF2-40B4-BE49-F238E27FC236}">
                <a16:creationId xmlns:a16="http://schemas.microsoft.com/office/drawing/2014/main" id="{F5446878-1AFA-529F-D53F-CCF42789C5FF}"/>
              </a:ext>
            </a:extLst>
          </p:cNvPr>
          <p:cNvSpPr>
            <a:spLocks noGrp="1"/>
          </p:cNvSpPr>
          <p:nvPr>
            <p:ph idx="1"/>
          </p:nvPr>
        </p:nvSpPr>
        <p:spPr>
          <a:xfrm>
            <a:off x="928688" y="1571625"/>
            <a:ext cx="7391400" cy="4648200"/>
          </a:xfrm>
        </p:spPr>
        <p:txBody>
          <a:bodyPr/>
          <a:lstStyle/>
          <a:p>
            <a:pPr eaLnBrk="1" hangingPunct="1"/>
            <a:r>
              <a:rPr lang="pt-BR" altLang="pt-BR">
                <a:solidFill>
                  <a:schemeClr val="accent1"/>
                </a:solidFill>
              </a:rPr>
              <a:t>ALTER TABLE</a:t>
            </a:r>
          </a:p>
          <a:p>
            <a:pPr lvl="1" eaLnBrk="1" hangingPunct="1"/>
            <a:r>
              <a:rPr lang="pt-BR" altLang="pt-BR"/>
              <a:t>Para remover uma coluna de uma tabela:</a:t>
            </a:r>
          </a:p>
          <a:p>
            <a:pPr lvl="1" eaLnBrk="1" hangingPunct="1">
              <a:buFontTx/>
              <a:buChar char="-"/>
            </a:pPr>
            <a:endParaRPr lang="pt-BR" altLang="pt-BR"/>
          </a:p>
          <a:p>
            <a:pPr lvl="1" eaLnBrk="1" hangingPunct="1">
              <a:buFontTx/>
              <a:buChar char="-"/>
            </a:pPr>
            <a:endParaRPr lang="pt-BR" altLang="pt-BR"/>
          </a:p>
          <a:p>
            <a:pPr lvl="1" eaLnBrk="1" hangingPunct="1">
              <a:buFontTx/>
              <a:buChar char="-"/>
            </a:pPr>
            <a:endParaRPr lang="pt-BR" altLang="pt-BR" sz="1000"/>
          </a:p>
          <a:p>
            <a:pPr lvl="1" eaLnBrk="1" hangingPunct="1">
              <a:buFontTx/>
              <a:buChar char="-"/>
            </a:pPr>
            <a:r>
              <a:rPr lang="pt-BR" altLang="pt-BR"/>
              <a:t>Para adicionar uma restrição a uma tabela</a:t>
            </a:r>
          </a:p>
          <a:p>
            <a:pPr lvl="1" eaLnBrk="1" hangingPunct="1">
              <a:buFontTx/>
              <a:buChar char="-"/>
            </a:pPr>
            <a:endParaRPr lang="pt-BR" altLang="pt-BR"/>
          </a:p>
          <a:p>
            <a:pPr lvl="1" eaLnBrk="1" hangingPunct="1">
              <a:buFontTx/>
              <a:buChar char="-"/>
            </a:pPr>
            <a:endParaRPr lang="pt-BR" altLang="pt-BR"/>
          </a:p>
          <a:p>
            <a:pPr lvl="1" eaLnBrk="1" hangingPunct="1">
              <a:buFontTx/>
              <a:buChar char="-"/>
            </a:pPr>
            <a:endParaRPr lang="pt-BR" altLang="pt-BR" sz="1000"/>
          </a:p>
          <a:p>
            <a:pPr lvl="1" eaLnBrk="1" hangingPunct="1">
              <a:buFontTx/>
              <a:buChar char="-"/>
            </a:pPr>
            <a:r>
              <a:rPr lang="pt-BR" altLang="pt-BR"/>
              <a:t>Para remover uma restrição de um tabela</a:t>
            </a:r>
          </a:p>
          <a:p>
            <a:pPr eaLnBrk="1" hangingPunct="1"/>
            <a:endParaRPr lang="pt-BR" altLang="pt-BR"/>
          </a:p>
        </p:txBody>
      </p:sp>
      <p:sp>
        <p:nvSpPr>
          <p:cNvPr id="4" name="CaixaDeTexto 3">
            <a:extLst>
              <a:ext uri="{FF2B5EF4-FFF2-40B4-BE49-F238E27FC236}">
                <a16:creationId xmlns:a16="http://schemas.microsoft.com/office/drawing/2014/main" id="{99A7C788-222F-41E9-95B2-CE0B6F195BCA}"/>
              </a:ext>
            </a:extLst>
          </p:cNvPr>
          <p:cNvSpPr txBox="1"/>
          <p:nvPr/>
        </p:nvSpPr>
        <p:spPr>
          <a:xfrm>
            <a:off x="1857375" y="2571750"/>
            <a:ext cx="5286375" cy="769938"/>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tabela_base</a:t>
            </a:r>
            <a:endParaRPr lang="en-US" sz="2200" b="0" dirty="0">
              <a:solidFill>
                <a:schemeClr val="accent6">
                  <a:lumMod val="50000"/>
                </a:schemeClr>
              </a:solidFill>
            </a:endParaRPr>
          </a:p>
          <a:p>
            <a:pPr marL="0" lvl="2">
              <a:defRPr/>
            </a:pPr>
            <a:r>
              <a:rPr lang="en-US" sz="2200" b="0" dirty="0">
                <a:solidFill>
                  <a:schemeClr val="accent6">
                    <a:lumMod val="50000"/>
                  </a:schemeClr>
                </a:solidFill>
              </a:rPr>
              <a:t>DROP [COLUMN] </a:t>
            </a:r>
            <a:r>
              <a:rPr lang="en-US" sz="2200" b="0" dirty="0" err="1">
                <a:solidFill>
                  <a:schemeClr val="accent6">
                    <a:lumMod val="50000"/>
                  </a:schemeClr>
                </a:solidFill>
              </a:rPr>
              <a:t>atributo</a:t>
            </a:r>
            <a:endParaRPr lang="en-US" sz="2200" b="0" dirty="0">
              <a:solidFill>
                <a:schemeClr val="accent6">
                  <a:lumMod val="50000"/>
                </a:schemeClr>
              </a:solidFill>
            </a:endParaRPr>
          </a:p>
        </p:txBody>
      </p:sp>
      <p:sp>
        <p:nvSpPr>
          <p:cNvPr id="5" name="CaixaDeTexto 4">
            <a:extLst>
              <a:ext uri="{FF2B5EF4-FFF2-40B4-BE49-F238E27FC236}">
                <a16:creationId xmlns:a16="http://schemas.microsoft.com/office/drawing/2014/main" id="{0556825C-AF8F-44D3-906B-988E6AEF0CD9}"/>
              </a:ext>
            </a:extLst>
          </p:cNvPr>
          <p:cNvSpPr txBox="1"/>
          <p:nvPr/>
        </p:nvSpPr>
        <p:spPr>
          <a:xfrm>
            <a:off x="1857375" y="4087813"/>
            <a:ext cx="5286375" cy="769937"/>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tabela_base</a:t>
            </a:r>
            <a:endParaRPr lang="en-US" sz="2200" b="0" dirty="0">
              <a:solidFill>
                <a:schemeClr val="accent6">
                  <a:lumMod val="50000"/>
                </a:schemeClr>
              </a:solidFill>
            </a:endParaRPr>
          </a:p>
          <a:p>
            <a:pPr marL="0" lvl="2">
              <a:defRPr/>
            </a:pPr>
            <a:r>
              <a:rPr lang="en-US" sz="2200" b="0" dirty="0">
                <a:solidFill>
                  <a:schemeClr val="accent6">
                    <a:lumMod val="50000"/>
                  </a:schemeClr>
                </a:solidFill>
              </a:rPr>
              <a:t>ADD  </a:t>
            </a:r>
            <a:r>
              <a:rPr lang="en-US" sz="2200" b="0" dirty="0" err="1">
                <a:solidFill>
                  <a:schemeClr val="accent6">
                    <a:lumMod val="50000"/>
                  </a:schemeClr>
                </a:solidFill>
              </a:rPr>
              <a:t>restrição</a:t>
            </a:r>
            <a:endParaRPr lang="en-US" sz="2200" b="0" dirty="0">
              <a:solidFill>
                <a:schemeClr val="accent6">
                  <a:lumMod val="50000"/>
                </a:schemeClr>
              </a:solidFill>
            </a:endParaRPr>
          </a:p>
        </p:txBody>
      </p:sp>
      <p:sp>
        <p:nvSpPr>
          <p:cNvPr id="6" name="CaixaDeTexto 5">
            <a:extLst>
              <a:ext uri="{FF2B5EF4-FFF2-40B4-BE49-F238E27FC236}">
                <a16:creationId xmlns:a16="http://schemas.microsoft.com/office/drawing/2014/main" id="{31B610A6-C117-4A5D-8725-61B3FF4FFBA7}"/>
              </a:ext>
            </a:extLst>
          </p:cNvPr>
          <p:cNvSpPr txBox="1"/>
          <p:nvPr/>
        </p:nvSpPr>
        <p:spPr>
          <a:xfrm>
            <a:off x="1857375" y="5588000"/>
            <a:ext cx="5286375" cy="769938"/>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tabela_base</a:t>
            </a:r>
            <a:endParaRPr lang="en-US" sz="2200" b="0" dirty="0">
              <a:solidFill>
                <a:schemeClr val="accent6">
                  <a:lumMod val="50000"/>
                </a:schemeClr>
              </a:solidFill>
            </a:endParaRPr>
          </a:p>
          <a:p>
            <a:pPr marL="0" lvl="2">
              <a:defRPr/>
            </a:pPr>
            <a:r>
              <a:rPr lang="en-US" sz="2200" b="0" dirty="0">
                <a:solidFill>
                  <a:schemeClr val="accent6">
                    <a:lumMod val="50000"/>
                  </a:schemeClr>
                </a:solidFill>
              </a:rPr>
              <a:t>DROP CONSTRAINT </a:t>
            </a:r>
            <a:r>
              <a:rPr lang="en-US" sz="2200" b="0" dirty="0" err="1">
                <a:solidFill>
                  <a:schemeClr val="accent6">
                    <a:lumMod val="50000"/>
                  </a:schemeClr>
                </a:solidFill>
              </a:rPr>
              <a:t>nome-contraint</a:t>
            </a:r>
            <a:endParaRPr lang="en-US" sz="2200" b="0" dirty="0">
              <a:solidFill>
                <a:schemeClr val="accent6">
                  <a:lumMod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7F886D6-F033-4D66-F97A-CF601195113D}"/>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7891" name="Rectangle 3">
            <a:extLst>
              <a:ext uri="{FF2B5EF4-FFF2-40B4-BE49-F238E27FC236}">
                <a16:creationId xmlns:a16="http://schemas.microsoft.com/office/drawing/2014/main" id="{9D67E78E-385A-06FD-487B-5B900FE9219D}"/>
              </a:ext>
            </a:extLst>
          </p:cNvPr>
          <p:cNvSpPr>
            <a:spLocks noGrp="1"/>
          </p:cNvSpPr>
          <p:nvPr>
            <p:ph idx="1"/>
          </p:nvPr>
        </p:nvSpPr>
        <p:spPr>
          <a:xfrm>
            <a:off x="500063" y="1643063"/>
            <a:ext cx="8229600" cy="4324350"/>
          </a:xfrm>
        </p:spPr>
        <p:txBody>
          <a:bodyPr/>
          <a:lstStyle/>
          <a:p>
            <a:pPr eaLnBrk="1" hangingPunct="1"/>
            <a:r>
              <a:rPr lang="pt-BR" altLang="pt-BR" sz="2400">
                <a:solidFill>
                  <a:schemeClr val="accent1"/>
                </a:solidFill>
              </a:rPr>
              <a:t>Ex.: </a:t>
            </a:r>
            <a:r>
              <a:rPr lang="pt-BR" altLang="pt-BR" sz="2400"/>
              <a:t>						</a:t>
            </a:r>
          </a:p>
          <a:p>
            <a:pPr eaLnBrk="1" hangingPunct="1"/>
            <a:endParaRPr lang="pt-BR" altLang="pt-BR" sz="2400"/>
          </a:p>
          <a:p>
            <a:pPr eaLnBrk="1" hangingPunct="1"/>
            <a:endParaRPr lang="pt-BR" altLang="pt-BR" sz="2400"/>
          </a:p>
          <a:p>
            <a:pPr eaLnBrk="1" hangingPunct="1"/>
            <a:endParaRPr lang="pt-BR" altLang="pt-BR" sz="2400"/>
          </a:p>
          <a:p>
            <a:pPr eaLnBrk="1" hangingPunct="1"/>
            <a:r>
              <a:rPr lang="pt-BR" altLang="pt-BR" sz="2400">
                <a:solidFill>
                  <a:schemeClr val="accent1"/>
                </a:solidFill>
              </a:rPr>
              <a:t>Podemos remover um atributo usando  a sintaxe	</a:t>
            </a:r>
            <a:r>
              <a:rPr lang="pt-BR" altLang="pt-BR" sz="2400"/>
              <a:t>	</a:t>
            </a:r>
          </a:p>
          <a:p>
            <a:pPr eaLnBrk="1" hangingPunct="1">
              <a:buFontTx/>
              <a:buNone/>
            </a:pPr>
            <a:r>
              <a:rPr lang="pt-BR" altLang="pt-BR" sz="2400"/>
              <a:t>		</a:t>
            </a:r>
          </a:p>
          <a:p>
            <a:pPr eaLnBrk="1" hangingPunct="1">
              <a:buFontTx/>
              <a:buNone/>
            </a:pPr>
            <a:endParaRPr lang="pt-BR" altLang="pt-BR" sz="2400"/>
          </a:p>
          <a:p>
            <a:pPr lvl="2" eaLnBrk="1" hangingPunct="1"/>
            <a:r>
              <a:rPr lang="pt-BR" altLang="pt-BR" sz="2000"/>
              <a:t>CASCADE: </a:t>
            </a:r>
            <a:r>
              <a:rPr lang="pt-BR" altLang="pt-BR" sz="2000">
                <a:solidFill>
                  <a:schemeClr val="accent2"/>
                </a:solidFill>
              </a:rPr>
              <a:t>remove todas as restrições relativas ao atributo e visões que contêm o atributo</a:t>
            </a:r>
          </a:p>
          <a:p>
            <a:pPr lvl="2" eaLnBrk="1" hangingPunct="1"/>
            <a:r>
              <a:rPr lang="pt-BR" altLang="pt-BR" sz="2000"/>
              <a:t>RESTRICT: </a:t>
            </a:r>
            <a:r>
              <a:rPr lang="pt-BR" altLang="pt-BR" sz="2000">
                <a:solidFill>
                  <a:schemeClr val="accent2"/>
                </a:solidFill>
              </a:rPr>
              <a:t>não permite a remoção do atributo se este é usado numa visão ou como chave estrangeira numa outra tabela</a:t>
            </a:r>
          </a:p>
          <a:p>
            <a:pPr eaLnBrk="1" hangingPunct="1"/>
            <a:endParaRPr lang="pt-BR" altLang="pt-BR" sz="2400"/>
          </a:p>
          <a:p>
            <a:pPr eaLnBrk="1" hangingPunct="1"/>
            <a:endParaRPr lang="en-US" altLang="pt-BR" sz="2400"/>
          </a:p>
          <a:p>
            <a:pPr eaLnBrk="1" hangingPunct="1"/>
            <a:endParaRPr lang="pt-BR" altLang="pt-BR" sz="2400"/>
          </a:p>
        </p:txBody>
      </p:sp>
      <p:sp>
        <p:nvSpPr>
          <p:cNvPr id="4" name="CaixaDeTexto 3">
            <a:extLst>
              <a:ext uri="{FF2B5EF4-FFF2-40B4-BE49-F238E27FC236}">
                <a16:creationId xmlns:a16="http://schemas.microsoft.com/office/drawing/2014/main" id="{123DED29-C14B-4F82-ADAF-E7685B5D3561}"/>
              </a:ext>
            </a:extLst>
          </p:cNvPr>
          <p:cNvSpPr txBox="1"/>
          <p:nvPr/>
        </p:nvSpPr>
        <p:spPr>
          <a:xfrm>
            <a:off x="2143125" y="2214563"/>
            <a:ext cx="4429125" cy="769937"/>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Peca</a:t>
            </a:r>
            <a:endParaRPr lang="en-US" sz="2200" b="0" dirty="0">
              <a:solidFill>
                <a:schemeClr val="accent6">
                  <a:lumMod val="50000"/>
                </a:schemeClr>
              </a:solidFill>
            </a:endParaRPr>
          </a:p>
          <a:p>
            <a:pPr marL="0" lvl="2">
              <a:defRPr/>
            </a:pPr>
            <a:r>
              <a:rPr lang="en-US" sz="2200" b="0" dirty="0">
                <a:solidFill>
                  <a:schemeClr val="accent6">
                    <a:lumMod val="50000"/>
                  </a:schemeClr>
                </a:solidFill>
              </a:rPr>
              <a:t>ADD </a:t>
            </a:r>
            <a:r>
              <a:rPr lang="en-US" sz="2200" b="0" dirty="0" err="1">
                <a:solidFill>
                  <a:schemeClr val="accent6">
                    <a:lumMod val="50000"/>
                  </a:schemeClr>
                </a:solidFill>
              </a:rPr>
              <a:t>espessura</a:t>
            </a:r>
            <a:r>
              <a:rPr lang="en-US" sz="2200" b="0" dirty="0">
                <a:solidFill>
                  <a:schemeClr val="accent6">
                    <a:lumMod val="50000"/>
                  </a:schemeClr>
                </a:solidFill>
              </a:rPr>
              <a:t> INT</a:t>
            </a:r>
          </a:p>
        </p:txBody>
      </p:sp>
      <p:sp>
        <p:nvSpPr>
          <p:cNvPr id="5" name="CaixaDeTexto 4">
            <a:extLst>
              <a:ext uri="{FF2B5EF4-FFF2-40B4-BE49-F238E27FC236}">
                <a16:creationId xmlns:a16="http://schemas.microsoft.com/office/drawing/2014/main" id="{BFC5E27E-4ABA-4483-899E-308453E85E87}"/>
              </a:ext>
            </a:extLst>
          </p:cNvPr>
          <p:cNvSpPr txBox="1"/>
          <p:nvPr/>
        </p:nvSpPr>
        <p:spPr>
          <a:xfrm>
            <a:off x="1714500" y="3873500"/>
            <a:ext cx="5286375" cy="769938"/>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ALTER TABLE </a:t>
            </a:r>
            <a:r>
              <a:rPr lang="en-US" sz="2200" b="0" dirty="0" err="1">
                <a:solidFill>
                  <a:schemeClr val="accent6">
                    <a:lumMod val="50000"/>
                  </a:schemeClr>
                </a:solidFill>
              </a:rPr>
              <a:t>tabela_base</a:t>
            </a:r>
            <a:r>
              <a:rPr lang="en-US" sz="2200" b="0" dirty="0">
                <a:solidFill>
                  <a:schemeClr val="accent6">
                    <a:lumMod val="50000"/>
                  </a:schemeClr>
                </a:solidFill>
              </a:rPr>
              <a:t>	</a:t>
            </a:r>
          </a:p>
          <a:p>
            <a:pPr marL="0" lvl="2">
              <a:defRPr/>
            </a:pPr>
            <a:r>
              <a:rPr lang="en-US" sz="2200" b="0" dirty="0">
                <a:solidFill>
                  <a:schemeClr val="accent6">
                    <a:lumMod val="50000"/>
                  </a:schemeClr>
                </a:solidFill>
              </a:rPr>
              <a:t>DROP </a:t>
            </a:r>
            <a:r>
              <a:rPr lang="en-US" sz="2200" b="0" dirty="0" err="1">
                <a:solidFill>
                  <a:schemeClr val="accent6">
                    <a:lumMod val="50000"/>
                  </a:schemeClr>
                </a:solidFill>
              </a:rPr>
              <a:t>atributo</a:t>
            </a:r>
            <a:r>
              <a:rPr lang="en-US" sz="2200" b="0" dirty="0">
                <a:solidFill>
                  <a:schemeClr val="accent6">
                    <a:lumMod val="50000"/>
                  </a:schemeClr>
                </a:solidFill>
              </a:rPr>
              <a:t> [CASCADE|RESTRICT]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3A8897A-7250-7E2D-1450-BCC3F484B2BF}"/>
              </a:ext>
            </a:extLst>
          </p:cNvPr>
          <p:cNvSpPr>
            <a:spLocks noGrp="1"/>
          </p:cNvSpPr>
          <p:nvPr>
            <p:ph type="title"/>
          </p:nvPr>
        </p:nvSpPr>
        <p:spPr>
          <a:xfrm>
            <a:off x="500063" y="500063"/>
            <a:ext cx="8229600" cy="1069975"/>
          </a:xfrm>
        </p:spPr>
        <p:txBody>
          <a:bodyPr/>
          <a:lstStyle/>
          <a:p>
            <a:pPr eaLnBrk="1" hangingPunct="1"/>
            <a:r>
              <a:rPr lang="en-US" altLang="pt-BR"/>
              <a:t>4.2 SQL - DDL</a:t>
            </a:r>
          </a:p>
        </p:txBody>
      </p:sp>
      <p:sp>
        <p:nvSpPr>
          <p:cNvPr id="6" name="Rectangle 3">
            <a:extLst>
              <a:ext uri="{FF2B5EF4-FFF2-40B4-BE49-F238E27FC236}">
                <a16:creationId xmlns:a16="http://schemas.microsoft.com/office/drawing/2014/main" id="{4F277769-7D00-4C89-8020-186BD38BC89C}"/>
              </a:ext>
            </a:extLst>
          </p:cNvPr>
          <p:cNvSpPr txBox="1">
            <a:spLocks noChangeArrowheads="1"/>
          </p:cNvSpPr>
          <p:nvPr/>
        </p:nvSpPr>
        <p:spPr>
          <a:xfrm>
            <a:off x="500063" y="1500188"/>
            <a:ext cx="8229600" cy="500062"/>
          </a:xfrm>
          <a:prstGeom prst="rect">
            <a:avLst/>
          </a:prstGeom>
        </p:spPr>
        <p:txBody>
          <a:bodyPr/>
          <a:lstStyle/>
          <a:p>
            <a:pPr marL="365125" indent="-255588" eaLnBrk="1" hangingPunct="1">
              <a:spcBef>
                <a:spcPts val="300"/>
              </a:spcBef>
              <a:buClr>
                <a:srgbClr val="A04DA3"/>
              </a:buClr>
              <a:buFont typeface="Georgia" pitchFamily="18" charset="0"/>
              <a:buChar char="•"/>
              <a:defRPr/>
            </a:pPr>
            <a:r>
              <a:rPr lang="pt-BR" b="0" dirty="0">
                <a:solidFill>
                  <a:schemeClr val="accent1"/>
                </a:solidFill>
                <a:latin typeface="+mn-lt"/>
              </a:rPr>
              <a:t>Ex.: </a:t>
            </a:r>
            <a:endParaRPr lang="pt-BR" b="0" dirty="0">
              <a:latin typeface="+mn-lt"/>
            </a:endParaRPr>
          </a:p>
          <a:p>
            <a:pPr marL="365125" indent="-255588" eaLnBrk="1" hangingPunct="1">
              <a:spcBef>
                <a:spcPts val="300"/>
              </a:spcBef>
              <a:buClr>
                <a:srgbClr val="A04DA3"/>
              </a:buClr>
              <a:buFont typeface="Georgia" pitchFamily="18" charset="0"/>
              <a:buChar char="•"/>
              <a:defRPr/>
            </a:pPr>
            <a:endParaRPr lang="en-US" b="0" dirty="0">
              <a:latin typeface="+mn-lt"/>
            </a:endParaRPr>
          </a:p>
          <a:p>
            <a:pPr marL="365125" indent="-255588" eaLnBrk="1" hangingPunct="1">
              <a:spcBef>
                <a:spcPts val="300"/>
              </a:spcBef>
              <a:buClr>
                <a:srgbClr val="A04DA3"/>
              </a:buClr>
              <a:buFont typeface="Georgia" pitchFamily="18" charset="0"/>
              <a:buChar char="•"/>
              <a:defRPr/>
            </a:pPr>
            <a:endParaRPr lang="pt-BR" b="0" dirty="0">
              <a:latin typeface="+mn-lt"/>
            </a:endParaRPr>
          </a:p>
        </p:txBody>
      </p:sp>
      <p:sp>
        <p:nvSpPr>
          <p:cNvPr id="7" name="CaixaDeTexto 6">
            <a:extLst>
              <a:ext uri="{FF2B5EF4-FFF2-40B4-BE49-F238E27FC236}">
                <a16:creationId xmlns:a16="http://schemas.microsoft.com/office/drawing/2014/main" id="{255BBB15-DA42-4958-901D-90CE0E35499E}"/>
              </a:ext>
            </a:extLst>
          </p:cNvPr>
          <p:cNvSpPr txBox="1"/>
          <p:nvPr/>
        </p:nvSpPr>
        <p:spPr>
          <a:xfrm>
            <a:off x="1143000" y="2000250"/>
            <a:ext cx="7143750" cy="430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empregado DROP </a:t>
            </a:r>
            <a:r>
              <a:rPr lang="pt-BR" sz="2200" b="0" dirty="0" err="1">
                <a:solidFill>
                  <a:schemeClr val="accent6">
                    <a:lumMod val="50000"/>
                  </a:schemeClr>
                </a:solidFill>
              </a:rPr>
              <a:t>endereco</a:t>
            </a:r>
            <a:r>
              <a:rPr lang="pt-BR" sz="2200" b="0" dirty="0">
                <a:solidFill>
                  <a:schemeClr val="accent6">
                    <a:lumMod val="50000"/>
                  </a:schemeClr>
                </a:solidFill>
              </a:rPr>
              <a:t> CASCADE;</a:t>
            </a:r>
            <a:endParaRPr lang="en-US" sz="2200" b="0" dirty="0">
              <a:solidFill>
                <a:schemeClr val="accent6">
                  <a:lumMod val="50000"/>
                </a:schemeClr>
              </a:solidFill>
            </a:endParaRPr>
          </a:p>
        </p:txBody>
      </p:sp>
      <p:sp>
        <p:nvSpPr>
          <p:cNvPr id="8" name="CaixaDeTexto 7">
            <a:extLst>
              <a:ext uri="{FF2B5EF4-FFF2-40B4-BE49-F238E27FC236}">
                <a16:creationId xmlns:a16="http://schemas.microsoft.com/office/drawing/2014/main" id="{4AD2EF0D-3279-48C6-8C38-D4004BFD1FFD}"/>
              </a:ext>
            </a:extLst>
          </p:cNvPr>
          <p:cNvSpPr txBox="1"/>
          <p:nvPr/>
        </p:nvSpPr>
        <p:spPr>
          <a:xfrm>
            <a:off x="928688" y="2643188"/>
            <a:ext cx="7643812" cy="430212"/>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departamento ALTER gerente DROP DEFAULT</a:t>
            </a:r>
            <a:endParaRPr lang="en-US" sz="2200" b="0" dirty="0">
              <a:solidFill>
                <a:schemeClr val="accent6">
                  <a:lumMod val="50000"/>
                </a:schemeClr>
              </a:solidFill>
            </a:endParaRPr>
          </a:p>
        </p:txBody>
      </p:sp>
      <p:sp>
        <p:nvSpPr>
          <p:cNvPr id="9" name="CaixaDeTexto 8">
            <a:extLst>
              <a:ext uri="{FF2B5EF4-FFF2-40B4-BE49-F238E27FC236}">
                <a16:creationId xmlns:a16="http://schemas.microsoft.com/office/drawing/2014/main" id="{68EC18E8-8D25-4344-8BC4-8A29152BFDC0}"/>
              </a:ext>
            </a:extLst>
          </p:cNvPr>
          <p:cNvSpPr txBox="1"/>
          <p:nvPr/>
        </p:nvSpPr>
        <p:spPr>
          <a:xfrm>
            <a:off x="1785938" y="3286125"/>
            <a:ext cx="5786437" cy="769938"/>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departamento ALTER gerente </a:t>
            </a:r>
          </a:p>
          <a:p>
            <a:pPr marL="0" lvl="2">
              <a:defRPr/>
            </a:pPr>
            <a:r>
              <a:rPr lang="pt-BR" sz="2200" b="0" dirty="0">
                <a:solidFill>
                  <a:schemeClr val="accent6">
                    <a:lumMod val="50000"/>
                  </a:schemeClr>
                </a:solidFill>
              </a:rPr>
              <a:t>SET DEFAULT “333444555”</a:t>
            </a:r>
            <a:endParaRPr lang="en-US" sz="2200" b="0" dirty="0">
              <a:solidFill>
                <a:schemeClr val="accent6">
                  <a:lumMod val="50000"/>
                </a:schemeClr>
              </a:solidFill>
            </a:endParaRPr>
          </a:p>
        </p:txBody>
      </p:sp>
      <p:sp>
        <p:nvSpPr>
          <p:cNvPr id="10" name="CaixaDeTexto 9">
            <a:extLst>
              <a:ext uri="{FF2B5EF4-FFF2-40B4-BE49-F238E27FC236}">
                <a16:creationId xmlns:a16="http://schemas.microsoft.com/office/drawing/2014/main" id="{BCD8BB79-2933-4CC1-8AE0-65F30719184F}"/>
              </a:ext>
            </a:extLst>
          </p:cNvPr>
          <p:cNvSpPr txBox="1"/>
          <p:nvPr/>
        </p:nvSpPr>
        <p:spPr>
          <a:xfrm>
            <a:off x="1285875" y="4230688"/>
            <a:ext cx="6786563" cy="769937"/>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empregado</a:t>
            </a:r>
          </a:p>
          <a:p>
            <a:pPr marL="0" lvl="2">
              <a:defRPr/>
            </a:pPr>
            <a:r>
              <a:rPr lang="pt-BR" sz="2200" b="0" dirty="0">
                <a:solidFill>
                  <a:schemeClr val="accent6">
                    <a:lumMod val="50000"/>
                  </a:schemeClr>
                </a:solidFill>
              </a:rPr>
              <a:t>	DROP CONSTRAINT </a:t>
            </a:r>
            <a:r>
              <a:rPr lang="pt-BR" sz="2200" b="0" dirty="0" err="1">
                <a:solidFill>
                  <a:schemeClr val="accent6">
                    <a:lumMod val="50000"/>
                  </a:schemeClr>
                </a:solidFill>
              </a:rPr>
              <a:t>empsuperCE</a:t>
            </a:r>
            <a:r>
              <a:rPr lang="pt-BR" sz="2200" b="0" dirty="0">
                <a:solidFill>
                  <a:schemeClr val="accent6">
                    <a:lumMod val="50000"/>
                  </a:schemeClr>
                </a:solidFill>
              </a:rPr>
              <a:t> CASCADE;</a:t>
            </a:r>
            <a:endParaRPr lang="en-US" sz="2200" b="0" dirty="0">
              <a:solidFill>
                <a:schemeClr val="accent6">
                  <a:lumMod val="50000"/>
                </a:schemeClr>
              </a:solidFill>
            </a:endParaRPr>
          </a:p>
        </p:txBody>
      </p:sp>
      <p:sp>
        <p:nvSpPr>
          <p:cNvPr id="11" name="CaixaDeTexto 10">
            <a:extLst>
              <a:ext uri="{FF2B5EF4-FFF2-40B4-BE49-F238E27FC236}">
                <a16:creationId xmlns:a16="http://schemas.microsoft.com/office/drawing/2014/main" id="{14BCC00E-71EE-4387-9741-61AAA0FC30F2}"/>
              </a:ext>
            </a:extLst>
          </p:cNvPr>
          <p:cNvSpPr txBox="1"/>
          <p:nvPr/>
        </p:nvSpPr>
        <p:spPr>
          <a:xfrm>
            <a:off x="1000125" y="5214938"/>
            <a:ext cx="7286625" cy="1108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ALTER TABLE empregado</a:t>
            </a:r>
          </a:p>
          <a:p>
            <a:pPr marL="0" lvl="2">
              <a:defRPr/>
            </a:pPr>
            <a:r>
              <a:rPr lang="pt-BR" sz="2200" b="0" dirty="0">
                <a:solidFill>
                  <a:schemeClr val="accent6">
                    <a:lumMod val="50000"/>
                  </a:schemeClr>
                </a:solidFill>
              </a:rPr>
              <a:t>	ADD CONSTRAINT </a:t>
            </a:r>
            <a:r>
              <a:rPr lang="pt-BR" sz="2200" b="0" dirty="0" err="1">
                <a:solidFill>
                  <a:schemeClr val="accent6">
                    <a:lumMod val="50000"/>
                  </a:schemeClr>
                </a:solidFill>
              </a:rPr>
              <a:t>empsuperCE</a:t>
            </a:r>
            <a:r>
              <a:rPr lang="pt-BR" sz="2200" b="0" dirty="0">
                <a:solidFill>
                  <a:schemeClr val="accent6">
                    <a:lumMod val="50000"/>
                  </a:schemeClr>
                </a:solidFill>
              </a:rPr>
              <a:t> FOREIGN KEY </a:t>
            </a:r>
          </a:p>
          <a:p>
            <a:pPr marL="0" lvl="2">
              <a:defRPr/>
            </a:pPr>
            <a:r>
              <a:rPr lang="pt-BR" sz="2200" b="0" dirty="0">
                <a:solidFill>
                  <a:schemeClr val="accent6">
                    <a:lumMod val="50000"/>
                  </a:schemeClr>
                </a:solidFill>
              </a:rPr>
              <a:t>	(supervisor) REFERENCES empregado(matricula)</a:t>
            </a:r>
            <a:endParaRPr lang="en-US" sz="2200" b="0" dirty="0">
              <a:solidFill>
                <a:schemeClr val="accent6">
                  <a:lumMod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7D7D23F-5F41-5DB4-2FCA-43996B965721}"/>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39939" name="Rectangle 3">
            <a:extLst>
              <a:ext uri="{FF2B5EF4-FFF2-40B4-BE49-F238E27FC236}">
                <a16:creationId xmlns:a16="http://schemas.microsoft.com/office/drawing/2014/main" id="{1FC970C6-D783-8DD2-9843-8215ECFFFD50}"/>
              </a:ext>
            </a:extLst>
          </p:cNvPr>
          <p:cNvSpPr>
            <a:spLocks noGrp="1"/>
          </p:cNvSpPr>
          <p:nvPr>
            <p:ph idx="1"/>
          </p:nvPr>
        </p:nvSpPr>
        <p:spPr>
          <a:xfrm>
            <a:off x="428625" y="1857375"/>
            <a:ext cx="8229600" cy="4324350"/>
          </a:xfrm>
        </p:spPr>
        <p:txBody>
          <a:bodyPr/>
          <a:lstStyle/>
          <a:p>
            <a:pPr eaLnBrk="1" hangingPunct="1"/>
            <a:r>
              <a:rPr lang="pt-BR" altLang="pt-BR">
                <a:solidFill>
                  <a:schemeClr val="accent2"/>
                </a:solidFill>
              </a:rPr>
              <a:t>DROP TABLE</a:t>
            </a:r>
            <a:r>
              <a:rPr lang="pt-BR" altLang="pt-BR">
                <a:solidFill>
                  <a:schemeClr val="accent1"/>
                </a:solidFill>
              </a:rPr>
              <a:t>: remove uma tabela-base do BD. Remove tanto os dados quanto a definição da tabela</a:t>
            </a:r>
          </a:p>
          <a:p>
            <a:pPr eaLnBrk="1" hangingPunct="1"/>
            <a:endParaRPr lang="pt-BR" altLang="pt-BR" sz="1800">
              <a:solidFill>
                <a:schemeClr val="accent1"/>
              </a:solidFill>
            </a:endParaRPr>
          </a:p>
          <a:p>
            <a:pPr eaLnBrk="1" hangingPunct="1"/>
            <a:r>
              <a:rPr lang="pt-BR" altLang="pt-BR">
                <a:solidFill>
                  <a:schemeClr val="accent1"/>
                </a:solidFill>
              </a:rPr>
              <a:t>Sintaxe:</a:t>
            </a:r>
          </a:p>
          <a:p>
            <a:pPr eaLnBrk="1" hangingPunct="1"/>
            <a:endParaRPr lang="pt-BR" altLang="pt-BR">
              <a:solidFill>
                <a:schemeClr val="accent1"/>
              </a:solidFill>
            </a:endParaRPr>
          </a:p>
          <a:p>
            <a:pPr eaLnBrk="1" hangingPunct="1"/>
            <a:endParaRPr lang="pt-BR" altLang="pt-BR" sz="2200">
              <a:solidFill>
                <a:schemeClr val="accent1"/>
              </a:solidFill>
            </a:endParaRPr>
          </a:p>
          <a:p>
            <a:pPr eaLnBrk="1" hangingPunct="1"/>
            <a:r>
              <a:rPr lang="pt-BR" altLang="pt-BR">
                <a:solidFill>
                  <a:schemeClr val="accent1"/>
                </a:solidFill>
              </a:rPr>
              <a:t>Ex.:</a:t>
            </a:r>
          </a:p>
          <a:p>
            <a:pPr eaLnBrk="1" hangingPunct="1"/>
            <a:endParaRPr lang="pt-BR" altLang="pt-BR">
              <a:solidFill>
                <a:schemeClr val="accent1"/>
              </a:solidFill>
            </a:endParaRPr>
          </a:p>
          <a:p>
            <a:pPr eaLnBrk="1" hangingPunct="1"/>
            <a:endParaRPr lang="en-US" altLang="pt-BR">
              <a:solidFill>
                <a:schemeClr val="accent1"/>
              </a:solidFill>
            </a:endParaRPr>
          </a:p>
        </p:txBody>
      </p:sp>
      <p:sp>
        <p:nvSpPr>
          <p:cNvPr id="4" name="CaixaDeTexto 3">
            <a:extLst>
              <a:ext uri="{FF2B5EF4-FFF2-40B4-BE49-F238E27FC236}">
                <a16:creationId xmlns:a16="http://schemas.microsoft.com/office/drawing/2014/main" id="{47045397-869A-4289-B163-3860779EEC2D}"/>
              </a:ext>
            </a:extLst>
          </p:cNvPr>
          <p:cNvSpPr txBox="1"/>
          <p:nvPr/>
        </p:nvSpPr>
        <p:spPr>
          <a:xfrm>
            <a:off x="2214563" y="4071938"/>
            <a:ext cx="4286250" cy="461962"/>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DROP TABLE &lt;</a:t>
            </a:r>
            <a:r>
              <a:rPr lang="pt-BR" b="0" dirty="0" err="1">
                <a:solidFill>
                  <a:schemeClr val="accent6">
                    <a:lumMod val="50000"/>
                  </a:schemeClr>
                </a:solidFill>
              </a:rPr>
              <a:t>nomeTabela</a:t>
            </a:r>
            <a:r>
              <a:rPr lang="pt-BR" b="0" dirty="0">
                <a:solidFill>
                  <a:schemeClr val="accent6">
                    <a:lumMod val="50000"/>
                  </a:schemeClr>
                </a:solidFill>
              </a:rPr>
              <a:t>&gt;</a:t>
            </a:r>
            <a:endParaRPr lang="en-US" b="0" dirty="0">
              <a:solidFill>
                <a:schemeClr val="accent6">
                  <a:lumMod val="50000"/>
                </a:schemeClr>
              </a:solidFill>
            </a:endParaRPr>
          </a:p>
        </p:txBody>
      </p:sp>
      <p:sp>
        <p:nvSpPr>
          <p:cNvPr id="5" name="CaixaDeTexto 4">
            <a:extLst>
              <a:ext uri="{FF2B5EF4-FFF2-40B4-BE49-F238E27FC236}">
                <a16:creationId xmlns:a16="http://schemas.microsoft.com/office/drawing/2014/main" id="{33F69182-DC3C-4303-9DD5-08889BDD56E5}"/>
              </a:ext>
            </a:extLst>
          </p:cNvPr>
          <p:cNvSpPr txBox="1"/>
          <p:nvPr/>
        </p:nvSpPr>
        <p:spPr>
          <a:xfrm>
            <a:off x="2714625" y="5357813"/>
            <a:ext cx="3357563" cy="461962"/>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DROP TABLE Peca</a:t>
            </a:r>
            <a:endParaRPr lang="en-US" b="0" dirty="0">
              <a:solidFill>
                <a:schemeClr val="accent6">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a:extLst>
              <a:ext uri="{FF2B5EF4-FFF2-40B4-BE49-F238E27FC236}">
                <a16:creationId xmlns:a16="http://schemas.microsoft.com/office/drawing/2014/main" id="{7E032CD9-5C6F-667B-3E70-FF084F05D06B}"/>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40963" name="Rectangle 1027">
            <a:extLst>
              <a:ext uri="{FF2B5EF4-FFF2-40B4-BE49-F238E27FC236}">
                <a16:creationId xmlns:a16="http://schemas.microsoft.com/office/drawing/2014/main" id="{5521FC5A-29D1-B354-2C71-25F4F8F7FEDF}"/>
              </a:ext>
            </a:extLst>
          </p:cNvPr>
          <p:cNvSpPr>
            <a:spLocks noGrp="1"/>
          </p:cNvSpPr>
          <p:nvPr>
            <p:ph idx="1"/>
          </p:nvPr>
        </p:nvSpPr>
        <p:spPr>
          <a:xfrm>
            <a:off x="500063" y="1500188"/>
            <a:ext cx="8229600" cy="4324350"/>
          </a:xfrm>
        </p:spPr>
        <p:txBody>
          <a:bodyPr/>
          <a:lstStyle/>
          <a:p>
            <a:pPr eaLnBrk="1" hangingPunct="1"/>
            <a:r>
              <a:rPr lang="pt-BR" altLang="pt-BR" sz="2400">
                <a:solidFill>
                  <a:schemeClr val="accent1"/>
                </a:solidFill>
              </a:rPr>
              <a:t>Especificando índices em SQL</a:t>
            </a:r>
          </a:p>
          <a:p>
            <a:pPr eaLnBrk="1" hangingPunct="1"/>
            <a:endParaRPr lang="pt-BR" altLang="pt-BR" sz="1000">
              <a:solidFill>
                <a:schemeClr val="accent1"/>
              </a:solidFill>
            </a:endParaRPr>
          </a:p>
          <a:p>
            <a:pPr lvl="2" algn="just" eaLnBrk="1" hangingPunct="1">
              <a:buFontTx/>
              <a:buChar char="-"/>
            </a:pPr>
            <a:r>
              <a:rPr lang="pt-BR" altLang="pt-BR" sz="2200">
                <a:solidFill>
                  <a:schemeClr val="accent2"/>
                </a:solidFill>
              </a:rPr>
              <a:t>SQL possui comandos para criar e remover índices em atributos de relações base (faz parte da SQL DDL)</a:t>
            </a:r>
          </a:p>
          <a:p>
            <a:pPr algn="just" eaLnBrk="1" hangingPunct="1"/>
            <a:endParaRPr lang="pt-BR" altLang="pt-BR" sz="1000">
              <a:solidFill>
                <a:schemeClr val="accent2"/>
              </a:solidFill>
            </a:endParaRPr>
          </a:p>
          <a:p>
            <a:pPr lvl="2" algn="just" eaLnBrk="1" hangingPunct="1">
              <a:buFontTx/>
              <a:buChar char="-"/>
            </a:pPr>
            <a:r>
              <a:rPr lang="pt-BR" altLang="pt-BR" sz="2200">
                <a:solidFill>
                  <a:schemeClr val="accent2"/>
                </a:solidFill>
              </a:rPr>
              <a:t>Um índice é uma estrutura de acesso físico que é especificado em um ou mais atributos de um arquivo, permitindo um acesso mais eficiente aos dados.</a:t>
            </a:r>
          </a:p>
          <a:p>
            <a:pPr algn="just" eaLnBrk="1" hangingPunct="1"/>
            <a:endParaRPr lang="pt-BR" altLang="pt-BR" sz="1000">
              <a:solidFill>
                <a:schemeClr val="accent2"/>
              </a:solidFill>
            </a:endParaRPr>
          </a:p>
          <a:p>
            <a:pPr lvl="2" algn="just" eaLnBrk="1" hangingPunct="1">
              <a:buFontTx/>
              <a:buChar char="-"/>
            </a:pPr>
            <a:r>
              <a:rPr lang="pt-BR" altLang="pt-BR" sz="2200">
                <a:solidFill>
                  <a:schemeClr val="accent2"/>
                </a:solidFill>
              </a:rPr>
              <a:t>Se os atributos usados nas condições  de seleção e junção de uma query são indexados, o tempo de execução da query é melhorado.</a:t>
            </a:r>
          </a:p>
          <a:p>
            <a:pPr lvl="2" algn="just" eaLnBrk="1" hangingPunct="1">
              <a:buFontTx/>
              <a:buChar char="-"/>
            </a:pPr>
            <a:endParaRPr lang="pt-BR" altLang="pt-BR" sz="1000">
              <a:solidFill>
                <a:schemeClr val="accent2"/>
              </a:solidFill>
            </a:endParaRPr>
          </a:p>
          <a:p>
            <a:pPr lvl="2" algn="just" eaLnBrk="1" hangingPunct="1">
              <a:buFontTx/>
              <a:buChar char="-"/>
            </a:pPr>
            <a:r>
              <a:rPr lang="pt-BR" altLang="pt-BR" sz="2200">
                <a:solidFill>
                  <a:schemeClr val="accent2"/>
                </a:solidFill>
              </a:rPr>
              <a:t>O Oracle cria automaticamente índices em chaves primárias e colunas com UNIQUE</a:t>
            </a:r>
          </a:p>
          <a:p>
            <a:pPr eaLnBrk="1" hangingPunct="1"/>
            <a:endParaRPr lang="en-US" altLang="pt-B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92E13958-3DD7-307D-3B03-86E52E1FF762}"/>
              </a:ext>
            </a:extLst>
          </p:cNvPr>
          <p:cNvSpPr>
            <a:spLocks noGrp="1"/>
          </p:cNvSpPr>
          <p:nvPr>
            <p:ph type="title"/>
          </p:nvPr>
        </p:nvSpPr>
        <p:spPr>
          <a:xfrm>
            <a:off x="500063" y="500063"/>
            <a:ext cx="8229600" cy="1066800"/>
          </a:xfrm>
        </p:spPr>
        <p:txBody>
          <a:bodyPr/>
          <a:lstStyle/>
          <a:p>
            <a:pPr eaLnBrk="1" hangingPunct="1"/>
            <a:r>
              <a:rPr lang="en-US" altLang="pt-BR"/>
              <a:t>4.2 SQL - DDL</a:t>
            </a:r>
          </a:p>
        </p:txBody>
      </p:sp>
      <p:sp>
        <p:nvSpPr>
          <p:cNvPr id="41987" name="Rectangle 1027">
            <a:extLst>
              <a:ext uri="{FF2B5EF4-FFF2-40B4-BE49-F238E27FC236}">
                <a16:creationId xmlns:a16="http://schemas.microsoft.com/office/drawing/2014/main" id="{73279219-69CE-A9DD-8C64-DB4587291974}"/>
              </a:ext>
            </a:extLst>
          </p:cNvPr>
          <p:cNvSpPr>
            <a:spLocks noGrp="1"/>
          </p:cNvSpPr>
          <p:nvPr>
            <p:ph idx="1"/>
          </p:nvPr>
        </p:nvSpPr>
        <p:spPr>
          <a:xfrm>
            <a:off x="785813" y="1571625"/>
            <a:ext cx="7391400" cy="4648200"/>
          </a:xfrm>
        </p:spPr>
        <p:txBody>
          <a:bodyPr/>
          <a:lstStyle/>
          <a:p>
            <a:pPr lvl="1" algn="just" eaLnBrk="1" hangingPunct="1"/>
            <a:r>
              <a:rPr lang="pt-BR" altLang="pt-BR" sz="2000">
                <a:solidFill>
                  <a:schemeClr val="accent1"/>
                </a:solidFill>
              </a:rPr>
              <a:t>Ex.: Criar um índice no atributo nome da relação Empregado.</a:t>
            </a:r>
            <a:r>
              <a:rPr lang="pt-BR" altLang="pt-BR" sz="2000"/>
              <a:t>					</a:t>
            </a:r>
          </a:p>
          <a:p>
            <a:pPr lvl="1" algn="just" eaLnBrk="1" hangingPunct="1"/>
            <a:endParaRPr lang="pt-BR" altLang="pt-BR" sz="2000"/>
          </a:p>
          <a:p>
            <a:pPr lvl="1" algn="just" eaLnBrk="1" hangingPunct="1"/>
            <a:endParaRPr lang="pt-BR" altLang="pt-BR" sz="2000"/>
          </a:p>
          <a:p>
            <a:pPr lvl="1" algn="just" eaLnBrk="1" hangingPunct="1"/>
            <a:endParaRPr lang="pt-BR" altLang="pt-BR" sz="2000"/>
          </a:p>
          <a:p>
            <a:pPr lvl="1" algn="just" eaLnBrk="1" hangingPunct="1"/>
            <a:r>
              <a:rPr lang="pt-BR" altLang="pt-BR" sz="2000"/>
              <a:t>O default é ordem ascendente, se quisermos uma ordem descendente adicionamos a palavra chave DESC depois do nome do atributo</a:t>
            </a:r>
          </a:p>
          <a:p>
            <a:pPr lvl="1" algn="just" eaLnBrk="1" hangingPunct="1"/>
            <a:r>
              <a:rPr lang="pt-BR" altLang="pt-BR" sz="2000"/>
              <a:t>Para especificar a restrição de chave usamos a palavra UNIQUE				</a:t>
            </a:r>
          </a:p>
          <a:p>
            <a:pPr lvl="1" algn="just" eaLnBrk="1" hangingPunct="1">
              <a:buFont typeface="Georgia" panose="02040502050405020303" pitchFamily="18" charset="0"/>
              <a:buNone/>
            </a:pPr>
            <a:r>
              <a:rPr lang="pt-BR" altLang="pt-BR" sz="2000"/>
              <a:t>	</a:t>
            </a:r>
            <a:r>
              <a:rPr lang="pt-BR" altLang="pt-BR" sz="2400"/>
              <a:t> </a:t>
            </a:r>
            <a:endParaRPr lang="pt-BR" altLang="pt-BR" sz="2000"/>
          </a:p>
          <a:p>
            <a:pPr lvl="1" algn="just" eaLnBrk="1" hangingPunct="1">
              <a:buFont typeface="Georgia" panose="02040502050405020303" pitchFamily="18" charset="0"/>
              <a:buNone/>
            </a:pPr>
            <a:endParaRPr lang="pt-BR" altLang="pt-BR" sz="2400"/>
          </a:p>
          <a:p>
            <a:pPr lvl="1" algn="just" eaLnBrk="1" hangingPunct="1"/>
            <a:r>
              <a:rPr lang="pt-BR" altLang="pt-BR" sz="2000"/>
              <a:t>Para elimiarmos um índice usamos o comando DROP </a:t>
            </a:r>
          </a:p>
          <a:p>
            <a:pPr lvl="2" algn="just" eaLnBrk="1" hangingPunct="1"/>
            <a:r>
              <a:rPr lang="pt-BR" altLang="pt-BR" sz="1800"/>
              <a:t>Ex. DROP INDEX nome-indice</a:t>
            </a:r>
          </a:p>
          <a:p>
            <a:pPr eaLnBrk="1" hangingPunct="1"/>
            <a:endParaRPr lang="pt-BR" altLang="pt-BR" sz="2400"/>
          </a:p>
        </p:txBody>
      </p:sp>
      <p:sp>
        <p:nvSpPr>
          <p:cNvPr id="4" name="CaixaDeTexto 3">
            <a:extLst>
              <a:ext uri="{FF2B5EF4-FFF2-40B4-BE49-F238E27FC236}">
                <a16:creationId xmlns:a16="http://schemas.microsoft.com/office/drawing/2014/main" id="{E721CB4B-5E9F-431D-B6EF-5B518F35D3C8}"/>
              </a:ext>
            </a:extLst>
          </p:cNvPr>
          <p:cNvSpPr txBox="1"/>
          <p:nvPr/>
        </p:nvSpPr>
        <p:spPr>
          <a:xfrm>
            <a:off x="2786063" y="2357438"/>
            <a:ext cx="3571875" cy="708025"/>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CREATE INDEX nome-índice</a:t>
            </a:r>
          </a:p>
          <a:p>
            <a:pPr marL="0" lvl="2">
              <a:defRPr/>
            </a:pPr>
            <a:r>
              <a:rPr lang="pt-BR" sz="2000" b="0" dirty="0">
                <a:solidFill>
                  <a:schemeClr val="accent6">
                    <a:lumMod val="50000"/>
                  </a:schemeClr>
                </a:solidFill>
              </a:rPr>
              <a:t>ON Empregado(nome)</a:t>
            </a:r>
            <a:endParaRPr lang="en-US" sz="2000" b="0" dirty="0">
              <a:solidFill>
                <a:schemeClr val="accent6">
                  <a:lumMod val="50000"/>
                </a:schemeClr>
              </a:solidFill>
            </a:endParaRPr>
          </a:p>
        </p:txBody>
      </p:sp>
      <p:sp>
        <p:nvSpPr>
          <p:cNvPr id="5" name="CaixaDeTexto 4">
            <a:extLst>
              <a:ext uri="{FF2B5EF4-FFF2-40B4-BE49-F238E27FC236}">
                <a16:creationId xmlns:a16="http://schemas.microsoft.com/office/drawing/2014/main" id="{17A0C878-F032-429F-ADDF-9406F349A881}"/>
              </a:ext>
            </a:extLst>
          </p:cNvPr>
          <p:cNvSpPr txBox="1"/>
          <p:nvPr/>
        </p:nvSpPr>
        <p:spPr>
          <a:xfrm>
            <a:off x="2428875" y="4935538"/>
            <a:ext cx="4572000" cy="708025"/>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CREATE UNIQUE INDEX </a:t>
            </a:r>
            <a:r>
              <a:rPr lang="pt-BR" sz="2000" b="0" dirty="0" err="1">
                <a:solidFill>
                  <a:schemeClr val="accent6">
                    <a:lumMod val="50000"/>
                  </a:schemeClr>
                </a:solidFill>
              </a:rPr>
              <a:t>matrIndex</a:t>
            </a:r>
            <a:endParaRPr lang="pt-BR" sz="2000" b="0" dirty="0">
              <a:solidFill>
                <a:schemeClr val="accent6">
                  <a:lumMod val="50000"/>
                </a:schemeClr>
              </a:solidFill>
            </a:endParaRPr>
          </a:p>
          <a:p>
            <a:pPr marL="0" lvl="2">
              <a:defRPr/>
            </a:pPr>
            <a:r>
              <a:rPr lang="pt-BR" sz="2000" b="0" dirty="0">
                <a:solidFill>
                  <a:schemeClr val="accent6">
                    <a:lumMod val="50000"/>
                  </a:schemeClr>
                </a:solidFill>
              </a:rPr>
              <a:t>    ON Empregado(matricula)</a:t>
            </a:r>
            <a:endParaRPr lang="en-US" sz="2000" b="0" dirty="0">
              <a:solidFill>
                <a:schemeClr val="accent6">
                  <a:lumMod val="50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E9F0B6E-FB89-03D4-DFD3-C231358F2531}"/>
              </a:ext>
            </a:extLst>
          </p:cNvPr>
          <p:cNvSpPr>
            <a:spLocks noGrp="1"/>
          </p:cNvSpPr>
          <p:nvPr>
            <p:ph type="title"/>
          </p:nvPr>
        </p:nvSpPr>
        <p:spPr>
          <a:xfrm>
            <a:off x="500063" y="500063"/>
            <a:ext cx="8229600" cy="1066800"/>
          </a:xfrm>
        </p:spPr>
        <p:txBody>
          <a:bodyPr/>
          <a:lstStyle/>
          <a:p>
            <a:pPr eaLnBrk="1" hangingPunct="1"/>
            <a:r>
              <a:rPr lang="en-US" altLang="pt-BR"/>
              <a:t>4.3 SQL - DML</a:t>
            </a:r>
          </a:p>
        </p:txBody>
      </p:sp>
      <p:sp>
        <p:nvSpPr>
          <p:cNvPr id="43011" name="Rectangle 3">
            <a:extLst>
              <a:ext uri="{FF2B5EF4-FFF2-40B4-BE49-F238E27FC236}">
                <a16:creationId xmlns:a16="http://schemas.microsoft.com/office/drawing/2014/main" id="{56DC00B8-95DA-F210-62ED-7AD41D51BFC2}"/>
              </a:ext>
            </a:extLst>
          </p:cNvPr>
          <p:cNvSpPr>
            <a:spLocks noGrp="1"/>
          </p:cNvSpPr>
          <p:nvPr>
            <p:ph idx="1"/>
          </p:nvPr>
        </p:nvSpPr>
        <p:spPr>
          <a:xfrm>
            <a:off x="428625" y="1643063"/>
            <a:ext cx="8229600" cy="4324350"/>
          </a:xfrm>
        </p:spPr>
        <p:txBody>
          <a:bodyPr/>
          <a:lstStyle/>
          <a:p>
            <a:pPr lvl="2" eaLnBrk="1" hangingPunct="1">
              <a:buFont typeface="Symbol" panose="05050102010706020507" pitchFamily="18" charset="2"/>
              <a:buChar char="·"/>
            </a:pPr>
            <a:endParaRPr lang="pt-BR" altLang="pt-BR"/>
          </a:p>
          <a:p>
            <a:pPr eaLnBrk="1" hangingPunct="1"/>
            <a:r>
              <a:rPr lang="pt-BR" altLang="pt-BR">
                <a:solidFill>
                  <a:schemeClr val="accent1"/>
                </a:solidFill>
              </a:rPr>
              <a:t>Esquemas do BD Empresa: </a:t>
            </a:r>
          </a:p>
          <a:p>
            <a:pPr eaLnBrk="1" hangingPunct="1"/>
            <a:endParaRPr lang="pt-BR" altLang="pt-BR" sz="1200">
              <a:solidFill>
                <a:schemeClr val="accent1"/>
              </a:solidFill>
            </a:endParaRPr>
          </a:p>
          <a:p>
            <a:pPr lvl="1" eaLnBrk="1" hangingPunct="1"/>
            <a:r>
              <a:rPr lang="pt-BR" altLang="pt-BR" sz="2400"/>
              <a:t>Empregado(</a:t>
            </a:r>
            <a:r>
              <a:rPr lang="pt-BR" altLang="pt-BR" sz="2400" u="sng"/>
              <a:t>matricula</a:t>
            </a:r>
            <a:r>
              <a:rPr lang="pt-BR" altLang="pt-BR" sz="2400"/>
              <a:t>, nome, endereco, 				        salario, supervisor, depto) </a:t>
            </a:r>
          </a:p>
          <a:p>
            <a:pPr lvl="1" eaLnBrk="1" hangingPunct="1"/>
            <a:endParaRPr lang="pt-BR" altLang="pt-BR" sz="1000"/>
          </a:p>
          <a:p>
            <a:pPr lvl="1" eaLnBrk="1" hangingPunct="1"/>
            <a:r>
              <a:rPr lang="pt-BR" altLang="pt-BR" sz="2400"/>
              <a:t>Departamento(</a:t>
            </a:r>
            <a:r>
              <a:rPr lang="pt-BR" altLang="pt-BR" sz="2400" u="sng"/>
              <a:t>coddep</a:t>
            </a:r>
            <a:r>
              <a:rPr lang="pt-BR" altLang="pt-BR" sz="2400"/>
              <a:t>, nome, gerente, 					dataini)   	</a:t>
            </a:r>
          </a:p>
          <a:p>
            <a:pPr lvl="1" eaLnBrk="1" hangingPunct="1"/>
            <a:endParaRPr lang="pt-BR" altLang="pt-BR" sz="1000"/>
          </a:p>
          <a:p>
            <a:pPr lvl="1" eaLnBrk="1" hangingPunct="1"/>
            <a:r>
              <a:rPr lang="pt-BR" altLang="pt-BR" sz="2400"/>
              <a:t>Projeto(</a:t>
            </a:r>
            <a:r>
              <a:rPr lang="pt-BR" altLang="pt-BR" sz="2400" u="sng"/>
              <a:t>codproj</a:t>
            </a:r>
            <a:r>
              <a:rPr lang="pt-BR" altLang="pt-BR" sz="2400"/>
              <a:t>, nome, local, depart) </a:t>
            </a:r>
          </a:p>
          <a:p>
            <a:pPr lvl="1" eaLnBrk="1" hangingPunct="1"/>
            <a:endParaRPr lang="pt-BR" altLang="pt-BR" sz="1000"/>
          </a:p>
          <a:p>
            <a:pPr lvl="1" eaLnBrk="1" hangingPunct="1"/>
            <a:r>
              <a:rPr lang="pt-BR" altLang="pt-BR" sz="2400"/>
              <a:t>Alocacao(</a:t>
            </a:r>
            <a:r>
              <a:rPr lang="pt-BR" altLang="pt-BR" sz="2400" u="sng"/>
              <a:t>matric</a:t>
            </a:r>
            <a:r>
              <a:rPr lang="pt-BR" altLang="pt-BR" sz="2400"/>
              <a:t>,codigop, horas)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684ADCB-5541-0CDC-ACB4-09A279CC2EAC}"/>
              </a:ext>
            </a:extLst>
          </p:cNvPr>
          <p:cNvSpPr>
            <a:spLocks noGrp="1"/>
          </p:cNvSpPr>
          <p:nvPr>
            <p:ph type="title"/>
          </p:nvPr>
        </p:nvSpPr>
        <p:spPr>
          <a:xfrm>
            <a:off x="500063" y="500063"/>
            <a:ext cx="8229600" cy="1066800"/>
          </a:xfrm>
        </p:spPr>
        <p:txBody>
          <a:bodyPr/>
          <a:lstStyle/>
          <a:p>
            <a:pPr eaLnBrk="1" hangingPunct="1"/>
            <a:r>
              <a:rPr lang="en-US" altLang="pt-BR"/>
              <a:t>4.3 SQL - DML</a:t>
            </a:r>
          </a:p>
        </p:txBody>
      </p:sp>
      <p:sp>
        <p:nvSpPr>
          <p:cNvPr id="44035" name="Rectangle 3">
            <a:extLst>
              <a:ext uri="{FF2B5EF4-FFF2-40B4-BE49-F238E27FC236}">
                <a16:creationId xmlns:a16="http://schemas.microsoft.com/office/drawing/2014/main" id="{39C1E895-4CD7-CA14-CC54-86DBA26766B6}"/>
              </a:ext>
            </a:extLst>
          </p:cNvPr>
          <p:cNvSpPr>
            <a:spLocks noGrp="1"/>
          </p:cNvSpPr>
          <p:nvPr>
            <p:ph idx="1"/>
          </p:nvPr>
        </p:nvSpPr>
        <p:spPr>
          <a:xfrm>
            <a:off x="500063" y="1714500"/>
            <a:ext cx="8229600" cy="4324350"/>
          </a:xfrm>
        </p:spPr>
        <p:txBody>
          <a:bodyPr/>
          <a:lstStyle/>
          <a:p>
            <a:pPr eaLnBrk="1" hangingPunct="1"/>
            <a:r>
              <a:rPr lang="en-US" altLang="pt-BR">
                <a:solidFill>
                  <a:schemeClr val="accent1"/>
                </a:solidFill>
              </a:rPr>
              <a:t>SQL interativo</a:t>
            </a:r>
          </a:p>
          <a:p>
            <a:pPr eaLnBrk="1" hangingPunct="1"/>
            <a:endParaRPr lang="en-US" altLang="pt-BR" sz="1000">
              <a:solidFill>
                <a:schemeClr val="accent1"/>
              </a:solidFill>
            </a:endParaRPr>
          </a:p>
          <a:p>
            <a:pPr eaLnBrk="1" hangingPunct="1"/>
            <a:r>
              <a:rPr lang="pt-BR" altLang="pt-BR">
                <a:solidFill>
                  <a:schemeClr val="accent1"/>
                </a:solidFill>
              </a:rPr>
              <a:t>As operações de manipulação sem cursor são:	</a:t>
            </a:r>
            <a:r>
              <a:rPr lang="pt-BR" altLang="pt-BR" b="1">
                <a:solidFill>
                  <a:schemeClr val="accent2"/>
                </a:solidFill>
              </a:rPr>
              <a:t>SELECT, INSERT, UPDATE, DELETE</a:t>
            </a:r>
          </a:p>
          <a:p>
            <a:pPr eaLnBrk="1" hangingPunct="1"/>
            <a:endParaRPr lang="pt-BR" altLang="pt-BR" sz="1000" b="1">
              <a:solidFill>
                <a:schemeClr val="accent2"/>
              </a:solidFill>
            </a:endParaRPr>
          </a:p>
          <a:p>
            <a:pPr eaLnBrk="1" hangingPunct="1"/>
            <a:r>
              <a:rPr lang="pt-BR" altLang="pt-BR">
                <a:solidFill>
                  <a:schemeClr val="accent1"/>
                </a:solidFill>
              </a:rPr>
              <a:t>O comando Select:</a:t>
            </a:r>
          </a:p>
          <a:p>
            <a:pPr lvl="1" eaLnBrk="1" hangingPunct="1"/>
            <a:r>
              <a:rPr lang="pt-BR" altLang="pt-BR"/>
              <a:t>A forma básica do comando Select é:	</a:t>
            </a:r>
          </a:p>
          <a:p>
            <a:pPr eaLnBrk="1" hangingPunct="1"/>
            <a:endParaRPr lang="pt-BR" altLang="pt-BR"/>
          </a:p>
          <a:p>
            <a:pPr eaLnBrk="1" hangingPunct="1"/>
            <a:endParaRPr lang="en-US" altLang="pt-BR"/>
          </a:p>
        </p:txBody>
      </p:sp>
      <p:sp>
        <p:nvSpPr>
          <p:cNvPr id="4" name="CaixaDeTexto 3">
            <a:extLst>
              <a:ext uri="{FF2B5EF4-FFF2-40B4-BE49-F238E27FC236}">
                <a16:creationId xmlns:a16="http://schemas.microsoft.com/office/drawing/2014/main" id="{8985184C-7F54-4762-886D-08E14299D169}"/>
              </a:ext>
            </a:extLst>
          </p:cNvPr>
          <p:cNvSpPr txBox="1"/>
          <p:nvPr/>
        </p:nvSpPr>
        <p:spPr>
          <a:xfrm>
            <a:off x="2643188" y="4637088"/>
            <a:ext cx="4000500"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&lt;lista atributos&gt;</a:t>
            </a:r>
          </a:p>
          <a:p>
            <a:pPr marL="0" lvl="2">
              <a:defRPr/>
            </a:pPr>
            <a:r>
              <a:rPr lang="pt-BR" sz="2600" b="0" dirty="0">
                <a:solidFill>
                  <a:schemeClr val="accent6">
                    <a:lumMod val="50000"/>
                  </a:schemeClr>
                </a:solidFill>
              </a:rPr>
              <a:t>FROM &lt;lista tabelas&gt;</a:t>
            </a:r>
          </a:p>
          <a:p>
            <a:pPr marL="0" lvl="2">
              <a:defRPr/>
            </a:pPr>
            <a:r>
              <a:rPr lang="pt-BR" sz="2600" b="0" dirty="0">
                <a:solidFill>
                  <a:schemeClr val="accent6">
                    <a:lumMod val="50000"/>
                  </a:schemeClr>
                </a:solidFill>
              </a:rPr>
              <a:t>WHERE &lt;condição&gt;</a:t>
            </a:r>
            <a:endParaRPr lang="en-US" sz="2600" b="0" dirty="0">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217D07-B1BA-C37A-8F7D-514FE9483D6B}"/>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8195" name="Rectangle 3">
            <a:extLst>
              <a:ext uri="{FF2B5EF4-FFF2-40B4-BE49-F238E27FC236}">
                <a16:creationId xmlns:a16="http://schemas.microsoft.com/office/drawing/2014/main" id="{424C7F04-72B0-1E46-7285-77E95E703302}"/>
              </a:ext>
            </a:extLst>
          </p:cNvPr>
          <p:cNvSpPr>
            <a:spLocks noGrp="1"/>
          </p:cNvSpPr>
          <p:nvPr>
            <p:ph idx="1"/>
          </p:nvPr>
        </p:nvSpPr>
        <p:spPr>
          <a:xfrm>
            <a:off x="428625" y="1714500"/>
            <a:ext cx="8229600" cy="4324350"/>
          </a:xfrm>
        </p:spPr>
        <p:txBody>
          <a:bodyPr/>
          <a:lstStyle/>
          <a:p>
            <a:pPr lvl="1" eaLnBrk="1" hangingPunct="1"/>
            <a:r>
              <a:rPr lang="pt-BR" altLang="pt-BR"/>
              <a:t>SQL (Structured Query Language): desenvolvida pela IBM (70) como parte do sistema System R. A SQL foi inicialmente chamada de SEQUEL</a:t>
            </a:r>
          </a:p>
          <a:p>
            <a:pPr lvl="1" eaLnBrk="1" hangingPunct="1"/>
            <a:endParaRPr lang="pt-BR" altLang="pt-BR"/>
          </a:p>
          <a:p>
            <a:pPr lvl="1" eaLnBrk="1" hangingPunct="1"/>
            <a:r>
              <a:rPr lang="pt-BR" altLang="pt-BR"/>
              <a:t>É a linguagem de consulta padrão para os SGBDR's</a:t>
            </a:r>
          </a:p>
          <a:p>
            <a:pPr lvl="1" eaLnBrk="1" hangingPunct="1"/>
            <a:endParaRPr lang="pt-BR" altLang="pt-BR"/>
          </a:p>
          <a:p>
            <a:pPr lvl="1" algn="just" eaLnBrk="1" hangingPunct="1"/>
            <a:r>
              <a:rPr lang="pt-BR" altLang="pt-BR"/>
              <a:t>Já existem padrões propostos:  ANSI-SQL(SQL-89), SQL-92 e padrões mais recentes: SQL:1999 e SQL:2003.</a:t>
            </a:r>
          </a:p>
          <a:p>
            <a:pPr eaLnBrk="1" hangingPunct="1"/>
            <a:endParaRPr lang="en-US" altLang="pt-B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61DAF21-26D5-9813-5441-01316E883FF9}"/>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45059" name="Rectangle 3">
            <a:extLst>
              <a:ext uri="{FF2B5EF4-FFF2-40B4-BE49-F238E27FC236}">
                <a16:creationId xmlns:a16="http://schemas.microsoft.com/office/drawing/2014/main" id="{98BA0550-B52E-083B-5B0E-730E3A24FAA5}"/>
              </a:ext>
            </a:extLst>
          </p:cNvPr>
          <p:cNvSpPr>
            <a:spLocks noGrp="1"/>
          </p:cNvSpPr>
          <p:nvPr>
            <p:ph idx="1"/>
          </p:nvPr>
        </p:nvSpPr>
        <p:spPr>
          <a:xfrm>
            <a:off x="428625" y="1643063"/>
            <a:ext cx="8229600" cy="4324350"/>
          </a:xfrm>
        </p:spPr>
        <p:txBody>
          <a:bodyPr/>
          <a:lstStyle/>
          <a:p>
            <a:pPr eaLnBrk="1" hangingPunct="1"/>
            <a:r>
              <a:rPr lang="pt-BR" altLang="pt-BR">
                <a:solidFill>
                  <a:schemeClr val="accent2"/>
                </a:solidFill>
              </a:rPr>
              <a:t>Q1.</a:t>
            </a:r>
            <a:r>
              <a:rPr lang="pt-BR" altLang="pt-BR">
                <a:solidFill>
                  <a:schemeClr val="accent1"/>
                </a:solidFill>
              </a:rPr>
              <a:t> Obtenha o salário de José</a:t>
            </a:r>
            <a:r>
              <a:rPr lang="pt-BR" altLang="pt-BR"/>
              <a:t>			</a:t>
            </a: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a:p>
          <a:p>
            <a:pPr eaLnBrk="1" hangingPunct="1"/>
            <a:r>
              <a:rPr lang="pt-BR" altLang="pt-BR">
                <a:solidFill>
                  <a:schemeClr val="accent2"/>
                </a:solidFill>
              </a:rPr>
              <a:t>Obs.:</a:t>
            </a:r>
            <a:r>
              <a:rPr lang="pt-BR" altLang="pt-BR">
                <a:solidFill>
                  <a:schemeClr val="accent1"/>
                </a:solidFill>
              </a:rPr>
              <a:t> Podemos renomear o nome da coluna no resultado</a:t>
            </a:r>
            <a:r>
              <a:rPr lang="pt-BR" altLang="pt-BR"/>
              <a:t>				</a:t>
            </a:r>
          </a:p>
          <a:p>
            <a:pPr eaLnBrk="1" hangingPunct="1">
              <a:buFont typeface="Georgia" panose="02040502050405020303" pitchFamily="18" charset="0"/>
              <a:buNone/>
            </a:pPr>
            <a:r>
              <a:rPr lang="pt-BR" altLang="pt-BR"/>
              <a:t>					</a:t>
            </a:r>
          </a:p>
          <a:p>
            <a:pPr eaLnBrk="1" hangingPunct="1"/>
            <a:endParaRPr lang="en-US" altLang="pt-BR"/>
          </a:p>
        </p:txBody>
      </p:sp>
      <p:sp>
        <p:nvSpPr>
          <p:cNvPr id="4" name="CaixaDeTexto 3">
            <a:extLst>
              <a:ext uri="{FF2B5EF4-FFF2-40B4-BE49-F238E27FC236}">
                <a16:creationId xmlns:a16="http://schemas.microsoft.com/office/drawing/2014/main" id="{5401E858-1B51-425A-93F1-73347C7475A9}"/>
              </a:ext>
            </a:extLst>
          </p:cNvPr>
          <p:cNvSpPr txBox="1"/>
          <p:nvPr/>
        </p:nvSpPr>
        <p:spPr>
          <a:xfrm>
            <a:off x="2357438" y="2286000"/>
            <a:ext cx="4000500"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salario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a:t>
            </a:r>
          </a:p>
          <a:p>
            <a:pPr marL="0" lvl="2">
              <a:defRPr/>
            </a:pPr>
            <a:r>
              <a:rPr lang="pt-BR" sz="2600" b="0" dirty="0">
                <a:solidFill>
                  <a:schemeClr val="accent6">
                    <a:lumMod val="50000"/>
                  </a:schemeClr>
                </a:solidFill>
              </a:rPr>
              <a:t>WHERE nome=‘José’</a:t>
            </a:r>
            <a:endParaRPr lang="en-US" sz="2600" b="0" dirty="0">
              <a:solidFill>
                <a:schemeClr val="accent6">
                  <a:lumMod val="50000"/>
                </a:schemeClr>
              </a:solidFill>
            </a:endParaRPr>
          </a:p>
        </p:txBody>
      </p:sp>
      <p:sp>
        <p:nvSpPr>
          <p:cNvPr id="5" name="CaixaDeTexto 4">
            <a:extLst>
              <a:ext uri="{FF2B5EF4-FFF2-40B4-BE49-F238E27FC236}">
                <a16:creationId xmlns:a16="http://schemas.microsoft.com/office/drawing/2014/main" id="{83DE9FA0-3934-4226-A310-30B2FDC372D9}"/>
              </a:ext>
            </a:extLst>
          </p:cNvPr>
          <p:cNvSpPr txBox="1"/>
          <p:nvPr/>
        </p:nvSpPr>
        <p:spPr>
          <a:xfrm>
            <a:off x="2214563" y="4929188"/>
            <a:ext cx="4429125"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salario</a:t>
            </a:r>
            <a:r>
              <a:rPr lang="pt-BR" sz="2600" b="0" dirty="0">
                <a:solidFill>
                  <a:schemeClr val="accent6">
                    <a:lumMod val="50000"/>
                  </a:schemeClr>
                </a:solidFill>
              </a:rPr>
              <a:t> as </a:t>
            </a:r>
            <a:r>
              <a:rPr lang="pt-BR" sz="2600" b="0" dirty="0" err="1">
                <a:solidFill>
                  <a:schemeClr val="accent6">
                    <a:lumMod val="50000"/>
                  </a:schemeClr>
                </a:solidFill>
              </a:rPr>
              <a:t>SalarioJose</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a:t>
            </a:r>
          </a:p>
          <a:p>
            <a:pPr marL="0" lvl="2">
              <a:defRPr/>
            </a:pPr>
            <a:r>
              <a:rPr lang="pt-BR" sz="2600" b="0" dirty="0">
                <a:solidFill>
                  <a:schemeClr val="accent6">
                    <a:lumMod val="50000"/>
                  </a:schemeClr>
                </a:solidFill>
              </a:rPr>
              <a:t>WHERE nome=‘José’</a:t>
            </a:r>
            <a:endParaRPr lang="en-US" sz="2600" b="0" dirty="0">
              <a:solidFill>
                <a:schemeClr val="accent6">
                  <a:lumMod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146930AC-E3AD-8D23-8C0E-C25919AB024A}"/>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46083" name="Rectangle 1027">
            <a:extLst>
              <a:ext uri="{FF2B5EF4-FFF2-40B4-BE49-F238E27FC236}">
                <a16:creationId xmlns:a16="http://schemas.microsoft.com/office/drawing/2014/main" id="{BFD0387C-8C46-152E-1D05-6747180734F3}"/>
              </a:ext>
            </a:extLst>
          </p:cNvPr>
          <p:cNvSpPr>
            <a:spLocks noGrp="1"/>
          </p:cNvSpPr>
          <p:nvPr>
            <p:ph idx="1"/>
          </p:nvPr>
        </p:nvSpPr>
        <p:spPr>
          <a:xfrm>
            <a:off x="500063" y="1643063"/>
            <a:ext cx="8229600" cy="4324350"/>
          </a:xfrm>
        </p:spPr>
        <p:txBody>
          <a:bodyPr/>
          <a:lstStyle/>
          <a:p>
            <a:pPr eaLnBrk="1" hangingPunct="1"/>
            <a:r>
              <a:rPr lang="en-US" altLang="pt-BR">
                <a:solidFill>
                  <a:schemeClr val="accent2"/>
                </a:solidFill>
              </a:rPr>
              <a:t>Obs2:</a:t>
            </a:r>
            <a:r>
              <a:rPr lang="en-US" altLang="pt-BR"/>
              <a:t> </a:t>
            </a:r>
            <a:r>
              <a:rPr lang="en-US" altLang="pt-BR">
                <a:solidFill>
                  <a:schemeClr val="accent1"/>
                </a:solidFill>
              </a:rPr>
              <a:t>Podemos usar colunas como expressões:</a:t>
            </a:r>
          </a:p>
          <a:p>
            <a:pPr eaLnBrk="1" hangingPunct="1"/>
            <a:endParaRPr lang="en-US" altLang="pt-BR"/>
          </a:p>
          <a:p>
            <a:pPr eaLnBrk="1" hangingPunct="1"/>
            <a:endParaRPr lang="en-US" altLang="pt-BR"/>
          </a:p>
          <a:p>
            <a:pPr eaLnBrk="1" hangingPunct="1"/>
            <a:endParaRPr lang="en-US" altLang="pt-BR"/>
          </a:p>
          <a:p>
            <a:pPr eaLnBrk="1" hangingPunct="1"/>
            <a:endParaRPr lang="en-US" altLang="pt-BR" sz="500"/>
          </a:p>
          <a:p>
            <a:pPr eaLnBrk="1" hangingPunct="1"/>
            <a:r>
              <a:rPr lang="en-US" altLang="pt-BR">
                <a:solidFill>
                  <a:schemeClr val="accent1"/>
                </a:solidFill>
              </a:rPr>
              <a:t>Podemos inserir constantes na cláusula </a:t>
            </a:r>
            <a:r>
              <a:rPr lang="en-US" altLang="pt-BR">
                <a:solidFill>
                  <a:schemeClr val="accent2"/>
                </a:solidFill>
              </a:rPr>
              <a:t>select</a:t>
            </a:r>
            <a:r>
              <a:rPr lang="en-US" altLang="pt-BR">
                <a:solidFill>
                  <a:schemeClr val="accent1"/>
                </a:solidFill>
              </a:rPr>
              <a:t> se necessário</a:t>
            </a:r>
            <a:endParaRPr lang="en-US" altLang="pt-BR"/>
          </a:p>
        </p:txBody>
      </p:sp>
      <p:sp>
        <p:nvSpPr>
          <p:cNvPr id="4" name="CaixaDeTexto 3">
            <a:extLst>
              <a:ext uri="{FF2B5EF4-FFF2-40B4-BE49-F238E27FC236}">
                <a16:creationId xmlns:a16="http://schemas.microsoft.com/office/drawing/2014/main" id="{C66DBC4F-DF98-4636-87C1-383440551744}"/>
              </a:ext>
            </a:extLst>
          </p:cNvPr>
          <p:cNvSpPr txBox="1"/>
          <p:nvPr/>
        </p:nvSpPr>
        <p:spPr>
          <a:xfrm>
            <a:off x="928688" y="2357438"/>
            <a:ext cx="7429500" cy="8921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mat</a:t>
            </a:r>
            <a:r>
              <a:rPr lang="pt-BR" sz="2600" b="0" dirty="0">
                <a:solidFill>
                  <a:schemeClr val="accent6">
                    <a:lumMod val="50000"/>
                  </a:schemeClr>
                </a:solidFill>
              </a:rPr>
              <a:t> as matricula, </a:t>
            </a:r>
            <a:r>
              <a:rPr lang="pt-BR" sz="2600" b="0" dirty="0" err="1">
                <a:solidFill>
                  <a:schemeClr val="accent6">
                    <a:lumMod val="50000"/>
                  </a:schemeClr>
                </a:solidFill>
              </a:rPr>
              <a:t>salario</a:t>
            </a:r>
            <a:r>
              <a:rPr lang="pt-BR" sz="2600" b="0" dirty="0">
                <a:solidFill>
                  <a:schemeClr val="accent6">
                    <a:lumMod val="50000"/>
                  </a:schemeClr>
                </a:solidFill>
              </a:rPr>
              <a:t>, 0.15*</a:t>
            </a:r>
            <a:r>
              <a:rPr lang="pt-BR" sz="2600" b="0" dirty="0" err="1">
                <a:solidFill>
                  <a:schemeClr val="accent6">
                    <a:lumMod val="50000"/>
                  </a:schemeClr>
                </a:solidFill>
              </a:rPr>
              <a:t>salario</a:t>
            </a:r>
            <a:r>
              <a:rPr lang="pt-BR" sz="2600" b="0" dirty="0">
                <a:solidFill>
                  <a:schemeClr val="accent6">
                    <a:lumMod val="50000"/>
                  </a:schemeClr>
                </a:solidFill>
              </a:rPr>
              <a:t> as IR</a:t>
            </a:r>
          </a:p>
          <a:p>
            <a:pPr marL="0" lvl="2">
              <a:defRPr/>
            </a:pPr>
            <a:r>
              <a:rPr lang="pt-BR" sz="2600" b="0" dirty="0">
                <a:solidFill>
                  <a:schemeClr val="accent6">
                    <a:lumMod val="50000"/>
                  </a:schemeClr>
                </a:solidFill>
              </a:rPr>
              <a:t>FROM Empregado</a:t>
            </a:r>
            <a:endParaRPr lang="en-US" sz="2600" b="0" dirty="0">
              <a:solidFill>
                <a:schemeClr val="accent6">
                  <a:lumMod val="50000"/>
                </a:schemeClr>
              </a:solidFill>
            </a:endParaRPr>
          </a:p>
        </p:txBody>
      </p:sp>
      <p:sp>
        <p:nvSpPr>
          <p:cNvPr id="5" name="CaixaDeTexto 4">
            <a:extLst>
              <a:ext uri="{FF2B5EF4-FFF2-40B4-BE49-F238E27FC236}">
                <a16:creationId xmlns:a16="http://schemas.microsoft.com/office/drawing/2014/main" id="{8A4EDBB2-7671-4DB8-803C-836BB34CBE24}"/>
              </a:ext>
            </a:extLst>
          </p:cNvPr>
          <p:cNvSpPr txBox="1"/>
          <p:nvPr/>
        </p:nvSpPr>
        <p:spPr>
          <a:xfrm>
            <a:off x="2143125" y="4714875"/>
            <a:ext cx="5143500"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nome, ‘marajá’ as Marajá</a:t>
            </a:r>
          </a:p>
          <a:p>
            <a:pPr marL="0" lvl="2">
              <a:defRPr/>
            </a:pPr>
            <a:r>
              <a:rPr lang="pt-BR" sz="2600" b="0" dirty="0">
                <a:solidFill>
                  <a:schemeClr val="accent6">
                    <a:lumMod val="50000"/>
                  </a:schemeClr>
                </a:solidFill>
              </a:rPr>
              <a:t>FROM Empregado</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salario</a:t>
            </a:r>
            <a:r>
              <a:rPr lang="pt-BR" sz="2600" b="0" dirty="0">
                <a:solidFill>
                  <a:schemeClr val="accent6">
                    <a:lumMod val="50000"/>
                  </a:schemeClr>
                </a:solidFill>
              </a:rPr>
              <a:t> &gt; 10.000,00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a:extLst>
              <a:ext uri="{FF2B5EF4-FFF2-40B4-BE49-F238E27FC236}">
                <a16:creationId xmlns:a16="http://schemas.microsoft.com/office/drawing/2014/main" id="{55EEA46D-F932-DD5B-E61D-63211C2C7F45}"/>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47107" name="Rectangle 1027">
            <a:extLst>
              <a:ext uri="{FF2B5EF4-FFF2-40B4-BE49-F238E27FC236}">
                <a16:creationId xmlns:a16="http://schemas.microsoft.com/office/drawing/2014/main" id="{7D075513-F09F-DB11-B64A-9927447AE838}"/>
              </a:ext>
            </a:extLst>
          </p:cNvPr>
          <p:cNvSpPr>
            <a:spLocks noGrp="1"/>
          </p:cNvSpPr>
          <p:nvPr>
            <p:ph idx="1"/>
          </p:nvPr>
        </p:nvSpPr>
        <p:spPr>
          <a:xfrm>
            <a:off x="428625" y="1714500"/>
            <a:ext cx="8229600" cy="4324350"/>
          </a:xfrm>
        </p:spPr>
        <p:txBody>
          <a:bodyPr/>
          <a:lstStyle/>
          <a:p>
            <a:pPr eaLnBrk="1" hangingPunct="1"/>
            <a:r>
              <a:rPr lang="pt-BR" altLang="pt-BR">
                <a:solidFill>
                  <a:schemeClr val="accent2"/>
                </a:solidFill>
              </a:rPr>
              <a:t>Q2. </a:t>
            </a:r>
            <a:r>
              <a:rPr lang="pt-BR" altLang="pt-BR">
                <a:solidFill>
                  <a:schemeClr val="accent1"/>
                </a:solidFill>
              </a:rPr>
              <a:t>Selecione o nome e o endereço de todos os empregados que trabalham no departamento de produção</a:t>
            </a:r>
            <a:r>
              <a:rPr lang="pt-BR" altLang="pt-BR"/>
              <a:t>							</a:t>
            </a:r>
          </a:p>
          <a:p>
            <a:pPr eaLnBrk="1" hangingPunct="1"/>
            <a:endParaRPr lang="pt-BR" altLang="pt-BR"/>
          </a:p>
          <a:p>
            <a:pPr eaLnBrk="1" hangingPunct="1"/>
            <a:endParaRPr lang="en-US" altLang="pt-BR"/>
          </a:p>
        </p:txBody>
      </p:sp>
      <p:sp>
        <p:nvSpPr>
          <p:cNvPr id="4" name="CaixaDeTexto 3">
            <a:extLst>
              <a:ext uri="{FF2B5EF4-FFF2-40B4-BE49-F238E27FC236}">
                <a16:creationId xmlns:a16="http://schemas.microsoft.com/office/drawing/2014/main" id="{C1576286-C8B0-419A-A7DA-D2FC77742964}"/>
              </a:ext>
            </a:extLst>
          </p:cNvPr>
          <p:cNvSpPr txBox="1"/>
          <p:nvPr/>
        </p:nvSpPr>
        <p:spPr>
          <a:xfrm>
            <a:off x="928688" y="3500438"/>
            <a:ext cx="7572375"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e.nome</a:t>
            </a:r>
            <a:r>
              <a:rPr lang="pt-BR" sz="2600" b="0" dirty="0">
                <a:solidFill>
                  <a:schemeClr val="accent6">
                    <a:lumMod val="50000"/>
                  </a:schemeClr>
                </a:solidFill>
              </a:rPr>
              <a:t>, </a:t>
            </a:r>
            <a:r>
              <a:rPr lang="pt-BR" sz="2600" b="0" dirty="0" err="1">
                <a:solidFill>
                  <a:schemeClr val="accent6">
                    <a:lumMod val="50000"/>
                  </a:schemeClr>
                </a:solidFill>
              </a:rPr>
              <a:t>e.endereco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 e, departamento d</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d.</a:t>
            </a:r>
            <a:r>
              <a:rPr lang="pt-BR" sz="2600" b="0" dirty="0">
                <a:solidFill>
                  <a:schemeClr val="accent6">
                    <a:lumMod val="50000"/>
                  </a:schemeClr>
                </a:solidFill>
              </a:rPr>
              <a:t>nome = ‘Produção’ </a:t>
            </a:r>
            <a:r>
              <a:rPr lang="pt-BR" sz="2600" b="0" dirty="0" err="1">
                <a:solidFill>
                  <a:schemeClr val="accent6">
                    <a:lumMod val="50000"/>
                  </a:schemeClr>
                </a:solidFill>
              </a:rPr>
              <a:t>and</a:t>
            </a:r>
            <a:r>
              <a:rPr lang="pt-BR" sz="2600" b="0" dirty="0">
                <a:solidFill>
                  <a:schemeClr val="accent6">
                    <a:lumMod val="50000"/>
                  </a:schemeClr>
                </a:solidFill>
              </a:rPr>
              <a:t> </a:t>
            </a:r>
            <a:r>
              <a:rPr lang="pt-BR" sz="2600" b="0" dirty="0" err="1">
                <a:solidFill>
                  <a:schemeClr val="accent6">
                    <a:lumMod val="50000"/>
                  </a:schemeClr>
                </a:solidFill>
              </a:rPr>
              <a:t>d.coddep</a:t>
            </a:r>
            <a:r>
              <a:rPr lang="pt-BR" sz="2600" b="0" dirty="0">
                <a:solidFill>
                  <a:schemeClr val="accent6">
                    <a:lumMod val="50000"/>
                  </a:schemeClr>
                </a:solidFill>
              </a:rPr>
              <a:t> = </a:t>
            </a:r>
            <a:r>
              <a:rPr lang="pt-BR" sz="2600" b="0" dirty="0" err="1">
                <a:solidFill>
                  <a:schemeClr val="accent6">
                    <a:lumMod val="50000"/>
                  </a:schemeClr>
                </a:solidFill>
              </a:rPr>
              <a:t>e.depto</a:t>
            </a:r>
            <a:endParaRPr lang="pt-BR" sz="2600" b="0" dirty="0">
              <a:solidFill>
                <a:schemeClr val="accent6">
                  <a:lumMod val="5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2E4D6B9-5D71-6127-9D15-76509F1CE5BF}"/>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48131" name="Rectangle 3">
            <a:extLst>
              <a:ext uri="{FF2B5EF4-FFF2-40B4-BE49-F238E27FC236}">
                <a16:creationId xmlns:a16="http://schemas.microsoft.com/office/drawing/2014/main" id="{3FC765C5-E74E-D08F-DCF1-F922F73A1ECF}"/>
              </a:ext>
            </a:extLst>
          </p:cNvPr>
          <p:cNvSpPr>
            <a:spLocks noGrp="1"/>
          </p:cNvSpPr>
          <p:nvPr>
            <p:ph idx="1"/>
          </p:nvPr>
        </p:nvSpPr>
        <p:spPr>
          <a:xfrm>
            <a:off x="428625" y="1571625"/>
            <a:ext cx="8229600" cy="4324350"/>
          </a:xfrm>
        </p:spPr>
        <p:txBody>
          <a:bodyPr/>
          <a:lstStyle/>
          <a:p>
            <a:pPr eaLnBrk="1" hangingPunct="1"/>
            <a:r>
              <a:rPr lang="pt-BR" altLang="pt-BR">
                <a:solidFill>
                  <a:schemeClr val="accent2"/>
                </a:solidFill>
              </a:rPr>
              <a:t>Q.3</a:t>
            </a:r>
            <a:r>
              <a:rPr lang="pt-BR" altLang="pt-BR"/>
              <a:t> </a:t>
            </a:r>
            <a:r>
              <a:rPr lang="pt-BR" altLang="pt-BR">
                <a:solidFill>
                  <a:schemeClr val="accent1"/>
                </a:solidFill>
              </a:rPr>
              <a:t>Para cada projeto em ‘Fortaleza’, liste o código do projeto, o departamento que controla o projeto e o nome do gerente com endereço e salário</a:t>
            </a:r>
            <a:endParaRPr lang="pt-BR" altLang="pt-BR"/>
          </a:p>
          <a:p>
            <a:pPr eaLnBrk="1" hangingPunct="1"/>
            <a:endParaRPr lang="pt-BR" altLang="pt-BR"/>
          </a:p>
          <a:p>
            <a:pPr eaLnBrk="1" hangingPunct="1"/>
            <a:endParaRPr lang="en-US" altLang="pt-BR"/>
          </a:p>
        </p:txBody>
      </p:sp>
      <p:sp>
        <p:nvSpPr>
          <p:cNvPr id="4" name="CaixaDeTexto 3">
            <a:extLst>
              <a:ext uri="{FF2B5EF4-FFF2-40B4-BE49-F238E27FC236}">
                <a16:creationId xmlns:a16="http://schemas.microsoft.com/office/drawing/2014/main" id="{CAF31EEB-8B9B-4AFA-BF64-8EF261FBBB2D}"/>
              </a:ext>
            </a:extLst>
          </p:cNvPr>
          <p:cNvSpPr txBox="1"/>
          <p:nvPr/>
        </p:nvSpPr>
        <p:spPr>
          <a:xfrm>
            <a:off x="1214438" y="3571875"/>
            <a:ext cx="6715125" cy="24923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p.codproj</a:t>
            </a:r>
            <a:r>
              <a:rPr lang="pt-BR" sz="2600" b="0" dirty="0">
                <a:solidFill>
                  <a:schemeClr val="accent6">
                    <a:lumMod val="50000"/>
                  </a:schemeClr>
                </a:solidFill>
              </a:rPr>
              <a:t>, </a:t>
            </a:r>
            <a:r>
              <a:rPr lang="pt-BR" sz="2600" b="0" dirty="0" err="1">
                <a:solidFill>
                  <a:schemeClr val="accent6">
                    <a:lumMod val="50000"/>
                  </a:schemeClr>
                </a:solidFill>
              </a:rPr>
              <a:t>d.nome</a:t>
            </a:r>
            <a:r>
              <a:rPr lang="pt-BR" sz="2600" b="0" dirty="0">
                <a:solidFill>
                  <a:schemeClr val="accent6">
                    <a:lumMod val="50000"/>
                  </a:schemeClr>
                </a:solidFill>
              </a:rPr>
              <a:t>, </a:t>
            </a:r>
            <a:r>
              <a:rPr lang="pt-BR" sz="2600" b="0" dirty="0" err="1">
                <a:solidFill>
                  <a:schemeClr val="accent6">
                    <a:lumMod val="50000"/>
                  </a:schemeClr>
                </a:solidFill>
              </a:rPr>
              <a:t>e.nome,</a:t>
            </a:r>
            <a:r>
              <a:rPr lang="pt-BR" sz="2600" b="0" dirty="0">
                <a:solidFill>
                  <a:schemeClr val="accent6">
                    <a:lumMod val="50000"/>
                  </a:schemeClr>
                </a:solidFill>
              </a:rPr>
              <a:t> </a:t>
            </a:r>
          </a:p>
          <a:p>
            <a:pPr marL="0" lvl="2">
              <a:defRPr/>
            </a:pPr>
            <a:r>
              <a:rPr lang="pt-BR" sz="2600" b="0" dirty="0">
                <a:solidFill>
                  <a:schemeClr val="accent6">
                    <a:lumMod val="50000"/>
                  </a:schemeClr>
                </a:solidFill>
              </a:rPr>
              <a:t>	    </a:t>
            </a:r>
            <a:r>
              <a:rPr lang="pt-BR" sz="2600" b="0" dirty="0" err="1">
                <a:solidFill>
                  <a:schemeClr val="accent6">
                    <a:lumMod val="50000"/>
                  </a:schemeClr>
                </a:solidFill>
              </a:rPr>
              <a:t>e.endereco</a:t>
            </a:r>
            <a:r>
              <a:rPr lang="pt-BR" sz="2600" b="0" dirty="0">
                <a:solidFill>
                  <a:schemeClr val="accent6">
                    <a:lumMod val="50000"/>
                  </a:schemeClr>
                </a:solidFill>
              </a:rPr>
              <a:t>, </a:t>
            </a:r>
            <a:r>
              <a:rPr lang="pt-BR" sz="2600" b="0" dirty="0" err="1">
                <a:solidFill>
                  <a:schemeClr val="accent6">
                    <a:lumMod val="50000"/>
                  </a:schemeClr>
                </a:solidFill>
              </a:rPr>
              <a:t>e.salario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Projeto p, Departamento d, Empregado e</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p.depart</a:t>
            </a:r>
            <a:r>
              <a:rPr lang="pt-BR" sz="2600" b="0" dirty="0">
                <a:solidFill>
                  <a:schemeClr val="accent6">
                    <a:lumMod val="50000"/>
                  </a:schemeClr>
                </a:solidFill>
              </a:rPr>
              <a:t> = </a:t>
            </a:r>
            <a:r>
              <a:rPr lang="pt-BR" sz="2600" b="0" dirty="0" err="1">
                <a:solidFill>
                  <a:schemeClr val="accent6">
                    <a:lumMod val="50000"/>
                  </a:schemeClr>
                </a:solidFill>
              </a:rPr>
              <a:t>d.coddep</a:t>
            </a:r>
            <a:r>
              <a:rPr lang="pt-BR" sz="2600" b="0" dirty="0">
                <a:solidFill>
                  <a:schemeClr val="accent6">
                    <a:lumMod val="50000"/>
                  </a:schemeClr>
                </a:solidFill>
              </a:rPr>
              <a:t> </a:t>
            </a:r>
            <a:r>
              <a:rPr lang="pt-BR" sz="2600" b="0" dirty="0" err="1">
                <a:solidFill>
                  <a:schemeClr val="accent6">
                    <a:lumMod val="50000"/>
                  </a:schemeClr>
                </a:solidFill>
              </a:rPr>
              <a:t>and</a:t>
            </a:r>
            <a:endParaRPr lang="pt-BR" sz="2600" b="0" dirty="0">
              <a:solidFill>
                <a:schemeClr val="accent6">
                  <a:lumMod val="50000"/>
                </a:schemeClr>
              </a:solidFill>
            </a:endParaRPr>
          </a:p>
          <a:p>
            <a:pPr marL="0" lvl="2">
              <a:defRPr/>
            </a:pPr>
            <a:r>
              <a:rPr lang="pt-BR" sz="2600" b="0" dirty="0">
                <a:solidFill>
                  <a:schemeClr val="accent6">
                    <a:lumMod val="50000"/>
                  </a:schemeClr>
                </a:solidFill>
              </a:rPr>
              <a:t>	    </a:t>
            </a:r>
            <a:r>
              <a:rPr lang="pt-BR" sz="2600" b="0" dirty="0" err="1">
                <a:solidFill>
                  <a:schemeClr val="accent6">
                    <a:lumMod val="50000"/>
                  </a:schemeClr>
                </a:solidFill>
              </a:rPr>
              <a:t>d.</a:t>
            </a:r>
            <a:r>
              <a:rPr lang="pt-BR" sz="2600" b="0" dirty="0">
                <a:solidFill>
                  <a:schemeClr val="accent6">
                    <a:lumMod val="50000"/>
                  </a:schemeClr>
                </a:solidFill>
              </a:rPr>
              <a:t>gerente = </a:t>
            </a:r>
            <a:r>
              <a:rPr lang="pt-BR" sz="2600" b="0" dirty="0" err="1">
                <a:solidFill>
                  <a:schemeClr val="accent6">
                    <a:lumMod val="50000"/>
                  </a:schemeClr>
                </a:solidFill>
              </a:rPr>
              <a:t>e.</a:t>
            </a:r>
            <a:r>
              <a:rPr lang="pt-BR" sz="2600" b="0" dirty="0">
                <a:solidFill>
                  <a:schemeClr val="accent6">
                    <a:lumMod val="50000"/>
                  </a:schemeClr>
                </a:solidFill>
              </a:rPr>
              <a:t>matricula </a:t>
            </a:r>
            <a:r>
              <a:rPr lang="pt-BR" sz="2600" b="0" dirty="0" err="1">
                <a:solidFill>
                  <a:schemeClr val="accent6">
                    <a:lumMod val="50000"/>
                  </a:schemeClr>
                </a:solidFill>
              </a:rPr>
              <a:t>and</a:t>
            </a:r>
            <a:endParaRPr lang="pt-BR" sz="2600" b="0" dirty="0">
              <a:solidFill>
                <a:schemeClr val="accent6">
                  <a:lumMod val="50000"/>
                </a:schemeClr>
              </a:solidFill>
            </a:endParaRPr>
          </a:p>
          <a:p>
            <a:pPr marL="0" lvl="2">
              <a:defRPr/>
            </a:pPr>
            <a:r>
              <a:rPr lang="pt-BR" sz="2600" b="0" dirty="0">
                <a:solidFill>
                  <a:schemeClr val="accent6">
                    <a:lumMod val="50000"/>
                  </a:schemeClr>
                </a:solidFill>
              </a:rPr>
              <a:t>	    </a:t>
            </a:r>
            <a:r>
              <a:rPr lang="pt-BR" sz="2600" b="0" dirty="0" err="1">
                <a:solidFill>
                  <a:schemeClr val="accent6">
                    <a:lumMod val="50000"/>
                  </a:schemeClr>
                </a:solidFill>
              </a:rPr>
              <a:t>p.</a:t>
            </a:r>
            <a:r>
              <a:rPr lang="pt-BR" sz="2600" b="0" dirty="0">
                <a:solidFill>
                  <a:schemeClr val="accent6">
                    <a:lumMod val="50000"/>
                  </a:schemeClr>
                </a:solidFill>
              </a:rPr>
              <a:t>local = ‘Fortaleza’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6492FAE-1214-7A4C-9F03-33C3DDFCFEF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49155" name="Rectangle 3">
            <a:extLst>
              <a:ext uri="{FF2B5EF4-FFF2-40B4-BE49-F238E27FC236}">
                <a16:creationId xmlns:a16="http://schemas.microsoft.com/office/drawing/2014/main" id="{4C2CCA7E-635C-9712-5E29-4A93856CD8C1}"/>
              </a:ext>
            </a:extLst>
          </p:cNvPr>
          <p:cNvSpPr>
            <a:spLocks noGrp="1"/>
          </p:cNvSpPr>
          <p:nvPr>
            <p:ph idx="1"/>
          </p:nvPr>
        </p:nvSpPr>
        <p:spPr>
          <a:xfrm>
            <a:off x="428625" y="1714500"/>
            <a:ext cx="8229600" cy="4324350"/>
          </a:xfrm>
        </p:spPr>
        <p:txBody>
          <a:bodyPr/>
          <a:lstStyle/>
          <a:p>
            <a:pPr eaLnBrk="1" hangingPunct="1"/>
            <a:r>
              <a:rPr lang="pt-BR" altLang="pt-BR" sz="2600">
                <a:solidFill>
                  <a:schemeClr val="accent2"/>
                </a:solidFill>
              </a:rPr>
              <a:t>Q4.</a:t>
            </a:r>
            <a:r>
              <a:rPr lang="pt-BR" altLang="pt-BR" sz="2600"/>
              <a:t> </a:t>
            </a:r>
            <a:r>
              <a:rPr lang="pt-BR" altLang="pt-BR" sz="2600">
                <a:solidFill>
                  <a:schemeClr val="accent1"/>
                </a:solidFill>
              </a:rPr>
              <a:t>Para cada empregado, recupere seu nome e o nome do seu supervisor</a:t>
            </a:r>
            <a:r>
              <a:rPr lang="pt-BR" altLang="pt-BR" sz="2600"/>
              <a:t>	</a:t>
            </a:r>
            <a:r>
              <a:rPr lang="pt-BR" altLang="pt-BR"/>
              <a:t>								</a:t>
            </a:r>
          </a:p>
          <a:p>
            <a:pPr eaLnBrk="1" hangingPunct="1"/>
            <a:endParaRPr lang="pt-BR" altLang="pt-BR"/>
          </a:p>
          <a:p>
            <a:pPr eaLnBrk="1" hangingPunct="1"/>
            <a:endParaRPr lang="pt-BR" altLang="pt-BR"/>
          </a:p>
          <a:p>
            <a:pPr eaLnBrk="1" hangingPunct="1"/>
            <a:endParaRPr lang="pt-BR" altLang="pt-BR" sz="1000"/>
          </a:p>
          <a:p>
            <a:pPr eaLnBrk="1" hangingPunct="1"/>
            <a:r>
              <a:rPr lang="pt-BR" altLang="pt-BR" sz="2600">
                <a:solidFill>
                  <a:schemeClr val="accent2"/>
                </a:solidFill>
              </a:rPr>
              <a:t>obs.: </a:t>
            </a:r>
            <a:r>
              <a:rPr lang="pt-BR" altLang="pt-BR" sz="2600">
                <a:solidFill>
                  <a:schemeClr val="accent1"/>
                </a:solidFill>
              </a:rPr>
              <a:t>‘</a:t>
            </a:r>
            <a:r>
              <a:rPr lang="pt-BR" altLang="pt-BR" sz="2600" i="1">
                <a:solidFill>
                  <a:schemeClr val="accent1"/>
                </a:solidFill>
              </a:rPr>
              <a:t>e’</a:t>
            </a:r>
            <a:r>
              <a:rPr lang="pt-BR" altLang="pt-BR" sz="2600">
                <a:solidFill>
                  <a:schemeClr val="accent1"/>
                </a:solidFill>
              </a:rPr>
              <a:t> e ‘</a:t>
            </a:r>
            <a:r>
              <a:rPr lang="pt-BR" altLang="pt-BR" sz="2600" i="1">
                <a:solidFill>
                  <a:schemeClr val="accent1"/>
                </a:solidFill>
              </a:rPr>
              <a:t>s’</a:t>
            </a:r>
            <a:r>
              <a:rPr lang="pt-BR" altLang="pt-BR" sz="2600">
                <a:solidFill>
                  <a:schemeClr val="accent1"/>
                </a:solidFill>
              </a:rPr>
              <a:t> são variáveis tupla</a:t>
            </a:r>
          </a:p>
          <a:p>
            <a:pPr eaLnBrk="1" hangingPunct="1"/>
            <a:endParaRPr lang="pt-BR" altLang="pt-BR" sz="500">
              <a:solidFill>
                <a:schemeClr val="accent1"/>
              </a:solidFill>
            </a:endParaRPr>
          </a:p>
          <a:p>
            <a:pPr eaLnBrk="1" hangingPunct="1"/>
            <a:r>
              <a:rPr lang="pt-BR" altLang="pt-BR" sz="2600">
                <a:solidFill>
                  <a:schemeClr val="accent2"/>
                </a:solidFill>
              </a:rPr>
              <a:t>Q5.</a:t>
            </a:r>
            <a:r>
              <a:rPr lang="pt-BR" altLang="pt-BR" sz="2600"/>
              <a:t> </a:t>
            </a:r>
            <a:r>
              <a:rPr lang="pt-BR" altLang="pt-BR" sz="2600">
                <a:solidFill>
                  <a:schemeClr val="accent1"/>
                </a:solidFill>
              </a:rPr>
              <a:t>Selecione a matrícula de todos os empregados</a:t>
            </a:r>
            <a:endParaRPr lang="en-US" altLang="pt-BR" sz="2600"/>
          </a:p>
        </p:txBody>
      </p:sp>
      <p:sp>
        <p:nvSpPr>
          <p:cNvPr id="4" name="CaixaDeTexto 3">
            <a:extLst>
              <a:ext uri="{FF2B5EF4-FFF2-40B4-BE49-F238E27FC236}">
                <a16:creationId xmlns:a16="http://schemas.microsoft.com/office/drawing/2014/main" id="{A20BEF0C-4E52-4A6B-935F-53914F8CA11A}"/>
              </a:ext>
            </a:extLst>
          </p:cNvPr>
          <p:cNvSpPr txBox="1"/>
          <p:nvPr/>
        </p:nvSpPr>
        <p:spPr>
          <a:xfrm>
            <a:off x="1928813" y="2708275"/>
            <a:ext cx="5072062"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e.nome</a:t>
            </a:r>
            <a:r>
              <a:rPr lang="pt-BR" sz="2600" b="0" dirty="0">
                <a:solidFill>
                  <a:schemeClr val="accent6">
                    <a:lumMod val="50000"/>
                  </a:schemeClr>
                </a:solidFill>
              </a:rPr>
              <a:t>, </a:t>
            </a:r>
            <a:r>
              <a:rPr lang="pt-BR" sz="2600" b="0" dirty="0" err="1">
                <a:solidFill>
                  <a:schemeClr val="accent6">
                    <a:lumMod val="50000"/>
                  </a:schemeClr>
                </a:solidFill>
              </a:rPr>
              <a:t>s.nome</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 e, Empregado s</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e.</a:t>
            </a:r>
            <a:r>
              <a:rPr lang="pt-BR" sz="2600" b="0" dirty="0">
                <a:solidFill>
                  <a:schemeClr val="accent6">
                    <a:lumMod val="50000"/>
                  </a:schemeClr>
                </a:solidFill>
              </a:rPr>
              <a:t>matricula = </a:t>
            </a:r>
            <a:r>
              <a:rPr lang="pt-BR" sz="2600" b="0" dirty="0" err="1">
                <a:solidFill>
                  <a:schemeClr val="accent6">
                    <a:lumMod val="50000"/>
                  </a:schemeClr>
                </a:solidFill>
              </a:rPr>
              <a:t>s.supervisor</a:t>
            </a:r>
            <a:endParaRPr lang="pt-BR" sz="2600" b="0" dirty="0">
              <a:solidFill>
                <a:schemeClr val="accent6">
                  <a:lumMod val="50000"/>
                </a:schemeClr>
              </a:solidFill>
            </a:endParaRPr>
          </a:p>
        </p:txBody>
      </p:sp>
      <p:sp>
        <p:nvSpPr>
          <p:cNvPr id="5" name="CaixaDeTexto 4">
            <a:extLst>
              <a:ext uri="{FF2B5EF4-FFF2-40B4-BE49-F238E27FC236}">
                <a16:creationId xmlns:a16="http://schemas.microsoft.com/office/drawing/2014/main" id="{F9AA4EEC-0CBF-473B-8E93-D30662DEF83F}"/>
              </a:ext>
            </a:extLst>
          </p:cNvPr>
          <p:cNvSpPr txBox="1"/>
          <p:nvPr/>
        </p:nvSpPr>
        <p:spPr>
          <a:xfrm>
            <a:off x="3081338" y="5357813"/>
            <a:ext cx="2990850" cy="8921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matricula</a:t>
            </a:r>
          </a:p>
          <a:p>
            <a:pPr marL="0" lvl="2">
              <a:defRPr/>
            </a:pPr>
            <a:r>
              <a:rPr lang="pt-BR" sz="2600" b="0" dirty="0">
                <a:solidFill>
                  <a:schemeClr val="accent6">
                    <a:lumMod val="50000"/>
                  </a:schemeClr>
                </a:solidFill>
              </a:rPr>
              <a:t>FROM Empregados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77E45D3-21F5-146F-5406-283B6F330062}"/>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0179" name="Rectangle 3">
            <a:extLst>
              <a:ext uri="{FF2B5EF4-FFF2-40B4-BE49-F238E27FC236}">
                <a16:creationId xmlns:a16="http://schemas.microsoft.com/office/drawing/2014/main" id="{3E77F868-FA26-F7C1-4EEB-23DBD8844D77}"/>
              </a:ext>
            </a:extLst>
          </p:cNvPr>
          <p:cNvSpPr>
            <a:spLocks noGrp="1"/>
          </p:cNvSpPr>
          <p:nvPr>
            <p:ph idx="1"/>
          </p:nvPr>
        </p:nvSpPr>
        <p:spPr>
          <a:xfrm>
            <a:off x="285750" y="1643063"/>
            <a:ext cx="8229600" cy="4324350"/>
          </a:xfrm>
        </p:spPr>
        <p:txBody>
          <a:bodyPr/>
          <a:lstStyle/>
          <a:p>
            <a:pPr eaLnBrk="1" hangingPunct="1"/>
            <a:r>
              <a:rPr lang="pt-BR" altLang="pt-BR" sz="2600">
                <a:solidFill>
                  <a:schemeClr val="accent2"/>
                </a:solidFill>
              </a:rPr>
              <a:t>Q6.</a:t>
            </a:r>
            <a:r>
              <a:rPr lang="pt-BR" altLang="pt-BR" sz="2600"/>
              <a:t> </a:t>
            </a:r>
            <a:r>
              <a:rPr lang="pt-BR" altLang="pt-BR" sz="2600">
                <a:solidFill>
                  <a:schemeClr val="accent1"/>
                </a:solidFill>
              </a:rPr>
              <a:t>Faça o produto cartesiano, seguido de projeção de Empregados X Departamento retornando a matrícula do empregado e o nome do departamento</a:t>
            </a:r>
            <a:r>
              <a:rPr lang="pt-BR" altLang="pt-BR"/>
              <a:t>					</a:t>
            </a:r>
          </a:p>
          <a:p>
            <a:pPr eaLnBrk="1" hangingPunct="1"/>
            <a:endParaRPr lang="pt-BR" altLang="pt-BR"/>
          </a:p>
          <a:p>
            <a:pPr lvl="1" eaLnBrk="1" hangingPunct="1"/>
            <a:endParaRPr lang="pt-BR" altLang="pt-BR"/>
          </a:p>
          <a:p>
            <a:pPr eaLnBrk="1" hangingPunct="1"/>
            <a:r>
              <a:rPr lang="pt-BR" altLang="pt-BR" sz="2600">
                <a:solidFill>
                  <a:schemeClr val="accent2"/>
                </a:solidFill>
              </a:rPr>
              <a:t>Q7.</a:t>
            </a:r>
            <a:r>
              <a:rPr lang="pt-BR" altLang="pt-BR" sz="2600"/>
              <a:t> </a:t>
            </a:r>
            <a:r>
              <a:rPr lang="pt-BR" altLang="pt-BR" sz="2600">
                <a:solidFill>
                  <a:schemeClr val="accent1"/>
                </a:solidFill>
              </a:rPr>
              <a:t>Selecione todos os atributos de todos os empregados do departamento d5</a:t>
            </a:r>
            <a:r>
              <a:rPr lang="pt-BR" altLang="pt-BR"/>
              <a:t>		</a:t>
            </a:r>
          </a:p>
          <a:p>
            <a:pPr eaLnBrk="1" hangingPunct="1"/>
            <a:endParaRPr lang="en-US" altLang="pt-BR"/>
          </a:p>
        </p:txBody>
      </p:sp>
      <p:sp>
        <p:nvSpPr>
          <p:cNvPr id="4" name="CaixaDeTexto 3">
            <a:extLst>
              <a:ext uri="{FF2B5EF4-FFF2-40B4-BE49-F238E27FC236}">
                <a16:creationId xmlns:a16="http://schemas.microsoft.com/office/drawing/2014/main" id="{42A7CEC2-960F-448F-B3DF-4678B673C6FD}"/>
              </a:ext>
            </a:extLst>
          </p:cNvPr>
          <p:cNvSpPr txBox="1"/>
          <p:nvPr/>
        </p:nvSpPr>
        <p:spPr>
          <a:xfrm>
            <a:off x="2000250" y="3071813"/>
            <a:ext cx="5072063" cy="8921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matricula, </a:t>
            </a:r>
            <a:r>
              <a:rPr lang="pt-BR" sz="2600" b="0" dirty="0" err="1">
                <a:solidFill>
                  <a:schemeClr val="accent6">
                    <a:lumMod val="50000"/>
                  </a:schemeClr>
                </a:solidFill>
              </a:rPr>
              <a:t>d.nome</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 Departamento d</a:t>
            </a:r>
          </a:p>
        </p:txBody>
      </p:sp>
      <p:sp>
        <p:nvSpPr>
          <p:cNvPr id="5" name="CaixaDeTexto 4">
            <a:extLst>
              <a:ext uri="{FF2B5EF4-FFF2-40B4-BE49-F238E27FC236}">
                <a16:creationId xmlns:a16="http://schemas.microsoft.com/office/drawing/2014/main" id="{BF822365-52A0-4E1E-ADF2-75920664D47C}"/>
              </a:ext>
            </a:extLst>
          </p:cNvPr>
          <p:cNvSpPr txBox="1"/>
          <p:nvPr/>
        </p:nvSpPr>
        <p:spPr>
          <a:xfrm>
            <a:off x="2928938" y="5214938"/>
            <a:ext cx="3143250"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p>
          <a:p>
            <a:pPr marL="0" lvl="2">
              <a:defRPr/>
            </a:pPr>
            <a:r>
              <a:rPr lang="pt-BR" sz="2600" b="0" dirty="0">
                <a:solidFill>
                  <a:schemeClr val="accent6">
                    <a:lumMod val="50000"/>
                  </a:schemeClr>
                </a:solidFill>
              </a:rPr>
              <a:t>FROM Empregado</a:t>
            </a:r>
          </a:p>
          <a:p>
            <a:pPr marL="0" lvl="2">
              <a:defRPr/>
            </a:pPr>
            <a:r>
              <a:rPr lang="pt-BR" sz="2600" b="0" dirty="0">
                <a:solidFill>
                  <a:schemeClr val="accent6">
                    <a:lumMod val="50000"/>
                  </a:schemeClr>
                </a:solidFill>
              </a:rPr>
              <a:t>WHERE depto = ‘d5’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DDB53F8-62E3-8D25-1598-DE8B61DE61C3}"/>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1203" name="Rectangle 3">
            <a:extLst>
              <a:ext uri="{FF2B5EF4-FFF2-40B4-BE49-F238E27FC236}">
                <a16:creationId xmlns:a16="http://schemas.microsoft.com/office/drawing/2014/main" id="{B6BD43B1-63D5-B30B-5F91-05478A06CC30}"/>
              </a:ext>
            </a:extLst>
          </p:cNvPr>
          <p:cNvSpPr>
            <a:spLocks noGrp="1"/>
          </p:cNvSpPr>
          <p:nvPr>
            <p:ph idx="1"/>
          </p:nvPr>
        </p:nvSpPr>
        <p:spPr>
          <a:xfrm>
            <a:off x="428625" y="1571625"/>
            <a:ext cx="8229600" cy="4324350"/>
          </a:xfrm>
        </p:spPr>
        <p:txBody>
          <a:bodyPr/>
          <a:lstStyle/>
          <a:p>
            <a:pPr eaLnBrk="1" hangingPunct="1"/>
            <a:r>
              <a:rPr lang="pt-BR" altLang="pt-BR">
                <a:solidFill>
                  <a:schemeClr val="accent2"/>
                </a:solidFill>
              </a:rPr>
              <a:t>Q8.</a:t>
            </a:r>
            <a:r>
              <a:rPr lang="pt-BR" altLang="pt-BR"/>
              <a:t> </a:t>
            </a:r>
            <a:r>
              <a:rPr lang="pt-BR" altLang="pt-BR">
                <a:solidFill>
                  <a:schemeClr val="accent1"/>
                </a:solidFill>
              </a:rPr>
              <a:t>Selecione todos os atributos de todos os empregados do departamento pessoal</a:t>
            </a:r>
            <a:r>
              <a:rPr lang="pt-BR" altLang="pt-BR"/>
              <a:t>		</a:t>
            </a:r>
          </a:p>
          <a:p>
            <a:pPr eaLnBrk="1" hangingPunct="1">
              <a:buFont typeface="Georgia" panose="02040502050405020303" pitchFamily="18" charset="0"/>
              <a:buNone/>
            </a:pPr>
            <a:endParaRPr lang="pt-BR" altLang="pt-BR" sz="1400"/>
          </a:p>
          <a:p>
            <a:pPr eaLnBrk="1" hangingPunct="1"/>
            <a:endParaRPr lang="pt-BR" altLang="pt-BR"/>
          </a:p>
          <a:p>
            <a:pPr eaLnBrk="1" hangingPunct="1">
              <a:buFont typeface="Georgia" panose="02040502050405020303" pitchFamily="18" charset="0"/>
              <a:buNone/>
            </a:pPr>
            <a:r>
              <a:rPr lang="pt-BR" altLang="pt-BR"/>
              <a:t>						</a:t>
            </a:r>
          </a:p>
          <a:p>
            <a:pPr eaLnBrk="1" hangingPunct="1"/>
            <a:endParaRPr lang="pt-BR" altLang="pt-BR" sz="4000"/>
          </a:p>
          <a:p>
            <a:pPr eaLnBrk="1" hangingPunct="1"/>
            <a:r>
              <a:rPr lang="pt-BR" altLang="pt-BR">
                <a:solidFill>
                  <a:schemeClr val="accent2"/>
                </a:solidFill>
              </a:rPr>
              <a:t>Q9.</a:t>
            </a:r>
            <a:r>
              <a:rPr lang="pt-BR" altLang="pt-BR"/>
              <a:t> </a:t>
            </a:r>
            <a:r>
              <a:rPr lang="pt-BR" altLang="pt-BR">
                <a:solidFill>
                  <a:schemeClr val="accent1"/>
                </a:solidFill>
              </a:rPr>
              <a:t>Recupere os salários de cada empregado</a:t>
            </a:r>
            <a:endParaRPr lang="en-US" altLang="pt-BR"/>
          </a:p>
        </p:txBody>
      </p:sp>
      <p:sp>
        <p:nvSpPr>
          <p:cNvPr id="4" name="CaixaDeTexto 3">
            <a:extLst>
              <a:ext uri="{FF2B5EF4-FFF2-40B4-BE49-F238E27FC236}">
                <a16:creationId xmlns:a16="http://schemas.microsoft.com/office/drawing/2014/main" id="{3550F757-6B94-46EA-86F6-59CEB6B5A495}"/>
              </a:ext>
            </a:extLst>
          </p:cNvPr>
          <p:cNvSpPr txBox="1"/>
          <p:nvPr/>
        </p:nvSpPr>
        <p:spPr>
          <a:xfrm>
            <a:off x="928688" y="2714625"/>
            <a:ext cx="7215187" cy="12922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e.*</a:t>
            </a:r>
          </a:p>
          <a:p>
            <a:pPr marL="0" lvl="2">
              <a:defRPr/>
            </a:pPr>
            <a:r>
              <a:rPr lang="pt-BR" sz="2600" b="0" dirty="0">
                <a:solidFill>
                  <a:schemeClr val="accent6">
                    <a:lumMod val="50000"/>
                  </a:schemeClr>
                </a:solidFill>
              </a:rPr>
              <a:t>FROM Empregado e, Departamento d</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d.</a:t>
            </a:r>
            <a:r>
              <a:rPr lang="pt-BR" sz="2600" b="0" dirty="0">
                <a:solidFill>
                  <a:schemeClr val="accent6">
                    <a:lumMod val="50000"/>
                  </a:schemeClr>
                </a:solidFill>
              </a:rPr>
              <a:t>nome = ‘Pessoal’ </a:t>
            </a:r>
            <a:r>
              <a:rPr lang="pt-BR" sz="2600" b="0" dirty="0" err="1">
                <a:solidFill>
                  <a:schemeClr val="accent6">
                    <a:lumMod val="50000"/>
                  </a:schemeClr>
                </a:solidFill>
              </a:rPr>
              <a:t>and</a:t>
            </a:r>
            <a:r>
              <a:rPr lang="pt-BR" sz="2600" b="0" dirty="0">
                <a:solidFill>
                  <a:schemeClr val="accent6">
                    <a:lumMod val="50000"/>
                  </a:schemeClr>
                </a:solidFill>
              </a:rPr>
              <a:t> </a:t>
            </a:r>
            <a:r>
              <a:rPr lang="pt-BR" sz="2600" b="0" dirty="0" err="1">
                <a:solidFill>
                  <a:schemeClr val="accent6">
                    <a:lumMod val="50000"/>
                  </a:schemeClr>
                </a:solidFill>
              </a:rPr>
              <a:t>d.coddep</a:t>
            </a:r>
            <a:r>
              <a:rPr lang="pt-BR" sz="2600" b="0" dirty="0">
                <a:solidFill>
                  <a:schemeClr val="accent6">
                    <a:lumMod val="50000"/>
                  </a:schemeClr>
                </a:solidFill>
              </a:rPr>
              <a:t> = </a:t>
            </a:r>
            <a:r>
              <a:rPr lang="pt-BR" sz="2600" b="0" dirty="0" err="1">
                <a:solidFill>
                  <a:schemeClr val="accent6">
                    <a:lumMod val="50000"/>
                  </a:schemeClr>
                </a:solidFill>
              </a:rPr>
              <a:t>e.depto</a:t>
            </a:r>
            <a:endParaRPr lang="pt-BR" sz="2600" b="0" dirty="0">
              <a:solidFill>
                <a:schemeClr val="accent6">
                  <a:lumMod val="50000"/>
                </a:schemeClr>
              </a:solidFill>
            </a:endParaRPr>
          </a:p>
        </p:txBody>
      </p:sp>
      <p:sp>
        <p:nvSpPr>
          <p:cNvPr id="5" name="CaixaDeTexto 4">
            <a:extLst>
              <a:ext uri="{FF2B5EF4-FFF2-40B4-BE49-F238E27FC236}">
                <a16:creationId xmlns:a16="http://schemas.microsoft.com/office/drawing/2014/main" id="{5C0AA521-E4AE-4F53-BA8C-47B229845632}"/>
              </a:ext>
            </a:extLst>
          </p:cNvPr>
          <p:cNvSpPr txBox="1"/>
          <p:nvPr/>
        </p:nvSpPr>
        <p:spPr>
          <a:xfrm>
            <a:off x="2928938" y="4965700"/>
            <a:ext cx="3143250" cy="8921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salario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D4662DE-7EB8-64F8-245C-E2CD4D008FE9}"/>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2227" name="Rectangle 3">
            <a:extLst>
              <a:ext uri="{FF2B5EF4-FFF2-40B4-BE49-F238E27FC236}">
                <a16:creationId xmlns:a16="http://schemas.microsoft.com/office/drawing/2014/main" id="{EF882C7B-7777-0DFD-709B-E27129AE27DD}"/>
              </a:ext>
            </a:extLst>
          </p:cNvPr>
          <p:cNvSpPr>
            <a:spLocks noGrp="1"/>
          </p:cNvSpPr>
          <p:nvPr>
            <p:ph idx="1"/>
          </p:nvPr>
        </p:nvSpPr>
        <p:spPr>
          <a:xfrm>
            <a:off x="428625" y="1714500"/>
            <a:ext cx="8229600" cy="4324350"/>
          </a:xfrm>
        </p:spPr>
        <p:txBody>
          <a:bodyPr/>
          <a:lstStyle/>
          <a:p>
            <a:pPr eaLnBrk="1" hangingPunct="1"/>
            <a:r>
              <a:rPr lang="pt-BR" altLang="pt-BR">
                <a:solidFill>
                  <a:schemeClr val="accent1"/>
                </a:solidFill>
              </a:rPr>
              <a:t>Algumas vezes surgem duplicatas como resposta a uma query. Podemos eliminá-las usando o comando DISTINCT na cláusula SELECT</a:t>
            </a:r>
          </a:p>
          <a:p>
            <a:pPr eaLnBrk="1" hangingPunct="1"/>
            <a:endParaRPr lang="pt-BR" altLang="pt-BR"/>
          </a:p>
          <a:p>
            <a:pPr eaLnBrk="1" hangingPunct="1"/>
            <a:r>
              <a:rPr lang="pt-BR" altLang="pt-BR">
                <a:solidFill>
                  <a:schemeClr val="accent2"/>
                </a:solidFill>
              </a:rPr>
              <a:t>Q10. </a:t>
            </a:r>
            <a:r>
              <a:rPr lang="pt-BR" altLang="pt-BR">
                <a:solidFill>
                  <a:schemeClr val="accent1"/>
                </a:solidFill>
              </a:rPr>
              <a:t>Selecione os diferentes salários pagos pela empresa aos empregados	</a:t>
            </a:r>
            <a:endParaRPr lang="pt-BR" altLang="pt-BR"/>
          </a:p>
          <a:p>
            <a:pPr eaLnBrk="1" hangingPunct="1"/>
            <a:endParaRPr lang="en-US" altLang="pt-BR"/>
          </a:p>
        </p:txBody>
      </p:sp>
      <p:sp>
        <p:nvSpPr>
          <p:cNvPr id="4" name="CaixaDeTexto 3">
            <a:extLst>
              <a:ext uri="{FF2B5EF4-FFF2-40B4-BE49-F238E27FC236}">
                <a16:creationId xmlns:a16="http://schemas.microsoft.com/office/drawing/2014/main" id="{09F11BEE-C064-4CAC-B306-6F9048DFCD47}"/>
              </a:ext>
            </a:extLst>
          </p:cNvPr>
          <p:cNvSpPr txBox="1"/>
          <p:nvPr/>
        </p:nvSpPr>
        <p:spPr>
          <a:xfrm>
            <a:off x="2428875" y="4714875"/>
            <a:ext cx="4214813" cy="8921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DISTINCT </a:t>
            </a:r>
            <a:r>
              <a:rPr lang="pt-BR" sz="2600" b="0" dirty="0" err="1">
                <a:solidFill>
                  <a:schemeClr val="accent6">
                    <a:lumMod val="50000"/>
                  </a:schemeClr>
                </a:solidFill>
              </a:rPr>
              <a:t>salario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BBC4897-A300-5AAF-0D97-B72374C1C255}"/>
              </a:ext>
            </a:extLst>
          </p:cNvPr>
          <p:cNvSpPr>
            <a:spLocks noGrp="1"/>
          </p:cNvSpPr>
          <p:nvPr>
            <p:ph type="title"/>
          </p:nvPr>
        </p:nvSpPr>
        <p:spPr>
          <a:xfrm>
            <a:off x="500063" y="500063"/>
            <a:ext cx="8229600" cy="1066800"/>
          </a:xfrm>
        </p:spPr>
        <p:txBody>
          <a:bodyPr/>
          <a:lstStyle/>
          <a:p>
            <a:pPr eaLnBrk="1" hangingPunct="1"/>
            <a:r>
              <a:rPr lang="pt-BR" altLang="pt-BR"/>
              <a:t>Operações de conjunto</a:t>
            </a:r>
            <a:endParaRPr lang="en-US" altLang="pt-BR"/>
          </a:p>
        </p:txBody>
      </p:sp>
      <p:sp>
        <p:nvSpPr>
          <p:cNvPr id="66563" name="Rectangle 5">
            <a:extLst>
              <a:ext uri="{FF2B5EF4-FFF2-40B4-BE49-F238E27FC236}">
                <a16:creationId xmlns:a16="http://schemas.microsoft.com/office/drawing/2014/main" id="{E4B6F17C-4AB7-4C5B-9249-BCD3CD491578}"/>
              </a:ext>
            </a:extLst>
          </p:cNvPr>
          <p:cNvSpPr>
            <a:spLocks noChangeArrowheads="1"/>
          </p:cNvSpPr>
          <p:nvPr/>
        </p:nvSpPr>
        <p:spPr bwMode="auto">
          <a:xfrm>
            <a:off x="571500" y="1571625"/>
            <a:ext cx="7848600" cy="48768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200" b="0" dirty="0">
                <a:solidFill>
                  <a:schemeClr val="accent1"/>
                </a:solidFill>
                <a:latin typeface="+mn-lt"/>
              </a:rPr>
              <a:t>As </a:t>
            </a:r>
            <a:r>
              <a:rPr lang="en-US" sz="2200" b="0" dirty="0" err="1">
                <a:solidFill>
                  <a:schemeClr val="accent1"/>
                </a:solidFill>
                <a:latin typeface="+mn-lt"/>
              </a:rPr>
              <a:t>operações</a:t>
            </a:r>
            <a:r>
              <a:rPr lang="en-US" sz="2200" b="0" dirty="0">
                <a:solidFill>
                  <a:schemeClr val="accent1"/>
                </a:solidFill>
                <a:latin typeface="+mn-lt"/>
              </a:rPr>
              <a:t> de </a:t>
            </a:r>
            <a:r>
              <a:rPr lang="en-US" sz="2200" b="0" dirty="0" err="1">
                <a:solidFill>
                  <a:schemeClr val="accent1"/>
                </a:solidFill>
                <a:latin typeface="+mn-lt"/>
              </a:rPr>
              <a:t>conjunto</a:t>
            </a:r>
            <a:r>
              <a:rPr lang="en-US" sz="2200" dirty="0">
                <a:solidFill>
                  <a:schemeClr val="accent1"/>
                </a:solidFill>
                <a:latin typeface="+mn-lt"/>
              </a:rPr>
              <a:t> </a:t>
            </a:r>
            <a:r>
              <a:rPr lang="en-US" sz="2200" dirty="0">
                <a:solidFill>
                  <a:schemeClr val="accent2"/>
                </a:solidFill>
                <a:latin typeface="+mn-lt"/>
              </a:rPr>
              <a:t>union</a:t>
            </a:r>
            <a:r>
              <a:rPr lang="en-US" sz="2200" b="0" dirty="0">
                <a:solidFill>
                  <a:schemeClr val="accent1"/>
                </a:solidFill>
                <a:latin typeface="+mn-lt"/>
              </a:rPr>
              <a:t>, </a:t>
            </a:r>
            <a:r>
              <a:rPr lang="en-US" sz="2200" dirty="0">
                <a:solidFill>
                  <a:schemeClr val="accent2"/>
                </a:solidFill>
                <a:latin typeface="+mn-lt"/>
              </a:rPr>
              <a:t>intersect</a:t>
            </a:r>
            <a:r>
              <a:rPr lang="en-US" sz="2200" b="0" dirty="0">
                <a:solidFill>
                  <a:schemeClr val="accent1"/>
                </a:solidFill>
                <a:latin typeface="+mn-lt"/>
              </a:rPr>
              <a:t>, e</a:t>
            </a:r>
            <a:r>
              <a:rPr lang="en-US" sz="2200" dirty="0">
                <a:solidFill>
                  <a:schemeClr val="accent1"/>
                </a:solidFill>
                <a:latin typeface="+mn-lt"/>
              </a:rPr>
              <a:t> </a:t>
            </a:r>
            <a:r>
              <a:rPr lang="en-US" sz="2200" dirty="0">
                <a:solidFill>
                  <a:schemeClr val="accent2"/>
                </a:solidFill>
                <a:latin typeface="+mn-lt"/>
              </a:rPr>
              <a:t>except</a:t>
            </a:r>
            <a:r>
              <a:rPr lang="en-US" sz="2200" b="0" dirty="0">
                <a:solidFill>
                  <a:schemeClr val="accent1"/>
                </a:solidFill>
                <a:latin typeface="+mn-lt"/>
              </a:rPr>
              <a:t> </a:t>
            </a:r>
            <a:r>
              <a:rPr lang="en-US" sz="2200" b="0" dirty="0" err="1">
                <a:solidFill>
                  <a:schemeClr val="accent1"/>
                </a:solidFill>
                <a:latin typeface="+mn-lt"/>
              </a:rPr>
              <a:t>operam</a:t>
            </a:r>
            <a:r>
              <a:rPr lang="en-US" sz="2200" b="0" dirty="0">
                <a:solidFill>
                  <a:schemeClr val="accent1"/>
                </a:solidFill>
                <a:latin typeface="+mn-lt"/>
              </a:rPr>
              <a:t> </a:t>
            </a:r>
            <a:r>
              <a:rPr lang="en-US" sz="2200" b="0" dirty="0" err="1">
                <a:solidFill>
                  <a:schemeClr val="accent1"/>
                </a:solidFill>
                <a:latin typeface="+mn-lt"/>
              </a:rPr>
              <a:t>nas</a:t>
            </a:r>
            <a:r>
              <a:rPr lang="en-US" sz="2200" b="0" dirty="0">
                <a:solidFill>
                  <a:schemeClr val="accent1"/>
                </a:solidFill>
                <a:latin typeface="+mn-lt"/>
              </a:rPr>
              <a:t> </a:t>
            </a:r>
            <a:r>
              <a:rPr lang="en-US" sz="2200" b="0" dirty="0" err="1">
                <a:solidFill>
                  <a:schemeClr val="accent1"/>
                </a:solidFill>
                <a:latin typeface="+mn-lt"/>
              </a:rPr>
              <a:t>relações</a:t>
            </a:r>
            <a:r>
              <a:rPr lang="en-US" sz="2200" b="0" dirty="0">
                <a:solidFill>
                  <a:schemeClr val="accent1"/>
                </a:solidFill>
                <a:latin typeface="+mn-lt"/>
              </a:rPr>
              <a:t> e  </a:t>
            </a:r>
            <a:r>
              <a:rPr lang="en-US" sz="2200" b="0" dirty="0" err="1">
                <a:solidFill>
                  <a:schemeClr val="accent1"/>
                </a:solidFill>
                <a:latin typeface="+mn-lt"/>
              </a:rPr>
              <a:t>correspondem</a:t>
            </a:r>
            <a:r>
              <a:rPr lang="en-US" sz="2200" b="0" dirty="0">
                <a:solidFill>
                  <a:schemeClr val="accent1"/>
                </a:solidFill>
                <a:latin typeface="+mn-lt"/>
              </a:rPr>
              <a:t> </a:t>
            </a:r>
            <a:r>
              <a:rPr lang="en-US" sz="2200" b="0" dirty="0" err="1">
                <a:solidFill>
                  <a:schemeClr val="accent1"/>
                </a:solidFill>
                <a:latin typeface="+mn-lt"/>
              </a:rPr>
              <a:t>às</a:t>
            </a:r>
            <a:r>
              <a:rPr lang="en-US" sz="2200" b="0" dirty="0">
                <a:solidFill>
                  <a:schemeClr val="accent1"/>
                </a:solidFill>
                <a:latin typeface="+mn-lt"/>
              </a:rPr>
              <a:t> </a:t>
            </a:r>
            <a:r>
              <a:rPr lang="en-US" sz="2200" b="0" dirty="0" err="1">
                <a:solidFill>
                  <a:schemeClr val="accent1"/>
                </a:solidFill>
                <a:latin typeface="+mn-lt"/>
              </a:rPr>
              <a:t>operações</a:t>
            </a:r>
            <a:r>
              <a:rPr lang="en-US" sz="2200" b="0" dirty="0">
                <a:solidFill>
                  <a:schemeClr val="accent1"/>
                </a:solidFill>
                <a:latin typeface="+mn-lt"/>
              </a:rPr>
              <a:t> </a:t>
            </a:r>
            <a:r>
              <a:rPr lang="en-US" sz="2200" b="0" dirty="0" err="1">
                <a:solidFill>
                  <a:schemeClr val="accent1"/>
                </a:solidFill>
                <a:latin typeface="+mn-lt"/>
              </a:rPr>
              <a:t>da</a:t>
            </a:r>
            <a:r>
              <a:rPr lang="en-US" sz="2200" b="0" dirty="0">
                <a:solidFill>
                  <a:schemeClr val="accent1"/>
                </a:solidFill>
                <a:latin typeface="+mn-lt"/>
              </a:rPr>
              <a:t> </a:t>
            </a:r>
            <a:r>
              <a:rPr lang="en-US" sz="2200" b="0" dirty="0" err="1">
                <a:solidFill>
                  <a:schemeClr val="accent1"/>
                </a:solidFill>
                <a:latin typeface="+mn-lt"/>
              </a:rPr>
              <a:t>álgebra</a:t>
            </a:r>
            <a:r>
              <a:rPr lang="en-US" sz="2200" b="0" dirty="0">
                <a:solidFill>
                  <a:schemeClr val="accent1"/>
                </a:solidFill>
                <a:latin typeface="+mn-lt"/>
              </a:rPr>
              <a:t> </a:t>
            </a:r>
            <a:r>
              <a:rPr lang="en-US" sz="2200" b="0" dirty="0" err="1">
                <a:solidFill>
                  <a:schemeClr val="accent1"/>
                </a:solidFill>
                <a:latin typeface="+mn-lt"/>
              </a:rPr>
              <a:t>relacional</a:t>
            </a:r>
            <a:r>
              <a:rPr lang="en-US" sz="2200" b="0" dirty="0">
                <a:solidFill>
                  <a:schemeClr val="accent1"/>
                </a:solidFill>
                <a:latin typeface="+mn-lt"/>
              </a:rPr>
              <a:t>: </a:t>
            </a:r>
            <a:r>
              <a:rPr lang="en-US" sz="2200" dirty="0">
                <a:solidFill>
                  <a:schemeClr val="accent1"/>
                </a:solidFill>
                <a:latin typeface="+mn-lt"/>
                <a:sym typeface="Symbol" pitchFamily="18" charset="2"/>
              </a:rPr>
              <a:t></a:t>
            </a:r>
            <a:r>
              <a:rPr lang="en-US" sz="2200" b="0" dirty="0">
                <a:solidFill>
                  <a:schemeClr val="accent1"/>
                </a:solidFill>
                <a:latin typeface="+mn-lt"/>
                <a:sym typeface="Symbol" pitchFamily="18" charset="2"/>
              </a:rPr>
              <a:t></a:t>
            </a:r>
            <a:r>
              <a:rPr lang="en-US" sz="2200" dirty="0">
                <a:solidFill>
                  <a:schemeClr val="accent1"/>
                </a:solidFill>
                <a:latin typeface="+mn-lt"/>
                <a:sym typeface="Symbol" pitchFamily="18" charset="2"/>
              </a:rPr>
              <a:t></a:t>
            </a:r>
            <a:r>
              <a:rPr lang="en-US" sz="2200" b="0" dirty="0">
                <a:solidFill>
                  <a:schemeClr val="accent1"/>
                </a:solidFill>
                <a:latin typeface="+mn-lt"/>
                <a:sym typeface="Symbol" pitchFamily="18" charset="2"/>
              </a:rPr>
              <a:t></a:t>
            </a:r>
            <a:r>
              <a:rPr lang="en-US" sz="2200" dirty="0">
                <a:solidFill>
                  <a:schemeClr val="accent1"/>
                </a:solidFill>
                <a:latin typeface="+mn-lt"/>
                <a:sym typeface="Symbol" pitchFamily="18" charset="2"/>
              </a:rPr>
              <a:t></a:t>
            </a:r>
            <a:r>
              <a:rPr lang="en-US" sz="2200" b="0" dirty="0">
                <a:solidFill>
                  <a:schemeClr val="accent1"/>
                </a:solidFill>
                <a:latin typeface="+mn-lt"/>
                <a:sym typeface="Symbol" pitchFamily="18" charset="2"/>
              </a:rPr>
              <a:t>,</a:t>
            </a:r>
            <a:r>
              <a:rPr lang="en-US" sz="220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respectivamente</a:t>
            </a:r>
            <a:r>
              <a:rPr lang="en-US" sz="2200" dirty="0">
                <a:solidFill>
                  <a:schemeClr val="accent1"/>
                </a:solidFill>
                <a:latin typeface="+mn-lt"/>
                <a:sym typeface="Symbol" pitchFamily="18" charset="2"/>
              </a:rPr>
              <a:t></a:t>
            </a:r>
          </a:p>
          <a:p>
            <a:pPr marL="342900" indent="-342900" eaLnBrk="1" hangingPunct="1">
              <a:spcBef>
                <a:spcPct val="20000"/>
              </a:spcBef>
              <a:buFontTx/>
              <a:buChar char="•"/>
              <a:defRPr/>
            </a:pPr>
            <a:r>
              <a:rPr lang="en-US" sz="2200" b="0" dirty="0" err="1">
                <a:solidFill>
                  <a:schemeClr val="accent1"/>
                </a:solidFill>
                <a:latin typeface="+mn-lt"/>
                <a:sym typeface="Symbol" pitchFamily="18" charset="2"/>
              </a:rPr>
              <a:t>Cada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uma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dessas</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operações</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elimina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automaticamente</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duplicatas</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para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reter</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todas</a:t>
            </a:r>
            <a:r>
              <a:rPr lang="en-US" sz="2200" b="0" dirty="0">
                <a:solidFill>
                  <a:schemeClr val="accent1"/>
                </a:solidFill>
                <a:latin typeface="+mn-lt"/>
                <a:sym typeface="Symbol" pitchFamily="18" charset="2"/>
              </a:rPr>
              <a:t> as </a:t>
            </a:r>
            <a:r>
              <a:rPr lang="en-US" sz="2200" b="0" dirty="0" err="1">
                <a:solidFill>
                  <a:schemeClr val="accent1"/>
                </a:solidFill>
                <a:latin typeface="+mn-lt"/>
                <a:sym typeface="Symbol" pitchFamily="18" charset="2"/>
              </a:rPr>
              <a:t>duplicatas</a:t>
            </a:r>
            <a:r>
              <a:rPr lang="en-US" sz="2200" b="0" dirty="0">
                <a:solidFill>
                  <a:schemeClr val="accent1"/>
                </a:solidFill>
                <a:latin typeface="+mn-lt"/>
                <a:sym typeface="Symbol" pitchFamily="18" charset="2"/>
              </a:rPr>
              <a:t> use </a:t>
            </a:r>
            <a:r>
              <a:rPr lang="en-US" sz="2200" dirty="0">
                <a:solidFill>
                  <a:schemeClr val="accent1"/>
                </a:solidFill>
                <a:latin typeface="+mn-lt"/>
                <a:sym typeface="Symbol" pitchFamily="18" charset="2"/>
              </a:rPr>
              <a:t>ALL</a:t>
            </a:r>
            <a:r>
              <a:rPr lang="en-US" sz="2200" b="0" dirty="0">
                <a:solidFill>
                  <a:schemeClr val="accent1"/>
                </a:solidFill>
                <a:latin typeface="+mn-lt"/>
                <a:sym typeface="Symbol" pitchFamily="18" charset="2"/>
              </a:rPr>
              <a:t>: </a:t>
            </a:r>
            <a:r>
              <a:rPr lang="en-US" sz="2200" dirty="0">
                <a:solidFill>
                  <a:schemeClr val="accent2"/>
                </a:solidFill>
                <a:latin typeface="+mn-lt"/>
                <a:sym typeface="Symbol" pitchFamily="18" charset="2"/>
              </a:rPr>
              <a:t>union all</a:t>
            </a:r>
            <a:r>
              <a:rPr lang="en-US" sz="2200" b="0" dirty="0">
                <a:solidFill>
                  <a:schemeClr val="accent1"/>
                </a:solidFill>
                <a:latin typeface="+mn-lt"/>
                <a:sym typeface="Symbol" pitchFamily="18" charset="2"/>
              </a:rPr>
              <a:t>, </a:t>
            </a:r>
            <a:r>
              <a:rPr lang="en-US" sz="2200" dirty="0">
                <a:solidFill>
                  <a:schemeClr val="accent2"/>
                </a:solidFill>
                <a:latin typeface="+mn-lt"/>
                <a:sym typeface="Symbol" pitchFamily="18" charset="2"/>
              </a:rPr>
              <a:t>intersect all </a:t>
            </a:r>
            <a:r>
              <a:rPr lang="en-US" sz="2200" b="0" dirty="0">
                <a:solidFill>
                  <a:schemeClr val="accent1"/>
                </a:solidFill>
                <a:latin typeface="+mn-lt"/>
                <a:sym typeface="Symbol" pitchFamily="18" charset="2"/>
              </a:rPr>
              <a:t>e</a:t>
            </a:r>
            <a:r>
              <a:rPr lang="en-US" sz="2200" dirty="0">
                <a:solidFill>
                  <a:schemeClr val="accent1"/>
                </a:solidFill>
                <a:latin typeface="+mn-lt"/>
                <a:sym typeface="Symbol" pitchFamily="18" charset="2"/>
              </a:rPr>
              <a:t> </a:t>
            </a:r>
            <a:r>
              <a:rPr lang="en-US" sz="2200" dirty="0">
                <a:solidFill>
                  <a:schemeClr val="accent2"/>
                </a:solidFill>
                <a:latin typeface="+mn-lt"/>
                <a:sym typeface="Symbol" pitchFamily="18" charset="2"/>
              </a:rPr>
              <a:t>except all</a:t>
            </a:r>
            <a:r>
              <a:rPr lang="en-US" sz="2200" b="0" dirty="0">
                <a:solidFill>
                  <a:schemeClr val="accent1"/>
                </a:solidFill>
                <a:latin typeface="+mn-lt"/>
                <a:sym typeface="Symbol" pitchFamily="18" charset="2"/>
              </a:rPr>
              <a:t>.</a:t>
            </a:r>
            <a:br>
              <a:rPr lang="en-US" sz="2200" b="0" dirty="0">
                <a:solidFill>
                  <a:schemeClr val="accent1"/>
                </a:solidFill>
                <a:latin typeface="+mn-lt"/>
                <a:sym typeface="Symbol" pitchFamily="18" charset="2"/>
              </a:rPr>
            </a:br>
            <a:endParaRPr lang="en-US" sz="2200" b="0" dirty="0">
              <a:solidFill>
                <a:schemeClr val="accent1"/>
              </a:solidFill>
              <a:latin typeface="+mn-lt"/>
              <a:sym typeface="Symbol" pitchFamily="18" charset="2"/>
            </a:endParaRPr>
          </a:p>
          <a:p>
            <a:pPr marL="342900" indent="-342900" eaLnBrk="1" hangingPunct="1">
              <a:spcBef>
                <a:spcPct val="20000"/>
              </a:spcBef>
              <a:buFontTx/>
              <a:buChar char="•"/>
              <a:defRPr/>
            </a:pPr>
            <a:r>
              <a:rPr lang="en-US" sz="2200" b="0" dirty="0" err="1">
                <a:solidFill>
                  <a:schemeClr val="accent1"/>
                </a:solidFill>
                <a:latin typeface="+mn-lt"/>
                <a:sym typeface="Symbol" pitchFamily="18" charset="2"/>
              </a:rPr>
              <a:t>Suponha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que</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uma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tupla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ocorre</a:t>
            </a:r>
            <a:r>
              <a:rPr lang="en-US" sz="2200" b="0" dirty="0">
                <a:solidFill>
                  <a:schemeClr val="accent1"/>
                </a:solidFill>
                <a:latin typeface="+mn-lt"/>
                <a:sym typeface="Symbol" pitchFamily="18" charset="2"/>
              </a:rPr>
              <a:t> </a:t>
            </a:r>
            <a:r>
              <a:rPr lang="en-US" sz="2200" i="1" dirty="0">
                <a:solidFill>
                  <a:schemeClr val="accent2"/>
                </a:solidFill>
                <a:latin typeface="+mn-lt"/>
                <a:sym typeface="Symbol" pitchFamily="18" charset="2"/>
              </a:rPr>
              <a:t>m</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vezes</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em</a:t>
            </a:r>
            <a:r>
              <a:rPr lang="en-US" sz="2200" b="0" dirty="0">
                <a:solidFill>
                  <a:schemeClr val="accent1"/>
                </a:solidFill>
                <a:latin typeface="+mn-lt"/>
                <a:sym typeface="Symbol" pitchFamily="18" charset="2"/>
              </a:rPr>
              <a:t> </a:t>
            </a:r>
            <a:r>
              <a:rPr lang="en-US" sz="2200" i="1" dirty="0">
                <a:solidFill>
                  <a:schemeClr val="accent2"/>
                </a:solidFill>
                <a:latin typeface="+mn-lt"/>
                <a:sym typeface="Symbol" pitchFamily="18" charset="2"/>
              </a:rPr>
              <a:t>r</a:t>
            </a:r>
            <a:r>
              <a:rPr lang="en-US" sz="2200" b="0" dirty="0">
                <a:solidFill>
                  <a:schemeClr val="accent1"/>
                </a:solidFill>
                <a:latin typeface="+mn-lt"/>
                <a:sym typeface="Symbol" pitchFamily="18" charset="2"/>
              </a:rPr>
              <a:t> e </a:t>
            </a:r>
            <a:r>
              <a:rPr lang="en-US" sz="2200" i="1" dirty="0">
                <a:solidFill>
                  <a:schemeClr val="accent2"/>
                </a:solidFill>
                <a:latin typeface="+mn-lt"/>
                <a:sym typeface="Symbol" pitchFamily="18" charset="2"/>
              </a:rPr>
              <a:t>n</a:t>
            </a:r>
            <a:r>
              <a:rPr lang="en-US" sz="2200" b="0" i="1"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vezes</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em</a:t>
            </a:r>
            <a:r>
              <a:rPr lang="en-US" sz="2200" b="0" dirty="0">
                <a:solidFill>
                  <a:schemeClr val="accent1"/>
                </a:solidFill>
                <a:latin typeface="+mn-lt"/>
                <a:sym typeface="Symbol" pitchFamily="18" charset="2"/>
              </a:rPr>
              <a:t> </a:t>
            </a:r>
            <a:r>
              <a:rPr lang="en-US" sz="2200" i="1" dirty="0">
                <a:solidFill>
                  <a:schemeClr val="accent2"/>
                </a:solidFill>
                <a:latin typeface="+mn-lt"/>
                <a:sym typeface="Symbol" pitchFamily="18" charset="2"/>
              </a:rPr>
              <a:t>s</a:t>
            </a:r>
            <a:r>
              <a:rPr lang="en-US" sz="2200" b="0" i="1"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então</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ela</a:t>
            </a:r>
            <a:r>
              <a:rPr lang="en-US" sz="2200" b="0" dirty="0">
                <a:solidFill>
                  <a:schemeClr val="accent1"/>
                </a:solidFill>
                <a:latin typeface="+mn-lt"/>
                <a:sym typeface="Symbol" pitchFamily="18" charset="2"/>
              </a:rPr>
              <a:t> </a:t>
            </a:r>
            <a:r>
              <a:rPr lang="en-US" sz="2200" b="0" dirty="0" err="1">
                <a:solidFill>
                  <a:schemeClr val="accent1"/>
                </a:solidFill>
                <a:latin typeface="+mn-lt"/>
                <a:sym typeface="Symbol" pitchFamily="18" charset="2"/>
              </a:rPr>
              <a:t>ocorre</a:t>
            </a:r>
            <a:r>
              <a:rPr lang="en-US" sz="2200" b="0" dirty="0">
                <a:solidFill>
                  <a:schemeClr val="accent1"/>
                </a:solidFill>
                <a:latin typeface="+mn-lt"/>
                <a:sym typeface="Symbol" pitchFamily="18" charset="2"/>
              </a:rPr>
              <a:t>:</a:t>
            </a:r>
          </a:p>
          <a:p>
            <a:pPr marL="742950" lvl="1" indent="-285750" eaLnBrk="1" hangingPunct="1">
              <a:spcBef>
                <a:spcPct val="20000"/>
              </a:spcBef>
              <a:buFontTx/>
              <a:buChar char="–"/>
              <a:defRPr/>
            </a:pPr>
            <a:r>
              <a:rPr lang="en-US" sz="2200" i="1" dirty="0">
                <a:solidFill>
                  <a:schemeClr val="accent1"/>
                </a:solidFill>
                <a:latin typeface="+mn-lt"/>
              </a:rPr>
              <a:t>m </a:t>
            </a:r>
            <a:r>
              <a:rPr lang="en-US" sz="2200" i="1" baseline="-25000" dirty="0">
                <a:solidFill>
                  <a:schemeClr val="accent1"/>
                </a:solidFill>
                <a:latin typeface="+mn-lt"/>
              </a:rPr>
              <a:t> </a:t>
            </a:r>
            <a:r>
              <a:rPr lang="en-US" sz="2200" i="1" dirty="0">
                <a:solidFill>
                  <a:schemeClr val="accent1"/>
                </a:solidFill>
                <a:latin typeface="+mn-lt"/>
              </a:rPr>
              <a:t>+ n </a:t>
            </a:r>
            <a:r>
              <a:rPr lang="en-US" sz="2200" dirty="0" err="1">
                <a:solidFill>
                  <a:schemeClr val="accent1"/>
                </a:solidFill>
                <a:latin typeface="+mn-lt"/>
              </a:rPr>
              <a:t>vezes</a:t>
            </a:r>
            <a:r>
              <a:rPr lang="en-US" sz="2200" dirty="0">
                <a:solidFill>
                  <a:schemeClr val="accent1"/>
                </a:solidFill>
                <a:latin typeface="+mn-lt"/>
              </a:rPr>
              <a:t> </a:t>
            </a:r>
            <a:r>
              <a:rPr lang="en-US" sz="2200" b="0" dirty="0" err="1">
                <a:solidFill>
                  <a:schemeClr val="accent1"/>
                </a:solidFill>
                <a:latin typeface="+mn-lt"/>
              </a:rPr>
              <a:t>em</a:t>
            </a:r>
            <a:r>
              <a:rPr lang="en-US" sz="2200" dirty="0">
                <a:solidFill>
                  <a:schemeClr val="accent1"/>
                </a:solidFill>
                <a:latin typeface="+mn-lt"/>
              </a:rPr>
              <a:t> </a:t>
            </a:r>
            <a:r>
              <a:rPr lang="en-US" sz="2200" i="1" dirty="0">
                <a:solidFill>
                  <a:schemeClr val="accent2"/>
                </a:solidFill>
                <a:latin typeface="+mn-lt"/>
              </a:rPr>
              <a:t>r </a:t>
            </a:r>
            <a:r>
              <a:rPr lang="en-US" sz="2200" b="0" dirty="0">
                <a:solidFill>
                  <a:schemeClr val="accent2"/>
                </a:solidFill>
                <a:latin typeface="+mn-lt"/>
              </a:rPr>
              <a:t>union all </a:t>
            </a:r>
            <a:r>
              <a:rPr lang="en-US" sz="2200" i="1" dirty="0">
                <a:solidFill>
                  <a:schemeClr val="accent2"/>
                </a:solidFill>
                <a:latin typeface="+mn-lt"/>
              </a:rPr>
              <a:t>s</a:t>
            </a:r>
          </a:p>
          <a:p>
            <a:pPr marL="742950" lvl="1" indent="-285750" eaLnBrk="1" hangingPunct="1">
              <a:spcBef>
                <a:spcPct val="20000"/>
              </a:spcBef>
              <a:buFontTx/>
              <a:buChar char="–"/>
              <a:defRPr/>
            </a:pPr>
            <a:r>
              <a:rPr lang="en-US" sz="2200" dirty="0">
                <a:solidFill>
                  <a:schemeClr val="accent1"/>
                </a:solidFill>
                <a:latin typeface="+mn-lt"/>
              </a:rPr>
              <a:t>min(</a:t>
            </a:r>
            <a:r>
              <a:rPr lang="en-US" sz="2200" i="1" dirty="0" err="1">
                <a:solidFill>
                  <a:schemeClr val="accent1"/>
                </a:solidFill>
                <a:latin typeface="+mn-lt"/>
              </a:rPr>
              <a:t>m,n</a:t>
            </a:r>
            <a:r>
              <a:rPr lang="en-US" sz="2200" i="1" dirty="0">
                <a:solidFill>
                  <a:schemeClr val="accent1"/>
                </a:solidFill>
                <a:latin typeface="+mn-lt"/>
              </a:rPr>
              <a:t>)</a:t>
            </a:r>
            <a:r>
              <a:rPr lang="en-US" sz="2200" dirty="0">
                <a:solidFill>
                  <a:schemeClr val="accent1"/>
                </a:solidFill>
                <a:latin typeface="+mn-lt"/>
              </a:rPr>
              <a:t> </a:t>
            </a:r>
            <a:r>
              <a:rPr lang="en-US" sz="2200" dirty="0" err="1">
                <a:solidFill>
                  <a:schemeClr val="accent1"/>
                </a:solidFill>
                <a:latin typeface="+mn-lt"/>
              </a:rPr>
              <a:t>vezes</a:t>
            </a:r>
            <a:r>
              <a:rPr lang="en-US" sz="2200" dirty="0">
                <a:solidFill>
                  <a:schemeClr val="accent1"/>
                </a:solidFill>
                <a:latin typeface="+mn-lt"/>
              </a:rPr>
              <a:t> </a:t>
            </a:r>
            <a:r>
              <a:rPr lang="en-US" sz="2200" b="0" dirty="0" err="1">
                <a:solidFill>
                  <a:schemeClr val="accent1"/>
                </a:solidFill>
                <a:latin typeface="+mn-lt"/>
              </a:rPr>
              <a:t>em</a:t>
            </a:r>
            <a:r>
              <a:rPr lang="en-US" sz="2200" dirty="0">
                <a:solidFill>
                  <a:schemeClr val="accent1"/>
                </a:solidFill>
                <a:latin typeface="+mn-lt"/>
              </a:rPr>
              <a:t> </a:t>
            </a:r>
            <a:r>
              <a:rPr lang="en-US" sz="2200" i="1" dirty="0">
                <a:solidFill>
                  <a:schemeClr val="accent2"/>
                </a:solidFill>
                <a:latin typeface="+mn-lt"/>
              </a:rPr>
              <a:t>r</a:t>
            </a:r>
            <a:r>
              <a:rPr lang="en-US" sz="2200" dirty="0">
                <a:solidFill>
                  <a:schemeClr val="accent2"/>
                </a:solidFill>
                <a:latin typeface="+mn-lt"/>
              </a:rPr>
              <a:t> </a:t>
            </a:r>
            <a:r>
              <a:rPr lang="en-US" sz="2200" b="0" dirty="0">
                <a:solidFill>
                  <a:schemeClr val="accent2"/>
                </a:solidFill>
                <a:latin typeface="+mn-lt"/>
              </a:rPr>
              <a:t>intersect all </a:t>
            </a:r>
            <a:r>
              <a:rPr lang="en-US" sz="2200" i="1" dirty="0">
                <a:solidFill>
                  <a:schemeClr val="accent2"/>
                </a:solidFill>
                <a:latin typeface="+mn-lt"/>
              </a:rPr>
              <a:t>s</a:t>
            </a:r>
          </a:p>
          <a:p>
            <a:pPr marL="742950" lvl="1" indent="-285750" eaLnBrk="1" hangingPunct="1">
              <a:spcBef>
                <a:spcPct val="20000"/>
              </a:spcBef>
              <a:buFontTx/>
              <a:buChar char="–"/>
              <a:defRPr/>
            </a:pPr>
            <a:r>
              <a:rPr lang="en-US" sz="2200" dirty="0">
                <a:solidFill>
                  <a:schemeClr val="accent1"/>
                </a:solidFill>
                <a:latin typeface="+mn-lt"/>
              </a:rPr>
              <a:t>max(0, </a:t>
            </a:r>
            <a:r>
              <a:rPr lang="en-US" sz="2200" i="1" dirty="0">
                <a:solidFill>
                  <a:schemeClr val="accent1"/>
                </a:solidFill>
                <a:latin typeface="+mn-lt"/>
              </a:rPr>
              <a:t>m – n)</a:t>
            </a:r>
            <a:r>
              <a:rPr lang="en-US" sz="2200" dirty="0">
                <a:solidFill>
                  <a:schemeClr val="accent1"/>
                </a:solidFill>
                <a:latin typeface="+mn-lt"/>
              </a:rPr>
              <a:t> </a:t>
            </a:r>
            <a:r>
              <a:rPr lang="en-US" sz="2200" dirty="0" err="1">
                <a:solidFill>
                  <a:schemeClr val="accent1"/>
                </a:solidFill>
                <a:latin typeface="+mn-lt"/>
              </a:rPr>
              <a:t>vezes</a:t>
            </a:r>
            <a:r>
              <a:rPr lang="en-US" sz="2200" dirty="0">
                <a:solidFill>
                  <a:schemeClr val="accent1"/>
                </a:solidFill>
                <a:latin typeface="+mn-lt"/>
              </a:rPr>
              <a:t> </a:t>
            </a:r>
            <a:r>
              <a:rPr lang="en-US" sz="2200" b="0" dirty="0" err="1">
                <a:solidFill>
                  <a:schemeClr val="accent1"/>
                </a:solidFill>
                <a:latin typeface="+mn-lt"/>
              </a:rPr>
              <a:t>em</a:t>
            </a:r>
            <a:r>
              <a:rPr lang="en-US" sz="2200" dirty="0">
                <a:solidFill>
                  <a:schemeClr val="accent1"/>
                </a:solidFill>
                <a:latin typeface="+mn-lt"/>
              </a:rPr>
              <a:t> </a:t>
            </a:r>
            <a:r>
              <a:rPr lang="en-US" sz="2200" i="1" dirty="0">
                <a:solidFill>
                  <a:schemeClr val="accent2"/>
                </a:solidFill>
                <a:latin typeface="+mn-lt"/>
              </a:rPr>
              <a:t>r</a:t>
            </a:r>
            <a:r>
              <a:rPr lang="en-US" sz="2200" dirty="0">
                <a:solidFill>
                  <a:schemeClr val="accent2"/>
                </a:solidFill>
                <a:latin typeface="+mn-lt"/>
              </a:rPr>
              <a:t> </a:t>
            </a:r>
            <a:r>
              <a:rPr lang="en-US" sz="2200" b="0" dirty="0">
                <a:solidFill>
                  <a:schemeClr val="accent2"/>
                </a:solidFill>
                <a:latin typeface="+mn-lt"/>
              </a:rPr>
              <a:t>except all </a:t>
            </a:r>
            <a:r>
              <a:rPr lang="en-US" sz="2200" i="1" dirty="0">
                <a:solidFill>
                  <a:schemeClr val="accent2"/>
                </a:solidFill>
                <a:latin typeface="+mn-lt"/>
              </a:rPr>
              <a:t>s</a:t>
            </a:r>
            <a:endParaRPr lang="en-US" sz="2200" dirty="0">
              <a:solidFill>
                <a:schemeClr val="accent2"/>
              </a:solidFill>
              <a:latin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652AC23-94F5-9247-FD5D-EB28B4F17550}"/>
              </a:ext>
            </a:extLst>
          </p:cNvPr>
          <p:cNvSpPr>
            <a:spLocks noGrp="1"/>
          </p:cNvSpPr>
          <p:nvPr>
            <p:ph type="title"/>
          </p:nvPr>
        </p:nvSpPr>
        <p:spPr>
          <a:xfrm>
            <a:off x="500063" y="500063"/>
            <a:ext cx="8229600" cy="1069975"/>
          </a:xfrm>
        </p:spPr>
        <p:txBody>
          <a:bodyPr/>
          <a:lstStyle/>
          <a:p>
            <a:pPr eaLnBrk="1" hangingPunct="1"/>
            <a:r>
              <a:rPr lang="en-US" altLang="pt-BR"/>
              <a:t>4.3 SQL - DML: Exemplos</a:t>
            </a:r>
          </a:p>
        </p:txBody>
      </p:sp>
      <p:sp>
        <p:nvSpPr>
          <p:cNvPr id="5" name="Rectangle 3">
            <a:extLst>
              <a:ext uri="{FF2B5EF4-FFF2-40B4-BE49-F238E27FC236}">
                <a16:creationId xmlns:a16="http://schemas.microsoft.com/office/drawing/2014/main" id="{67DBE12E-0507-4908-BE77-AB5197C39BE6}"/>
              </a:ext>
            </a:extLst>
          </p:cNvPr>
          <p:cNvSpPr txBox="1">
            <a:spLocks noChangeArrowheads="1"/>
          </p:cNvSpPr>
          <p:nvPr/>
        </p:nvSpPr>
        <p:spPr>
          <a:xfrm>
            <a:off x="428625" y="1500188"/>
            <a:ext cx="8229600" cy="1857375"/>
          </a:xfrm>
          <a:prstGeom prst="rect">
            <a:avLst/>
          </a:prstGeom>
        </p:spPr>
        <p:txBody>
          <a:bodyPr/>
          <a:lstStyle/>
          <a:p>
            <a:pPr marL="365125" indent="-255588" eaLnBrk="1" hangingPunct="1">
              <a:spcBef>
                <a:spcPts val="300"/>
              </a:spcBef>
              <a:buClr>
                <a:srgbClr val="A04DA3"/>
              </a:buClr>
              <a:buFont typeface="Georgia" pitchFamily="18" charset="0"/>
              <a:buChar char="•"/>
              <a:defRPr/>
            </a:pPr>
            <a:r>
              <a:rPr lang="pt-BR" sz="2800" b="0" dirty="0">
                <a:solidFill>
                  <a:schemeClr val="accent2"/>
                </a:solidFill>
                <a:latin typeface="+mn-lt"/>
              </a:rPr>
              <a:t> </a:t>
            </a:r>
            <a:r>
              <a:rPr lang="pt-BR" sz="2600" b="0" dirty="0">
                <a:solidFill>
                  <a:schemeClr val="accent2"/>
                </a:solidFill>
                <a:latin typeface="+mn-lt"/>
              </a:rPr>
              <a:t>Q11. </a:t>
            </a:r>
            <a:r>
              <a:rPr lang="pt-BR" sz="2600" b="0" dirty="0">
                <a:solidFill>
                  <a:schemeClr val="accent1"/>
                </a:solidFill>
                <a:latin typeface="+mn-lt"/>
              </a:rPr>
              <a:t>Liste todos os nomes de projetos que envolvem o empregado ‘Silva’ como trabalhador ou como gerente do departamento que controla o projeto.</a:t>
            </a:r>
          </a:p>
        </p:txBody>
      </p:sp>
      <p:sp>
        <p:nvSpPr>
          <p:cNvPr id="6" name="CaixaDeTexto 5">
            <a:extLst>
              <a:ext uri="{FF2B5EF4-FFF2-40B4-BE49-F238E27FC236}">
                <a16:creationId xmlns:a16="http://schemas.microsoft.com/office/drawing/2014/main" id="{732B5114-744A-4736-91B8-E0B15916ABD5}"/>
              </a:ext>
            </a:extLst>
          </p:cNvPr>
          <p:cNvSpPr txBox="1"/>
          <p:nvPr/>
        </p:nvSpPr>
        <p:spPr>
          <a:xfrm>
            <a:off x="1000125" y="3000375"/>
            <a:ext cx="7286625" cy="3478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a:t>
            </a:r>
            <a:r>
              <a:rPr lang="pt-BR" sz="2200" b="0" dirty="0" err="1">
                <a:solidFill>
                  <a:schemeClr val="accent6">
                    <a:lumMod val="50000"/>
                  </a:schemeClr>
                </a:solidFill>
              </a:rPr>
              <a:t>p.nome</a:t>
            </a:r>
            <a:endParaRPr lang="pt-BR" sz="2200" b="0" dirty="0">
              <a:solidFill>
                <a:schemeClr val="accent6">
                  <a:lumMod val="50000"/>
                </a:schemeClr>
              </a:solidFill>
            </a:endParaRPr>
          </a:p>
          <a:p>
            <a:pPr marL="0" lvl="2">
              <a:defRPr/>
            </a:pPr>
            <a:r>
              <a:rPr lang="pt-BR" sz="2200" b="0" dirty="0">
                <a:solidFill>
                  <a:schemeClr val="accent6">
                    <a:lumMod val="50000"/>
                  </a:schemeClr>
                </a:solidFill>
              </a:rPr>
              <a:t>FROM Projeto P, Departamento d, Empregado e</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d.coddep</a:t>
            </a:r>
            <a:r>
              <a:rPr lang="pt-BR" sz="2200" b="0" dirty="0">
                <a:solidFill>
                  <a:schemeClr val="accent6">
                    <a:lumMod val="50000"/>
                  </a:schemeClr>
                </a:solidFill>
              </a:rPr>
              <a:t> = </a:t>
            </a:r>
            <a:r>
              <a:rPr lang="pt-BR" sz="2200" b="0" dirty="0" err="1">
                <a:solidFill>
                  <a:schemeClr val="accent6">
                    <a:lumMod val="50000"/>
                  </a:schemeClr>
                </a:solidFill>
              </a:rPr>
              <a:t>p.depart</a:t>
            </a: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d.</a:t>
            </a:r>
            <a:r>
              <a:rPr lang="pt-BR" sz="2200" b="0" dirty="0">
                <a:solidFill>
                  <a:schemeClr val="accent6">
                    <a:lumMod val="50000"/>
                  </a:schemeClr>
                </a:solidFill>
              </a:rPr>
              <a:t>gerente = </a:t>
            </a:r>
            <a:r>
              <a:rPr lang="pt-BR" sz="2200" b="0" dirty="0" err="1">
                <a:solidFill>
                  <a:schemeClr val="accent6">
                    <a:lumMod val="50000"/>
                  </a:schemeClr>
                </a:solidFill>
              </a:rPr>
              <a:t>e.</a:t>
            </a:r>
            <a:r>
              <a:rPr lang="pt-BR" sz="2200" b="0" dirty="0">
                <a:solidFill>
                  <a:schemeClr val="accent6">
                    <a:lumMod val="50000"/>
                  </a:schemeClr>
                </a:solidFill>
              </a:rPr>
              <a:t>matricula </a:t>
            </a:r>
            <a:r>
              <a:rPr lang="pt-BR" sz="2200" b="0" dirty="0" err="1">
                <a:solidFill>
                  <a:schemeClr val="accent6">
                    <a:lumMod val="50000"/>
                  </a:schemeClr>
                </a:solidFill>
              </a:rPr>
              <a:t>and</a:t>
            </a:r>
            <a:r>
              <a:rPr lang="pt-BR" sz="2200" b="0" dirty="0">
                <a:solidFill>
                  <a:schemeClr val="accent6">
                    <a:lumMod val="50000"/>
                  </a:schemeClr>
                </a:solidFill>
              </a:rPr>
              <a:t>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nome = ‘Silva’)</a:t>
            </a:r>
          </a:p>
          <a:p>
            <a:pPr marL="0" lvl="2">
              <a:defRPr/>
            </a:pPr>
            <a:r>
              <a:rPr lang="pt-BR" sz="2200" b="0" dirty="0">
                <a:solidFill>
                  <a:schemeClr val="accent6">
                    <a:lumMod val="50000"/>
                  </a:schemeClr>
                </a:solidFill>
              </a:rPr>
              <a:t>UNION</a:t>
            </a:r>
          </a:p>
          <a:p>
            <a:pPr marL="0" lvl="2">
              <a:defRPr/>
            </a:pPr>
            <a:r>
              <a:rPr lang="pt-BR" sz="2200" b="0" dirty="0">
                <a:solidFill>
                  <a:schemeClr val="accent6">
                    <a:lumMod val="50000"/>
                  </a:schemeClr>
                </a:solidFill>
              </a:rPr>
              <a:t>(SELECT </a:t>
            </a:r>
            <a:r>
              <a:rPr lang="pt-BR" sz="2200" b="0" dirty="0" err="1">
                <a:solidFill>
                  <a:schemeClr val="accent6">
                    <a:lumMod val="50000"/>
                  </a:schemeClr>
                </a:solidFill>
              </a:rPr>
              <a:t>p.nome</a:t>
            </a:r>
            <a:endParaRPr lang="pt-BR" sz="2200" b="0" dirty="0">
              <a:solidFill>
                <a:schemeClr val="accent6">
                  <a:lumMod val="50000"/>
                </a:schemeClr>
              </a:solidFill>
            </a:endParaRPr>
          </a:p>
          <a:p>
            <a:pPr marL="0" lvl="2">
              <a:defRPr/>
            </a:pPr>
            <a:r>
              <a:rPr lang="pt-BR" sz="2200" b="0" dirty="0">
                <a:solidFill>
                  <a:schemeClr val="accent6">
                    <a:lumMod val="50000"/>
                  </a:schemeClr>
                </a:solidFill>
              </a:rPr>
              <a:t>FROM Projeto p, Alocação a, Empregado e</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p.codproj</a:t>
            </a:r>
            <a:r>
              <a:rPr lang="pt-BR" sz="2200" b="0" dirty="0">
                <a:solidFill>
                  <a:schemeClr val="accent6">
                    <a:lumMod val="50000"/>
                  </a:schemeClr>
                </a:solidFill>
              </a:rPr>
              <a:t> = </a:t>
            </a:r>
            <a:r>
              <a:rPr lang="pt-BR" sz="2200" b="0" dirty="0" err="1">
                <a:solidFill>
                  <a:schemeClr val="accent6">
                    <a:lumMod val="50000"/>
                  </a:schemeClr>
                </a:solidFill>
              </a:rPr>
              <a:t>a.codproj</a:t>
            </a: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matricula = </a:t>
            </a:r>
            <a:r>
              <a:rPr lang="pt-BR" sz="2200" b="0" dirty="0" err="1">
                <a:solidFill>
                  <a:schemeClr val="accent6">
                    <a:lumMod val="50000"/>
                  </a:schemeClr>
                </a:solidFill>
              </a:rPr>
              <a:t>a.</a:t>
            </a:r>
            <a:r>
              <a:rPr lang="pt-BR" sz="2200" b="0" dirty="0">
                <a:solidFill>
                  <a:schemeClr val="accent6">
                    <a:lumMod val="50000"/>
                  </a:schemeClr>
                </a:solidFill>
              </a:rPr>
              <a:t>matricula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nome = ‘Silva’)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C87018E-C8B9-5BEC-ED6E-0169BD5AE68D}"/>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9219" name="Rectangle 3">
            <a:extLst>
              <a:ext uri="{FF2B5EF4-FFF2-40B4-BE49-F238E27FC236}">
                <a16:creationId xmlns:a16="http://schemas.microsoft.com/office/drawing/2014/main" id="{FBA45491-F7C9-71E4-F2BA-EAAB70773060}"/>
              </a:ext>
            </a:extLst>
          </p:cNvPr>
          <p:cNvSpPr>
            <a:spLocks noGrp="1"/>
          </p:cNvSpPr>
          <p:nvPr>
            <p:ph idx="1"/>
          </p:nvPr>
        </p:nvSpPr>
        <p:spPr>
          <a:xfrm>
            <a:off x="428625" y="1785938"/>
            <a:ext cx="8229600" cy="4324350"/>
          </a:xfrm>
        </p:spPr>
        <p:txBody>
          <a:bodyPr/>
          <a:lstStyle/>
          <a:p>
            <a:pPr algn="just" eaLnBrk="1" hangingPunct="1"/>
            <a:r>
              <a:rPr lang="pt-BR" altLang="pt-BR"/>
              <a:t>A linguagem SQL tem diversas partes:</a:t>
            </a:r>
          </a:p>
          <a:p>
            <a:pPr lvl="1" algn="just" eaLnBrk="1" hangingPunct="1"/>
            <a:r>
              <a:rPr lang="pt-BR" altLang="pt-BR"/>
              <a:t> </a:t>
            </a:r>
            <a:r>
              <a:rPr lang="pt-BR" altLang="pt-BR" u="sng"/>
              <a:t>Linguagem de Definição de Dados (DDL):</a:t>
            </a:r>
            <a:r>
              <a:rPr lang="pt-BR" altLang="pt-BR"/>
              <a:t> fornece comandos para definições de esquemas de relação, criação/remoção de tabelas, criação de índices e modificação de esquemas.</a:t>
            </a:r>
          </a:p>
          <a:p>
            <a:pPr lvl="1" algn="just" eaLnBrk="1" hangingPunct="1"/>
            <a:r>
              <a:rPr lang="pt-BR" altLang="pt-BR" u="sng"/>
              <a:t> Linguagem de Manipulação de Dados (DML):</a:t>
            </a:r>
            <a:r>
              <a:rPr lang="pt-BR" altLang="pt-BR"/>
              <a:t> inclui uma linguagem de consulta baseada na álgebra relacional e cálculo relacional de tupla. Compreende comandos para inserir, consultar, remover e modificar tuplas num BD.</a:t>
            </a:r>
          </a:p>
          <a:p>
            <a:pPr algn="just" eaLnBrk="1" hangingPunct="1"/>
            <a:endParaRPr lang="pt-BR" altLang="pt-B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30D1DF0-B157-F153-E7C7-7CFFAE9D5A9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5299" name="Rectangle 3">
            <a:extLst>
              <a:ext uri="{FF2B5EF4-FFF2-40B4-BE49-F238E27FC236}">
                <a16:creationId xmlns:a16="http://schemas.microsoft.com/office/drawing/2014/main" id="{6D5B93FE-825D-4E4E-BD1D-6767F90F2D8E}"/>
              </a:ext>
            </a:extLst>
          </p:cNvPr>
          <p:cNvSpPr>
            <a:spLocks noGrp="1"/>
          </p:cNvSpPr>
          <p:nvPr>
            <p:ph idx="1"/>
          </p:nvPr>
        </p:nvSpPr>
        <p:spPr>
          <a:xfrm>
            <a:off x="428625" y="1643063"/>
            <a:ext cx="8286750" cy="4324350"/>
          </a:xfrm>
        </p:spPr>
        <p:txBody>
          <a:bodyPr/>
          <a:lstStyle/>
          <a:p>
            <a:pPr eaLnBrk="1" hangingPunct="1"/>
            <a:r>
              <a:rPr lang="pt-BR" altLang="pt-BR">
                <a:solidFill>
                  <a:schemeClr val="accent2"/>
                </a:solidFill>
              </a:rPr>
              <a:t>Consultas Aninhadas: </a:t>
            </a:r>
            <a:r>
              <a:rPr lang="pt-BR" altLang="pt-BR">
                <a:solidFill>
                  <a:schemeClr val="accent1"/>
                </a:solidFill>
              </a:rPr>
              <a:t>consultas que possuem consultas completas dentro de sua cláusula WHERE.</a:t>
            </a:r>
          </a:p>
          <a:p>
            <a:pPr eaLnBrk="1" hangingPunct="1"/>
            <a:endParaRPr lang="pt-BR" altLang="pt-BR" sz="1000"/>
          </a:p>
          <a:p>
            <a:pPr lvl="2" eaLnBrk="1" hangingPunct="1"/>
            <a:r>
              <a:rPr lang="pt-BR" altLang="pt-BR">
                <a:solidFill>
                  <a:schemeClr val="accent2"/>
                </a:solidFill>
              </a:rPr>
              <a:t>Motivação:</a:t>
            </a:r>
            <a:r>
              <a:rPr lang="pt-BR" altLang="pt-BR"/>
              <a:t> Algumas queries requerem que valores do BD sejam buscados e então usados numa condição.</a:t>
            </a:r>
          </a:p>
          <a:p>
            <a:pPr eaLnBrk="1" hangingPunct="1"/>
            <a:endParaRPr lang="pt-BR" altLang="pt-BR" sz="1000"/>
          </a:p>
          <a:p>
            <a:pPr eaLnBrk="1" hangingPunct="1"/>
            <a:endParaRPr lang="pt-BR" altLang="pt-BR" sz="1000"/>
          </a:p>
          <a:p>
            <a:pPr eaLnBrk="1" hangingPunct="1"/>
            <a:r>
              <a:rPr lang="pt-BR" altLang="pt-BR">
                <a:solidFill>
                  <a:schemeClr val="accent2"/>
                </a:solidFill>
              </a:rPr>
              <a:t>Q12: </a:t>
            </a:r>
            <a:r>
              <a:rPr lang="pt-BR" altLang="pt-BR">
                <a:solidFill>
                  <a:schemeClr val="accent1"/>
                </a:solidFill>
              </a:rPr>
              <a:t>A consulta </a:t>
            </a:r>
            <a:r>
              <a:rPr lang="pt-BR" altLang="pt-BR">
                <a:solidFill>
                  <a:schemeClr val="accent2"/>
                </a:solidFill>
              </a:rPr>
              <a:t>Q11</a:t>
            </a:r>
            <a:r>
              <a:rPr lang="pt-BR" altLang="pt-BR">
                <a:solidFill>
                  <a:schemeClr val="accent1"/>
                </a:solidFill>
              </a:rPr>
              <a:t> poderia ser reescrita da seguinte forma:</a:t>
            </a:r>
          </a:p>
          <a:p>
            <a:pPr eaLnBrk="1" hangingPunct="1"/>
            <a:endParaRPr lang="en-US" altLang="pt-B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F399FFE-6CF9-C3A9-DF2E-81ABE6E37AA3}"/>
              </a:ext>
            </a:extLst>
          </p:cNvPr>
          <p:cNvSpPr>
            <a:spLocks noGrp="1"/>
          </p:cNvSpPr>
          <p:nvPr>
            <p:ph type="title"/>
          </p:nvPr>
        </p:nvSpPr>
        <p:spPr>
          <a:xfrm>
            <a:off x="500063" y="500063"/>
            <a:ext cx="8229600" cy="1069975"/>
          </a:xfrm>
        </p:spPr>
        <p:txBody>
          <a:bodyPr/>
          <a:lstStyle/>
          <a:p>
            <a:pPr eaLnBrk="1" hangingPunct="1"/>
            <a:r>
              <a:rPr lang="en-US" altLang="pt-BR"/>
              <a:t>4.3 SQL - DML: Exemplos</a:t>
            </a:r>
          </a:p>
        </p:txBody>
      </p:sp>
      <p:sp>
        <p:nvSpPr>
          <p:cNvPr id="4" name="CaixaDeTexto 3">
            <a:extLst>
              <a:ext uri="{FF2B5EF4-FFF2-40B4-BE49-F238E27FC236}">
                <a16:creationId xmlns:a16="http://schemas.microsoft.com/office/drawing/2014/main" id="{137F986B-D7AF-472B-B5BC-18656A691B0C}"/>
              </a:ext>
            </a:extLst>
          </p:cNvPr>
          <p:cNvSpPr txBox="1"/>
          <p:nvPr/>
        </p:nvSpPr>
        <p:spPr>
          <a:xfrm>
            <a:off x="571500" y="1785938"/>
            <a:ext cx="8358188" cy="4494212"/>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DISTINCT nome</a:t>
            </a:r>
          </a:p>
          <a:p>
            <a:pPr marL="0" lvl="2">
              <a:defRPr/>
            </a:pPr>
            <a:r>
              <a:rPr lang="pt-BR" sz="2200" b="0" dirty="0">
                <a:solidFill>
                  <a:schemeClr val="accent6">
                    <a:lumMod val="50000"/>
                  </a:schemeClr>
                </a:solidFill>
              </a:rPr>
              <a:t>FROM Projeto</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codigop</a:t>
            </a:r>
            <a:r>
              <a:rPr lang="pt-BR" sz="2200" b="0" dirty="0">
                <a:solidFill>
                  <a:schemeClr val="accent6">
                    <a:lumMod val="50000"/>
                  </a:schemeClr>
                </a:solidFill>
              </a:rPr>
              <a:t> in (SELECT </a:t>
            </a:r>
            <a:r>
              <a:rPr lang="pt-BR" sz="2200" b="0" dirty="0" err="1">
                <a:solidFill>
                  <a:schemeClr val="accent6">
                    <a:lumMod val="50000"/>
                  </a:schemeClr>
                </a:solidFill>
              </a:rPr>
              <a:t>codigop</a:t>
            </a:r>
            <a:endParaRPr lang="pt-BR" sz="2200" b="0" dirty="0">
              <a:solidFill>
                <a:schemeClr val="accent6">
                  <a:lumMod val="50000"/>
                </a:schemeClr>
              </a:solidFill>
            </a:endParaRPr>
          </a:p>
          <a:p>
            <a:pPr marL="0" lvl="2">
              <a:defRPr/>
            </a:pPr>
            <a:r>
              <a:rPr lang="pt-BR" sz="2200" b="0" dirty="0">
                <a:solidFill>
                  <a:schemeClr val="accent6">
                    <a:lumMod val="50000"/>
                  </a:schemeClr>
                </a:solidFill>
              </a:rPr>
              <a:t>		        FROM Projeto p, Departamento d, Empregado e</a:t>
            </a:r>
          </a:p>
          <a:p>
            <a:pPr marL="0" lvl="2">
              <a:defRPr/>
            </a:pPr>
            <a:r>
              <a:rPr lang="pt-BR" sz="2200" b="0" dirty="0">
                <a:solidFill>
                  <a:schemeClr val="accent6">
                    <a:lumMod val="50000"/>
                  </a:schemeClr>
                </a:solidFill>
              </a:rPr>
              <a:t>		        WHERE  </a:t>
            </a:r>
            <a:r>
              <a:rPr lang="pt-BR" sz="2200" b="0" dirty="0" err="1">
                <a:solidFill>
                  <a:schemeClr val="accent6">
                    <a:lumMod val="50000"/>
                  </a:schemeClr>
                </a:solidFill>
              </a:rPr>
              <a:t>p.depart</a:t>
            </a:r>
            <a:r>
              <a:rPr lang="pt-BR" sz="2200" b="0" dirty="0">
                <a:solidFill>
                  <a:schemeClr val="accent6">
                    <a:lumMod val="50000"/>
                  </a:schemeClr>
                </a:solidFill>
              </a:rPr>
              <a:t> = </a:t>
            </a:r>
            <a:r>
              <a:rPr lang="pt-BR" sz="2200" b="0" dirty="0" err="1">
                <a:solidFill>
                  <a:schemeClr val="accent6">
                    <a:lumMod val="50000"/>
                  </a:schemeClr>
                </a:solidFill>
              </a:rPr>
              <a:t>d.coddep</a:t>
            </a: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d.</a:t>
            </a:r>
            <a:r>
              <a:rPr lang="pt-BR" sz="2200" b="0" dirty="0">
                <a:solidFill>
                  <a:schemeClr val="accent6">
                    <a:lumMod val="50000"/>
                  </a:schemeClr>
                </a:solidFill>
              </a:rPr>
              <a:t>gerente = </a:t>
            </a:r>
            <a:r>
              <a:rPr lang="pt-BR" sz="2200" b="0" dirty="0" err="1">
                <a:solidFill>
                  <a:schemeClr val="accent6">
                    <a:lumMod val="50000"/>
                  </a:schemeClr>
                </a:solidFill>
              </a:rPr>
              <a:t>e.</a:t>
            </a:r>
            <a:r>
              <a:rPr lang="pt-BR" sz="2200" b="0" dirty="0">
                <a:solidFill>
                  <a:schemeClr val="accent6">
                    <a:lumMod val="50000"/>
                  </a:schemeClr>
                </a:solidFill>
              </a:rPr>
              <a:t>matricula </a:t>
            </a:r>
            <a:r>
              <a:rPr lang="pt-BR" sz="2200" b="0" dirty="0" err="1">
                <a:solidFill>
                  <a:schemeClr val="accent6">
                    <a:lumMod val="50000"/>
                  </a:schemeClr>
                </a:solidFill>
              </a:rPr>
              <a:t>and</a:t>
            </a:r>
            <a:endParaRPr lang="pt-BR" sz="2200" b="0" dirty="0">
              <a:solidFill>
                <a:schemeClr val="accent6">
                  <a:lumMod val="50000"/>
                </a:schemeClr>
              </a:solidFill>
            </a:endParaRPr>
          </a:p>
          <a:p>
            <a:pPr marL="0" lvl="2">
              <a:defRPr/>
            </a:pP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nome = ‘Silva’)</a:t>
            </a:r>
          </a:p>
          <a:p>
            <a:pPr marL="0" lvl="2">
              <a:defRPr/>
            </a:pPr>
            <a:r>
              <a:rPr lang="pt-BR" sz="2200" b="0" dirty="0">
                <a:solidFill>
                  <a:schemeClr val="accent6">
                    <a:lumMod val="50000"/>
                  </a:schemeClr>
                </a:solidFill>
              </a:rPr>
              <a:t>	</a:t>
            </a:r>
            <a:r>
              <a:rPr lang="pt-BR" sz="2200" b="0" dirty="0" err="1">
                <a:solidFill>
                  <a:schemeClr val="accent6">
                    <a:lumMod val="50000"/>
                  </a:schemeClr>
                </a:solidFill>
              </a:rPr>
              <a:t>or</a:t>
            </a:r>
            <a:endParaRPr lang="pt-BR" sz="2200" b="0" dirty="0">
              <a:solidFill>
                <a:schemeClr val="accent6">
                  <a:lumMod val="50000"/>
                </a:schemeClr>
              </a:solidFill>
            </a:endParaRPr>
          </a:p>
          <a:p>
            <a:pPr marL="0" lvl="2">
              <a:defRPr/>
            </a:pPr>
            <a:r>
              <a:rPr lang="pt-BR" sz="2200" b="0" dirty="0">
                <a:solidFill>
                  <a:schemeClr val="accent6">
                    <a:lumMod val="50000"/>
                  </a:schemeClr>
                </a:solidFill>
              </a:rPr>
              <a:t>	</a:t>
            </a:r>
            <a:r>
              <a:rPr lang="pt-BR" sz="2200" b="0" dirty="0" err="1">
                <a:solidFill>
                  <a:schemeClr val="accent6">
                    <a:lumMod val="50000"/>
                  </a:schemeClr>
                </a:solidFill>
              </a:rPr>
              <a:t>codigop</a:t>
            </a:r>
            <a:r>
              <a:rPr lang="pt-BR" sz="2200" b="0" dirty="0">
                <a:solidFill>
                  <a:schemeClr val="accent6">
                    <a:lumMod val="50000"/>
                  </a:schemeClr>
                </a:solidFill>
              </a:rPr>
              <a:t> in (SELECT </a:t>
            </a:r>
            <a:r>
              <a:rPr lang="pt-BR" sz="2200" b="0" dirty="0" err="1">
                <a:solidFill>
                  <a:schemeClr val="accent6">
                    <a:lumMod val="50000"/>
                  </a:schemeClr>
                </a:solidFill>
              </a:rPr>
              <a:t>codigop</a:t>
            </a:r>
            <a:endParaRPr lang="pt-BR" sz="2200" b="0" dirty="0">
              <a:solidFill>
                <a:schemeClr val="accent6">
                  <a:lumMod val="50000"/>
                </a:schemeClr>
              </a:solidFill>
            </a:endParaRPr>
          </a:p>
          <a:p>
            <a:pPr marL="0" lvl="2">
              <a:defRPr/>
            </a:pPr>
            <a:r>
              <a:rPr lang="pt-BR" sz="2200" b="0" dirty="0">
                <a:solidFill>
                  <a:schemeClr val="accent6">
                    <a:lumMod val="50000"/>
                  </a:schemeClr>
                </a:solidFill>
              </a:rPr>
              <a:t>		      FROM Alocação a, Empregado e, Projeto p, </a:t>
            </a:r>
          </a:p>
          <a:p>
            <a:pPr marL="0" lvl="2">
              <a:defRPr/>
            </a:pPr>
            <a:r>
              <a:rPr lang="pt-BR" sz="2200" b="0" dirty="0">
                <a:solidFill>
                  <a:schemeClr val="accent6">
                    <a:lumMod val="50000"/>
                  </a:schemeClr>
                </a:solidFill>
              </a:rPr>
              <a:t>		      WHERE </a:t>
            </a:r>
            <a:r>
              <a:rPr lang="pt-BR" sz="2200" b="0" dirty="0" err="1">
                <a:solidFill>
                  <a:schemeClr val="accent6">
                    <a:lumMod val="50000"/>
                  </a:schemeClr>
                </a:solidFill>
              </a:rPr>
              <a:t>p.codproj</a:t>
            </a:r>
            <a:r>
              <a:rPr lang="pt-BR" sz="2200" b="0" dirty="0">
                <a:solidFill>
                  <a:schemeClr val="accent6">
                    <a:lumMod val="50000"/>
                  </a:schemeClr>
                </a:solidFill>
              </a:rPr>
              <a:t> = </a:t>
            </a:r>
            <a:r>
              <a:rPr lang="pt-BR" sz="2200" b="0" dirty="0" err="1">
                <a:solidFill>
                  <a:schemeClr val="accent6">
                    <a:lumMod val="50000"/>
                  </a:schemeClr>
                </a:solidFill>
              </a:rPr>
              <a:t>a.codproj</a:t>
            </a: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matricula = </a:t>
            </a:r>
            <a:r>
              <a:rPr lang="pt-BR" sz="2200" b="0" dirty="0" err="1">
                <a:solidFill>
                  <a:schemeClr val="accent6">
                    <a:lumMod val="50000"/>
                  </a:schemeClr>
                </a:solidFill>
              </a:rPr>
              <a:t>a.</a:t>
            </a:r>
            <a:r>
              <a:rPr lang="pt-BR" sz="2200" b="0" dirty="0">
                <a:solidFill>
                  <a:schemeClr val="accent6">
                    <a:lumMod val="50000"/>
                  </a:schemeClr>
                </a:solidFill>
              </a:rPr>
              <a:t>matricula </a:t>
            </a:r>
            <a:r>
              <a:rPr lang="pt-BR" sz="2200" b="0" dirty="0" err="1">
                <a:solidFill>
                  <a:schemeClr val="accent6">
                    <a:lumMod val="50000"/>
                  </a:schemeClr>
                </a:solidFill>
              </a:rPr>
              <a:t>and</a:t>
            </a:r>
            <a:r>
              <a:rPr lang="pt-BR" sz="2200" b="0" dirty="0">
                <a:solidFill>
                  <a:schemeClr val="accent6">
                    <a:lumMod val="50000"/>
                  </a:schemeClr>
                </a:solidFill>
              </a:rPr>
              <a:t>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nome = ‘Silva’)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9EEF85D-55E1-AE93-658E-8504C86CC794}"/>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7347" name="Rectangle 3">
            <a:extLst>
              <a:ext uri="{FF2B5EF4-FFF2-40B4-BE49-F238E27FC236}">
                <a16:creationId xmlns:a16="http://schemas.microsoft.com/office/drawing/2014/main" id="{C023DEC4-8280-03D2-8DE9-5FF990FAB670}"/>
              </a:ext>
            </a:extLst>
          </p:cNvPr>
          <p:cNvSpPr>
            <a:spLocks noGrp="1"/>
          </p:cNvSpPr>
          <p:nvPr>
            <p:ph idx="1"/>
          </p:nvPr>
        </p:nvSpPr>
        <p:spPr>
          <a:xfrm>
            <a:off x="428625" y="1571625"/>
            <a:ext cx="8229600" cy="1428750"/>
          </a:xfrm>
        </p:spPr>
        <p:txBody>
          <a:bodyPr/>
          <a:lstStyle/>
          <a:p>
            <a:pPr eaLnBrk="1" hangingPunct="1"/>
            <a:r>
              <a:rPr lang="pt-BR" altLang="pt-BR" sz="2600">
                <a:solidFill>
                  <a:schemeClr val="accent2"/>
                </a:solidFill>
              </a:rPr>
              <a:t>Q13. </a:t>
            </a:r>
            <a:r>
              <a:rPr lang="pt-BR" altLang="pt-BR" sz="2600">
                <a:solidFill>
                  <a:schemeClr val="accent1"/>
                </a:solidFill>
              </a:rPr>
              <a:t>Recupere o nome de cada empregado que tem um dependente com o mesmo nome e mesmo sexo</a:t>
            </a:r>
            <a:endParaRPr lang="en-US" altLang="pt-BR" sz="2600">
              <a:solidFill>
                <a:schemeClr val="accent1"/>
              </a:solidFill>
            </a:endParaRPr>
          </a:p>
        </p:txBody>
      </p:sp>
      <p:sp>
        <p:nvSpPr>
          <p:cNvPr id="57348" name="Text Box 5">
            <a:extLst>
              <a:ext uri="{FF2B5EF4-FFF2-40B4-BE49-F238E27FC236}">
                <a16:creationId xmlns:a16="http://schemas.microsoft.com/office/drawing/2014/main" id="{C488B687-B500-E812-BB2C-795226964142}"/>
              </a:ext>
            </a:extLst>
          </p:cNvPr>
          <p:cNvSpPr txBox="1">
            <a:spLocks noChangeArrowheads="1"/>
          </p:cNvSpPr>
          <p:nvPr/>
        </p:nvSpPr>
        <p:spPr bwMode="auto">
          <a:xfrm>
            <a:off x="571500" y="5715000"/>
            <a:ext cx="7643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pt-BR" altLang="pt-BR" b="0">
                <a:solidFill>
                  <a:schemeClr val="accent2"/>
                </a:solidFill>
              </a:rPr>
              <a:t>Obs.: </a:t>
            </a:r>
            <a:r>
              <a:rPr lang="pt-BR" altLang="pt-BR" b="0">
                <a:solidFill>
                  <a:schemeClr val="accent1"/>
                </a:solidFill>
              </a:rPr>
              <a:t>Veja que </a:t>
            </a:r>
            <a:r>
              <a:rPr lang="pt-BR" altLang="pt-BR" b="0">
                <a:solidFill>
                  <a:schemeClr val="accent2"/>
                </a:solidFill>
              </a:rPr>
              <a:t>e.matricula</a:t>
            </a:r>
            <a:r>
              <a:rPr lang="pt-BR" altLang="pt-BR" b="0">
                <a:solidFill>
                  <a:schemeClr val="accent1"/>
                </a:solidFill>
              </a:rPr>
              <a:t>, </a:t>
            </a:r>
            <a:r>
              <a:rPr lang="pt-BR" altLang="pt-BR" b="0">
                <a:solidFill>
                  <a:schemeClr val="accent2"/>
                </a:solidFill>
              </a:rPr>
              <a:t>e.nome</a:t>
            </a:r>
            <a:r>
              <a:rPr lang="pt-BR" altLang="pt-BR" b="0">
                <a:solidFill>
                  <a:schemeClr val="accent1"/>
                </a:solidFill>
              </a:rPr>
              <a:t> e </a:t>
            </a:r>
            <a:r>
              <a:rPr lang="pt-BR" altLang="pt-BR" b="0">
                <a:solidFill>
                  <a:schemeClr val="accent2"/>
                </a:solidFill>
              </a:rPr>
              <a:t>e.sexo</a:t>
            </a:r>
            <a:r>
              <a:rPr lang="pt-BR" altLang="pt-BR" b="0">
                <a:solidFill>
                  <a:schemeClr val="accent1"/>
                </a:solidFill>
              </a:rPr>
              <a:t> são atributos de </a:t>
            </a:r>
            <a:r>
              <a:rPr lang="pt-BR" altLang="pt-BR" b="0">
                <a:solidFill>
                  <a:schemeClr val="accent2"/>
                </a:solidFill>
              </a:rPr>
              <a:t>empregado</a:t>
            </a:r>
            <a:r>
              <a:rPr lang="pt-BR" altLang="pt-BR" b="0">
                <a:solidFill>
                  <a:schemeClr val="accent1"/>
                </a:solidFill>
              </a:rPr>
              <a:t> da consulta externa.</a:t>
            </a:r>
          </a:p>
          <a:p>
            <a:endParaRPr lang="en-US" altLang="pt-BR">
              <a:solidFill>
                <a:schemeClr val="accent2"/>
              </a:solidFill>
            </a:endParaRPr>
          </a:p>
        </p:txBody>
      </p:sp>
      <p:sp>
        <p:nvSpPr>
          <p:cNvPr id="6" name="CaixaDeTexto 5">
            <a:extLst>
              <a:ext uri="{FF2B5EF4-FFF2-40B4-BE49-F238E27FC236}">
                <a16:creationId xmlns:a16="http://schemas.microsoft.com/office/drawing/2014/main" id="{F59C847A-D8C7-4E15-9A31-68DC55812FBD}"/>
              </a:ext>
            </a:extLst>
          </p:cNvPr>
          <p:cNvSpPr txBox="1"/>
          <p:nvPr/>
        </p:nvSpPr>
        <p:spPr>
          <a:xfrm>
            <a:off x="1785938" y="2643188"/>
            <a:ext cx="5643562" cy="2800350"/>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a:t>
            </a:r>
            <a:r>
              <a:rPr lang="pt-BR" sz="2200" b="0" dirty="0" err="1">
                <a:solidFill>
                  <a:schemeClr val="accent6">
                    <a:lumMod val="50000"/>
                  </a:schemeClr>
                </a:solidFill>
              </a:rPr>
              <a:t>e.nome</a:t>
            </a:r>
            <a:endParaRPr lang="pt-BR" sz="2200" b="0" dirty="0">
              <a:solidFill>
                <a:schemeClr val="accent6">
                  <a:lumMod val="50000"/>
                </a:schemeClr>
              </a:solidFill>
            </a:endParaRPr>
          </a:p>
          <a:p>
            <a:pPr marL="0" lvl="2">
              <a:defRPr/>
            </a:pPr>
            <a:r>
              <a:rPr lang="pt-BR" sz="2200" b="0" dirty="0">
                <a:solidFill>
                  <a:schemeClr val="accent6">
                    <a:lumMod val="50000"/>
                  </a:schemeClr>
                </a:solidFill>
              </a:rPr>
              <a:t>FROM empregado e</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e.</a:t>
            </a:r>
            <a:r>
              <a:rPr lang="pt-BR" sz="2200" b="0" dirty="0">
                <a:solidFill>
                  <a:schemeClr val="accent6">
                    <a:lumMod val="50000"/>
                  </a:schemeClr>
                </a:solidFill>
              </a:rPr>
              <a:t>matricula in</a:t>
            </a:r>
          </a:p>
          <a:p>
            <a:pPr marL="0" lvl="2">
              <a:defRPr/>
            </a:pPr>
            <a:r>
              <a:rPr lang="pt-BR" sz="2200" b="0" dirty="0">
                <a:solidFill>
                  <a:schemeClr val="accent6">
                    <a:lumMod val="50000"/>
                  </a:schemeClr>
                </a:solidFill>
              </a:rPr>
              <a:t>	(SELECT matricula</a:t>
            </a:r>
          </a:p>
          <a:p>
            <a:pPr marL="0" lvl="2">
              <a:defRPr/>
            </a:pPr>
            <a:r>
              <a:rPr lang="pt-BR" sz="2200" b="0" dirty="0">
                <a:solidFill>
                  <a:schemeClr val="accent6">
                    <a:lumMod val="50000"/>
                  </a:schemeClr>
                </a:solidFill>
              </a:rPr>
              <a:t>	  FROM dependente</a:t>
            </a:r>
          </a:p>
          <a:p>
            <a:pPr marL="0" lvl="2">
              <a:defRPr/>
            </a:pPr>
            <a:r>
              <a:rPr lang="pt-BR" sz="2200" b="0" dirty="0">
                <a:solidFill>
                  <a:schemeClr val="accent6">
                    <a:lumMod val="50000"/>
                  </a:schemeClr>
                </a:solidFill>
              </a:rPr>
              <a:t>	  WHERE matricula = </a:t>
            </a:r>
            <a:r>
              <a:rPr lang="pt-BR" sz="2200" b="0" dirty="0" err="1">
                <a:solidFill>
                  <a:schemeClr val="accent6">
                    <a:lumMod val="50000"/>
                  </a:schemeClr>
                </a:solidFill>
              </a:rPr>
              <a:t>e.matricula</a:t>
            </a:r>
            <a:endParaRPr lang="pt-BR" sz="2200" b="0" dirty="0">
              <a:solidFill>
                <a:schemeClr val="accent6">
                  <a:lumMod val="50000"/>
                </a:schemeClr>
              </a:solidFill>
            </a:endParaRPr>
          </a:p>
          <a:p>
            <a:pPr marL="0" lvl="2">
              <a:defRPr/>
            </a:pP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nome = nome</a:t>
            </a:r>
          </a:p>
          <a:p>
            <a:pPr marL="0" lvl="2">
              <a:defRPr/>
            </a:pP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sexo = sexo)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06B006-C93C-C817-451C-4A4E6036949A}"/>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8371" name="Rectangle 3">
            <a:extLst>
              <a:ext uri="{FF2B5EF4-FFF2-40B4-BE49-F238E27FC236}">
                <a16:creationId xmlns:a16="http://schemas.microsoft.com/office/drawing/2014/main" id="{83B66631-A3A4-CCF7-5713-3D18A7AA3827}"/>
              </a:ext>
            </a:extLst>
          </p:cNvPr>
          <p:cNvSpPr>
            <a:spLocks noGrp="1"/>
          </p:cNvSpPr>
          <p:nvPr>
            <p:ph idx="1"/>
          </p:nvPr>
        </p:nvSpPr>
        <p:spPr>
          <a:xfrm>
            <a:off x="500063" y="1571625"/>
            <a:ext cx="8229600" cy="1214438"/>
          </a:xfrm>
        </p:spPr>
        <p:txBody>
          <a:bodyPr/>
          <a:lstStyle/>
          <a:p>
            <a:pPr eaLnBrk="1" hangingPunct="1"/>
            <a:r>
              <a:rPr lang="pt-BR" altLang="pt-BR">
                <a:solidFill>
                  <a:schemeClr val="accent2"/>
                </a:solidFill>
              </a:rPr>
              <a:t>Q14.</a:t>
            </a:r>
            <a:r>
              <a:rPr lang="pt-BR" altLang="pt-BR"/>
              <a:t> </a:t>
            </a:r>
            <a:r>
              <a:rPr lang="pt-BR" altLang="pt-BR">
                <a:solidFill>
                  <a:schemeClr val="accent1"/>
                </a:solidFill>
              </a:rPr>
              <a:t>Re-escrevendo a Q13 sem usar aninhamento</a:t>
            </a:r>
            <a:r>
              <a:rPr lang="pt-BR" altLang="pt-BR"/>
              <a:t>	</a:t>
            </a:r>
            <a:endParaRPr lang="en-US" altLang="pt-BR"/>
          </a:p>
        </p:txBody>
      </p:sp>
      <p:sp>
        <p:nvSpPr>
          <p:cNvPr id="4" name="CaixaDeTexto 3">
            <a:extLst>
              <a:ext uri="{FF2B5EF4-FFF2-40B4-BE49-F238E27FC236}">
                <a16:creationId xmlns:a16="http://schemas.microsoft.com/office/drawing/2014/main" id="{3653AE72-071B-4878-8DB2-B29387254714}"/>
              </a:ext>
            </a:extLst>
          </p:cNvPr>
          <p:cNvSpPr txBox="1"/>
          <p:nvPr/>
        </p:nvSpPr>
        <p:spPr>
          <a:xfrm>
            <a:off x="1285875" y="3000375"/>
            <a:ext cx="6572250" cy="169227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e.nome</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 e, dependente d</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e.</a:t>
            </a:r>
            <a:r>
              <a:rPr lang="pt-BR" sz="2600" b="0" dirty="0">
                <a:solidFill>
                  <a:schemeClr val="accent6">
                    <a:lumMod val="50000"/>
                  </a:schemeClr>
                </a:solidFill>
              </a:rPr>
              <a:t>matricula = </a:t>
            </a:r>
            <a:r>
              <a:rPr lang="pt-BR" sz="2600" b="0" dirty="0" err="1">
                <a:solidFill>
                  <a:schemeClr val="accent6">
                    <a:lumMod val="50000"/>
                  </a:schemeClr>
                </a:solidFill>
              </a:rPr>
              <a:t>d.</a:t>
            </a:r>
            <a:r>
              <a:rPr lang="pt-BR" sz="2600" b="0" dirty="0">
                <a:solidFill>
                  <a:schemeClr val="accent6">
                    <a:lumMod val="50000"/>
                  </a:schemeClr>
                </a:solidFill>
              </a:rPr>
              <a:t>matricula </a:t>
            </a:r>
            <a:r>
              <a:rPr lang="pt-BR" sz="2600" b="0" dirty="0" err="1">
                <a:solidFill>
                  <a:schemeClr val="accent6">
                    <a:lumMod val="50000"/>
                  </a:schemeClr>
                </a:solidFill>
              </a:rPr>
              <a:t>and</a:t>
            </a:r>
            <a:endParaRPr lang="pt-BR" sz="2600" b="0" dirty="0">
              <a:solidFill>
                <a:schemeClr val="accent6">
                  <a:lumMod val="50000"/>
                </a:schemeClr>
              </a:solidFill>
            </a:endParaRPr>
          </a:p>
          <a:p>
            <a:pPr marL="0" lvl="2">
              <a:defRPr/>
            </a:pPr>
            <a:r>
              <a:rPr lang="pt-BR" sz="2600" b="0" dirty="0">
                <a:solidFill>
                  <a:schemeClr val="accent6">
                    <a:lumMod val="50000"/>
                  </a:schemeClr>
                </a:solidFill>
              </a:rPr>
              <a:t>	    </a:t>
            </a:r>
            <a:r>
              <a:rPr lang="pt-BR" sz="2600" b="0" dirty="0" err="1">
                <a:solidFill>
                  <a:schemeClr val="accent6">
                    <a:lumMod val="50000"/>
                  </a:schemeClr>
                </a:solidFill>
              </a:rPr>
              <a:t>e.</a:t>
            </a:r>
            <a:r>
              <a:rPr lang="pt-BR" sz="2600" b="0" dirty="0">
                <a:solidFill>
                  <a:schemeClr val="accent6">
                    <a:lumMod val="50000"/>
                  </a:schemeClr>
                </a:solidFill>
              </a:rPr>
              <a:t>nome = </a:t>
            </a:r>
            <a:r>
              <a:rPr lang="pt-BR" sz="2600" b="0" dirty="0" err="1">
                <a:solidFill>
                  <a:schemeClr val="accent6">
                    <a:lumMod val="50000"/>
                  </a:schemeClr>
                </a:solidFill>
              </a:rPr>
              <a:t>d.</a:t>
            </a:r>
            <a:r>
              <a:rPr lang="pt-BR" sz="2600" b="0" dirty="0">
                <a:solidFill>
                  <a:schemeClr val="accent6">
                    <a:lumMod val="50000"/>
                  </a:schemeClr>
                </a:solidFill>
              </a:rPr>
              <a:t>nome </a:t>
            </a:r>
            <a:r>
              <a:rPr lang="pt-BR" sz="2600" b="0" dirty="0" err="1">
                <a:solidFill>
                  <a:schemeClr val="accent6">
                    <a:lumMod val="50000"/>
                  </a:schemeClr>
                </a:solidFill>
              </a:rPr>
              <a:t>and</a:t>
            </a:r>
            <a:r>
              <a:rPr lang="pt-BR" sz="2600" b="0" dirty="0">
                <a:solidFill>
                  <a:schemeClr val="accent6">
                    <a:lumMod val="50000"/>
                  </a:schemeClr>
                </a:solidFill>
              </a:rPr>
              <a:t> </a:t>
            </a:r>
            <a:r>
              <a:rPr lang="pt-BR" sz="2600" b="0" dirty="0" err="1">
                <a:solidFill>
                  <a:schemeClr val="accent6">
                    <a:lumMod val="50000"/>
                  </a:schemeClr>
                </a:solidFill>
              </a:rPr>
              <a:t>e.</a:t>
            </a:r>
            <a:r>
              <a:rPr lang="pt-BR" sz="2600" b="0" dirty="0">
                <a:solidFill>
                  <a:schemeClr val="accent6">
                    <a:lumMod val="50000"/>
                  </a:schemeClr>
                </a:solidFill>
              </a:rPr>
              <a:t>sexo = </a:t>
            </a:r>
            <a:r>
              <a:rPr lang="pt-BR" sz="2600" b="0" dirty="0" err="1">
                <a:solidFill>
                  <a:schemeClr val="accent6">
                    <a:lumMod val="50000"/>
                  </a:schemeClr>
                </a:solidFill>
              </a:rPr>
              <a:t>d.sexo</a:t>
            </a:r>
            <a:endParaRPr lang="pt-BR" sz="2600" b="0" dirty="0">
              <a:solidFill>
                <a:schemeClr val="accent6">
                  <a:lumMod val="50000"/>
                </a:scheme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F4ABCF1-7989-702C-57C9-A567CF66813E}"/>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59395" name="Rectangle 3">
            <a:extLst>
              <a:ext uri="{FF2B5EF4-FFF2-40B4-BE49-F238E27FC236}">
                <a16:creationId xmlns:a16="http://schemas.microsoft.com/office/drawing/2014/main" id="{B2BD86B6-4617-536B-F0D6-6B66639C10B7}"/>
              </a:ext>
            </a:extLst>
          </p:cNvPr>
          <p:cNvSpPr>
            <a:spLocks noGrp="1"/>
          </p:cNvSpPr>
          <p:nvPr>
            <p:ph idx="1"/>
          </p:nvPr>
        </p:nvSpPr>
        <p:spPr>
          <a:xfrm>
            <a:off x="428625" y="1643063"/>
            <a:ext cx="8229600" cy="4324350"/>
          </a:xfrm>
        </p:spPr>
        <p:txBody>
          <a:bodyPr/>
          <a:lstStyle/>
          <a:p>
            <a:pPr eaLnBrk="1" hangingPunct="1"/>
            <a:r>
              <a:rPr lang="pt-BR" altLang="pt-BR">
                <a:solidFill>
                  <a:schemeClr val="accent1"/>
                </a:solidFill>
              </a:rPr>
              <a:t>A construção EXISTS</a:t>
            </a:r>
          </a:p>
          <a:p>
            <a:pPr eaLnBrk="1" hangingPunct="1"/>
            <a:endParaRPr lang="pt-BR" altLang="pt-BR" sz="1000">
              <a:solidFill>
                <a:schemeClr val="accent1"/>
              </a:solidFill>
            </a:endParaRPr>
          </a:p>
          <a:p>
            <a:pPr lvl="1" eaLnBrk="1" hangingPunct="1"/>
            <a:r>
              <a:rPr lang="pt-BR" altLang="pt-BR"/>
              <a:t>É usada para verificar se o resultado de uma consulta aninhada é vazia ou não. É sempre usado em conjunto com um query aninhada.</a:t>
            </a:r>
          </a:p>
          <a:p>
            <a:pPr lvl="1" eaLnBrk="1" hangingPunct="1"/>
            <a:endParaRPr lang="pt-BR" altLang="pt-BR" sz="1000"/>
          </a:p>
          <a:p>
            <a:pPr lvl="1" eaLnBrk="1" hangingPunct="1"/>
            <a:r>
              <a:rPr lang="en-US" altLang="pt-BR"/>
              <a:t> A construção </a:t>
            </a:r>
            <a:r>
              <a:rPr lang="en-US" altLang="pt-BR" b="1"/>
              <a:t>exists</a:t>
            </a:r>
            <a:r>
              <a:rPr lang="en-US" altLang="pt-BR"/>
              <a:t> retorna o valor  </a:t>
            </a:r>
            <a:r>
              <a:rPr lang="en-US" altLang="pt-BR" i="1"/>
              <a:t>true</a:t>
            </a:r>
            <a:r>
              <a:rPr lang="en-US" altLang="pt-BR"/>
              <a:t> se o argumento da subquery é não vazio.</a:t>
            </a:r>
          </a:p>
          <a:p>
            <a:pPr lvl="1" eaLnBrk="1" hangingPunct="1"/>
            <a:endParaRPr lang="en-US" altLang="pt-BR" sz="1000"/>
          </a:p>
          <a:p>
            <a:pPr lvl="2" eaLnBrk="1" hangingPunct="1"/>
            <a:r>
              <a:rPr lang="en-US" altLang="pt-BR"/>
              <a:t>exists </a:t>
            </a:r>
            <a:r>
              <a:rPr lang="en-US" altLang="pt-BR" i="1"/>
              <a:t> r </a:t>
            </a:r>
            <a:r>
              <a:rPr lang="en-US" altLang="pt-BR">
                <a:sym typeface="Symbol" panose="05050102010706020507" pitchFamily="18" charset="2"/>
              </a:rPr>
              <a:t> </a:t>
            </a:r>
            <a:r>
              <a:rPr lang="en-US" altLang="pt-BR" i="1">
                <a:sym typeface="Symbol" panose="05050102010706020507" pitchFamily="18" charset="2"/>
              </a:rPr>
              <a:t>r </a:t>
            </a:r>
            <a:r>
              <a:rPr lang="en-US" altLang="pt-BR">
                <a:sym typeface="Symbol" panose="05050102010706020507" pitchFamily="18" charset="2"/>
              </a:rPr>
              <a:t> </a:t>
            </a:r>
            <a:r>
              <a:rPr lang="en-US" altLang="pt-BR" i="1"/>
              <a:t>Ø</a:t>
            </a:r>
            <a:endParaRPr lang="en-US" altLang="pt-BR">
              <a:sym typeface="Symbol" panose="05050102010706020507" pitchFamily="18" charset="2"/>
            </a:endParaRPr>
          </a:p>
          <a:p>
            <a:pPr lvl="2" eaLnBrk="1" hangingPunct="1"/>
            <a:r>
              <a:rPr lang="en-US" altLang="pt-BR">
                <a:sym typeface="Symbol" panose="05050102010706020507" pitchFamily="18" charset="2"/>
              </a:rPr>
              <a:t>not exists </a:t>
            </a:r>
            <a:r>
              <a:rPr lang="en-US" altLang="pt-BR" i="1"/>
              <a:t>r </a:t>
            </a:r>
            <a:r>
              <a:rPr lang="en-US" altLang="pt-BR">
                <a:sym typeface="Symbol" panose="05050102010706020507" pitchFamily="18" charset="2"/>
              </a:rPr>
              <a:t> </a:t>
            </a:r>
            <a:r>
              <a:rPr lang="en-US" altLang="pt-BR" i="1">
                <a:sym typeface="Symbol" panose="05050102010706020507" pitchFamily="18" charset="2"/>
              </a:rPr>
              <a:t>r </a:t>
            </a:r>
            <a:r>
              <a:rPr lang="en-US" altLang="pt-BR">
                <a:sym typeface="Symbol" panose="05050102010706020507" pitchFamily="18" charset="2"/>
              </a:rPr>
              <a:t>= </a:t>
            </a:r>
            <a:r>
              <a:rPr lang="en-US" altLang="pt-BR" i="1"/>
              <a:t>Ø</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3D6F895-0C85-6C6C-EF03-C9E0FA8CB6A7}"/>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0419" name="Rectangle 3">
            <a:extLst>
              <a:ext uri="{FF2B5EF4-FFF2-40B4-BE49-F238E27FC236}">
                <a16:creationId xmlns:a16="http://schemas.microsoft.com/office/drawing/2014/main" id="{334F6121-6E0C-7A80-1688-A9AC584A0965}"/>
              </a:ext>
            </a:extLst>
          </p:cNvPr>
          <p:cNvSpPr>
            <a:spLocks noGrp="1"/>
          </p:cNvSpPr>
          <p:nvPr>
            <p:ph idx="1"/>
          </p:nvPr>
        </p:nvSpPr>
        <p:spPr>
          <a:xfrm>
            <a:off x="428625" y="1643063"/>
            <a:ext cx="8229600" cy="4324350"/>
          </a:xfrm>
        </p:spPr>
        <p:txBody>
          <a:bodyPr/>
          <a:lstStyle/>
          <a:p>
            <a:pPr eaLnBrk="1" hangingPunct="1"/>
            <a:r>
              <a:rPr lang="pt-BR" altLang="pt-BR" sz="2600">
                <a:solidFill>
                  <a:schemeClr val="accent1"/>
                </a:solidFill>
              </a:rPr>
              <a:t>A construção EXISTS</a:t>
            </a:r>
          </a:p>
          <a:p>
            <a:pPr lvl="1" eaLnBrk="1" hangingPunct="1"/>
            <a:r>
              <a:rPr lang="pt-BR" altLang="pt-BR"/>
              <a:t>A consulta Q13 poderia ser:		</a:t>
            </a: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sz="4000"/>
          </a:p>
          <a:p>
            <a:pPr eaLnBrk="1" hangingPunct="1"/>
            <a:r>
              <a:rPr lang="pt-BR" altLang="pt-BR" sz="2600">
                <a:solidFill>
                  <a:schemeClr val="accent1"/>
                </a:solidFill>
              </a:rPr>
              <a:t>Podemos usar o </a:t>
            </a:r>
            <a:r>
              <a:rPr lang="pt-BR" altLang="pt-BR" sz="2600">
                <a:solidFill>
                  <a:schemeClr val="accent2"/>
                </a:solidFill>
              </a:rPr>
              <a:t>NOT EXISTS(Q)</a:t>
            </a:r>
            <a:endParaRPr lang="pt-BR" altLang="pt-BR"/>
          </a:p>
          <a:p>
            <a:pPr eaLnBrk="1" hangingPunct="1"/>
            <a:endParaRPr lang="en-US" altLang="pt-BR"/>
          </a:p>
        </p:txBody>
      </p:sp>
      <p:sp>
        <p:nvSpPr>
          <p:cNvPr id="4" name="CaixaDeTexto 3">
            <a:extLst>
              <a:ext uri="{FF2B5EF4-FFF2-40B4-BE49-F238E27FC236}">
                <a16:creationId xmlns:a16="http://schemas.microsoft.com/office/drawing/2014/main" id="{0877E769-3A8E-448E-A1FC-C1D1D7562005}"/>
              </a:ext>
            </a:extLst>
          </p:cNvPr>
          <p:cNvSpPr txBox="1"/>
          <p:nvPr/>
        </p:nvSpPr>
        <p:spPr>
          <a:xfrm>
            <a:off x="857250" y="2714625"/>
            <a:ext cx="7500938" cy="2308225"/>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SELECT </a:t>
            </a:r>
            <a:r>
              <a:rPr lang="pt-BR" b="0" dirty="0" err="1">
                <a:solidFill>
                  <a:schemeClr val="accent6">
                    <a:lumMod val="50000"/>
                  </a:schemeClr>
                </a:solidFill>
              </a:rPr>
              <a:t>e.nome</a:t>
            </a:r>
            <a:endParaRPr lang="pt-BR" b="0" dirty="0">
              <a:solidFill>
                <a:schemeClr val="accent6">
                  <a:lumMod val="50000"/>
                </a:schemeClr>
              </a:solidFill>
            </a:endParaRPr>
          </a:p>
          <a:p>
            <a:pPr marL="0" lvl="2">
              <a:defRPr/>
            </a:pPr>
            <a:r>
              <a:rPr lang="pt-BR" b="0" dirty="0">
                <a:solidFill>
                  <a:schemeClr val="accent6">
                    <a:lumMod val="50000"/>
                  </a:schemeClr>
                </a:solidFill>
              </a:rPr>
              <a:t>FROM empregado e</a:t>
            </a:r>
          </a:p>
          <a:p>
            <a:pPr marL="0" lvl="2">
              <a:defRPr/>
            </a:pPr>
            <a:r>
              <a:rPr lang="pt-BR" b="0" dirty="0">
                <a:solidFill>
                  <a:schemeClr val="accent6">
                    <a:lumMod val="50000"/>
                  </a:schemeClr>
                </a:solidFill>
              </a:rPr>
              <a:t>WHERE EXISTS (SELECT *</a:t>
            </a:r>
          </a:p>
          <a:p>
            <a:pPr marL="0" lvl="2">
              <a:defRPr/>
            </a:pPr>
            <a:r>
              <a:rPr lang="pt-BR" b="0" dirty="0">
                <a:solidFill>
                  <a:schemeClr val="accent6">
                    <a:lumMod val="50000"/>
                  </a:schemeClr>
                </a:solidFill>
              </a:rPr>
              <a:t>		       FROM dependente</a:t>
            </a:r>
          </a:p>
          <a:p>
            <a:pPr marL="0" lvl="2">
              <a:defRPr/>
            </a:pPr>
            <a:r>
              <a:rPr lang="pt-BR" b="0" dirty="0">
                <a:solidFill>
                  <a:schemeClr val="accent6">
                    <a:lumMod val="50000"/>
                  </a:schemeClr>
                </a:solidFill>
              </a:rPr>
              <a:t>		       WHERE </a:t>
            </a:r>
            <a:r>
              <a:rPr lang="pt-BR" b="0" dirty="0" err="1">
                <a:solidFill>
                  <a:schemeClr val="accent6">
                    <a:lumMod val="50000"/>
                  </a:schemeClr>
                </a:solidFill>
              </a:rPr>
              <a:t>e.</a:t>
            </a:r>
            <a:r>
              <a:rPr lang="pt-BR" b="0" dirty="0">
                <a:solidFill>
                  <a:schemeClr val="accent6">
                    <a:lumMod val="50000"/>
                  </a:schemeClr>
                </a:solidFill>
              </a:rPr>
              <a:t>matricula = matricula</a:t>
            </a:r>
          </a:p>
          <a:p>
            <a:pPr marL="0" lvl="2">
              <a:defRPr/>
            </a:pPr>
            <a:r>
              <a:rPr lang="pt-BR" b="0" dirty="0">
                <a:solidFill>
                  <a:schemeClr val="accent6">
                    <a:lumMod val="50000"/>
                  </a:schemeClr>
                </a:solidFill>
              </a:rPr>
              <a:t>                               </a:t>
            </a:r>
            <a:r>
              <a:rPr lang="pt-BR" b="0" dirty="0" err="1">
                <a:solidFill>
                  <a:schemeClr val="accent6">
                    <a:lumMod val="50000"/>
                  </a:schemeClr>
                </a:solidFill>
              </a:rPr>
              <a:t>and</a:t>
            </a:r>
            <a:r>
              <a:rPr lang="pt-BR" b="0" dirty="0">
                <a:solidFill>
                  <a:schemeClr val="accent6">
                    <a:lumMod val="50000"/>
                  </a:schemeClr>
                </a:solidFill>
              </a:rPr>
              <a:t> </a:t>
            </a:r>
            <a:r>
              <a:rPr lang="pt-BR" b="0" dirty="0" err="1">
                <a:solidFill>
                  <a:schemeClr val="accent6">
                    <a:lumMod val="50000"/>
                  </a:schemeClr>
                </a:solidFill>
              </a:rPr>
              <a:t>e.</a:t>
            </a:r>
            <a:r>
              <a:rPr lang="pt-BR" b="0" dirty="0">
                <a:solidFill>
                  <a:schemeClr val="accent6">
                    <a:lumMod val="50000"/>
                  </a:schemeClr>
                </a:solidFill>
              </a:rPr>
              <a:t>nome = nome </a:t>
            </a:r>
            <a:r>
              <a:rPr lang="pt-BR" b="0" dirty="0" err="1">
                <a:solidFill>
                  <a:schemeClr val="accent6">
                    <a:lumMod val="50000"/>
                  </a:schemeClr>
                </a:solidFill>
              </a:rPr>
              <a:t>and</a:t>
            </a:r>
            <a:r>
              <a:rPr lang="pt-BR" b="0" dirty="0">
                <a:solidFill>
                  <a:schemeClr val="accent6">
                    <a:lumMod val="50000"/>
                  </a:schemeClr>
                </a:solidFill>
              </a:rPr>
              <a:t> </a:t>
            </a:r>
            <a:r>
              <a:rPr lang="pt-BR" b="0" dirty="0" err="1">
                <a:solidFill>
                  <a:schemeClr val="accent6">
                    <a:lumMod val="50000"/>
                  </a:schemeClr>
                </a:solidFill>
              </a:rPr>
              <a:t>e.</a:t>
            </a:r>
            <a:r>
              <a:rPr lang="pt-BR" b="0" dirty="0">
                <a:solidFill>
                  <a:schemeClr val="accent6">
                    <a:lumMod val="50000"/>
                  </a:schemeClr>
                </a:solidFill>
              </a:rPr>
              <a:t>sexo = sexo)</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07B9C1E-0218-06C6-DEE2-3CB98CCD7CA1}"/>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1443" name="Rectangle 3">
            <a:extLst>
              <a:ext uri="{FF2B5EF4-FFF2-40B4-BE49-F238E27FC236}">
                <a16:creationId xmlns:a16="http://schemas.microsoft.com/office/drawing/2014/main" id="{27D7B32D-A314-75C6-AE3C-642B72F2B7DC}"/>
              </a:ext>
            </a:extLst>
          </p:cNvPr>
          <p:cNvSpPr>
            <a:spLocks noGrp="1"/>
          </p:cNvSpPr>
          <p:nvPr>
            <p:ph idx="1"/>
          </p:nvPr>
        </p:nvSpPr>
        <p:spPr>
          <a:xfrm>
            <a:off x="500063" y="1500188"/>
            <a:ext cx="8143875" cy="4648200"/>
          </a:xfrm>
        </p:spPr>
        <p:txBody>
          <a:bodyPr/>
          <a:lstStyle/>
          <a:p>
            <a:pPr eaLnBrk="1" hangingPunct="1"/>
            <a:r>
              <a:rPr lang="pt-BR" altLang="pt-BR" sz="2400">
                <a:solidFill>
                  <a:schemeClr val="accent2"/>
                </a:solidFill>
              </a:rPr>
              <a:t>Q.15</a:t>
            </a:r>
            <a:r>
              <a:rPr lang="pt-BR" altLang="pt-BR" sz="2400"/>
              <a:t> </a:t>
            </a:r>
            <a:r>
              <a:rPr lang="pt-BR" altLang="pt-BR" sz="2400">
                <a:solidFill>
                  <a:schemeClr val="accent1"/>
                </a:solidFill>
              </a:rPr>
              <a:t>Recupere os nomes dos empregados que não têm dependentes</a:t>
            </a:r>
            <a:r>
              <a:rPr lang="pt-BR" altLang="pt-BR"/>
              <a:t>	</a:t>
            </a:r>
          </a:p>
          <a:p>
            <a:pPr eaLnBrk="1" hangingPunct="1"/>
            <a:endParaRPr lang="pt-BR" altLang="pt-BR"/>
          </a:p>
          <a:p>
            <a:pPr eaLnBrk="1" hangingPunct="1"/>
            <a:endParaRPr lang="pt-BR" altLang="pt-BR"/>
          </a:p>
          <a:p>
            <a:pPr eaLnBrk="1" hangingPunct="1"/>
            <a:endParaRPr lang="pt-BR" altLang="pt-BR"/>
          </a:p>
          <a:p>
            <a:pPr eaLnBrk="1" hangingPunct="1"/>
            <a:endParaRPr lang="pt-BR" altLang="pt-BR" sz="3500"/>
          </a:p>
          <a:p>
            <a:pPr eaLnBrk="1" hangingPunct="1"/>
            <a:r>
              <a:rPr lang="pt-BR" altLang="pt-BR" sz="2400">
                <a:solidFill>
                  <a:schemeClr val="accent1"/>
                </a:solidFill>
              </a:rPr>
              <a:t>Podemos usar um conjunto de valores explícitos:</a:t>
            </a:r>
          </a:p>
          <a:p>
            <a:pPr lvl="1" eaLnBrk="1" hangingPunct="1"/>
            <a:r>
              <a:rPr lang="pt-BR" altLang="pt-BR" sz="2200"/>
              <a:t>Q16. </a:t>
            </a:r>
            <a:r>
              <a:rPr lang="pt-BR" altLang="pt-BR" sz="2200">
                <a:solidFill>
                  <a:schemeClr val="accent1"/>
                </a:solidFill>
              </a:rPr>
              <a:t>Selecione a matricula de todos os empregados que trabalham nos projetos 10, 20 ou 30</a:t>
            </a:r>
            <a:endParaRPr lang="en-US" altLang="pt-BR" sz="2200"/>
          </a:p>
        </p:txBody>
      </p:sp>
      <p:sp>
        <p:nvSpPr>
          <p:cNvPr id="4" name="CaixaDeTexto 3">
            <a:extLst>
              <a:ext uri="{FF2B5EF4-FFF2-40B4-BE49-F238E27FC236}">
                <a16:creationId xmlns:a16="http://schemas.microsoft.com/office/drawing/2014/main" id="{747C0953-BDB3-4B26-8FC7-8BF804460F45}"/>
              </a:ext>
            </a:extLst>
          </p:cNvPr>
          <p:cNvSpPr txBox="1"/>
          <p:nvPr/>
        </p:nvSpPr>
        <p:spPr>
          <a:xfrm>
            <a:off x="857250" y="2430463"/>
            <a:ext cx="7500938" cy="1784350"/>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SELECT </a:t>
            </a:r>
            <a:r>
              <a:rPr lang="en-US" sz="2200" b="0" dirty="0" err="1">
                <a:solidFill>
                  <a:schemeClr val="accent6">
                    <a:lumMod val="50000"/>
                  </a:schemeClr>
                </a:solidFill>
              </a:rPr>
              <a:t>e.nome</a:t>
            </a:r>
            <a:endParaRPr lang="en-US" sz="2200" b="0" dirty="0">
              <a:solidFill>
                <a:schemeClr val="accent6">
                  <a:lumMod val="50000"/>
                </a:schemeClr>
              </a:solidFill>
            </a:endParaRPr>
          </a:p>
          <a:p>
            <a:pPr marL="0" lvl="2">
              <a:defRPr/>
            </a:pPr>
            <a:r>
              <a:rPr lang="en-US" sz="2200" b="0" dirty="0">
                <a:solidFill>
                  <a:schemeClr val="accent6">
                    <a:lumMod val="50000"/>
                  </a:schemeClr>
                </a:solidFill>
              </a:rPr>
              <a:t>FROM </a:t>
            </a:r>
            <a:r>
              <a:rPr lang="en-US" sz="2200" b="0" dirty="0" err="1">
                <a:solidFill>
                  <a:schemeClr val="accent6">
                    <a:lumMod val="50000"/>
                  </a:schemeClr>
                </a:solidFill>
              </a:rPr>
              <a:t>empregado</a:t>
            </a:r>
            <a:r>
              <a:rPr lang="en-US" sz="2200" b="0" dirty="0">
                <a:solidFill>
                  <a:schemeClr val="accent6">
                    <a:lumMod val="50000"/>
                  </a:schemeClr>
                </a:solidFill>
              </a:rPr>
              <a:t> e</a:t>
            </a:r>
          </a:p>
          <a:p>
            <a:pPr marL="0" lvl="2">
              <a:defRPr/>
            </a:pPr>
            <a:r>
              <a:rPr lang="en-US" sz="2200" b="0" dirty="0">
                <a:solidFill>
                  <a:schemeClr val="accent6">
                    <a:lumMod val="50000"/>
                  </a:schemeClr>
                </a:solidFill>
              </a:rPr>
              <a:t>WHERE NOT EXISTS (SELECT *</a:t>
            </a:r>
          </a:p>
          <a:p>
            <a:pPr marL="0" lvl="2">
              <a:defRPr/>
            </a:pPr>
            <a:r>
              <a:rPr lang="en-US" sz="2200" b="0" dirty="0">
                <a:solidFill>
                  <a:schemeClr val="accent6">
                    <a:lumMod val="50000"/>
                  </a:schemeClr>
                </a:solidFill>
              </a:rPr>
              <a:t>			    FROM </a:t>
            </a:r>
            <a:r>
              <a:rPr lang="en-US" sz="2200" b="0" dirty="0" err="1">
                <a:solidFill>
                  <a:schemeClr val="accent6">
                    <a:lumMod val="50000"/>
                  </a:schemeClr>
                </a:solidFill>
              </a:rPr>
              <a:t>dependente</a:t>
            </a:r>
            <a:endParaRPr lang="en-US" sz="2200" b="0" dirty="0">
              <a:solidFill>
                <a:schemeClr val="accent6">
                  <a:lumMod val="50000"/>
                </a:schemeClr>
              </a:solidFill>
            </a:endParaRPr>
          </a:p>
          <a:p>
            <a:pPr marL="0" lvl="2">
              <a:defRPr/>
            </a:pPr>
            <a:r>
              <a:rPr lang="en-US" sz="2200" b="0" dirty="0">
                <a:solidFill>
                  <a:schemeClr val="accent6">
                    <a:lumMod val="50000"/>
                  </a:schemeClr>
                </a:solidFill>
              </a:rPr>
              <a:t>			    WHERE </a:t>
            </a:r>
            <a:r>
              <a:rPr lang="en-US" sz="2200" b="0" dirty="0" err="1">
                <a:solidFill>
                  <a:schemeClr val="accent6">
                    <a:lumMod val="50000"/>
                  </a:schemeClr>
                </a:solidFill>
              </a:rPr>
              <a:t>e.matricula</a:t>
            </a:r>
            <a:r>
              <a:rPr lang="en-US" sz="2200" b="0" dirty="0">
                <a:solidFill>
                  <a:schemeClr val="accent6">
                    <a:lumMod val="50000"/>
                  </a:schemeClr>
                </a:solidFill>
              </a:rPr>
              <a:t> = </a:t>
            </a:r>
            <a:r>
              <a:rPr lang="en-US" sz="2200" b="0" dirty="0" err="1">
                <a:solidFill>
                  <a:schemeClr val="accent6">
                    <a:lumMod val="50000"/>
                  </a:schemeClr>
                </a:solidFill>
              </a:rPr>
              <a:t>matricula</a:t>
            </a:r>
            <a:r>
              <a:rPr lang="en-US" sz="2200" b="0" dirty="0">
                <a:solidFill>
                  <a:schemeClr val="accent6">
                    <a:lumMod val="50000"/>
                  </a:schemeClr>
                </a:solidFill>
              </a:rPr>
              <a:t>)</a:t>
            </a:r>
          </a:p>
        </p:txBody>
      </p:sp>
      <p:sp>
        <p:nvSpPr>
          <p:cNvPr id="5" name="CaixaDeTexto 4">
            <a:extLst>
              <a:ext uri="{FF2B5EF4-FFF2-40B4-BE49-F238E27FC236}">
                <a16:creationId xmlns:a16="http://schemas.microsoft.com/office/drawing/2014/main" id="{AA44F5BD-9CA4-4441-AC37-E052FA16030D}"/>
              </a:ext>
            </a:extLst>
          </p:cNvPr>
          <p:cNvSpPr txBox="1"/>
          <p:nvPr/>
        </p:nvSpPr>
        <p:spPr>
          <a:xfrm>
            <a:off x="2509838" y="5500688"/>
            <a:ext cx="4205287" cy="1108075"/>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SELECT DISTINCT </a:t>
            </a:r>
            <a:r>
              <a:rPr lang="en-US" sz="2200" b="0" dirty="0" err="1">
                <a:solidFill>
                  <a:schemeClr val="accent6">
                    <a:lumMod val="50000"/>
                  </a:schemeClr>
                </a:solidFill>
              </a:rPr>
              <a:t>matric</a:t>
            </a:r>
            <a:endParaRPr lang="en-US" sz="2200" b="0" dirty="0">
              <a:solidFill>
                <a:schemeClr val="accent6">
                  <a:lumMod val="50000"/>
                </a:schemeClr>
              </a:solidFill>
            </a:endParaRPr>
          </a:p>
          <a:p>
            <a:pPr marL="0" lvl="2">
              <a:defRPr/>
            </a:pPr>
            <a:r>
              <a:rPr lang="en-US" sz="2200" b="0" dirty="0">
                <a:solidFill>
                  <a:schemeClr val="accent6">
                    <a:lumMod val="50000"/>
                  </a:schemeClr>
                </a:solidFill>
              </a:rPr>
              <a:t>FROM </a:t>
            </a:r>
            <a:r>
              <a:rPr lang="en-US" sz="2200" b="0" dirty="0" err="1">
                <a:solidFill>
                  <a:schemeClr val="accent6">
                    <a:lumMod val="50000"/>
                  </a:schemeClr>
                </a:solidFill>
              </a:rPr>
              <a:t>alocacao</a:t>
            </a:r>
            <a:endParaRPr lang="en-US" sz="2200" b="0" dirty="0">
              <a:solidFill>
                <a:schemeClr val="accent6">
                  <a:lumMod val="50000"/>
                </a:schemeClr>
              </a:solidFill>
            </a:endParaRPr>
          </a:p>
          <a:p>
            <a:pPr marL="0" lvl="2">
              <a:defRPr/>
            </a:pPr>
            <a:r>
              <a:rPr lang="en-US" sz="2200" b="0" dirty="0">
                <a:solidFill>
                  <a:schemeClr val="accent6">
                    <a:lumMod val="50000"/>
                  </a:schemeClr>
                </a:solidFill>
              </a:rPr>
              <a:t>WHERE </a:t>
            </a:r>
            <a:r>
              <a:rPr lang="en-US" sz="2200" b="0" dirty="0" err="1">
                <a:solidFill>
                  <a:schemeClr val="accent6">
                    <a:lumMod val="50000"/>
                  </a:schemeClr>
                </a:solidFill>
              </a:rPr>
              <a:t>codigop</a:t>
            </a:r>
            <a:r>
              <a:rPr lang="en-US" sz="2200" b="0" dirty="0">
                <a:solidFill>
                  <a:schemeClr val="accent6">
                    <a:lumMod val="50000"/>
                  </a:schemeClr>
                </a:solidFill>
              </a:rPr>
              <a:t> in (10,20,30)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3D81A83-3E59-6086-8C5A-D6E80C272339}"/>
              </a:ext>
            </a:extLst>
          </p:cNvPr>
          <p:cNvSpPr>
            <a:spLocks noGrp="1"/>
          </p:cNvSpPr>
          <p:nvPr>
            <p:ph type="title"/>
          </p:nvPr>
        </p:nvSpPr>
        <p:spPr>
          <a:xfrm>
            <a:off x="500063" y="500063"/>
            <a:ext cx="8229600" cy="1069975"/>
          </a:xfrm>
        </p:spPr>
        <p:txBody>
          <a:bodyPr/>
          <a:lstStyle/>
          <a:p>
            <a:pPr eaLnBrk="1" hangingPunct="1"/>
            <a:r>
              <a:rPr lang="en-US" altLang="pt-BR"/>
              <a:t>4.3 SQL - DML: Exemplos</a:t>
            </a:r>
          </a:p>
        </p:txBody>
      </p:sp>
      <p:sp>
        <p:nvSpPr>
          <p:cNvPr id="67587" name="Rectangle 4">
            <a:extLst>
              <a:ext uri="{FF2B5EF4-FFF2-40B4-BE49-F238E27FC236}">
                <a16:creationId xmlns:a16="http://schemas.microsoft.com/office/drawing/2014/main" id="{9F088D97-C254-4094-B8D1-06B68D6A2D2E}"/>
              </a:ext>
            </a:extLst>
          </p:cNvPr>
          <p:cNvSpPr>
            <a:spLocks noChangeArrowheads="1"/>
          </p:cNvSpPr>
          <p:nvPr/>
        </p:nvSpPr>
        <p:spPr bwMode="auto">
          <a:xfrm>
            <a:off x="142875" y="1500188"/>
            <a:ext cx="8858250" cy="5416550"/>
          </a:xfrm>
          <a:prstGeom prst="rect">
            <a:avLst/>
          </a:prstGeom>
          <a:noFill/>
          <a:ln w="9525">
            <a:noFill/>
            <a:miter lim="800000"/>
            <a:headEnd/>
            <a:tailEnd/>
          </a:ln>
        </p:spPr>
        <p:txBody>
          <a:bodyPr>
            <a:spAutoFit/>
          </a:bodyPr>
          <a:lstStyle/>
          <a:p>
            <a:pPr>
              <a:defRPr/>
            </a:pPr>
            <a:r>
              <a:rPr lang="pt-BR" dirty="0">
                <a:solidFill>
                  <a:schemeClr val="accent2"/>
                </a:solidFill>
                <a:latin typeface="+mn-lt"/>
              </a:rPr>
              <a:t>DIVISÃO:</a:t>
            </a:r>
          </a:p>
          <a:p>
            <a:pPr>
              <a:defRPr/>
            </a:pPr>
            <a:r>
              <a:rPr lang="pt-BR" b="0" dirty="0">
                <a:solidFill>
                  <a:schemeClr val="accent2"/>
                </a:solidFill>
                <a:latin typeface="+mn-lt"/>
              </a:rPr>
              <a:t>Ex.: </a:t>
            </a:r>
            <a:r>
              <a:rPr lang="pt-BR" b="0" dirty="0">
                <a:solidFill>
                  <a:schemeClr val="accent1"/>
                </a:solidFill>
                <a:latin typeface="+mn-lt"/>
              </a:rPr>
              <a:t>Mostre os empregados que trabalham em todos os projetos</a:t>
            </a:r>
          </a:p>
          <a:p>
            <a:pPr>
              <a:defRPr/>
            </a:pPr>
            <a:r>
              <a:rPr lang="pt-BR" b="0" dirty="0">
                <a:solidFill>
                  <a:schemeClr val="accent1"/>
                </a:solidFill>
                <a:latin typeface="+mn-lt"/>
              </a:rPr>
              <a:t>do empregado com </a:t>
            </a:r>
            <a:r>
              <a:rPr lang="pt-BR" b="0" dirty="0" err="1">
                <a:solidFill>
                  <a:schemeClr val="accent1"/>
                </a:solidFill>
                <a:latin typeface="+mn-lt"/>
              </a:rPr>
              <a:t>mat</a:t>
            </a:r>
            <a:r>
              <a:rPr lang="pt-BR" b="0" dirty="0">
                <a:solidFill>
                  <a:schemeClr val="accent1"/>
                </a:solidFill>
                <a:latin typeface="+mn-lt"/>
              </a:rPr>
              <a:t> = 800.</a:t>
            </a: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endParaRPr lang="pt-BR" b="0" dirty="0">
              <a:solidFill>
                <a:schemeClr val="accent1"/>
              </a:solidFill>
              <a:latin typeface="+mn-lt"/>
            </a:endParaRPr>
          </a:p>
          <a:p>
            <a:pPr>
              <a:defRPr/>
            </a:pPr>
            <a:r>
              <a:rPr lang="pt-BR" b="0" dirty="0">
                <a:solidFill>
                  <a:schemeClr val="accent1"/>
                </a:solidFill>
                <a:latin typeface="+mn-lt"/>
              </a:rPr>
              <a:t>Note que </a:t>
            </a:r>
            <a:r>
              <a:rPr kumimoji="1" lang="en-US" b="0" i="1" dirty="0">
                <a:solidFill>
                  <a:schemeClr val="accent1"/>
                </a:solidFill>
                <a:latin typeface="+mn-lt"/>
              </a:rPr>
              <a:t>X – Y = Ø   </a:t>
            </a:r>
            <a:r>
              <a:rPr kumimoji="1" lang="en-US" b="0" dirty="0">
                <a:solidFill>
                  <a:schemeClr val="accent1"/>
                </a:solidFill>
                <a:latin typeface="+mn-lt"/>
                <a:sym typeface="Symbol" pitchFamily="18" charset="2"/>
              </a:rPr>
              <a:t>   </a:t>
            </a:r>
            <a:r>
              <a:rPr kumimoji="1" lang="en-US" b="0" i="1" dirty="0">
                <a:solidFill>
                  <a:schemeClr val="accent1"/>
                </a:solidFill>
                <a:latin typeface="+mn-lt"/>
                <a:sym typeface="Symbol" pitchFamily="18" charset="2"/>
              </a:rPr>
              <a:t>X</a:t>
            </a:r>
            <a:r>
              <a:rPr kumimoji="1" lang="en-US" b="0" dirty="0">
                <a:solidFill>
                  <a:schemeClr val="accent1"/>
                </a:solidFill>
                <a:latin typeface="+mn-lt"/>
                <a:sym typeface="Symbol" pitchFamily="18" charset="2"/>
              </a:rPr>
              <a:t> </a:t>
            </a:r>
            <a:r>
              <a:rPr kumimoji="1" lang="en-US" b="0" i="1" dirty="0">
                <a:solidFill>
                  <a:schemeClr val="accent1"/>
                </a:solidFill>
                <a:latin typeface="+mn-lt"/>
                <a:sym typeface="Symbol" pitchFamily="18" charset="2"/>
              </a:rPr>
              <a:t>Y</a:t>
            </a:r>
          </a:p>
          <a:p>
            <a:pPr>
              <a:defRPr/>
            </a:pPr>
            <a:endParaRPr kumimoji="1" lang="en-US" sz="1000" b="0" i="1" dirty="0">
              <a:solidFill>
                <a:schemeClr val="accent1"/>
              </a:solidFill>
              <a:latin typeface="+mn-lt"/>
              <a:sym typeface="Symbol" pitchFamily="18" charset="2"/>
            </a:endParaRPr>
          </a:p>
          <a:p>
            <a:pPr>
              <a:defRPr/>
            </a:pPr>
            <a:r>
              <a:rPr kumimoji="1" lang="pt-BR" b="0" i="1" dirty="0">
                <a:solidFill>
                  <a:schemeClr val="accent2"/>
                </a:solidFill>
                <a:latin typeface="+mn-lt"/>
                <a:sym typeface="Symbol" pitchFamily="18" charset="2"/>
              </a:rPr>
              <a:t>OBS.: </a:t>
            </a:r>
            <a:r>
              <a:rPr kumimoji="1" lang="pt-BR" b="0" i="1" dirty="0">
                <a:solidFill>
                  <a:schemeClr val="accent1"/>
                </a:solidFill>
                <a:latin typeface="+mn-lt"/>
                <a:sym typeface="Symbol" pitchFamily="18" charset="2"/>
              </a:rPr>
              <a:t>No Oracle o operador diferença é </a:t>
            </a:r>
            <a:r>
              <a:rPr kumimoji="1" lang="pt-BR" i="1" dirty="0" err="1">
                <a:solidFill>
                  <a:schemeClr val="accent1"/>
                </a:solidFill>
                <a:latin typeface="+mn-lt"/>
                <a:sym typeface="Symbol" pitchFamily="18" charset="2"/>
              </a:rPr>
              <a:t>minus</a:t>
            </a:r>
            <a:endParaRPr kumimoji="1" lang="en-US" i="1" dirty="0">
              <a:solidFill>
                <a:schemeClr val="accent1"/>
              </a:solidFill>
              <a:latin typeface="+mn-lt"/>
              <a:sym typeface="Symbol" pitchFamily="18" charset="2"/>
            </a:endParaRPr>
          </a:p>
          <a:p>
            <a:pPr>
              <a:defRPr/>
            </a:pPr>
            <a:endParaRPr lang="en-US" b="0" dirty="0">
              <a:solidFill>
                <a:schemeClr val="accent1"/>
              </a:solidFill>
              <a:latin typeface="+mn-lt"/>
            </a:endParaRPr>
          </a:p>
        </p:txBody>
      </p:sp>
      <p:sp>
        <p:nvSpPr>
          <p:cNvPr id="4" name="CaixaDeTexto 3">
            <a:extLst>
              <a:ext uri="{FF2B5EF4-FFF2-40B4-BE49-F238E27FC236}">
                <a16:creationId xmlns:a16="http://schemas.microsoft.com/office/drawing/2014/main" id="{4A943478-29C1-4C96-A889-B7C3E52A4243}"/>
              </a:ext>
            </a:extLst>
          </p:cNvPr>
          <p:cNvSpPr txBox="1"/>
          <p:nvPr/>
        </p:nvSpPr>
        <p:spPr>
          <a:xfrm>
            <a:off x="571500" y="3000375"/>
            <a:ext cx="8072438" cy="2462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a:t>
            </a:r>
            <a:r>
              <a:rPr lang="pt-BR" sz="2200" b="0" dirty="0" err="1">
                <a:solidFill>
                  <a:schemeClr val="accent6">
                    <a:lumMod val="50000"/>
                  </a:schemeClr>
                </a:solidFill>
              </a:rPr>
              <a:t>mat</a:t>
            </a:r>
            <a:r>
              <a:rPr lang="pt-BR" sz="2200" b="0" dirty="0">
                <a:solidFill>
                  <a:schemeClr val="accent6">
                    <a:lumMod val="50000"/>
                  </a:schemeClr>
                </a:solidFill>
              </a:rPr>
              <a:t> </a:t>
            </a:r>
          </a:p>
          <a:p>
            <a:pPr marL="0" lvl="2">
              <a:defRPr/>
            </a:pPr>
            <a:r>
              <a:rPr lang="pt-BR" sz="2200" b="0" dirty="0">
                <a:solidFill>
                  <a:schemeClr val="accent6">
                    <a:lumMod val="50000"/>
                  </a:schemeClr>
                </a:solidFill>
              </a:rPr>
              <a:t>FROM empregado e</a:t>
            </a:r>
          </a:p>
          <a:p>
            <a:pPr marL="0" lvl="2">
              <a:defRPr/>
            </a:pPr>
            <a:r>
              <a:rPr lang="pt-BR" sz="2200" b="0" dirty="0">
                <a:solidFill>
                  <a:schemeClr val="accent6">
                    <a:lumMod val="50000"/>
                  </a:schemeClr>
                </a:solidFill>
              </a:rPr>
              <a:t>WHERE NOT EXISTS (</a:t>
            </a:r>
          </a:p>
          <a:p>
            <a:pPr marL="0" lvl="2">
              <a:defRPr/>
            </a:pPr>
            <a:r>
              <a:rPr lang="pt-BR" sz="2200" b="0" dirty="0">
                <a:solidFill>
                  <a:schemeClr val="accent6">
                    <a:lumMod val="50000"/>
                  </a:schemeClr>
                </a:solidFill>
              </a:rPr>
              <a:t>            ( SELECT </a:t>
            </a:r>
            <a:r>
              <a:rPr lang="pt-BR" sz="2200" b="0" dirty="0" err="1">
                <a:solidFill>
                  <a:schemeClr val="accent6">
                    <a:lumMod val="50000"/>
                  </a:schemeClr>
                </a:solidFill>
              </a:rPr>
              <a:t>codproj</a:t>
            </a:r>
            <a:r>
              <a:rPr lang="pt-BR" sz="2200" b="0" dirty="0">
                <a:solidFill>
                  <a:schemeClr val="accent6">
                    <a:lumMod val="50000"/>
                  </a:schemeClr>
                </a:solidFill>
              </a:rPr>
              <a:t> FROM </a:t>
            </a:r>
            <a:r>
              <a:rPr lang="pt-BR" sz="2200" b="0" dirty="0" err="1">
                <a:solidFill>
                  <a:schemeClr val="accent6">
                    <a:lumMod val="50000"/>
                  </a:schemeClr>
                </a:solidFill>
              </a:rPr>
              <a:t>alocacao</a:t>
            </a:r>
            <a:r>
              <a:rPr lang="pt-BR" sz="2200" b="0" dirty="0">
                <a:solidFill>
                  <a:schemeClr val="accent6">
                    <a:lumMod val="50000"/>
                  </a:schemeClr>
                </a:solidFill>
              </a:rPr>
              <a:t> WHERE </a:t>
            </a:r>
            <a:r>
              <a:rPr lang="pt-BR" sz="2200" b="0" dirty="0" err="1">
                <a:solidFill>
                  <a:schemeClr val="accent6">
                    <a:lumMod val="50000"/>
                  </a:schemeClr>
                </a:solidFill>
              </a:rPr>
              <a:t>mat</a:t>
            </a:r>
            <a:r>
              <a:rPr lang="pt-BR" sz="2200" b="0" dirty="0">
                <a:solidFill>
                  <a:schemeClr val="accent6">
                    <a:lumMod val="50000"/>
                  </a:schemeClr>
                </a:solidFill>
              </a:rPr>
              <a:t> = 800)</a:t>
            </a:r>
          </a:p>
          <a:p>
            <a:pPr marL="0" lvl="2">
              <a:defRPr/>
            </a:pPr>
            <a:r>
              <a:rPr lang="pt-BR" sz="2200" b="0" dirty="0">
                <a:solidFill>
                  <a:schemeClr val="accent6">
                    <a:lumMod val="50000"/>
                  </a:schemeClr>
                </a:solidFill>
              </a:rPr>
              <a:t>      EXCEPT</a:t>
            </a:r>
          </a:p>
          <a:p>
            <a:pPr marL="0" lvl="2">
              <a:defRPr/>
            </a:pPr>
            <a:r>
              <a:rPr lang="pt-BR" sz="2200" b="0" dirty="0">
                <a:solidFill>
                  <a:schemeClr val="accent6">
                    <a:lumMod val="50000"/>
                  </a:schemeClr>
                </a:solidFill>
              </a:rPr>
              <a:t>            ( SELECT </a:t>
            </a:r>
            <a:r>
              <a:rPr lang="pt-BR" sz="2200" b="0" dirty="0" err="1">
                <a:solidFill>
                  <a:schemeClr val="accent6">
                    <a:lumMod val="50000"/>
                  </a:schemeClr>
                </a:solidFill>
              </a:rPr>
              <a:t>codproj</a:t>
            </a:r>
            <a:r>
              <a:rPr lang="pt-BR" sz="2200" b="0" dirty="0">
                <a:solidFill>
                  <a:schemeClr val="accent6">
                    <a:lumMod val="50000"/>
                  </a:schemeClr>
                </a:solidFill>
              </a:rPr>
              <a:t> FROM </a:t>
            </a:r>
            <a:r>
              <a:rPr lang="pt-BR" sz="2200" b="0" dirty="0" err="1">
                <a:solidFill>
                  <a:schemeClr val="accent6">
                    <a:lumMod val="50000"/>
                  </a:schemeClr>
                </a:solidFill>
              </a:rPr>
              <a:t>alocacao</a:t>
            </a:r>
            <a:r>
              <a:rPr lang="pt-BR" sz="2200" b="0" dirty="0">
                <a:solidFill>
                  <a:schemeClr val="accent6">
                    <a:lumMod val="50000"/>
                  </a:schemeClr>
                </a:solidFill>
              </a:rPr>
              <a:t> a WHERE </a:t>
            </a:r>
            <a:r>
              <a:rPr lang="pt-BR" sz="2200" b="0" dirty="0" err="1">
                <a:solidFill>
                  <a:schemeClr val="accent6">
                    <a:lumMod val="50000"/>
                  </a:schemeClr>
                </a:solidFill>
              </a:rPr>
              <a:t>a.mat</a:t>
            </a:r>
            <a:r>
              <a:rPr lang="pt-BR" sz="2200" b="0" dirty="0">
                <a:solidFill>
                  <a:schemeClr val="accent6">
                    <a:lumMod val="50000"/>
                  </a:schemeClr>
                </a:solidFill>
              </a:rPr>
              <a:t> = </a:t>
            </a:r>
            <a:r>
              <a:rPr lang="pt-BR" sz="2200" b="0" dirty="0" err="1">
                <a:solidFill>
                  <a:schemeClr val="accent6">
                    <a:lumMod val="50000"/>
                  </a:schemeClr>
                </a:solidFill>
              </a:rPr>
              <a:t>e.mat</a:t>
            </a:r>
            <a:r>
              <a:rPr lang="pt-BR" sz="2200" b="0" dirty="0">
                <a:solidFill>
                  <a:schemeClr val="accent6">
                    <a:lumMod val="50000"/>
                  </a:schemeClr>
                </a:solidFill>
              </a:rPr>
              <a:t>)</a:t>
            </a:r>
          </a:p>
          <a:p>
            <a:pPr marL="0" lvl="2">
              <a:defRPr/>
            </a:pPr>
            <a:r>
              <a:rPr lang="pt-BR" sz="2200" b="0" dirty="0">
                <a:solidFill>
                  <a:schemeClr val="accent6">
                    <a:lumMod val="50000"/>
                  </a:schemeClr>
                </a:solidFill>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F714EE0-82A6-296C-5A6A-86D0A7C88328}"/>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3491" name="Rectangle 3">
            <a:extLst>
              <a:ext uri="{FF2B5EF4-FFF2-40B4-BE49-F238E27FC236}">
                <a16:creationId xmlns:a16="http://schemas.microsoft.com/office/drawing/2014/main" id="{21810DE4-8BD6-1049-925A-2660CEBDE4FA}"/>
              </a:ext>
            </a:extLst>
          </p:cNvPr>
          <p:cNvSpPr>
            <a:spLocks noGrp="1"/>
          </p:cNvSpPr>
          <p:nvPr>
            <p:ph idx="1"/>
          </p:nvPr>
        </p:nvSpPr>
        <p:spPr>
          <a:xfrm>
            <a:off x="785813" y="1571625"/>
            <a:ext cx="7391400" cy="2143125"/>
          </a:xfrm>
        </p:spPr>
        <p:txBody>
          <a:bodyPr/>
          <a:lstStyle/>
          <a:p>
            <a:pPr eaLnBrk="1" hangingPunct="1"/>
            <a:r>
              <a:rPr lang="pt-BR" altLang="pt-BR">
                <a:solidFill>
                  <a:schemeClr val="accent1"/>
                </a:solidFill>
              </a:rPr>
              <a:t>Podemos verificar valores nulos através de </a:t>
            </a:r>
            <a:r>
              <a:rPr lang="pt-BR" altLang="pt-BR">
                <a:solidFill>
                  <a:schemeClr val="accent2"/>
                </a:solidFill>
              </a:rPr>
              <a:t>IS NULL </a:t>
            </a:r>
            <a:r>
              <a:rPr lang="pt-BR" altLang="pt-BR">
                <a:solidFill>
                  <a:schemeClr val="accent1"/>
                </a:solidFill>
              </a:rPr>
              <a:t>e </a:t>
            </a:r>
            <a:r>
              <a:rPr lang="pt-BR" altLang="pt-BR">
                <a:solidFill>
                  <a:schemeClr val="accent2"/>
                </a:solidFill>
              </a:rPr>
              <a:t>IS NOT NULL</a:t>
            </a:r>
            <a:r>
              <a:rPr lang="pt-BR" altLang="pt-BR">
                <a:solidFill>
                  <a:schemeClr val="accent1"/>
                </a:solidFill>
              </a:rPr>
              <a:t>:</a:t>
            </a:r>
          </a:p>
          <a:p>
            <a:pPr eaLnBrk="1" hangingPunct="1"/>
            <a:endParaRPr lang="pt-BR" altLang="pt-BR" sz="1000"/>
          </a:p>
          <a:p>
            <a:pPr lvl="1" eaLnBrk="1" hangingPunct="1"/>
            <a:r>
              <a:rPr lang="pt-BR" altLang="pt-BR"/>
              <a:t>Q17. </a:t>
            </a:r>
            <a:r>
              <a:rPr lang="pt-BR" altLang="pt-BR">
                <a:solidFill>
                  <a:schemeClr val="accent1"/>
                </a:solidFill>
              </a:rPr>
              <a:t>Selecione os nomes de todos os empregados que não têm supervisores</a:t>
            </a:r>
            <a:r>
              <a:rPr lang="pt-BR" altLang="pt-BR"/>
              <a:t>							</a:t>
            </a:r>
            <a:endParaRPr lang="en-US" altLang="pt-BR"/>
          </a:p>
        </p:txBody>
      </p:sp>
      <p:sp>
        <p:nvSpPr>
          <p:cNvPr id="4" name="CaixaDeTexto 3">
            <a:extLst>
              <a:ext uri="{FF2B5EF4-FFF2-40B4-BE49-F238E27FC236}">
                <a16:creationId xmlns:a16="http://schemas.microsoft.com/office/drawing/2014/main" id="{DA5E7D1F-9E1D-488D-A0D8-69EB12B31B93}"/>
              </a:ext>
            </a:extLst>
          </p:cNvPr>
          <p:cNvSpPr txBox="1"/>
          <p:nvPr/>
        </p:nvSpPr>
        <p:spPr>
          <a:xfrm>
            <a:off x="2286000" y="4000500"/>
            <a:ext cx="4205288" cy="1292225"/>
          </a:xfrm>
          <a:prstGeom prst="rect">
            <a:avLst/>
          </a:prstGeom>
          <a:solidFill>
            <a:schemeClr val="accent6">
              <a:lumMod val="40000"/>
              <a:lumOff val="60000"/>
            </a:schemeClr>
          </a:solidFill>
        </p:spPr>
        <p:txBody>
          <a:bodyPr>
            <a:spAutoFit/>
          </a:bodyPr>
          <a:lstStyle/>
          <a:p>
            <a:pPr marL="0" lvl="2">
              <a:defRPr/>
            </a:pPr>
            <a:r>
              <a:rPr lang="en-US" sz="2600" b="0" dirty="0">
                <a:solidFill>
                  <a:schemeClr val="accent6">
                    <a:lumMod val="50000"/>
                  </a:schemeClr>
                </a:solidFill>
              </a:rPr>
              <a:t>SELECT </a:t>
            </a:r>
            <a:r>
              <a:rPr lang="en-US" sz="2600" b="0" dirty="0" err="1">
                <a:solidFill>
                  <a:schemeClr val="accent6">
                    <a:lumMod val="50000"/>
                  </a:schemeClr>
                </a:solidFill>
              </a:rPr>
              <a:t>nome</a:t>
            </a:r>
            <a:endParaRPr lang="en-US" sz="2600" b="0" dirty="0">
              <a:solidFill>
                <a:schemeClr val="accent6">
                  <a:lumMod val="50000"/>
                </a:schemeClr>
              </a:solidFill>
            </a:endParaRPr>
          </a:p>
          <a:p>
            <a:pPr marL="0" lvl="2">
              <a:defRPr/>
            </a:pPr>
            <a:r>
              <a:rPr lang="en-US" sz="2600" b="0" dirty="0">
                <a:solidFill>
                  <a:schemeClr val="accent6">
                    <a:lumMod val="50000"/>
                  </a:schemeClr>
                </a:solidFill>
              </a:rPr>
              <a:t>FROM </a:t>
            </a:r>
            <a:r>
              <a:rPr lang="en-US" sz="2600" b="0" dirty="0" err="1">
                <a:solidFill>
                  <a:schemeClr val="accent6">
                    <a:lumMod val="50000"/>
                  </a:schemeClr>
                </a:solidFill>
              </a:rPr>
              <a:t>empregado</a:t>
            </a:r>
            <a:endParaRPr lang="en-US" sz="2600" b="0" dirty="0">
              <a:solidFill>
                <a:schemeClr val="accent6">
                  <a:lumMod val="50000"/>
                </a:schemeClr>
              </a:solidFill>
            </a:endParaRPr>
          </a:p>
          <a:p>
            <a:pPr marL="0" lvl="2">
              <a:defRPr/>
            </a:pPr>
            <a:r>
              <a:rPr lang="en-US" sz="2600" b="0" dirty="0">
                <a:solidFill>
                  <a:schemeClr val="accent6">
                    <a:lumMod val="50000"/>
                  </a:schemeClr>
                </a:solidFill>
              </a:rPr>
              <a:t>WHERE supervisor IS NULL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F79C6F-D46B-1E37-84D7-BC8E92F14F18}"/>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4515" name="Rectangle 3">
            <a:extLst>
              <a:ext uri="{FF2B5EF4-FFF2-40B4-BE49-F238E27FC236}">
                <a16:creationId xmlns:a16="http://schemas.microsoft.com/office/drawing/2014/main" id="{8918912E-F623-64C0-AD98-68C6E6A02300}"/>
              </a:ext>
            </a:extLst>
          </p:cNvPr>
          <p:cNvSpPr>
            <a:spLocks noGrp="1"/>
          </p:cNvSpPr>
          <p:nvPr>
            <p:ph idx="1"/>
          </p:nvPr>
        </p:nvSpPr>
        <p:spPr>
          <a:xfrm>
            <a:off x="785813" y="1428750"/>
            <a:ext cx="7862887" cy="4648200"/>
          </a:xfrm>
        </p:spPr>
        <p:txBody>
          <a:bodyPr/>
          <a:lstStyle/>
          <a:p>
            <a:pPr eaLnBrk="1" hangingPunct="1"/>
            <a:r>
              <a:rPr lang="pt-BR" altLang="pt-BR" sz="2600" b="1">
                <a:solidFill>
                  <a:schemeClr val="accent1"/>
                </a:solidFill>
              </a:rPr>
              <a:t>Funções</a:t>
            </a:r>
          </a:p>
          <a:p>
            <a:pPr eaLnBrk="1" hangingPunct="1"/>
            <a:endParaRPr lang="pt-BR" altLang="pt-BR" sz="500" b="1">
              <a:solidFill>
                <a:schemeClr val="accent1"/>
              </a:solidFill>
            </a:endParaRPr>
          </a:p>
          <a:p>
            <a:pPr lvl="1" eaLnBrk="1" hangingPunct="1"/>
            <a:r>
              <a:rPr lang="pt-BR" altLang="pt-BR"/>
              <a:t>SQL fornece 5 funções embutidas:</a:t>
            </a:r>
          </a:p>
          <a:p>
            <a:pPr lvl="1" eaLnBrk="1" hangingPunct="1"/>
            <a:endParaRPr lang="pt-BR" altLang="pt-BR" sz="500"/>
          </a:p>
          <a:p>
            <a:pPr lvl="2" eaLnBrk="1" hangingPunct="1"/>
            <a:r>
              <a:rPr lang="pt-BR" altLang="pt-BR">
                <a:solidFill>
                  <a:schemeClr val="accent2"/>
                </a:solidFill>
              </a:rPr>
              <a:t>COUNT</a:t>
            </a:r>
            <a:r>
              <a:rPr lang="pt-BR" altLang="pt-BR"/>
              <a:t>: retorna o número de tuplas ou valores especificados numa query</a:t>
            </a:r>
          </a:p>
          <a:p>
            <a:pPr lvl="2" eaLnBrk="1" hangingPunct="1"/>
            <a:r>
              <a:rPr lang="pt-BR" altLang="pt-BR">
                <a:solidFill>
                  <a:schemeClr val="accent2"/>
                </a:solidFill>
              </a:rPr>
              <a:t>SUM</a:t>
            </a:r>
            <a:r>
              <a:rPr lang="pt-BR" altLang="pt-BR"/>
              <a:t>: retorna a soma os valores de uma coluna</a:t>
            </a:r>
          </a:p>
          <a:p>
            <a:pPr lvl="2" eaLnBrk="1" hangingPunct="1"/>
            <a:r>
              <a:rPr lang="pt-BR" altLang="pt-BR">
                <a:solidFill>
                  <a:schemeClr val="accent2"/>
                </a:solidFill>
              </a:rPr>
              <a:t>AVG</a:t>
            </a:r>
            <a:r>
              <a:rPr lang="pt-BR" altLang="pt-BR"/>
              <a:t>: retorna a média dos valores de uma coluna</a:t>
            </a:r>
          </a:p>
          <a:p>
            <a:pPr lvl="2" eaLnBrk="1" hangingPunct="1"/>
            <a:r>
              <a:rPr lang="pt-BR" altLang="pt-BR">
                <a:solidFill>
                  <a:schemeClr val="accent2"/>
                </a:solidFill>
              </a:rPr>
              <a:t>MAX</a:t>
            </a:r>
            <a:r>
              <a:rPr lang="pt-BR" altLang="pt-BR"/>
              <a:t>: retorna o maior valor de uma coluna</a:t>
            </a:r>
          </a:p>
          <a:p>
            <a:pPr lvl="2" eaLnBrk="1" hangingPunct="1"/>
            <a:r>
              <a:rPr lang="pt-BR" altLang="pt-BR">
                <a:solidFill>
                  <a:schemeClr val="accent2"/>
                </a:solidFill>
              </a:rPr>
              <a:t>MIN</a:t>
            </a:r>
            <a:r>
              <a:rPr lang="pt-BR" altLang="pt-BR"/>
              <a:t>: identifica o menor valor de uma coluna</a:t>
            </a:r>
          </a:p>
          <a:p>
            <a:pPr eaLnBrk="1" hangingPunct="1"/>
            <a:endParaRPr lang="pt-BR" altLang="pt-BR" sz="2200">
              <a:solidFill>
                <a:schemeClr val="accent1"/>
              </a:solidFill>
            </a:endParaRPr>
          </a:p>
          <a:p>
            <a:pPr eaLnBrk="1" hangingPunct="1"/>
            <a:r>
              <a:rPr lang="pt-BR" altLang="pt-BR" sz="2200">
                <a:solidFill>
                  <a:schemeClr val="accent2"/>
                </a:solidFill>
              </a:rPr>
              <a:t>OBS.:</a:t>
            </a:r>
            <a:r>
              <a:rPr lang="pt-BR" altLang="pt-BR" sz="2200">
                <a:solidFill>
                  <a:schemeClr val="accent1"/>
                </a:solidFill>
              </a:rPr>
              <a:t>Estas funções só podem ser usadas numa cláusula SELECT ou numa cláusula HAVING (a ser vista depois)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66BA0DD-067F-78C0-FFD8-533F9932527A}"/>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216067" name="Rectangle 3">
            <a:extLst>
              <a:ext uri="{FF2B5EF4-FFF2-40B4-BE49-F238E27FC236}">
                <a16:creationId xmlns:a16="http://schemas.microsoft.com/office/drawing/2014/main" id="{382497E1-7172-4388-A9A5-748DD12D71E6}"/>
              </a:ext>
            </a:extLst>
          </p:cNvPr>
          <p:cNvSpPr>
            <a:spLocks noGrp="1" noChangeArrowheads="1"/>
          </p:cNvSpPr>
          <p:nvPr>
            <p:ph idx="1"/>
          </p:nvPr>
        </p:nvSpPr>
        <p:spPr>
          <a:xfrm>
            <a:off x="428625" y="1785938"/>
            <a:ext cx="8229600" cy="4324350"/>
          </a:xfrm>
        </p:spPr>
        <p:txBody>
          <a:bodyPr>
            <a:normAutofit lnSpcReduction="10000"/>
          </a:bodyPr>
          <a:lstStyle/>
          <a:p>
            <a:pPr marL="658368" lvl="1" indent="-246888" algn="just" eaLnBrk="1" fontAlgn="auto" hangingPunct="1">
              <a:spcAft>
                <a:spcPts val="0"/>
              </a:spcAft>
              <a:buFont typeface="Georgia"/>
              <a:buChar char="▫"/>
              <a:defRPr/>
            </a:pPr>
            <a:r>
              <a:rPr lang="pt-BR" u="sng" dirty="0"/>
              <a:t>Linguagem de Manipulação de Dados Embutida</a:t>
            </a:r>
            <a:r>
              <a:rPr lang="pt-BR" dirty="0"/>
              <a:t>: designada para acessar o BD dentro de linguagens de programação de uso geral como </a:t>
            </a:r>
            <a:r>
              <a:rPr lang="pt-BR" dirty="0" err="1"/>
              <a:t>Cobol</a:t>
            </a:r>
            <a:r>
              <a:rPr lang="pt-BR" dirty="0"/>
              <a:t>, C, Pascal, CSP,, Delphi, Fortran, SQL-J entre outros.</a:t>
            </a:r>
          </a:p>
          <a:p>
            <a:pPr marL="658368" lvl="1" indent="-246888" algn="just" eaLnBrk="1" fontAlgn="auto" hangingPunct="1">
              <a:spcAft>
                <a:spcPts val="0"/>
              </a:spcAft>
              <a:buFont typeface="Georgia"/>
              <a:buChar char="▫"/>
              <a:defRPr/>
            </a:pPr>
            <a:endParaRPr lang="pt-BR" dirty="0"/>
          </a:p>
          <a:p>
            <a:pPr marL="658368" lvl="1" indent="-246888" algn="just" eaLnBrk="1" fontAlgn="auto" hangingPunct="1">
              <a:spcAft>
                <a:spcPts val="0"/>
              </a:spcAft>
              <a:buFont typeface="Georgia"/>
              <a:buChar char="▫"/>
              <a:defRPr/>
            </a:pPr>
            <a:r>
              <a:rPr lang="pt-BR" u="sng" dirty="0"/>
              <a:t>Definição de Visões</a:t>
            </a:r>
            <a:r>
              <a:rPr lang="pt-BR" dirty="0"/>
              <a:t>: a SQL DDL inclui comandos para definição de visões.</a:t>
            </a:r>
          </a:p>
          <a:p>
            <a:pPr marL="658368" lvl="1" indent="-246888" algn="just" eaLnBrk="1" fontAlgn="auto" hangingPunct="1">
              <a:spcAft>
                <a:spcPts val="0"/>
              </a:spcAft>
              <a:buFont typeface="Georgia"/>
              <a:buChar char="▫"/>
              <a:defRPr/>
            </a:pPr>
            <a:endParaRPr lang="pt-BR" dirty="0"/>
          </a:p>
          <a:p>
            <a:pPr marL="658368" lvl="1" indent="-246888" algn="just" eaLnBrk="1" fontAlgn="auto" hangingPunct="1">
              <a:spcAft>
                <a:spcPts val="0"/>
              </a:spcAft>
              <a:buFont typeface="Georgia"/>
              <a:buChar char="▫"/>
              <a:defRPr/>
            </a:pPr>
            <a:r>
              <a:rPr lang="pt-BR" u="sng" dirty="0"/>
              <a:t>Autorização</a:t>
            </a:r>
            <a:r>
              <a:rPr lang="pt-BR" dirty="0"/>
              <a:t>: a SQL DDL inclui comandos para especificação de direitos de acesso às relações/visões.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863F3A2-196D-F56A-19C9-99F0F03A2124}"/>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5539" name="Rectangle 3">
            <a:extLst>
              <a:ext uri="{FF2B5EF4-FFF2-40B4-BE49-F238E27FC236}">
                <a16:creationId xmlns:a16="http://schemas.microsoft.com/office/drawing/2014/main" id="{2E0E8B3A-F45A-4F8C-F67F-A6C5BDEEBD4A}"/>
              </a:ext>
            </a:extLst>
          </p:cNvPr>
          <p:cNvSpPr>
            <a:spLocks noGrp="1"/>
          </p:cNvSpPr>
          <p:nvPr>
            <p:ph idx="1"/>
          </p:nvPr>
        </p:nvSpPr>
        <p:spPr>
          <a:xfrm>
            <a:off x="428625" y="1500188"/>
            <a:ext cx="8501063" cy="3786187"/>
          </a:xfrm>
        </p:spPr>
        <p:txBody>
          <a:bodyPr/>
          <a:lstStyle/>
          <a:p>
            <a:pPr eaLnBrk="1" hangingPunct="1"/>
            <a:r>
              <a:rPr lang="pt-BR" altLang="pt-BR" sz="2600">
                <a:solidFill>
                  <a:schemeClr val="accent2"/>
                </a:solidFill>
              </a:rPr>
              <a:t>Q18.</a:t>
            </a:r>
            <a:r>
              <a:rPr lang="pt-BR" altLang="pt-BR" sz="2600"/>
              <a:t> </a:t>
            </a:r>
            <a:r>
              <a:rPr lang="pt-BR" altLang="pt-BR" sz="2600">
                <a:solidFill>
                  <a:schemeClr val="accent1"/>
                </a:solidFill>
              </a:rPr>
              <a:t>Encontre o total de salários, o maior salário, o menor salário e a média salarial da relação empregados</a:t>
            </a:r>
            <a:r>
              <a:rPr lang="pt-BR" altLang="pt-BR"/>
              <a:t>			</a:t>
            </a:r>
          </a:p>
          <a:p>
            <a:pPr eaLnBrk="1" hangingPunct="1"/>
            <a:endParaRPr lang="pt-BR" altLang="pt-BR"/>
          </a:p>
          <a:p>
            <a:pPr eaLnBrk="1" hangingPunct="1"/>
            <a:endParaRPr lang="pt-BR" altLang="pt-BR"/>
          </a:p>
          <a:p>
            <a:pPr eaLnBrk="1" hangingPunct="1"/>
            <a:endParaRPr lang="pt-BR" altLang="pt-BR"/>
          </a:p>
          <a:p>
            <a:pPr eaLnBrk="1" hangingPunct="1"/>
            <a:r>
              <a:rPr lang="pt-BR" altLang="pt-BR">
                <a:solidFill>
                  <a:schemeClr val="accent2"/>
                </a:solidFill>
              </a:rPr>
              <a:t>Q19.</a:t>
            </a:r>
            <a:r>
              <a:rPr lang="pt-BR" altLang="pt-BR"/>
              <a:t> </a:t>
            </a:r>
            <a:r>
              <a:rPr lang="pt-BR" altLang="pt-BR">
                <a:solidFill>
                  <a:schemeClr val="accent1"/>
                </a:solidFill>
              </a:rPr>
              <a:t>Encontre o maior e menor salário do departamento de Produção</a:t>
            </a:r>
            <a:endParaRPr lang="pt-BR" altLang="pt-BR"/>
          </a:p>
        </p:txBody>
      </p:sp>
      <p:sp>
        <p:nvSpPr>
          <p:cNvPr id="4" name="CaixaDeTexto 3">
            <a:extLst>
              <a:ext uri="{FF2B5EF4-FFF2-40B4-BE49-F238E27FC236}">
                <a16:creationId xmlns:a16="http://schemas.microsoft.com/office/drawing/2014/main" id="{5382E3D9-F79F-4B1A-92F5-EEAD60F36C9F}"/>
              </a:ext>
            </a:extLst>
          </p:cNvPr>
          <p:cNvSpPr txBox="1"/>
          <p:nvPr/>
        </p:nvSpPr>
        <p:spPr>
          <a:xfrm>
            <a:off x="1785938" y="2892425"/>
            <a:ext cx="5643562" cy="1108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SUM(</a:t>
            </a:r>
            <a:r>
              <a:rPr lang="pt-BR" sz="2200" b="0" dirty="0" err="1">
                <a:solidFill>
                  <a:schemeClr val="accent6">
                    <a:lumMod val="50000"/>
                  </a:schemeClr>
                </a:solidFill>
              </a:rPr>
              <a:t>salario</a:t>
            </a:r>
            <a:r>
              <a:rPr lang="pt-BR" sz="2200" b="0" dirty="0">
                <a:solidFill>
                  <a:schemeClr val="accent6">
                    <a:lumMod val="50000"/>
                  </a:schemeClr>
                </a:solidFill>
              </a:rPr>
              <a:t>), MAX(</a:t>
            </a:r>
            <a:r>
              <a:rPr lang="pt-BR" sz="2200" b="0" dirty="0" err="1">
                <a:solidFill>
                  <a:schemeClr val="accent6">
                    <a:lumMod val="50000"/>
                  </a:schemeClr>
                </a:solidFill>
              </a:rPr>
              <a:t>salario</a:t>
            </a:r>
            <a:r>
              <a:rPr lang="pt-BR" sz="2200" b="0" dirty="0">
                <a:solidFill>
                  <a:schemeClr val="accent6">
                    <a:lumMod val="50000"/>
                  </a:schemeClr>
                </a:solidFill>
              </a:rPr>
              <a:t>), 	  	   MIN(</a:t>
            </a:r>
            <a:r>
              <a:rPr lang="pt-BR" sz="2200" b="0" dirty="0" err="1">
                <a:solidFill>
                  <a:schemeClr val="accent6">
                    <a:lumMod val="50000"/>
                  </a:schemeClr>
                </a:solidFill>
              </a:rPr>
              <a:t>salario</a:t>
            </a:r>
            <a:r>
              <a:rPr lang="pt-BR" sz="2200" b="0" dirty="0">
                <a:solidFill>
                  <a:schemeClr val="accent6">
                    <a:lumMod val="50000"/>
                  </a:schemeClr>
                </a:solidFill>
              </a:rPr>
              <a:t>), AVG(</a:t>
            </a:r>
            <a:r>
              <a:rPr lang="pt-BR" sz="2200" b="0" dirty="0" err="1">
                <a:solidFill>
                  <a:schemeClr val="accent6">
                    <a:lumMod val="50000"/>
                  </a:schemeClr>
                </a:solidFill>
              </a:rPr>
              <a:t>salario</a:t>
            </a:r>
            <a:r>
              <a:rPr lang="pt-BR" sz="2200" b="0" dirty="0">
                <a:solidFill>
                  <a:schemeClr val="accent6">
                    <a:lumMod val="50000"/>
                  </a:schemeClr>
                </a:solidFill>
              </a:rPr>
              <a:t>)</a:t>
            </a:r>
          </a:p>
          <a:p>
            <a:pPr marL="0" lvl="2">
              <a:defRPr/>
            </a:pPr>
            <a:r>
              <a:rPr lang="pt-BR" sz="2200" b="0" dirty="0">
                <a:solidFill>
                  <a:schemeClr val="accent6">
                    <a:lumMod val="50000"/>
                  </a:schemeClr>
                </a:solidFill>
              </a:rPr>
              <a:t>FROM Empregado</a:t>
            </a:r>
            <a:endParaRPr lang="en-US" sz="2200" b="0" dirty="0">
              <a:solidFill>
                <a:schemeClr val="accent6">
                  <a:lumMod val="50000"/>
                </a:schemeClr>
              </a:solidFill>
            </a:endParaRPr>
          </a:p>
        </p:txBody>
      </p:sp>
      <p:sp>
        <p:nvSpPr>
          <p:cNvPr id="5" name="CaixaDeTexto 4">
            <a:extLst>
              <a:ext uri="{FF2B5EF4-FFF2-40B4-BE49-F238E27FC236}">
                <a16:creationId xmlns:a16="http://schemas.microsoft.com/office/drawing/2014/main" id="{C70DC470-FFE8-4FBD-A40C-55726062F9A1}"/>
              </a:ext>
            </a:extLst>
          </p:cNvPr>
          <p:cNvSpPr txBox="1"/>
          <p:nvPr/>
        </p:nvSpPr>
        <p:spPr>
          <a:xfrm>
            <a:off x="1785938" y="5143500"/>
            <a:ext cx="5643562" cy="1446213"/>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MAX(</a:t>
            </a:r>
            <a:r>
              <a:rPr lang="pt-BR" sz="2200" b="0" dirty="0" err="1">
                <a:solidFill>
                  <a:schemeClr val="accent6">
                    <a:lumMod val="50000"/>
                  </a:schemeClr>
                </a:solidFill>
              </a:rPr>
              <a:t>salario</a:t>
            </a:r>
            <a:r>
              <a:rPr lang="pt-BR" sz="2200" b="0" dirty="0">
                <a:solidFill>
                  <a:schemeClr val="accent6">
                    <a:lumMod val="50000"/>
                  </a:schemeClr>
                </a:solidFill>
              </a:rPr>
              <a:t>), MIN(</a:t>
            </a:r>
            <a:r>
              <a:rPr lang="pt-BR" sz="2200" b="0" dirty="0" err="1">
                <a:solidFill>
                  <a:schemeClr val="accent6">
                    <a:lumMod val="50000"/>
                  </a:schemeClr>
                </a:solidFill>
              </a:rPr>
              <a:t>salario</a:t>
            </a:r>
            <a:r>
              <a:rPr lang="pt-BR" sz="2200" b="0" dirty="0">
                <a:solidFill>
                  <a:schemeClr val="accent6">
                    <a:lumMod val="50000"/>
                  </a:schemeClr>
                </a:solidFill>
              </a:rPr>
              <a:t>)</a:t>
            </a:r>
          </a:p>
          <a:p>
            <a:pPr marL="0" lvl="2">
              <a:defRPr/>
            </a:pPr>
            <a:r>
              <a:rPr lang="pt-BR" sz="2200" b="0" dirty="0">
                <a:solidFill>
                  <a:schemeClr val="accent6">
                    <a:lumMod val="50000"/>
                  </a:schemeClr>
                </a:solidFill>
              </a:rPr>
              <a:t>FROM Empregado e, Departamento d</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e.</a:t>
            </a:r>
            <a:r>
              <a:rPr lang="pt-BR" sz="2200" b="0" dirty="0">
                <a:solidFill>
                  <a:schemeClr val="accent6">
                    <a:lumMod val="50000"/>
                  </a:schemeClr>
                </a:solidFill>
              </a:rPr>
              <a:t>depto = </a:t>
            </a:r>
            <a:r>
              <a:rPr lang="pt-BR" sz="2200" b="0" dirty="0" err="1">
                <a:solidFill>
                  <a:schemeClr val="accent6">
                    <a:lumMod val="50000"/>
                  </a:schemeClr>
                </a:solidFill>
              </a:rPr>
              <a:t>d.coddep</a:t>
            </a:r>
            <a:r>
              <a:rPr lang="pt-BR" sz="2200" b="0" dirty="0">
                <a:solidFill>
                  <a:schemeClr val="accent6">
                    <a:lumMod val="50000"/>
                  </a:schemeClr>
                </a:solidFill>
              </a:rPr>
              <a:t> </a:t>
            </a:r>
            <a:r>
              <a:rPr lang="pt-BR" sz="2200" b="0" dirty="0" err="1">
                <a:solidFill>
                  <a:schemeClr val="accent6">
                    <a:lumMod val="50000"/>
                  </a:schemeClr>
                </a:solidFill>
              </a:rPr>
              <a:t>and</a:t>
            </a:r>
            <a:endParaRPr lang="pt-BR" sz="2200" b="0" dirty="0">
              <a:solidFill>
                <a:schemeClr val="accent6">
                  <a:lumMod val="50000"/>
                </a:schemeClr>
              </a:solidFill>
            </a:endParaRPr>
          </a:p>
          <a:p>
            <a:pPr marL="0" lvl="2">
              <a:defRPr/>
            </a:pPr>
            <a:r>
              <a:rPr lang="pt-BR" sz="2200" b="0" dirty="0">
                <a:solidFill>
                  <a:schemeClr val="accent6">
                    <a:lumMod val="50000"/>
                  </a:schemeClr>
                </a:solidFill>
              </a:rPr>
              <a:t>	  </a:t>
            </a:r>
            <a:r>
              <a:rPr lang="pt-BR" sz="2200" b="0" dirty="0" err="1">
                <a:solidFill>
                  <a:schemeClr val="accent6">
                    <a:lumMod val="50000"/>
                  </a:schemeClr>
                </a:solidFill>
              </a:rPr>
              <a:t>d.</a:t>
            </a:r>
            <a:r>
              <a:rPr lang="pt-BR" sz="2200" b="0" dirty="0">
                <a:solidFill>
                  <a:schemeClr val="accent6">
                    <a:lumMod val="50000"/>
                  </a:schemeClr>
                </a:solidFill>
              </a:rPr>
              <a:t>nome = ‘Produção’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939831B-B0B8-0539-5C7F-490927DB3A78}"/>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6563" name="Rectangle 3">
            <a:extLst>
              <a:ext uri="{FF2B5EF4-FFF2-40B4-BE49-F238E27FC236}">
                <a16:creationId xmlns:a16="http://schemas.microsoft.com/office/drawing/2014/main" id="{B3B345C0-3CCC-A906-46A3-3458A0DF18CC}"/>
              </a:ext>
            </a:extLst>
          </p:cNvPr>
          <p:cNvSpPr>
            <a:spLocks noGrp="1"/>
          </p:cNvSpPr>
          <p:nvPr>
            <p:ph idx="1"/>
          </p:nvPr>
        </p:nvSpPr>
        <p:spPr>
          <a:xfrm>
            <a:off x="571500" y="1428750"/>
            <a:ext cx="8072438" cy="4648200"/>
          </a:xfrm>
        </p:spPr>
        <p:txBody>
          <a:bodyPr/>
          <a:lstStyle/>
          <a:p>
            <a:pPr eaLnBrk="1" hangingPunct="1"/>
            <a:r>
              <a:rPr lang="pt-BR" altLang="pt-BR" sz="2400">
                <a:solidFill>
                  <a:schemeClr val="accent2"/>
                </a:solidFill>
              </a:rPr>
              <a:t>Q.20</a:t>
            </a:r>
            <a:r>
              <a:rPr lang="pt-BR" altLang="pt-BR" sz="2400"/>
              <a:t> </a:t>
            </a:r>
            <a:r>
              <a:rPr lang="pt-BR" altLang="pt-BR" sz="2400">
                <a:solidFill>
                  <a:schemeClr val="accent1"/>
                </a:solidFill>
              </a:rPr>
              <a:t>Obtenha o número de empregados da empresa</a:t>
            </a:r>
            <a:r>
              <a:rPr lang="pt-BR" altLang="pt-BR" sz="2200"/>
              <a:t>							</a:t>
            </a:r>
          </a:p>
          <a:p>
            <a:pPr eaLnBrk="1" hangingPunct="1"/>
            <a:endParaRPr lang="pt-BR" altLang="pt-BR" sz="2200"/>
          </a:p>
          <a:p>
            <a:pPr eaLnBrk="1" hangingPunct="1"/>
            <a:endParaRPr lang="pt-BR" altLang="pt-BR" sz="2400"/>
          </a:p>
          <a:p>
            <a:pPr eaLnBrk="1" hangingPunct="1"/>
            <a:r>
              <a:rPr lang="pt-BR" altLang="pt-BR" sz="2400">
                <a:solidFill>
                  <a:schemeClr val="accent2"/>
                </a:solidFill>
              </a:rPr>
              <a:t>Q.21</a:t>
            </a:r>
            <a:r>
              <a:rPr lang="pt-BR" altLang="pt-BR" sz="2400"/>
              <a:t> </a:t>
            </a:r>
            <a:r>
              <a:rPr lang="pt-BR" altLang="pt-BR" sz="2400">
                <a:solidFill>
                  <a:schemeClr val="accent1"/>
                </a:solidFill>
              </a:rPr>
              <a:t>Obter o número de salários distintos do departamento de Contabilidade</a:t>
            </a:r>
            <a:r>
              <a:rPr lang="pt-BR" altLang="pt-BR" sz="2400"/>
              <a:t>	</a:t>
            </a:r>
            <a:r>
              <a:rPr lang="pt-BR" altLang="pt-BR" sz="2200"/>
              <a:t>			</a:t>
            </a:r>
          </a:p>
          <a:p>
            <a:pPr eaLnBrk="1" hangingPunct="1"/>
            <a:endParaRPr lang="pt-BR" altLang="pt-BR" sz="2200"/>
          </a:p>
          <a:p>
            <a:pPr eaLnBrk="1" hangingPunct="1"/>
            <a:endParaRPr lang="pt-BR" altLang="pt-BR" sz="2200"/>
          </a:p>
          <a:p>
            <a:pPr eaLnBrk="1" hangingPunct="1"/>
            <a:endParaRPr lang="pt-BR" altLang="pt-BR" sz="2200"/>
          </a:p>
          <a:p>
            <a:pPr eaLnBrk="1" hangingPunct="1"/>
            <a:r>
              <a:rPr lang="pt-BR" altLang="pt-BR" sz="2200">
                <a:solidFill>
                  <a:schemeClr val="accent1"/>
                </a:solidFill>
              </a:rPr>
              <a:t>O que aconteceria se escrevêssemos </a:t>
            </a:r>
            <a:r>
              <a:rPr lang="pt-BR" altLang="pt-BR" sz="2200">
                <a:solidFill>
                  <a:schemeClr val="accent2"/>
                </a:solidFill>
              </a:rPr>
              <a:t>COUNT(salario)</a:t>
            </a:r>
            <a:r>
              <a:rPr lang="pt-BR" altLang="pt-BR" sz="2200">
                <a:solidFill>
                  <a:schemeClr val="accent1"/>
                </a:solidFill>
              </a:rPr>
              <a:t> ao invés de </a:t>
            </a:r>
            <a:r>
              <a:rPr lang="pt-BR" altLang="pt-BR" sz="2200">
                <a:solidFill>
                  <a:schemeClr val="accent2"/>
                </a:solidFill>
              </a:rPr>
              <a:t>COUNT(DISTINCT salario))</a:t>
            </a:r>
            <a:r>
              <a:rPr lang="pt-BR" altLang="pt-BR" sz="2200">
                <a:solidFill>
                  <a:schemeClr val="accent1"/>
                </a:solidFill>
              </a:rPr>
              <a:t>?</a:t>
            </a:r>
          </a:p>
        </p:txBody>
      </p:sp>
      <p:sp>
        <p:nvSpPr>
          <p:cNvPr id="4" name="CaixaDeTexto 3">
            <a:extLst>
              <a:ext uri="{FF2B5EF4-FFF2-40B4-BE49-F238E27FC236}">
                <a16:creationId xmlns:a16="http://schemas.microsoft.com/office/drawing/2014/main" id="{C9C15587-EB60-42C1-8CB8-BB5320C59E91}"/>
              </a:ext>
            </a:extLst>
          </p:cNvPr>
          <p:cNvSpPr txBox="1"/>
          <p:nvPr/>
        </p:nvSpPr>
        <p:spPr>
          <a:xfrm>
            <a:off x="3071813" y="2000250"/>
            <a:ext cx="2714625" cy="769938"/>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COUNT(*)</a:t>
            </a:r>
          </a:p>
          <a:p>
            <a:pPr marL="0" lvl="2">
              <a:defRPr/>
            </a:pPr>
            <a:r>
              <a:rPr lang="pt-BR" sz="2200" b="0" dirty="0">
                <a:solidFill>
                  <a:schemeClr val="accent6">
                    <a:lumMod val="50000"/>
                  </a:schemeClr>
                </a:solidFill>
              </a:rPr>
              <a:t>FROM Empregado</a:t>
            </a:r>
            <a:endParaRPr lang="en-US" sz="2200" b="0" dirty="0">
              <a:solidFill>
                <a:schemeClr val="accent6">
                  <a:lumMod val="50000"/>
                </a:schemeClr>
              </a:solidFill>
            </a:endParaRPr>
          </a:p>
        </p:txBody>
      </p:sp>
      <p:sp>
        <p:nvSpPr>
          <p:cNvPr id="5" name="CaixaDeTexto 4">
            <a:extLst>
              <a:ext uri="{FF2B5EF4-FFF2-40B4-BE49-F238E27FC236}">
                <a16:creationId xmlns:a16="http://schemas.microsoft.com/office/drawing/2014/main" id="{8463397A-1B92-465D-B423-D0C4E7005D06}"/>
              </a:ext>
            </a:extLst>
          </p:cNvPr>
          <p:cNvSpPr txBox="1"/>
          <p:nvPr/>
        </p:nvSpPr>
        <p:spPr>
          <a:xfrm>
            <a:off x="857250" y="3857625"/>
            <a:ext cx="7286625" cy="1108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COUNT(DISTINCT </a:t>
            </a:r>
            <a:r>
              <a:rPr lang="pt-BR" sz="2200" b="0" dirty="0" err="1">
                <a:solidFill>
                  <a:schemeClr val="accent6">
                    <a:lumMod val="50000"/>
                  </a:schemeClr>
                </a:solidFill>
              </a:rPr>
              <a:t>salario</a:t>
            </a:r>
            <a:r>
              <a:rPr lang="pt-BR" sz="2200" b="0" dirty="0">
                <a:solidFill>
                  <a:schemeClr val="accent6">
                    <a:lumMod val="50000"/>
                  </a:schemeClr>
                </a:solidFill>
              </a:rPr>
              <a:t>)</a:t>
            </a:r>
          </a:p>
          <a:p>
            <a:pPr marL="0" lvl="2">
              <a:defRPr/>
            </a:pPr>
            <a:r>
              <a:rPr lang="pt-BR" sz="2200" b="0" dirty="0">
                <a:solidFill>
                  <a:schemeClr val="accent6">
                    <a:lumMod val="50000"/>
                  </a:schemeClr>
                </a:solidFill>
              </a:rPr>
              <a:t>FROM empregado e, departamento d</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e.</a:t>
            </a:r>
            <a:r>
              <a:rPr lang="pt-BR" sz="2200" b="0" dirty="0">
                <a:solidFill>
                  <a:schemeClr val="accent6">
                    <a:lumMod val="50000"/>
                  </a:schemeClr>
                </a:solidFill>
              </a:rPr>
              <a:t>depto = </a:t>
            </a:r>
            <a:r>
              <a:rPr lang="pt-BR" sz="2200" b="0" dirty="0" err="1">
                <a:solidFill>
                  <a:schemeClr val="accent6">
                    <a:lumMod val="50000"/>
                  </a:schemeClr>
                </a:solidFill>
              </a:rPr>
              <a:t>d.coddep</a:t>
            </a:r>
            <a:r>
              <a:rPr lang="pt-BR" sz="2200" b="0" dirty="0">
                <a:solidFill>
                  <a:schemeClr val="accent6">
                    <a:lumMod val="50000"/>
                  </a:schemeClr>
                </a:solidFill>
              </a:rPr>
              <a:t> </a:t>
            </a:r>
            <a:r>
              <a:rPr lang="pt-BR" sz="2200" b="0" dirty="0" err="1">
                <a:solidFill>
                  <a:schemeClr val="accent6">
                    <a:lumMod val="50000"/>
                  </a:schemeClr>
                </a:solidFill>
              </a:rPr>
              <a:t>and</a:t>
            </a:r>
            <a:r>
              <a:rPr lang="pt-BR" sz="2200" b="0" dirty="0">
                <a:solidFill>
                  <a:schemeClr val="accent6">
                    <a:lumMod val="50000"/>
                  </a:schemeClr>
                </a:solidFill>
              </a:rPr>
              <a:t> </a:t>
            </a:r>
            <a:r>
              <a:rPr lang="pt-BR" sz="2200" b="0" dirty="0" err="1">
                <a:solidFill>
                  <a:schemeClr val="accent6">
                    <a:lumMod val="50000"/>
                  </a:schemeClr>
                </a:solidFill>
              </a:rPr>
              <a:t>d.</a:t>
            </a:r>
            <a:r>
              <a:rPr lang="pt-BR" sz="2200" b="0" dirty="0">
                <a:solidFill>
                  <a:schemeClr val="accent6">
                    <a:lumMod val="50000"/>
                  </a:schemeClr>
                </a:solidFill>
              </a:rPr>
              <a:t>nome = ‘Contabilidade’)</a:t>
            </a:r>
            <a:endParaRPr lang="en-US" sz="2200" b="0" dirty="0">
              <a:solidFill>
                <a:schemeClr val="accent6">
                  <a:lumMod val="50000"/>
                </a:schemeClr>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A4397C8-08B2-24B2-8A11-CAFC155884D7}"/>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7587" name="Rectangle 3">
            <a:extLst>
              <a:ext uri="{FF2B5EF4-FFF2-40B4-BE49-F238E27FC236}">
                <a16:creationId xmlns:a16="http://schemas.microsoft.com/office/drawing/2014/main" id="{2609D553-8410-2CA2-F452-0BB03176B882}"/>
              </a:ext>
            </a:extLst>
          </p:cNvPr>
          <p:cNvSpPr>
            <a:spLocks noGrp="1"/>
          </p:cNvSpPr>
          <p:nvPr>
            <p:ph idx="1"/>
          </p:nvPr>
        </p:nvSpPr>
        <p:spPr>
          <a:xfrm>
            <a:off x="357188" y="1643063"/>
            <a:ext cx="8286750" cy="4648200"/>
          </a:xfrm>
        </p:spPr>
        <p:txBody>
          <a:bodyPr/>
          <a:lstStyle/>
          <a:p>
            <a:pPr eaLnBrk="1" hangingPunct="1"/>
            <a:r>
              <a:rPr lang="pt-BR" altLang="pt-BR">
                <a:solidFill>
                  <a:schemeClr val="accent2"/>
                </a:solidFill>
              </a:rPr>
              <a:t>Q.22</a:t>
            </a:r>
            <a:r>
              <a:rPr lang="pt-BR" altLang="pt-BR"/>
              <a:t> </a:t>
            </a:r>
            <a:r>
              <a:rPr lang="pt-BR" altLang="pt-BR">
                <a:solidFill>
                  <a:schemeClr val="accent1"/>
                </a:solidFill>
              </a:rPr>
              <a:t>Obter o nome dos empregados que tenham 2 ou mais dependentes</a:t>
            </a:r>
            <a:r>
              <a:rPr lang="pt-BR" altLang="pt-BR"/>
              <a:t>								</a:t>
            </a:r>
          </a:p>
        </p:txBody>
      </p:sp>
      <p:sp>
        <p:nvSpPr>
          <p:cNvPr id="4" name="CaixaDeTexto 3">
            <a:extLst>
              <a:ext uri="{FF2B5EF4-FFF2-40B4-BE49-F238E27FC236}">
                <a16:creationId xmlns:a16="http://schemas.microsoft.com/office/drawing/2014/main" id="{C2C07893-13DF-4E4C-A155-86AED78DB4E7}"/>
              </a:ext>
            </a:extLst>
          </p:cNvPr>
          <p:cNvSpPr txBox="1"/>
          <p:nvPr/>
        </p:nvSpPr>
        <p:spPr>
          <a:xfrm>
            <a:off x="1357313" y="3071813"/>
            <a:ext cx="6643687" cy="1938337"/>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r>
              <a:rPr lang="en-US" b="0" dirty="0" err="1">
                <a:solidFill>
                  <a:schemeClr val="accent6">
                    <a:lumMod val="50000"/>
                  </a:schemeClr>
                </a:solidFill>
              </a:rPr>
              <a:t>e.nome</a:t>
            </a:r>
            <a:endParaRPr lang="en-US" b="0" dirty="0">
              <a:solidFill>
                <a:schemeClr val="accent6">
                  <a:lumMod val="50000"/>
                </a:schemeClr>
              </a:solidFill>
            </a:endParaRPr>
          </a:p>
          <a:p>
            <a:pPr marL="0" lvl="2">
              <a:defRPr/>
            </a:pPr>
            <a:r>
              <a:rPr lang="en-US" b="0" dirty="0">
                <a:solidFill>
                  <a:schemeClr val="accent6">
                    <a:lumMod val="50000"/>
                  </a:schemeClr>
                </a:solidFill>
              </a:rPr>
              <a:t>FROM </a:t>
            </a:r>
            <a:r>
              <a:rPr lang="en-US" b="0" dirty="0" err="1">
                <a:solidFill>
                  <a:schemeClr val="accent6">
                    <a:lumMod val="50000"/>
                  </a:schemeClr>
                </a:solidFill>
              </a:rPr>
              <a:t>empregado</a:t>
            </a:r>
            <a:r>
              <a:rPr lang="en-US" b="0" dirty="0">
                <a:solidFill>
                  <a:schemeClr val="accent6">
                    <a:lumMod val="50000"/>
                  </a:schemeClr>
                </a:solidFill>
              </a:rPr>
              <a:t> e</a:t>
            </a:r>
          </a:p>
          <a:p>
            <a:pPr marL="0" lvl="2">
              <a:defRPr/>
            </a:pPr>
            <a:r>
              <a:rPr lang="en-US" b="0" dirty="0">
                <a:solidFill>
                  <a:schemeClr val="accent6">
                    <a:lumMod val="50000"/>
                  </a:schemeClr>
                </a:solidFill>
              </a:rPr>
              <a:t>WHERE (SELECT COUNT(*)</a:t>
            </a:r>
          </a:p>
          <a:p>
            <a:pPr marL="0" lvl="2">
              <a:defRPr/>
            </a:pPr>
            <a:r>
              <a:rPr lang="en-US" b="0" dirty="0">
                <a:solidFill>
                  <a:schemeClr val="accent6">
                    <a:lumMod val="50000"/>
                  </a:schemeClr>
                </a:solidFill>
              </a:rPr>
              <a:t>	   FROM </a:t>
            </a:r>
            <a:r>
              <a:rPr lang="en-US" b="0" dirty="0" err="1">
                <a:solidFill>
                  <a:schemeClr val="accent6">
                    <a:lumMod val="50000"/>
                  </a:schemeClr>
                </a:solidFill>
              </a:rPr>
              <a:t>Dependente</a:t>
            </a:r>
            <a:r>
              <a:rPr lang="en-US" b="0" dirty="0">
                <a:solidFill>
                  <a:schemeClr val="accent6">
                    <a:lumMod val="50000"/>
                  </a:schemeClr>
                </a:solidFill>
              </a:rPr>
              <a:t> d</a:t>
            </a:r>
          </a:p>
          <a:p>
            <a:pPr marL="0" lvl="2">
              <a:defRPr/>
            </a:pPr>
            <a:r>
              <a:rPr lang="en-US" b="0" dirty="0">
                <a:solidFill>
                  <a:schemeClr val="accent6">
                    <a:lumMod val="50000"/>
                  </a:schemeClr>
                </a:solidFill>
              </a:rPr>
              <a:t>	   WHERE </a:t>
            </a:r>
            <a:r>
              <a:rPr lang="en-US" b="0" dirty="0" err="1">
                <a:solidFill>
                  <a:schemeClr val="accent6">
                    <a:lumMod val="50000"/>
                  </a:schemeClr>
                </a:solidFill>
              </a:rPr>
              <a:t>e.matricula</a:t>
            </a:r>
            <a:r>
              <a:rPr lang="en-US" b="0" dirty="0">
                <a:solidFill>
                  <a:schemeClr val="accent6">
                    <a:lumMod val="50000"/>
                  </a:schemeClr>
                </a:solidFill>
              </a:rPr>
              <a:t> = </a:t>
            </a:r>
            <a:r>
              <a:rPr lang="en-US" b="0" dirty="0" err="1">
                <a:solidFill>
                  <a:schemeClr val="accent6">
                    <a:lumMod val="50000"/>
                  </a:schemeClr>
                </a:solidFill>
              </a:rPr>
              <a:t>d.matricula</a:t>
            </a:r>
            <a:r>
              <a:rPr lang="en-US" b="0" dirty="0">
                <a:solidFill>
                  <a:schemeClr val="accent6">
                    <a:lumMod val="50000"/>
                  </a:schemeClr>
                </a:solidFill>
              </a:rPr>
              <a:t>) &gt;= 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0BD81FF-D257-1344-6709-995AC78651C3}"/>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8611" name="Rectangle 3">
            <a:extLst>
              <a:ext uri="{FF2B5EF4-FFF2-40B4-BE49-F238E27FC236}">
                <a16:creationId xmlns:a16="http://schemas.microsoft.com/office/drawing/2014/main" id="{178052F0-D7F6-D6E6-3180-B5C46B650610}"/>
              </a:ext>
            </a:extLst>
          </p:cNvPr>
          <p:cNvSpPr>
            <a:spLocks noGrp="1"/>
          </p:cNvSpPr>
          <p:nvPr>
            <p:ph idx="1"/>
          </p:nvPr>
        </p:nvSpPr>
        <p:spPr>
          <a:xfrm>
            <a:off x="285750" y="1785938"/>
            <a:ext cx="7858125" cy="1143000"/>
          </a:xfrm>
        </p:spPr>
        <p:txBody>
          <a:bodyPr/>
          <a:lstStyle/>
          <a:p>
            <a:pPr lvl="1" eaLnBrk="1" hangingPunct="1">
              <a:buFontTx/>
              <a:buNone/>
            </a:pPr>
            <a:r>
              <a:rPr lang="pt-BR" altLang="pt-BR" sz="2800"/>
              <a:t>Ex.: </a:t>
            </a:r>
            <a:r>
              <a:rPr lang="pt-BR" altLang="pt-BR" sz="2800">
                <a:solidFill>
                  <a:schemeClr val="accent1"/>
                </a:solidFill>
              </a:rPr>
              <a:t>Uso da função </a:t>
            </a:r>
            <a:r>
              <a:rPr lang="pt-BR" altLang="pt-BR" sz="2800"/>
              <a:t>max</a:t>
            </a:r>
            <a:r>
              <a:rPr lang="pt-BR" altLang="pt-BR" sz="2800">
                <a:solidFill>
                  <a:schemeClr val="accent1"/>
                </a:solidFill>
              </a:rPr>
              <a:t> numa query dentro</a:t>
            </a:r>
          </a:p>
          <a:p>
            <a:pPr lvl="1" eaLnBrk="1" hangingPunct="1">
              <a:buFontTx/>
              <a:buNone/>
            </a:pPr>
            <a:r>
              <a:rPr lang="pt-BR" altLang="pt-BR" sz="2800">
                <a:solidFill>
                  <a:schemeClr val="accent1"/>
                </a:solidFill>
              </a:rPr>
              <a:t>de um SELECT de outra query:</a:t>
            </a:r>
          </a:p>
        </p:txBody>
      </p:sp>
      <p:sp>
        <p:nvSpPr>
          <p:cNvPr id="4" name="CaixaDeTexto 3">
            <a:extLst>
              <a:ext uri="{FF2B5EF4-FFF2-40B4-BE49-F238E27FC236}">
                <a16:creationId xmlns:a16="http://schemas.microsoft.com/office/drawing/2014/main" id="{7CBAC183-0B00-4401-91A8-7E2BECC9456F}"/>
              </a:ext>
            </a:extLst>
          </p:cNvPr>
          <p:cNvSpPr txBox="1"/>
          <p:nvPr/>
        </p:nvSpPr>
        <p:spPr>
          <a:xfrm>
            <a:off x="1071563" y="3143250"/>
            <a:ext cx="6643687" cy="1200150"/>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SELECT </a:t>
            </a:r>
            <a:r>
              <a:rPr lang="pt-BR" b="0" dirty="0" err="1">
                <a:solidFill>
                  <a:schemeClr val="accent6">
                    <a:lumMod val="50000"/>
                  </a:schemeClr>
                </a:solidFill>
              </a:rPr>
              <a:t>mat</a:t>
            </a:r>
            <a:r>
              <a:rPr lang="pt-BR" b="0" dirty="0">
                <a:solidFill>
                  <a:schemeClr val="accent6">
                    <a:lumMod val="50000"/>
                  </a:schemeClr>
                </a:solidFill>
              </a:rPr>
              <a:t>, </a:t>
            </a:r>
            <a:r>
              <a:rPr lang="pt-BR" b="0" dirty="0" err="1">
                <a:solidFill>
                  <a:schemeClr val="accent6">
                    <a:lumMod val="50000"/>
                  </a:schemeClr>
                </a:solidFill>
              </a:rPr>
              <a:t>salario</a:t>
            </a:r>
            <a:r>
              <a:rPr lang="pt-BR" b="0" dirty="0">
                <a:solidFill>
                  <a:schemeClr val="accent6">
                    <a:lumMod val="50000"/>
                  </a:schemeClr>
                </a:solidFill>
              </a:rPr>
              <a:t> , (SELECT MAX(</a:t>
            </a:r>
            <a:r>
              <a:rPr lang="pt-BR" b="0" dirty="0" err="1">
                <a:solidFill>
                  <a:schemeClr val="accent6">
                    <a:lumMod val="50000"/>
                  </a:schemeClr>
                </a:solidFill>
              </a:rPr>
              <a:t>salario</a:t>
            </a:r>
            <a:r>
              <a:rPr lang="pt-BR" b="0" dirty="0">
                <a:solidFill>
                  <a:schemeClr val="accent6">
                    <a:lumMod val="50000"/>
                  </a:schemeClr>
                </a:solidFill>
              </a:rPr>
              <a:t>) 				   FROM empregado)</a:t>
            </a:r>
          </a:p>
          <a:p>
            <a:pPr marL="0" lvl="2">
              <a:defRPr/>
            </a:pPr>
            <a:r>
              <a:rPr lang="pt-BR" b="0" dirty="0">
                <a:solidFill>
                  <a:schemeClr val="accent6">
                    <a:lumMod val="50000"/>
                  </a:schemeClr>
                </a:solidFill>
              </a:rPr>
              <a:t>FROM empregado;</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8256F8F-8C01-919D-6E57-A573042D41C4}"/>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69635" name="Rectangle 3">
            <a:extLst>
              <a:ext uri="{FF2B5EF4-FFF2-40B4-BE49-F238E27FC236}">
                <a16:creationId xmlns:a16="http://schemas.microsoft.com/office/drawing/2014/main" id="{C81054A8-CF55-B8E9-D986-A339253EF450}"/>
              </a:ext>
            </a:extLst>
          </p:cNvPr>
          <p:cNvSpPr>
            <a:spLocks noGrp="1"/>
          </p:cNvSpPr>
          <p:nvPr>
            <p:ph idx="1"/>
          </p:nvPr>
        </p:nvSpPr>
        <p:spPr>
          <a:xfrm>
            <a:off x="428625" y="1500188"/>
            <a:ext cx="8101013" cy="4648200"/>
          </a:xfrm>
        </p:spPr>
        <p:txBody>
          <a:bodyPr/>
          <a:lstStyle/>
          <a:p>
            <a:pPr eaLnBrk="1" hangingPunct="1"/>
            <a:r>
              <a:rPr lang="pt-BR" altLang="pt-BR">
                <a:solidFill>
                  <a:schemeClr val="accent1"/>
                </a:solidFill>
              </a:rPr>
              <a:t>Cláusula </a:t>
            </a:r>
            <a:r>
              <a:rPr lang="pt-BR" altLang="pt-BR">
                <a:solidFill>
                  <a:schemeClr val="accent2"/>
                </a:solidFill>
              </a:rPr>
              <a:t>GROUP</a:t>
            </a:r>
            <a:r>
              <a:rPr lang="pt-BR" altLang="pt-BR">
                <a:solidFill>
                  <a:schemeClr val="accent1"/>
                </a:solidFill>
              </a:rPr>
              <a:t> </a:t>
            </a:r>
            <a:r>
              <a:rPr lang="pt-BR" altLang="pt-BR">
                <a:solidFill>
                  <a:schemeClr val="accent2"/>
                </a:solidFill>
              </a:rPr>
              <a:t>BY</a:t>
            </a:r>
            <a:r>
              <a:rPr lang="pt-BR" altLang="pt-BR">
                <a:solidFill>
                  <a:schemeClr val="accent1"/>
                </a:solidFill>
              </a:rPr>
              <a:t>, </a:t>
            </a:r>
            <a:r>
              <a:rPr lang="pt-BR" altLang="pt-BR">
                <a:solidFill>
                  <a:schemeClr val="accent2"/>
                </a:solidFill>
              </a:rPr>
              <a:t>HAVING</a:t>
            </a:r>
          </a:p>
          <a:p>
            <a:pPr lvl="2" eaLnBrk="1" hangingPunct="1"/>
            <a:r>
              <a:rPr lang="pt-BR" altLang="pt-BR"/>
              <a:t>Usadas para lidar com grupos.</a:t>
            </a:r>
          </a:p>
          <a:p>
            <a:pPr eaLnBrk="1" hangingPunct="1"/>
            <a:endParaRPr lang="pt-BR" altLang="pt-BR" sz="1000"/>
          </a:p>
          <a:p>
            <a:pPr lvl="1" eaLnBrk="1" hangingPunct="1"/>
            <a:r>
              <a:rPr lang="pt-BR" altLang="pt-BR"/>
              <a:t>Q23. </a:t>
            </a:r>
            <a:r>
              <a:rPr lang="pt-BR" altLang="pt-BR">
                <a:solidFill>
                  <a:schemeClr val="accent1"/>
                </a:solidFill>
              </a:rPr>
              <a:t>Para cada departamento, obter o código do departamento, o número de empregados e a média salarial	</a:t>
            </a:r>
          </a:p>
          <a:p>
            <a:pPr lvl="1" eaLnBrk="1" hangingPunct="1">
              <a:buFont typeface="Georgia" panose="02040502050405020303" pitchFamily="18" charset="0"/>
              <a:buNone/>
            </a:pPr>
            <a:endParaRPr lang="pt-BR" altLang="pt-BR">
              <a:solidFill>
                <a:schemeClr val="accent1"/>
              </a:solidFill>
            </a:endParaRPr>
          </a:p>
          <a:p>
            <a:pPr lvl="1" eaLnBrk="1" hangingPunct="1">
              <a:buFont typeface="Georgia" panose="02040502050405020303" pitchFamily="18" charset="0"/>
              <a:buNone/>
            </a:pPr>
            <a:r>
              <a:rPr lang="pt-BR" altLang="pt-BR"/>
              <a:t>									</a:t>
            </a:r>
          </a:p>
          <a:p>
            <a:pPr lvl="1" eaLnBrk="1" hangingPunct="1"/>
            <a:endParaRPr lang="pt-BR" altLang="pt-BR"/>
          </a:p>
          <a:p>
            <a:pPr lvl="1" eaLnBrk="1" hangingPunct="1"/>
            <a:endParaRPr lang="pt-BR" altLang="pt-BR" sz="1000"/>
          </a:p>
          <a:p>
            <a:pPr lvl="2" eaLnBrk="1" hangingPunct="1">
              <a:buFont typeface="Wingdings" panose="05000000000000000000" pitchFamily="2" charset="2"/>
              <a:buChar char="ð"/>
            </a:pPr>
            <a:r>
              <a:rPr lang="pt-BR" altLang="pt-BR"/>
              <a:t>as tuplas de empregados são separadas em grupos (departamento) e as funções </a:t>
            </a:r>
            <a:r>
              <a:rPr lang="pt-BR" altLang="pt-BR">
                <a:solidFill>
                  <a:schemeClr val="accent2"/>
                </a:solidFill>
              </a:rPr>
              <a:t>COUNT</a:t>
            </a:r>
            <a:r>
              <a:rPr lang="pt-BR" altLang="pt-BR"/>
              <a:t> e </a:t>
            </a:r>
            <a:r>
              <a:rPr lang="pt-BR" altLang="pt-BR">
                <a:solidFill>
                  <a:schemeClr val="accent2"/>
                </a:solidFill>
              </a:rPr>
              <a:t>AVG</a:t>
            </a:r>
            <a:r>
              <a:rPr lang="pt-BR" altLang="pt-BR"/>
              <a:t> são aplicadas a cada grupo separadamente.</a:t>
            </a:r>
          </a:p>
        </p:txBody>
      </p:sp>
      <p:sp>
        <p:nvSpPr>
          <p:cNvPr id="4" name="CaixaDeTexto 3">
            <a:extLst>
              <a:ext uri="{FF2B5EF4-FFF2-40B4-BE49-F238E27FC236}">
                <a16:creationId xmlns:a16="http://schemas.microsoft.com/office/drawing/2014/main" id="{9626431F-25D0-422A-A6DB-4404206EDD73}"/>
              </a:ext>
            </a:extLst>
          </p:cNvPr>
          <p:cNvSpPr txBox="1"/>
          <p:nvPr/>
        </p:nvSpPr>
        <p:spPr>
          <a:xfrm>
            <a:off x="2000250" y="4000500"/>
            <a:ext cx="5286375" cy="1108075"/>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SELECT </a:t>
            </a:r>
            <a:r>
              <a:rPr lang="en-US" sz="2200" b="0" dirty="0" err="1">
                <a:solidFill>
                  <a:schemeClr val="accent6">
                    <a:lumMod val="50000"/>
                  </a:schemeClr>
                </a:solidFill>
              </a:rPr>
              <a:t>depto</a:t>
            </a:r>
            <a:r>
              <a:rPr lang="en-US" sz="2200" b="0" dirty="0">
                <a:solidFill>
                  <a:schemeClr val="accent6">
                    <a:lumMod val="50000"/>
                  </a:schemeClr>
                </a:solidFill>
              </a:rPr>
              <a:t>, COUNT(*), AVG(</a:t>
            </a:r>
            <a:r>
              <a:rPr lang="en-US" sz="2200" b="0" dirty="0" err="1">
                <a:solidFill>
                  <a:schemeClr val="accent6">
                    <a:lumMod val="50000"/>
                  </a:schemeClr>
                </a:solidFill>
              </a:rPr>
              <a:t>salario</a:t>
            </a:r>
            <a:r>
              <a:rPr lang="en-US" sz="2200" b="0" dirty="0">
                <a:solidFill>
                  <a:schemeClr val="accent6">
                    <a:lumMod val="50000"/>
                  </a:schemeClr>
                </a:solidFill>
              </a:rPr>
              <a:t>)</a:t>
            </a:r>
          </a:p>
          <a:p>
            <a:pPr marL="0" lvl="2">
              <a:defRPr/>
            </a:pPr>
            <a:r>
              <a:rPr lang="en-US" sz="2200" b="0" dirty="0">
                <a:solidFill>
                  <a:schemeClr val="accent6">
                    <a:lumMod val="50000"/>
                  </a:schemeClr>
                </a:solidFill>
              </a:rPr>
              <a:t>FROM </a:t>
            </a:r>
            <a:r>
              <a:rPr lang="en-US" sz="2200" b="0" dirty="0" err="1">
                <a:solidFill>
                  <a:schemeClr val="accent6">
                    <a:lumMod val="50000"/>
                  </a:schemeClr>
                </a:solidFill>
              </a:rPr>
              <a:t>Empregado</a:t>
            </a:r>
            <a:endParaRPr lang="en-US" sz="2200" b="0" dirty="0">
              <a:solidFill>
                <a:schemeClr val="accent6">
                  <a:lumMod val="50000"/>
                </a:schemeClr>
              </a:solidFill>
            </a:endParaRPr>
          </a:p>
          <a:p>
            <a:pPr marL="0" lvl="2">
              <a:defRPr/>
            </a:pPr>
            <a:r>
              <a:rPr lang="en-US" sz="2200" b="0" dirty="0">
                <a:solidFill>
                  <a:schemeClr val="accent6">
                    <a:lumMod val="50000"/>
                  </a:schemeClr>
                </a:solidFill>
              </a:rPr>
              <a:t>GROUP BY </a:t>
            </a:r>
            <a:r>
              <a:rPr lang="en-US" sz="2200" b="0" dirty="0" err="1">
                <a:solidFill>
                  <a:schemeClr val="accent6">
                    <a:lumMod val="50000"/>
                  </a:schemeClr>
                </a:solidFill>
              </a:rPr>
              <a:t>depto</a:t>
            </a:r>
            <a:endParaRPr lang="pt-BR" sz="2200" b="0" dirty="0">
              <a:solidFill>
                <a:schemeClr val="accent6">
                  <a:lumMod val="50000"/>
                </a:scheme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F1928D7-663C-AC82-77A1-EEECEE3EE504}"/>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0659" name="Rectangle 3">
            <a:extLst>
              <a:ext uri="{FF2B5EF4-FFF2-40B4-BE49-F238E27FC236}">
                <a16:creationId xmlns:a16="http://schemas.microsoft.com/office/drawing/2014/main" id="{E03BC710-44E2-C7CA-2E7C-E17DCD0ABE16}"/>
              </a:ext>
            </a:extLst>
          </p:cNvPr>
          <p:cNvSpPr>
            <a:spLocks noGrp="1"/>
          </p:cNvSpPr>
          <p:nvPr>
            <p:ph idx="1"/>
          </p:nvPr>
        </p:nvSpPr>
        <p:spPr>
          <a:xfrm>
            <a:off x="642938" y="1500188"/>
            <a:ext cx="7391400" cy="4648200"/>
          </a:xfrm>
        </p:spPr>
        <p:txBody>
          <a:bodyPr/>
          <a:lstStyle/>
          <a:p>
            <a:pPr eaLnBrk="1" hangingPunct="1"/>
            <a:r>
              <a:rPr lang="pt-BR" altLang="pt-BR">
                <a:solidFill>
                  <a:schemeClr val="accent2"/>
                </a:solidFill>
              </a:rPr>
              <a:t>Q24.</a:t>
            </a:r>
            <a:r>
              <a:rPr lang="pt-BR" altLang="pt-BR"/>
              <a:t> </a:t>
            </a:r>
            <a:r>
              <a:rPr lang="pt-BR" altLang="pt-BR">
                <a:solidFill>
                  <a:schemeClr val="accent1"/>
                </a:solidFill>
              </a:rPr>
              <a:t>Para cada projeto, obter o código do projeto, seu nome e o número de empregados que trabalham naquele projeto</a:t>
            </a:r>
          </a:p>
          <a:p>
            <a:pPr eaLnBrk="1" hangingPunct="1">
              <a:buFont typeface="Georgia" panose="02040502050405020303" pitchFamily="18" charset="0"/>
              <a:buNone/>
            </a:pPr>
            <a:endParaRPr lang="pt-BR" altLang="pt-BR">
              <a:solidFill>
                <a:schemeClr val="accent1"/>
              </a:solidFill>
            </a:endParaRPr>
          </a:p>
          <a:p>
            <a:pPr eaLnBrk="1" hangingPunct="1">
              <a:buFont typeface="Georgia" panose="02040502050405020303" pitchFamily="18" charset="0"/>
              <a:buNone/>
            </a:pPr>
            <a:r>
              <a:rPr lang="pt-BR" altLang="pt-BR"/>
              <a:t>												</a:t>
            </a:r>
          </a:p>
          <a:p>
            <a:pPr eaLnBrk="1" hangingPunct="1"/>
            <a:endParaRPr lang="pt-BR" altLang="pt-BR"/>
          </a:p>
          <a:p>
            <a:pPr eaLnBrk="1" hangingPunct="1"/>
            <a:endParaRPr lang="pt-BR" altLang="pt-BR"/>
          </a:p>
          <a:p>
            <a:pPr lvl="2" eaLnBrk="1" hangingPunct="1">
              <a:buFont typeface="Wingdings" panose="05000000000000000000" pitchFamily="2" charset="2"/>
              <a:buChar char="ð"/>
            </a:pPr>
            <a:r>
              <a:rPr lang="pt-BR" altLang="pt-BR"/>
              <a:t>o agrupamento e as funções são aplicadas após a junção.</a:t>
            </a:r>
          </a:p>
          <a:p>
            <a:pPr eaLnBrk="1" hangingPunct="1"/>
            <a:endParaRPr lang="pt-BR" altLang="pt-BR"/>
          </a:p>
        </p:txBody>
      </p:sp>
      <p:sp>
        <p:nvSpPr>
          <p:cNvPr id="4" name="CaixaDeTexto 3">
            <a:extLst>
              <a:ext uri="{FF2B5EF4-FFF2-40B4-BE49-F238E27FC236}">
                <a16:creationId xmlns:a16="http://schemas.microsoft.com/office/drawing/2014/main" id="{E017A5FE-2A25-4317-8278-DD7BD41DA13A}"/>
              </a:ext>
            </a:extLst>
          </p:cNvPr>
          <p:cNvSpPr txBox="1"/>
          <p:nvPr/>
        </p:nvSpPr>
        <p:spPr>
          <a:xfrm>
            <a:off x="2000250" y="3268663"/>
            <a:ext cx="5286375" cy="1446212"/>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SELECT </a:t>
            </a:r>
            <a:r>
              <a:rPr lang="en-US" sz="2200" b="0" dirty="0" err="1">
                <a:solidFill>
                  <a:schemeClr val="accent6">
                    <a:lumMod val="50000"/>
                  </a:schemeClr>
                </a:solidFill>
              </a:rPr>
              <a:t>p.codproj</a:t>
            </a:r>
            <a:r>
              <a:rPr lang="en-US" sz="2200" b="0" dirty="0">
                <a:solidFill>
                  <a:schemeClr val="accent6">
                    <a:lumMod val="50000"/>
                  </a:schemeClr>
                </a:solidFill>
              </a:rPr>
              <a:t>, </a:t>
            </a:r>
            <a:r>
              <a:rPr lang="en-US" sz="2200" b="0" dirty="0" err="1">
                <a:solidFill>
                  <a:schemeClr val="accent6">
                    <a:lumMod val="50000"/>
                  </a:schemeClr>
                </a:solidFill>
              </a:rPr>
              <a:t>p.nome</a:t>
            </a:r>
            <a:r>
              <a:rPr lang="en-US" sz="2200" b="0" dirty="0">
                <a:solidFill>
                  <a:schemeClr val="accent6">
                    <a:lumMod val="50000"/>
                  </a:schemeClr>
                </a:solidFill>
              </a:rPr>
              <a:t>, COUNT(*)</a:t>
            </a:r>
          </a:p>
          <a:p>
            <a:pPr marL="0" lvl="2">
              <a:defRPr/>
            </a:pPr>
            <a:r>
              <a:rPr lang="en-US" sz="2200" b="0" dirty="0">
                <a:solidFill>
                  <a:schemeClr val="accent6">
                    <a:lumMod val="50000"/>
                  </a:schemeClr>
                </a:solidFill>
              </a:rPr>
              <a:t>FROM </a:t>
            </a:r>
            <a:r>
              <a:rPr lang="en-US" sz="2200" b="0" dirty="0" err="1">
                <a:solidFill>
                  <a:schemeClr val="accent6">
                    <a:lumMod val="50000"/>
                  </a:schemeClr>
                </a:solidFill>
              </a:rPr>
              <a:t>Projeto</a:t>
            </a:r>
            <a:r>
              <a:rPr lang="en-US" sz="2200" b="0" dirty="0">
                <a:solidFill>
                  <a:schemeClr val="accent6">
                    <a:lumMod val="50000"/>
                  </a:schemeClr>
                </a:solidFill>
              </a:rPr>
              <a:t> p, </a:t>
            </a:r>
            <a:r>
              <a:rPr lang="en-US" sz="2200" b="0" dirty="0" err="1">
                <a:solidFill>
                  <a:schemeClr val="accent6">
                    <a:lumMod val="50000"/>
                  </a:schemeClr>
                </a:solidFill>
              </a:rPr>
              <a:t>Alocacao</a:t>
            </a:r>
            <a:r>
              <a:rPr lang="en-US" sz="2200" b="0" dirty="0">
                <a:solidFill>
                  <a:schemeClr val="accent6">
                    <a:lumMod val="50000"/>
                  </a:schemeClr>
                </a:solidFill>
              </a:rPr>
              <a:t> a</a:t>
            </a:r>
          </a:p>
          <a:p>
            <a:pPr marL="0" lvl="2">
              <a:defRPr/>
            </a:pPr>
            <a:r>
              <a:rPr lang="en-US" sz="2200" b="0" dirty="0">
                <a:solidFill>
                  <a:schemeClr val="accent6">
                    <a:lumMod val="50000"/>
                  </a:schemeClr>
                </a:solidFill>
              </a:rPr>
              <a:t>WHERE </a:t>
            </a:r>
            <a:r>
              <a:rPr lang="en-US" sz="2200" b="0" dirty="0" err="1">
                <a:solidFill>
                  <a:schemeClr val="accent6">
                    <a:lumMod val="50000"/>
                  </a:schemeClr>
                </a:solidFill>
              </a:rPr>
              <a:t>p.codproj</a:t>
            </a:r>
            <a:r>
              <a:rPr lang="en-US" sz="2200" b="0" dirty="0">
                <a:solidFill>
                  <a:schemeClr val="accent6">
                    <a:lumMod val="50000"/>
                  </a:schemeClr>
                </a:solidFill>
              </a:rPr>
              <a:t> = </a:t>
            </a:r>
            <a:r>
              <a:rPr lang="en-US" sz="2200" b="0" dirty="0" err="1">
                <a:solidFill>
                  <a:schemeClr val="accent6">
                    <a:lumMod val="50000"/>
                  </a:schemeClr>
                </a:solidFill>
              </a:rPr>
              <a:t>a.codigop</a:t>
            </a:r>
            <a:endParaRPr lang="en-US" sz="2200" b="0" dirty="0">
              <a:solidFill>
                <a:schemeClr val="accent6">
                  <a:lumMod val="50000"/>
                </a:schemeClr>
              </a:solidFill>
            </a:endParaRPr>
          </a:p>
          <a:p>
            <a:pPr marL="0" lvl="2">
              <a:defRPr/>
            </a:pPr>
            <a:r>
              <a:rPr lang="en-US" sz="2200" b="0" dirty="0">
                <a:solidFill>
                  <a:schemeClr val="accent6">
                    <a:lumMod val="50000"/>
                  </a:schemeClr>
                </a:solidFill>
              </a:rPr>
              <a:t>GROUP BY </a:t>
            </a:r>
            <a:r>
              <a:rPr lang="en-US" sz="2200" b="0" dirty="0" err="1">
                <a:solidFill>
                  <a:schemeClr val="accent6">
                    <a:lumMod val="50000"/>
                  </a:schemeClr>
                </a:solidFill>
              </a:rPr>
              <a:t>p.codproj</a:t>
            </a:r>
            <a:r>
              <a:rPr lang="en-US" sz="2200" b="0" dirty="0">
                <a:solidFill>
                  <a:schemeClr val="accent6">
                    <a:lumMod val="50000"/>
                  </a:schemeClr>
                </a:solidFill>
              </a:rPr>
              <a:t>, </a:t>
            </a:r>
            <a:r>
              <a:rPr lang="en-US" sz="2200" b="0" dirty="0" err="1">
                <a:solidFill>
                  <a:schemeClr val="accent6">
                    <a:lumMod val="50000"/>
                  </a:schemeClr>
                </a:solidFill>
              </a:rPr>
              <a:t>p.nome</a:t>
            </a:r>
            <a:endParaRPr lang="pt-BR" sz="2200" b="0" dirty="0">
              <a:solidFill>
                <a:schemeClr val="accent6">
                  <a:lumMod val="5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499EC2C-91B5-1855-22D0-ADFCCC6010EA}"/>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1683" name="Rectangle 3">
            <a:extLst>
              <a:ext uri="{FF2B5EF4-FFF2-40B4-BE49-F238E27FC236}">
                <a16:creationId xmlns:a16="http://schemas.microsoft.com/office/drawing/2014/main" id="{1EB84041-81F9-1DA5-F118-73D403576019}"/>
              </a:ext>
            </a:extLst>
          </p:cNvPr>
          <p:cNvSpPr>
            <a:spLocks noGrp="1"/>
          </p:cNvSpPr>
          <p:nvPr>
            <p:ph idx="1"/>
          </p:nvPr>
        </p:nvSpPr>
        <p:spPr>
          <a:xfrm>
            <a:off x="214313" y="1352550"/>
            <a:ext cx="8501062" cy="4648200"/>
          </a:xfrm>
        </p:spPr>
        <p:txBody>
          <a:bodyPr/>
          <a:lstStyle/>
          <a:p>
            <a:pPr eaLnBrk="1" hangingPunct="1"/>
            <a:r>
              <a:rPr lang="pt-BR" altLang="pt-BR" sz="2400">
                <a:solidFill>
                  <a:schemeClr val="accent2"/>
                </a:solidFill>
              </a:rPr>
              <a:t>HAVING</a:t>
            </a:r>
          </a:p>
          <a:p>
            <a:pPr lvl="1" eaLnBrk="1" hangingPunct="1"/>
            <a:r>
              <a:rPr lang="pt-BR" altLang="pt-BR" sz="2200">
                <a:solidFill>
                  <a:schemeClr val="accent1"/>
                </a:solidFill>
              </a:rPr>
              <a:t>usada em conjunto com </a:t>
            </a:r>
            <a:r>
              <a:rPr lang="pt-BR" altLang="pt-BR" sz="2200"/>
              <a:t>GROUP BY </a:t>
            </a:r>
            <a:r>
              <a:rPr lang="pt-BR" altLang="pt-BR" sz="2200">
                <a:solidFill>
                  <a:schemeClr val="accent1"/>
                </a:solidFill>
              </a:rPr>
              <a:t>para permitir a inclusão de condições nos grupos</a:t>
            </a:r>
          </a:p>
          <a:p>
            <a:pPr lvl="1" eaLnBrk="1" hangingPunct="1"/>
            <a:endParaRPr lang="pt-BR" altLang="pt-BR" sz="500">
              <a:solidFill>
                <a:schemeClr val="accent1"/>
              </a:solidFill>
            </a:endParaRPr>
          </a:p>
          <a:p>
            <a:pPr lvl="1" eaLnBrk="1" hangingPunct="1"/>
            <a:r>
              <a:rPr lang="pt-BR" altLang="pt-BR" sz="2200"/>
              <a:t>Q.25. </a:t>
            </a:r>
            <a:r>
              <a:rPr lang="pt-BR" altLang="pt-BR" sz="2200">
                <a:solidFill>
                  <a:schemeClr val="accent1"/>
                </a:solidFill>
              </a:rPr>
              <a:t>Para cada projeto que possui mais de 2 empregados trabalhando, obter o código do projeto, nome do projeto e número de empregados que trabalha neste projeto</a:t>
            </a:r>
            <a:r>
              <a:rPr lang="pt-BR" altLang="pt-BR">
                <a:solidFill>
                  <a:schemeClr val="accent1"/>
                </a:solidFill>
              </a:rPr>
              <a:t>	</a:t>
            </a:r>
            <a:r>
              <a:rPr lang="pt-BR" altLang="pt-BR"/>
              <a:t>			  	</a:t>
            </a: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a:p>
          <a:p>
            <a:pPr lvl="2" eaLnBrk="1" hangingPunct="1"/>
            <a:r>
              <a:rPr lang="pt-BR" altLang="pt-BR" sz="2200"/>
              <a:t>Uma query é avaliada primeiro aplicando a cláusula </a:t>
            </a:r>
            <a:r>
              <a:rPr lang="pt-BR" altLang="pt-BR" sz="2200">
                <a:solidFill>
                  <a:schemeClr val="accent2"/>
                </a:solidFill>
              </a:rPr>
              <a:t>WHERE</a:t>
            </a:r>
            <a:r>
              <a:rPr lang="pt-BR" altLang="pt-BR" sz="2200">
                <a:solidFill>
                  <a:schemeClr val="tx1"/>
                </a:solidFill>
              </a:rPr>
              <a:t> </a:t>
            </a:r>
            <a:r>
              <a:rPr lang="pt-BR" altLang="pt-BR" sz="2200"/>
              <a:t>e depois </a:t>
            </a:r>
            <a:r>
              <a:rPr lang="pt-BR" altLang="pt-BR" sz="2200">
                <a:solidFill>
                  <a:schemeClr val="accent2"/>
                </a:solidFill>
              </a:rPr>
              <a:t>GROUP BY HAVING</a:t>
            </a:r>
          </a:p>
        </p:txBody>
      </p:sp>
      <p:sp>
        <p:nvSpPr>
          <p:cNvPr id="4" name="CaixaDeTexto 3">
            <a:extLst>
              <a:ext uri="{FF2B5EF4-FFF2-40B4-BE49-F238E27FC236}">
                <a16:creationId xmlns:a16="http://schemas.microsoft.com/office/drawing/2014/main" id="{EDA2A595-537C-4BA7-9D99-75C858AD356F}"/>
              </a:ext>
            </a:extLst>
          </p:cNvPr>
          <p:cNvSpPr txBox="1"/>
          <p:nvPr/>
        </p:nvSpPr>
        <p:spPr>
          <a:xfrm>
            <a:off x="2214563" y="3940175"/>
            <a:ext cx="4357687" cy="16319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SELECT </a:t>
            </a:r>
            <a:r>
              <a:rPr lang="en-US" sz="2000" b="0" dirty="0" err="1">
                <a:solidFill>
                  <a:schemeClr val="accent6">
                    <a:lumMod val="50000"/>
                  </a:schemeClr>
                </a:solidFill>
              </a:rPr>
              <a:t>p.codproj</a:t>
            </a:r>
            <a:r>
              <a:rPr lang="en-US" sz="2000" b="0" dirty="0">
                <a:solidFill>
                  <a:schemeClr val="accent6">
                    <a:lumMod val="50000"/>
                  </a:schemeClr>
                </a:solidFill>
              </a:rPr>
              <a:t>, </a:t>
            </a:r>
            <a:r>
              <a:rPr lang="en-US" sz="2000" b="0" dirty="0" err="1">
                <a:solidFill>
                  <a:schemeClr val="accent6">
                    <a:lumMod val="50000"/>
                  </a:schemeClr>
                </a:solidFill>
              </a:rPr>
              <a:t>p.nome</a:t>
            </a:r>
            <a:r>
              <a:rPr lang="en-US" sz="2000" b="0" dirty="0">
                <a:solidFill>
                  <a:schemeClr val="accent6">
                    <a:lumMod val="50000"/>
                  </a:schemeClr>
                </a:solidFill>
              </a:rPr>
              <a:t>, COUNT(*)</a:t>
            </a:r>
          </a:p>
          <a:p>
            <a:pPr marL="0" lvl="2">
              <a:defRPr/>
            </a:pPr>
            <a:r>
              <a:rPr lang="en-US" sz="2000" b="0" dirty="0">
                <a:solidFill>
                  <a:schemeClr val="accent6">
                    <a:lumMod val="50000"/>
                  </a:schemeClr>
                </a:solidFill>
              </a:rPr>
              <a:t>FROM </a:t>
            </a:r>
            <a:r>
              <a:rPr lang="en-US" sz="2000" b="0" dirty="0" err="1">
                <a:solidFill>
                  <a:schemeClr val="accent6">
                    <a:lumMod val="50000"/>
                  </a:schemeClr>
                </a:solidFill>
              </a:rPr>
              <a:t>Projeto</a:t>
            </a:r>
            <a:r>
              <a:rPr lang="en-US" sz="2000" b="0" dirty="0">
                <a:solidFill>
                  <a:schemeClr val="accent6">
                    <a:lumMod val="50000"/>
                  </a:schemeClr>
                </a:solidFill>
              </a:rPr>
              <a:t> p, </a:t>
            </a:r>
            <a:r>
              <a:rPr lang="en-US" sz="2000" b="0" dirty="0" err="1">
                <a:solidFill>
                  <a:schemeClr val="accent6">
                    <a:lumMod val="50000"/>
                  </a:schemeClr>
                </a:solidFill>
              </a:rPr>
              <a:t>Alocacao</a:t>
            </a:r>
            <a:r>
              <a:rPr lang="en-US" sz="2000" b="0" dirty="0">
                <a:solidFill>
                  <a:schemeClr val="accent6">
                    <a:lumMod val="50000"/>
                  </a:schemeClr>
                </a:solidFill>
              </a:rPr>
              <a:t> a</a:t>
            </a:r>
          </a:p>
          <a:p>
            <a:pPr marL="0" lvl="2">
              <a:defRPr/>
            </a:pPr>
            <a:r>
              <a:rPr lang="en-US" sz="2000" b="0" dirty="0">
                <a:solidFill>
                  <a:schemeClr val="accent6">
                    <a:lumMod val="50000"/>
                  </a:schemeClr>
                </a:solidFill>
              </a:rPr>
              <a:t>WHERE </a:t>
            </a:r>
            <a:r>
              <a:rPr lang="en-US" sz="2000" b="0" dirty="0" err="1">
                <a:solidFill>
                  <a:schemeClr val="accent6">
                    <a:lumMod val="50000"/>
                  </a:schemeClr>
                </a:solidFill>
              </a:rPr>
              <a:t>p.codproj</a:t>
            </a:r>
            <a:r>
              <a:rPr lang="en-US" sz="2000" b="0" dirty="0">
                <a:solidFill>
                  <a:schemeClr val="accent6">
                    <a:lumMod val="50000"/>
                  </a:schemeClr>
                </a:solidFill>
              </a:rPr>
              <a:t> = </a:t>
            </a:r>
            <a:r>
              <a:rPr lang="en-US" sz="2000" b="0" dirty="0" err="1">
                <a:solidFill>
                  <a:schemeClr val="accent6">
                    <a:lumMod val="50000"/>
                  </a:schemeClr>
                </a:solidFill>
              </a:rPr>
              <a:t>a.codigop</a:t>
            </a:r>
            <a:endParaRPr lang="en-US" sz="2000" b="0" dirty="0">
              <a:solidFill>
                <a:schemeClr val="accent6">
                  <a:lumMod val="50000"/>
                </a:schemeClr>
              </a:solidFill>
            </a:endParaRPr>
          </a:p>
          <a:p>
            <a:pPr marL="0" lvl="2">
              <a:defRPr/>
            </a:pPr>
            <a:r>
              <a:rPr lang="en-US" sz="2000" b="0" dirty="0">
                <a:solidFill>
                  <a:schemeClr val="accent6">
                    <a:lumMod val="50000"/>
                  </a:schemeClr>
                </a:solidFill>
              </a:rPr>
              <a:t>GROUP BY </a:t>
            </a:r>
            <a:r>
              <a:rPr lang="en-US" sz="2000" b="0" dirty="0" err="1">
                <a:solidFill>
                  <a:schemeClr val="accent6">
                    <a:lumMod val="50000"/>
                  </a:schemeClr>
                </a:solidFill>
              </a:rPr>
              <a:t>p.codproj</a:t>
            </a:r>
            <a:r>
              <a:rPr lang="en-US" sz="2000" b="0" dirty="0">
                <a:solidFill>
                  <a:schemeClr val="accent6">
                    <a:lumMod val="50000"/>
                  </a:schemeClr>
                </a:solidFill>
              </a:rPr>
              <a:t>, </a:t>
            </a:r>
            <a:r>
              <a:rPr lang="en-US" sz="2000" b="0" dirty="0" err="1">
                <a:solidFill>
                  <a:schemeClr val="accent6">
                    <a:lumMod val="50000"/>
                  </a:schemeClr>
                </a:solidFill>
              </a:rPr>
              <a:t>p.nome</a:t>
            </a:r>
            <a:endParaRPr lang="en-US" sz="2000" b="0" dirty="0">
              <a:solidFill>
                <a:schemeClr val="accent6">
                  <a:lumMod val="50000"/>
                </a:schemeClr>
              </a:solidFill>
            </a:endParaRPr>
          </a:p>
          <a:p>
            <a:pPr marL="0" lvl="2">
              <a:defRPr/>
            </a:pPr>
            <a:r>
              <a:rPr lang="en-US" sz="2000" b="0" dirty="0">
                <a:solidFill>
                  <a:schemeClr val="accent6">
                    <a:lumMod val="50000"/>
                  </a:schemeClr>
                </a:solidFill>
              </a:rPr>
              <a:t>HAVING COUNT(*) &gt; 2</a:t>
            </a:r>
            <a:endParaRPr lang="pt-BR" sz="2000" b="0" dirty="0">
              <a:solidFill>
                <a:schemeClr val="accent6">
                  <a:lumMod val="50000"/>
                </a:schemeClr>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FED6110-9CD7-3518-BAFD-28B06C98AD87}"/>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2707" name="Rectangle 3">
            <a:extLst>
              <a:ext uri="{FF2B5EF4-FFF2-40B4-BE49-F238E27FC236}">
                <a16:creationId xmlns:a16="http://schemas.microsoft.com/office/drawing/2014/main" id="{46E2B712-5724-7D81-81A5-0309FD101069}"/>
              </a:ext>
            </a:extLst>
          </p:cNvPr>
          <p:cNvSpPr>
            <a:spLocks noGrp="1"/>
          </p:cNvSpPr>
          <p:nvPr>
            <p:ph idx="1"/>
          </p:nvPr>
        </p:nvSpPr>
        <p:spPr>
          <a:xfrm>
            <a:off x="357188" y="1357313"/>
            <a:ext cx="8458200" cy="4214812"/>
          </a:xfrm>
        </p:spPr>
        <p:txBody>
          <a:bodyPr/>
          <a:lstStyle/>
          <a:p>
            <a:pPr eaLnBrk="1" hangingPunct="1"/>
            <a:r>
              <a:rPr lang="pt-BR" altLang="pt-BR">
                <a:solidFill>
                  <a:schemeClr val="accent1"/>
                </a:solidFill>
              </a:rPr>
              <a:t>Operadores de Comparação e Aritméticos</a:t>
            </a:r>
          </a:p>
          <a:p>
            <a:pPr lvl="1" eaLnBrk="1" hangingPunct="1"/>
            <a:r>
              <a:rPr lang="pt-BR" altLang="pt-BR"/>
              <a:t>BETWEEN:</a:t>
            </a:r>
          </a:p>
          <a:p>
            <a:pPr lvl="2" eaLnBrk="1" hangingPunct="1"/>
            <a:r>
              <a:rPr lang="pt-BR" altLang="pt-BR"/>
              <a:t>Sintaxe: </a:t>
            </a:r>
          </a:p>
          <a:p>
            <a:pPr lvl="2" eaLnBrk="1" hangingPunct="1"/>
            <a:endParaRPr lang="pt-BR" altLang="pt-BR"/>
          </a:p>
          <a:p>
            <a:pPr lvl="2" eaLnBrk="1" hangingPunct="1"/>
            <a:endParaRPr lang="pt-BR" altLang="pt-BR"/>
          </a:p>
          <a:p>
            <a:pPr lvl="1" eaLnBrk="1" hangingPunct="1"/>
            <a:r>
              <a:rPr lang="pt-BR" altLang="pt-BR"/>
              <a:t>Ex.: </a:t>
            </a:r>
          </a:p>
          <a:p>
            <a:pPr lvl="1" eaLnBrk="1" hangingPunct="1">
              <a:buFont typeface="Georgia" panose="02040502050405020303" pitchFamily="18" charset="0"/>
              <a:buNone/>
            </a:pPr>
            <a:r>
              <a:rPr lang="pt-BR" altLang="pt-BR"/>
              <a:t>                                         </a:t>
            </a:r>
            <a:r>
              <a:rPr lang="pt-BR" altLang="pt-BR" sz="2200"/>
              <a:t>equivale a</a:t>
            </a:r>
          </a:p>
          <a:p>
            <a:pPr lvl="1" eaLnBrk="1" hangingPunct="1">
              <a:buFont typeface="Georgia" panose="02040502050405020303" pitchFamily="18" charset="0"/>
              <a:buNone/>
            </a:pPr>
            <a:endParaRPr lang="pt-BR" altLang="pt-BR" sz="1000"/>
          </a:p>
          <a:p>
            <a:pPr lvl="1" eaLnBrk="1" hangingPunct="1"/>
            <a:r>
              <a:rPr lang="pt-BR" altLang="pt-BR"/>
              <a:t>Q.26 </a:t>
            </a:r>
            <a:r>
              <a:rPr lang="pt-BR" altLang="pt-BR">
                <a:solidFill>
                  <a:schemeClr val="accent1"/>
                </a:solidFill>
              </a:rPr>
              <a:t>Selecione os nomes dos empregados que ganham mais de 1000 e menos de 2000 reais</a:t>
            </a:r>
            <a:r>
              <a:rPr lang="pt-BR" altLang="pt-BR"/>
              <a:t>	</a:t>
            </a:r>
          </a:p>
        </p:txBody>
      </p:sp>
      <p:sp>
        <p:nvSpPr>
          <p:cNvPr id="4" name="CaixaDeTexto 3">
            <a:extLst>
              <a:ext uri="{FF2B5EF4-FFF2-40B4-BE49-F238E27FC236}">
                <a16:creationId xmlns:a16="http://schemas.microsoft.com/office/drawing/2014/main" id="{CFAA39A0-E779-4608-9337-FC6190E57B99}"/>
              </a:ext>
            </a:extLst>
          </p:cNvPr>
          <p:cNvSpPr txBox="1"/>
          <p:nvPr/>
        </p:nvSpPr>
        <p:spPr>
          <a:xfrm>
            <a:off x="1285875" y="2786063"/>
            <a:ext cx="6786563" cy="430212"/>
          </a:xfrm>
          <a:prstGeom prst="rect">
            <a:avLst/>
          </a:prstGeom>
          <a:solidFill>
            <a:schemeClr val="accent6">
              <a:lumMod val="40000"/>
              <a:lumOff val="60000"/>
            </a:schemeClr>
          </a:solidFill>
        </p:spPr>
        <p:txBody>
          <a:bodyPr>
            <a:spAutoFit/>
          </a:bodyPr>
          <a:lstStyle/>
          <a:p>
            <a:pPr marL="0" lvl="2">
              <a:defRPr/>
            </a:pPr>
            <a:r>
              <a:rPr lang="en-US" sz="2200" b="0" dirty="0" err="1">
                <a:solidFill>
                  <a:schemeClr val="accent6">
                    <a:lumMod val="50000"/>
                  </a:schemeClr>
                </a:solidFill>
              </a:rPr>
              <a:t>expressão</a:t>
            </a:r>
            <a:r>
              <a:rPr lang="en-US" sz="2200" b="0" dirty="0">
                <a:solidFill>
                  <a:schemeClr val="accent6">
                    <a:lumMod val="50000"/>
                  </a:schemeClr>
                </a:solidFill>
              </a:rPr>
              <a:t> [NOT] BETWEEN </a:t>
            </a:r>
            <a:r>
              <a:rPr lang="en-US" sz="2200" b="0" dirty="0" err="1">
                <a:solidFill>
                  <a:schemeClr val="accent6">
                    <a:lumMod val="50000"/>
                  </a:schemeClr>
                </a:solidFill>
              </a:rPr>
              <a:t>expressão</a:t>
            </a:r>
            <a:r>
              <a:rPr lang="en-US" sz="2200" b="0" dirty="0">
                <a:solidFill>
                  <a:schemeClr val="accent6">
                    <a:lumMod val="50000"/>
                  </a:schemeClr>
                </a:solidFill>
              </a:rPr>
              <a:t> AND </a:t>
            </a:r>
            <a:r>
              <a:rPr lang="en-US" sz="2200" b="0" dirty="0" err="1">
                <a:solidFill>
                  <a:schemeClr val="accent6">
                    <a:lumMod val="50000"/>
                  </a:schemeClr>
                </a:solidFill>
              </a:rPr>
              <a:t>expressão</a:t>
            </a:r>
            <a:endParaRPr lang="en-US" sz="2200" b="0" dirty="0">
              <a:solidFill>
                <a:schemeClr val="accent6">
                  <a:lumMod val="50000"/>
                </a:schemeClr>
              </a:solidFill>
            </a:endParaRPr>
          </a:p>
        </p:txBody>
      </p:sp>
      <p:sp>
        <p:nvSpPr>
          <p:cNvPr id="5" name="CaixaDeTexto 4">
            <a:extLst>
              <a:ext uri="{FF2B5EF4-FFF2-40B4-BE49-F238E27FC236}">
                <a16:creationId xmlns:a16="http://schemas.microsoft.com/office/drawing/2014/main" id="{ADE1A60D-58E7-437D-81BF-9DBF08E32368}"/>
              </a:ext>
            </a:extLst>
          </p:cNvPr>
          <p:cNvSpPr txBox="1"/>
          <p:nvPr/>
        </p:nvSpPr>
        <p:spPr>
          <a:xfrm>
            <a:off x="928688" y="3929063"/>
            <a:ext cx="2919412" cy="430212"/>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y BETWEEN x AND Z</a:t>
            </a:r>
          </a:p>
        </p:txBody>
      </p:sp>
      <p:sp>
        <p:nvSpPr>
          <p:cNvPr id="6" name="CaixaDeTexto 5">
            <a:extLst>
              <a:ext uri="{FF2B5EF4-FFF2-40B4-BE49-F238E27FC236}">
                <a16:creationId xmlns:a16="http://schemas.microsoft.com/office/drawing/2014/main" id="{86EA7232-B686-4AA2-A7F8-48E0F0E11505}"/>
              </a:ext>
            </a:extLst>
          </p:cNvPr>
          <p:cNvSpPr txBox="1"/>
          <p:nvPr/>
        </p:nvSpPr>
        <p:spPr>
          <a:xfrm>
            <a:off x="5643563" y="3927475"/>
            <a:ext cx="1633537" cy="430213"/>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x &lt;= y &lt;= z</a:t>
            </a:r>
          </a:p>
        </p:txBody>
      </p:sp>
      <p:sp>
        <p:nvSpPr>
          <p:cNvPr id="7" name="CaixaDeTexto 6">
            <a:extLst>
              <a:ext uri="{FF2B5EF4-FFF2-40B4-BE49-F238E27FC236}">
                <a16:creationId xmlns:a16="http://schemas.microsoft.com/office/drawing/2014/main" id="{C9C15A35-7CF0-40DE-A82F-02FD87850C42}"/>
              </a:ext>
            </a:extLst>
          </p:cNvPr>
          <p:cNvSpPr txBox="1"/>
          <p:nvPr/>
        </p:nvSpPr>
        <p:spPr>
          <a:xfrm>
            <a:off x="2000250" y="5500688"/>
            <a:ext cx="5491163" cy="1108075"/>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SELECT </a:t>
            </a:r>
            <a:r>
              <a:rPr lang="en-US" sz="2200" b="0" dirty="0" err="1">
                <a:solidFill>
                  <a:schemeClr val="accent6">
                    <a:lumMod val="50000"/>
                  </a:schemeClr>
                </a:solidFill>
              </a:rPr>
              <a:t>nome</a:t>
            </a:r>
            <a:endParaRPr lang="en-US" sz="2200" b="0" dirty="0">
              <a:solidFill>
                <a:schemeClr val="accent6">
                  <a:lumMod val="50000"/>
                </a:schemeClr>
              </a:solidFill>
            </a:endParaRPr>
          </a:p>
          <a:p>
            <a:pPr marL="0" lvl="2">
              <a:defRPr/>
            </a:pPr>
            <a:r>
              <a:rPr lang="en-US" sz="2200" b="0" dirty="0">
                <a:solidFill>
                  <a:schemeClr val="accent6">
                    <a:lumMod val="50000"/>
                  </a:schemeClr>
                </a:solidFill>
              </a:rPr>
              <a:t>FROM </a:t>
            </a:r>
            <a:r>
              <a:rPr lang="en-US" sz="2200" b="0" dirty="0" err="1">
                <a:solidFill>
                  <a:schemeClr val="accent6">
                    <a:lumMod val="50000"/>
                  </a:schemeClr>
                </a:solidFill>
              </a:rPr>
              <a:t>Empregado</a:t>
            </a:r>
            <a:endParaRPr lang="en-US" sz="2200" b="0" dirty="0">
              <a:solidFill>
                <a:schemeClr val="accent6">
                  <a:lumMod val="50000"/>
                </a:schemeClr>
              </a:solidFill>
            </a:endParaRPr>
          </a:p>
          <a:p>
            <a:pPr marL="0" lvl="2">
              <a:defRPr/>
            </a:pPr>
            <a:r>
              <a:rPr lang="en-US" sz="2200" b="0" dirty="0">
                <a:solidFill>
                  <a:schemeClr val="accent6">
                    <a:lumMod val="50000"/>
                  </a:schemeClr>
                </a:solidFill>
              </a:rPr>
              <a:t>WHERE </a:t>
            </a:r>
            <a:r>
              <a:rPr lang="en-US" sz="2200" b="0" dirty="0" err="1">
                <a:solidFill>
                  <a:schemeClr val="accent6">
                    <a:lumMod val="50000"/>
                  </a:schemeClr>
                </a:solidFill>
              </a:rPr>
              <a:t>salario</a:t>
            </a:r>
            <a:r>
              <a:rPr lang="en-US" sz="2200" b="0" dirty="0">
                <a:solidFill>
                  <a:schemeClr val="accent6">
                    <a:lumMod val="50000"/>
                  </a:schemeClr>
                </a:solidFill>
              </a:rPr>
              <a:t> BETWEEN 1000 AND 2000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31CCBDB-E7AD-17FD-DEF6-A259C5AFF7C6}"/>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3731" name="Rectangle 3">
            <a:extLst>
              <a:ext uri="{FF2B5EF4-FFF2-40B4-BE49-F238E27FC236}">
                <a16:creationId xmlns:a16="http://schemas.microsoft.com/office/drawing/2014/main" id="{75ADC6C0-E31F-9B73-375A-20B799A2AF4E}"/>
              </a:ext>
            </a:extLst>
          </p:cNvPr>
          <p:cNvSpPr>
            <a:spLocks noGrp="1"/>
          </p:cNvSpPr>
          <p:nvPr>
            <p:ph idx="1"/>
          </p:nvPr>
        </p:nvSpPr>
        <p:spPr>
          <a:xfrm>
            <a:off x="428625" y="1428750"/>
            <a:ext cx="8143875" cy="3143250"/>
          </a:xfrm>
        </p:spPr>
        <p:txBody>
          <a:bodyPr/>
          <a:lstStyle/>
          <a:p>
            <a:pPr eaLnBrk="1" hangingPunct="1"/>
            <a:r>
              <a:rPr lang="pt-BR" altLang="pt-BR" sz="2400">
                <a:solidFill>
                  <a:schemeClr val="accent2"/>
                </a:solidFill>
              </a:rPr>
              <a:t>LIKE: </a:t>
            </a:r>
          </a:p>
          <a:p>
            <a:pPr lvl="1" eaLnBrk="1" hangingPunct="1"/>
            <a:r>
              <a:rPr lang="pt-BR" altLang="pt-BR" sz="2200">
                <a:solidFill>
                  <a:schemeClr val="accent1"/>
                </a:solidFill>
              </a:rPr>
              <a:t>Permite comparações de substrings. Usa dois caracteres reservados </a:t>
            </a:r>
            <a:r>
              <a:rPr lang="pt-BR" altLang="pt-BR" sz="2200"/>
              <a:t>‘%’</a:t>
            </a:r>
            <a:r>
              <a:rPr lang="pt-BR" altLang="pt-BR" sz="2200">
                <a:solidFill>
                  <a:schemeClr val="accent1"/>
                </a:solidFill>
              </a:rPr>
              <a:t> (substitui um número arbitrário de caracteres) e </a:t>
            </a:r>
            <a:r>
              <a:rPr lang="pt-BR" altLang="pt-BR" sz="2200"/>
              <a:t>‘_‘</a:t>
            </a:r>
            <a:r>
              <a:rPr lang="pt-BR" altLang="pt-BR" sz="2200">
                <a:solidFill>
                  <a:schemeClr val="accent1"/>
                </a:solidFill>
              </a:rPr>
              <a:t> (substitui um único caracter).</a:t>
            </a:r>
          </a:p>
          <a:p>
            <a:pPr lvl="1" eaLnBrk="1" hangingPunct="1"/>
            <a:endParaRPr lang="pt-BR" altLang="pt-BR" sz="1000">
              <a:solidFill>
                <a:schemeClr val="accent1"/>
              </a:solidFill>
            </a:endParaRPr>
          </a:p>
          <a:p>
            <a:pPr lvl="1" eaLnBrk="1" hangingPunct="1"/>
            <a:r>
              <a:rPr lang="pt-BR" altLang="pt-BR" sz="2200"/>
              <a:t>Q.27 </a:t>
            </a:r>
            <a:r>
              <a:rPr lang="pt-BR" altLang="pt-BR" sz="2200">
                <a:solidFill>
                  <a:schemeClr val="accent1"/>
                </a:solidFill>
              </a:rPr>
              <a:t>Obter os nomes de empregados cujos endereços estão em Natal, RN</a:t>
            </a:r>
            <a:r>
              <a:rPr lang="pt-BR" altLang="pt-BR" sz="2400"/>
              <a:t>	</a:t>
            </a:r>
          </a:p>
        </p:txBody>
      </p:sp>
      <p:sp>
        <p:nvSpPr>
          <p:cNvPr id="83972" name="Text Box 4">
            <a:extLst>
              <a:ext uri="{FF2B5EF4-FFF2-40B4-BE49-F238E27FC236}">
                <a16:creationId xmlns:a16="http://schemas.microsoft.com/office/drawing/2014/main" id="{6AB4ED96-20D0-469F-949C-17DF8451FFE7}"/>
              </a:ext>
            </a:extLst>
          </p:cNvPr>
          <p:cNvSpPr txBox="1">
            <a:spLocks noChangeArrowheads="1"/>
          </p:cNvSpPr>
          <p:nvPr/>
        </p:nvSpPr>
        <p:spPr bwMode="auto">
          <a:xfrm>
            <a:off x="500063" y="5072063"/>
            <a:ext cx="8643937" cy="1631950"/>
          </a:xfrm>
          <a:prstGeom prst="rect">
            <a:avLst/>
          </a:prstGeom>
          <a:noFill/>
          <a:ln w="9525">
            <a:noFill/>
            <a:miter lim="800000"/>
            <a:headEnd/>
            <a:tailEnd/>
          </a:ln>
        </p:spPr>
        <p:txBody>
          <a:bodyPr>
            <a:spAutoFit/>
          </a:bodyPr>
          <a:lstStyle/>
          <a:p>
            <a:pPr>
              <a:defRPr/>
            </a:pPr>
            <a:r>
              <a:rPr lang="pt-BR" sz="2000" b="0" dirty="0">
                <a:solidFill>
                  <a:schemeClr val="accent1"/>
                </a:solidFill>
                <a:latin typeface="+mn-lt"/>
              </a:rPr>
              <a:t>- Existem várias outras funções para se trabalhar com Strings: </a:t>
            </a:r>
            <a:r>
              <a:rPr lang="pt-BR" sz="2000" b="0" dirty="0">
                <a:solidFill>
                  <a:schemeClr val="accent2"/>
                </a:solidFill>
                <a:latin typeface="+mn-lt"/>
              </a:rPr>
              <a:t>SUBSTRING()</a:t>
            </a:r>
            <a:r>
              <a:rPr lang="pt-BR" sz="2000" b="0" dirty="0">
                <a:solidFill>
                  <a:schemeClr val="accent1"/>
                </a:solidFill>
                <a:latin typeface="+mn-lt"/>
              </a:rPr>
              <a:t>, </a:t>
            </a:r>
            <a:r>
              <a:rPr lang="pt-BR" sz="2000" b="0" dirty="0">
                <a:solidFill>
                  <a:schemeClr val="accent2"/>
                </a:solidFill>
                <a:latin typeface="+mn-lt"/>
              </a:rPr>
              <a:t>UPPER()</a:t>
            </a:r>
            <a:r>
              <a:rPr lang="pt-BR" sz="2000" b="0" dirty="0">
                <a:solidFill>
                  <a:schemeClr val="accent1"/>
                </a:solidFill>
                <a:latin typeface="+mn-lt"/>
              </a:rPr>
              <a:t>, </a:t>
            </a:r>
            <a:r>
              <a:rPr lang="pt-BR" sz="2000" b="0" dirty="0">
                <a:solidFill>
                  <a:schemeClr val="accent2"/>
                </a:solidFill>
                <a:latin typeface="+mn-lt"/>
              </a:rPr>
              <a:t>LOWER()</a:t>
            </a:r>
            <a:r>
              <a:rPr lang="pt-BR" sz="2000" b="0" dirty="0">
                <a:solidFill>
                  <a:schemeClr val="accent1"/>
                </a:solidFill>
                <a:latin typeface="+mn-lt"/>
              </a:rPr>
              <a:t>, ...</a:t>
            </a:r>
          </a:p>
          <a:p>
            <a:pPr>
              <a:defRPr/>
            </a:pPr>
            <a:r>
              <a:rPr lang="pt-BR" sz="2000" b="0" dirty="0">
                <a:solidFill>
                  <a:schemeClr val="accent1"/>
                </a:solidFill>
                <a:latin typeface="+mn-lt"/>
              </a:rPr>
              <a:t>SQL:1999 introduziu o construtor alternativo ao </a:t>
            </a:r>
            <a:r>
              <a:rPr lang="pt-BR" sz="2000" b="0" dirty="0">
                <a:solidFill>
                  <a:schemeClr val="accent2"/>
                </a:solidFill>
                <a:latin typeface="+mn-lt"/>
              </a:rPr>
              <a:t>LIKE</a:t>
            </a:r>
            <a:r>
              <a:rPr lang="pt-BR" sz="2000" b="0" dirty="0">
                <a:solidFill>
                  <a:schemeClr val="accent1"/>
                </a:solidFill>
                <a:latin typeface="+mn-lt"/>
              </a:rPr>
              <a:t>:  </a:t>
            </a:r>
          </a:p>
          <a:p>
            <a:pPr>
              <a:defRPr/>
            </a:pPr>
            <a:r>
              <a:rPr lang="pt-BR" sz="2000" b="0" dirty="0">
                <a:solidFill>
                  <a:schemeClr val="accent2"/>
                </a:solidFill>
                <a:latin typeface="+mn-lt"/>
              </a:rPr>
              <a:t>SIMILAR TO </a:t>
            </a:r>
            <a:r>
              <a:rPr lang="pt-BR" sz="2000" b="0" dirty="0">
                <a:solidFill>
                  <a:schemeClr val="accent1"/>
                </a:solidFill>
                <a:latin typeface="+mn-lt"/>
              </a:rPr>
              <a:t>(que permite o uso de expressões regulares como as usadas em UNIX)</a:t>
            </a:r>
          </a:p>
        </p:txBody>
      </p:sp>
      <p:sp>
        <p:nvSpPr>
          <p:cNvPr id="5" name="CaixaDeTexto 4">
            <a:extLst>
              <a:ext uri="{FF2B5EF4-FFF2-40B4-BE49-F238E27FC236}">
                <a16:creationId xmlns:a16="http://schemas.microsoft.com/office/drawing/2014/main" id="{C148E567-8F31-44D5-B630-B5E8600B6FA0}"/>
              </a:ext>
            </a:extLst>
          </p:cNvPr>
          <p:cNvSpPr txBox="1"/>
          <p:nvPr/>
        </p:nvSpPr>
        <p:spPr>
          <a:xfrm>
            <a:off x="2286000" y="3929063"/>
            <a:ext cx="4572000" cy="1016000"/>
          </a:xfrm>
          <a:prstGeom prst="rect">
            <a:avLst/>
          </a:prstGeom>
          <a:solidFill>
            <a:schemeClr val="accent6">
              <a:lumMod val="40000"/>
              <a:lumOff val="60000"/>
            </a:schemeClr>
          </a:solidFill>
        </p:spPr>
        <p:txBody>
          <a:bodyPr>
            <a:spAutoFit/>
          </a:bodyPr>
          <a:lstStyle/>
          <a:p>
            <a:pPr marL="0" lvl="2">
              <a:defRPr/>
            </a:pPr>
            <a:r>
              <a:rPr lang="pt-BR" sz="2000" b="0" dirty="0">
                <a:solidFill>
                  <a:schemeClr val="accent6">
                    <a:lumMod val="50000"/>
                  </a:schemeClr>
                </a:solidFill>
              </a:rPr>
              <a:t>SELECT nome</a:t>
            </a:r>
          </a:p>
          <a:p>
            <a:pPr marL="0" lvl="2">
              <a:defRPr/>
            </a:pPr>
            <a:r>
              <a:rPr lang="pt-BR" sz="2000" b="0" dirty="0">
                <a:solidFill>
                  <a:schemeClr val="accent6">
                    <a:lumMod val="50000"/>
                  </a:schemeClr>
                </a:solidFill>
              </a:rPr>
              <a:t>FROM empregado</a:t>
            </a:r>
          </a:p>
          <a:p>
            <a:pPr marL="0" lvl="2">
              <a:defRPr/>
            </a:pPr>
            <a:r>
              <a:rPr lang="pt-BR" sz="2000" b="0" dirty="0">
                <a:solidFill>
                  <a:schemeClr val="accent6">
                    <a:lumMod val="50000"/>
                  </a:schemeClr>
                </a:solidFill>
              </a:rPr>
              <a:t>WHERE </a:t>
            </a:r>
            <a:r>
              <a:rPr lang="pt-BR" sz="2000" b="0" dirty="0" err="1">
                <a:solidFill>
                  <a:schemeClr val="accent6">
                    <a:lumMod val="50000"/>
                  </a:schemeClr>
                </a:solidFill>
              </a:rPr>
              <a:t>endereco</a:t>
            </a:r>
            <a:r>
              <a:rPr lang="pt-BR" sz="2000" b="0" dirty="0">
                <a:solidFill>
                  <a:schemeClr val="accent6">
                    <a:lumMod val="50000"/>
                  </a:schemeClr>
                </a:solidFill>
              </a:rPr>
              <a:t> LIKE ‘%Natal,RN%’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6E34932-7C2F-6C0D-0E89-3268A4375AE2}"/>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4755" name="Rectangle 3">
            <a:extLst>
              <a:ext uri="{FF2B5EF4-FFF2-40B4-BE49-F238E27FC236}">
                <a16:creationId xmlns:a16="http://schemas.microsoft.com/office/drawing/2014/main" id="{0C830F6F-CD74-D169-F4C9-7BC2AC3FFCCE}"/>
              </a:ext>
            </a:extLst>
          </p:cNvPr>
          <p:cNvSpPr>
            <a:spLocks noGrp="1"/>
          </p:cNvSpPr>
          <p:nvPr>
            <p:ph idx="1"/>
          </p:nvPr>
        </p:nvSpPr>
        <p:spPr>
          <a:xfrm>
            <a:off x="500063" y="1571625"/>
            <a:ext cx="7715250" cy="1500188"/>
          </a:xfrm>
        </p:spPr>
        <p:txBody>
          <a:bodyPr/>
          <a:lstStyle/>
          <a:p>
            <a:pPr eaLnBrk="1" hangingPunct="1"/>
            <a:r>
              <a:rPr lang="pt-BR" altLang="pt-BR" sz="2600">
                <a:solidFill>
                  <a:schemeClr val="accent2"/>
                </a:solidFill>
              </a:rPr>
              <a:t>Q27. </a:t>
            </a:r>
            <a:r>
              <a:rPr lang="pt-BR" altLang="pt-BR" sz="2600">
                <a:solidFill>
                  <a:schemeClr val="accent1"/>
                </a:solidFill>
              </a:rPr>
              <a:t>Queremos ver o efeito de dar aos empregados que trabalham no ProdutoX um aumento de 10%</a:t>
            </a:r>
            <a:r>
              <a:rPr lang="pt-BR" altLang="pt-BR"/>
              <a:t>										</a:t>
            </a:r>
          </a:p>
        </p:txBody>
      </p:sp>
      <p:sp>
        <p:nvSpPr>
          <p:cNvPr id="4" name="CaixaDeTexto 3">
            <a:extLst>
              <a:ext uri="{FF2B5EF4-FFF2-40B4-BE49-F238E27FC236}">
                <a16:creationId xmlns:a16="http://schemas.microsoft.com/office/drawing/2014/main" id="{A59BDE33-C1F0-442D-B395-7AD5491214D5}"/>
              </a:ext>
            </a:extLst>
          </p:cNvPr>
          <p:cNvSpPr txBox="1"/>
          <p:nvPr/>
        </p:nvSpPr>
        <p:spPr>
          <a:xfrm>
            <a:off x="1285875" y="3286125"/>
            <a:ext cx="6286500" cy="2092325"/>
          </a:xfrm>
          <a:prstGeom prst="rect">
            <a:avLst/>
          </a:prstGeom>
          <a:solidFill>
            <a:schemeClr val="accent6">
              <a:lumMod val="40000"/>
              <a:lumOff val="60000"/>
            </a:schemeClr>
          </a:solidFill>
        </p:spPr>
        <p:txBody>
          <a:bodyPr>
            <a:spAutoFit/>
          </a:bodyPr>
          <a:lstStyle/>
          <a:p>
            <a:pPr marL="0" lvl="2">
              <a:defRPr/>
            </a:pPr>
            <a:r>
              <a:rPr lang="pt-BR" sz="2600" b="0" dirty="0">
                <a:solidFill>
                  <a:schemeClr val="accent6">
                    <a:lumMod val="50000"/>
                  </a:schemeClr>
                </a:solidFill>
              </a:rPr>
              <a:t>SELECT </a:t>
            </a:r>
            <a:r>
              <a:rPr lang="pt-BR" sz="2600" b="0" dirty="0" err="1">
                <a:solidFill>
                  <a:schemeClr val="accent6">
                    <a:lumMod val="50000"/>
                  </a:schemeClr>
                </a:solidFill>
              </a:rPr>
              <a:t>e.nome</a:t>
            </a:r>
            <a:r>
              <a:rPr lang="pt-BR" sz="2600" b="0" dirty="0">
                <a:solidFill>
                  <a:schemeClr val="accent6">
                    <a:lumMod val="50000"/>
                  </a:schemeClr>
                </a:solidFill>
              </a:rPr>
              <a:t>, 1.1*</a:t>
            </a:r>
            <a:r>
              <a:rPr lang="pt-BR" sz="2600" b="0" dirty="0" err="1">
                <a:solidFill>
                  <a:schemeClr val="accent6">
                    <a:lumMod val="50000"/>
                  </a:schemeClr>
                </a:solidFill>
              </a:rPr>
              <a:t>salario</a:t>
            </a:r>
            <a:endParaRPr lang="pt-BR" sz="2600" b="0" dirty="0">
              <a:solidFill>
                <a:schemeClr val="accent6">
                  <a:lumMod val="50000"/>
                </a:schemeClr>
              </a:solidFill>
            </a:endParaRPr>
          </a:p>
          <a:p>
            <a:pPr marL="0" lvl="2">
              <a:defRPr/>
            </a:pPr>
            <a:r>
              <a:rPr lang="pt-BR" sz="2600" b="0" dirty="0">
                <a:solidFill>
                  <a:schemeClr val="accent6">
                    <a:lumMod val="50000"/>
                  </a:schemeClr>
                </a:solidFill>
              </a:rPr>
              <a:t>FROM empregado e, </a:t>
            </a:r>
            <a:r>
              <a:rPr lang="pt-BR" sz="2600" b="0" dirty="0" err="1">
                <a:solidFill>
                  <a:schemeClr val="accent6">
                    <a:lumMod val="50000"/>
                  </a:schemeClr>
                </a:solidFill>
              </a:rPr>
              <a:t>alocacao</a:t>
            </a:r>
            <a:r>
              <a:rPr lang="pt-BR" sz="2600" b="0" dirty="0">
                <a:solidFill>
                  <a:schemeClr val="accent6">
                    <a:lumMod val="50000"/>
                  </a:schemeClr>
                </a:solidFill>
              </a:rPr>
              <a:t> a, projeto p </a:t>
            </a:r>
          </a:p>
          <a:p>
            <a:pPr marL="0" lvl="2">
              <a:defRPr/>
            </a:pPr>
            <a:r>
              <a:rPr lang="pt-BR" sz="2600" b="0" dirty="0">
                <a:solidFill>
                  <a:schemeClr val="accent6">
                    <a:lumMod val="50000"/>
                  </a:schemeClr>
                </a:solidFill>
              </a:rPr>
              <a:t>WHERE </a:t>
            </a:r>
            <a:r>
              <a:rPr lang="pt-BR" sz="2600" b="0" dirty="0" err="1">
                <a:solidFill>
                  <a:schemeClr val="accent6">
                    <a:lumMod val="50000"/>
                  </a:schemeClr>
                </a:solidFill>
              </a:rPr>
              <a:t>e.</a:t>
            </a:r>
            <a:r>
              <a:rPr lang="pt-BR" sz="2600" b="0" dirty="0">
                <a:solidFill>
                  <a:schemeClr val="accent6">
                    <a:lumMod val="50000"/>
                  </a:schemeClr>
                </a:solidFill>
              </a:rPr>
              <a:t>matricula = </a:t>
            </a:r>
            <a:r>
              <a:rPr lang="pt-BR" sz="2600" b="0" dirty="0" err="1">
                <a:solidFill>
                  <a:schemeClr val="accent6">
                    <a:lumMod val="50000"/>
                  </a:schemeClr>
                </a:solidFill>
              </a:rPr>
              <a:t>a.</a:t>
            </a:r>
            <a:r>
              <a:rPr lang="pt-BR" sz="2600" b="0" dirty="0">
                <a:solidFill>
                  <a:schemeClr val="accent6">
                    <a:lumMod val="50000"/>
                  </a:schemeClr>
                </a:solidFill>
              </a:rPr>
              <a:t>matricula </a:t>
            </a:r>
            <a:r>
              <a:rPr lang="pt-BR" sz="2600" b="0" dirty="0" err="1">
                <a:solidFill>
                  <a:schemeClr val="accent6">
                    <a:lumMod val="50000"/>
                  </a:schemeClr>
                </a:solidFill>
              </a:rPr>
              <a:t>and</a:t>
            </a:r>
            <a:endParaRPr lang="pt-BR" sz="2600" b="0" dirty="0">
              <a:solidFill>
                <a:schemeClr val="accent6">
                  <a:lumMod val="50000"/>
                </a:schemeClr>
              </a:solidFill>
            </a:endParaRPr>
          </a:p>
          <a:p>
            <a:pPr marL="0" lvl="2">
              <a:defRPr/>
            </a:pPr>
            <a:r>
              <a:rPr lang="pt-BR" sz="2600" b="0" dirty="0">
                <a:solidFill>
                  <a:schemeClr val="accent6">
                    <a:lumMod val="50000"/>
                  </a:schemeClr>
                </a:solidFill>
              </a:rPr>
              <a:t>	    </a:t>
            </a:r>
            <a:r>
              <a:rPr lang="pt-BR" sz="2600" b="0" dirty="0" err="1">
                <a:solidFill>
                  <a:schemeClr val="accent6">
                    <a:lumMod val="50000"/>
                  </a:schemeClr>
                </a:solidFill>
              </a:rPr>
              <a:t>a.codigop</a:t>
            </a:r>
            <a:r>
              <a:rPr lang="pt-BR" sz="2600" b="0" dirty="0">
                <a:solidFill>
                  <a:schemeClr val="accent6">
                    <a:lumMod val="50000"/>
                  </a:schemeClr>
                </a:solidFill>
              </a:rPr>
              <a:t> = </a:t>
            </a:r>
            <a:r>
              <a:rPr lang="pt-BR" sz="2600" b="0" dirty="0" err="1">
                <a:solidFill>
                  <a:schemeClr val="accent6">
                    <a:lumMod val="50000"/>
                  </a:schemeClr>
                </a:solidFill>
              </a:rPr>
              <a:t>p.codproj</a:t>
            </a:r>
            <a:r>
              <a:rPr lang="pt-BR" sz="2600" b="0" dirty="0">
                <a:solidFill>
                  <a:schemeClr val="accent6">
                    <a:lumMod val="50000"/>
                  </a:schemeClr>
                </a:solidFill>
              </a:rPr>
              <a:t> </a:t>
            </a:r>
            <a:r>
              <a:rPr lang="pt-BR" sz="2600" b="0" dirty="0" err="1">
                <a:solidFill>
                  <a:schemeClr val="accent6">
                    <a:lumMod val="50000"/>
                  </a:schemeClr>
                </a:solidFill>
              </a:rPr>
              <a:t>and</a:t>
            </a:r>
            <a:r>
              <a:rPr lang="pt-BR" sz="2600" b="0" dirty="0">
                <a:solidFill>
                  <a:schemeClr val="accent6">
                    <a:lumMod val="50000"/>
                  </a:schemeClr>
                </a:solidFill>
              </a:rPr>
              <a:t> </a:t>
            </a:r>
          </a:p>
          <a:p>
            <a:pPr marL="0" lvl="2">
              <a:defRPr/>
            </a:pPr>
            <a:r>
              <a:rPr lang="pt-BR" sz="2600" b="0" dirty="0">
                <a:solidFill>
                  <a:schemeClr val="accent6">
                    <a:lumMod val="50000"/>
                  </a:schemeClr>
                </a:solidFill>
              </a:rPr>
              <a:t>	    </a:t>
            </a:r>
            <a:r>
              <a:rPr lang="pt-BR" sz="2600" b="0" dirty="0" err="1">
                <a:solidFill>
                  <a:schemeClr val="accent6">
                    <a:lumMod val="50000"/>
                  </a:schemeClr>
                </a:solidFill>
              </a:rPr>
              <a:t>p.</a:t>
            </a:r>
            <a:r>
              <a:rPr lang="pt-BR" sz="2600" b="0" dirty="0">
                <a:solidFill>
                  <a:schemeClr val="accent6">
                    <a:lumMod val="50000"/>
                  </a:schemeClr>
                </a:solidFill>
              </a:rPr>
              <a:t>nome = ‘</a:t>
            </a:r>
            <a:r>
              <a:rPr lang="pt-BR" sz="2600" b="0" dirty="0" err="1">
                <a:solidFill>
                  <a:schemeClr val="accent6">
                    <a:lumMod val="50000"/>
                  </a:schemeClr>
                </a:solidFill>
              </a:rPr>
              <a:t>ProdutoX</a:t>
            </a:r>
            <a:r>
              <a:rPr lang="pt-BR" sz="2600" b="0" dirty="0">
                <a:solidFill>
                  <a:schemeClr val="accent6">
                    <a:lumMod val="50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7B5BC6B-EB17-BB53-B700-31B026674522}"/>
              </a:ext>
            </a:extLst>
          </p:cNvPr>
          <p:cNvSpPr>
            <a:spLocks noGrp="1"/>
          </p:cNvSpPr>
          <p:nvPr>
            <p:ph type="title"/>
          </p:nvPr>
        </p:nvSpPr>
        <p:spPr>
          <a:xfrm>
            <a:off x="428625" y="500063"/>
            <a:ext cx="8229600" cy="1066800"/>
          </a:xfrm>
        </p:spPr>
        <p:txBody>
          <a:bodyPr/>
          <a:lstStyle/>
          <a:p>
            <a:pPr eaLnBrk="1" hangingPunct="1"/>
            <a:r>
              <a:rPr lang="en-US" altLang="pt-BR"/>
              <a:t>4.1 Introdução</a:t>
            </a:r>
          </a:p>
        </p:txBody>
      </p:sp>
      <p:sp>
        <p:nvSpPr>
          <p:cNvPr id="217091" name="Rectangle 3">
            <a:extLst>
              <a:ext uri="{FF2B5EF4-FFF2-40B4-BE49-F238E27FC236}">
                <a16:creationId xmlns:a16="http://schemas.microsoft.com/office/drawing/2014/main" id="{2776BAD7-97F8-4EC5-AC0C-7E5842F035B9}"/>
              </a:ext>
            </a:extLst>
          </p:cNvPr>
          <p:cNvSpPr>
            <a:spLocks noGrp="1" noChangeArrowheads="1"/>
          </p:cNvSpPr>
          <p:nvPr>
            <p:ph idx="1"/>
          </p:nvPr>
        </p:nvSpPr>
        <p:spPr>
          <a:xfrm>
            <a:off x="428625" y="1714500"/>
            <a:ext cx="8229600" cy="4324350"/>
          </a:xfrm>
        </p:spPr>
        <p:txBody>
          <a:bodyPr>
            <a:normAutofit fontScale="92500"/>
          </a:bodyPr>
          <a:lstStyle/>
          <a:p>
            <a:pPr marL="658368" lvl="1" indent="-246888" algn="just" eaLnBrk="1" fontAlgn="auto" hangingPunct="1">
              <a:spcAft>
                <a:spcPts val="0"/>
              </a:spcAft>
              <a:buFont typeface="Georgia"/>
              <a:buChar char="▫"/>
              <a:defRPr/>
            </a:pPr>
            <a:r>
              <a:rPr lang="pt-BR" u="sng" dirty="0"/>
              <a:t>Integridade</a:t>
            </a:r>
            <a:r>
              <a:rPr lang="pt-BR" dirty="0"/>
              <a:t>: a linguagem </a:t>
            </a:r>
            <a:r>
              <a:rPr lang="pt-BR" dirty="0" err="1"/>
              <a:t>Sequel</a:t>
            </a:r>
            <a:r>
              <a:rPr lang="pt-BR" dirty="0"/>
              <a:t> o System R inclui comandos para verificação de restrições de integridade complexas. O padrão ANSI(86) limitou estas restrições. Porém, novos padrões tipo SQL-99 incorporam várias formas de expressar restrições de integridade (Assertivas e </a:t>
            </a:r>
            <a:r>
              <a:rPr lang="pt-BR" dirty="0" err="1"/>
              <a:t>Triggers</a:t>
            </a:r>
            <a:r>
              <a:rPr lang="pt-BR" dirty="0"/>
              <a:t>).</a:t>
            </a:r>
          </a:p>
          <a:p>
            <a:pPr marL="658368" lvl="1" indent="-246888" algn="just" eaLnBrk="1" fontAlgn="auto" hangingPunct="1">
              <a:spcAft>
                <a:spcPts val="0"/>
              </a:spcAft>
              <a:buFont typeface="Georgia"/>
              <a:buChar char="▫"/>
              <a:defRPr/>
            </a:pPr>
            <a:endParaRPr lang="pt-BR" dirty="0"/>
          </a:p>
          <a:p>
            <a:pPr marL="658368" lvl="1" indent="-246888" algn="just" eaLnBrk="1" fontAlgn="auto" hangingPunct="1">
              <a:spcAft>
                <a:spcPts val="0"/>
              </a:spcAft>
              <a:buFont typeface="Georgia"/>
              <a:buChar char="▫"/>
              <a:defRPr/>
            </a:pPr>
            <a:r>
              <a:rPr lang="pt-BR" u="sng" dirty="0"/>
              <a:t>Controle de Transação</a:t>
            </a:r>
            <a:r>
              <a:rPr lang="pt-BR" dirty="0"/>
              <a:t>: algumas implementações de SQL permitem fazer tratamento de controle de concorrência e tolerância à falhas (</a:t>
            </a:r>
            <a:r>
              <a:rPr lang="pt-BR" dirty="0" err="1"/>
              <a:t>locks</a:t>
            </a:r>
            <a:r>
              <a:rPr lang="pt-BR" dirty="0"/>
              <a:t> explícitos, </a:t>
            </a:r>
            <a:r>
              <a:rPr lang="pt-BR" dirty="0" err="1"/>
              <a:t>commit</a:t>
            </a:r>
            <a:r>
              <a:rPr lang="pt-BR" dirty="0"/>
              <a:t>, </a:t>
            </a:r>
            <a:r>
              <a:rPr lang="pt-BR" dirty="0" err="1"/>
              <a:t>rollback</a:t>
            </a:r>
            <a:r>
              <a:rPr lang="pt-BR"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38DBB26-06D2-FD08-81DA-CFFD2D7DDFBA}"/>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5779" name="Rectangle 3">
            <a:extLst>
              <a:ext uri="{FF2B5EF4-FFF2-40B4-BE49-F238E27FC236}">
                <a16:creationId xmlns:a16="http://schemas.microsoft.com/office/drawing/2014/main" id="{0B90D5DD-CB0D-094C-9824-219FC9D865BE}"/>
              </a:ext>
            </a:extLst>
          </p:cNvPr>
          <p:cNvSpPr>
            <a:spLocks noGrp="1"/>
          </p:cNvSpPr>
          <p:nvPr>
            <p:ph idx="1"/>
          </p:nvPr>
        </p:nvSpPr>
        <p:spPr>
          <a:xfrm>
            <a:off x="357188" y="1500188"/>
            <a:ext cx="8243887" cy="2786062"/>
          </a:xfrm>
        </p:spPr>
        <p:txBody>
          <a:bodyPr/>
          <a:lstStyle/>
          <a:p>
            <a:pPr eaLnBrk="1" hangingPunct="1"/>
            <a:r>
              <a:rPr lang="pt-BR" altLang="pt-BR" sz="2600">
                <a:solidFill>
                  <a:schemeClr val="accent2"/>
                </a:solidFill>
              </a:rPr>
              <a:t>Ordenação</a:t>
            </a:r>
          </a:p>
          <a:p>
            <a:pPr eaLnBrk="1" hangingPunct="1"/>
            <a:endParaRPr lang="pt-BR" altLang="pt-BR" sz="500">
              <a:solidFill>
                <a:schemeClr val="accent2"/>
              </a:solidFill>
            </a:endParaRPr>
          </a:p>
          <a:p>
            <a:pPr lvl="1" eaLnBrk="1" hangingPunct="1"/>
            <a:r>
              <a:rPr lang="pt-BR" altLang="pt-BR" sz="2400">
                <a:solidFill>
                  <a:schemeClr val="accent1"/>
                </a:solidFill>
              </a:rPr>
              <a:t>O operador </a:t>
            </a:r>
            <a:r>
              <a:rPr lang="pt-BR" altLang="pt-BR" sz="2400"/>
              <a:t>ORDER BY </a:t>
            </a:r>
            <a:r>
              <a:rPr lang="pt-BR" altLang="pt-BR" sz="2400">
                <a:solidFill>
                  <a:schemeClr val="accent1"/>
                </a:solidFill>
              </a:rPr>
              <a:t>permite ordenar o resultado de uma query por um ou mais atributos.</a:t>
            </a:r>
          </a:p>
          <a:p>
            <a:pPr lvl="1" eaLnBrk="1" hangingPunct="1"/>
            <a:endParaRPr lang="pt-BR" altLang="pt-BR" sz="500">
              <a:solidFill>
                <a:schemeClr val="accent1"/>
              </a:solidFill>
            </a:endParaRPr>
          </a:p>
          <a:p>
            <a:pPr lvl="1" eaLnBrk="1" hangingPunct="1"/>
            <a:r>
              <a:rPr lang="pt-BR" altLang="pt-BR" sz="2400"/>
              <a:t>Q.29 </a:t>
            </a:r>
            <a:r>
              <a:rPr lang="pt-BR" altLang="pt-BR" sz="2400">
                <a:solidFill>
                  <a:schemeClr val="accent1"/>
                </a:solidFill>
              </a:rPr>
              <a:t>Obter uma lista de empregados e seus respectivos departamentos e projetos, listando ordenado pelo nome do departamento</a:t>
            </a:r>
            <a:endParaRPr lang="pt-BR" altLang="pt-BR" sz="2400"/>
          </a:p>
        </p:txBody>
      </p:sp>
      <p:sp>
        <p:nvSpPr>
          <p:cNvPr id="4" name="CaixaDeTexto 3">
            <a:extLst>
              <a:ext uri="{FF2B5EF4-FFF2-40B4-BE49-F238E27FC236}">
                <a16:creationId xmlns:a16="http://schemas.microsoft.com/office/drawing/2014/main" id="{EEBE432A-A921-4C2B-8136-4DFC3F0DC99D}"/>
              </a:ext>
            </a:extLst>
          </p:cNvPr>
          <p:cNvSpPr txBox="1"/>
          <p:nvPr/>
        </p:nvSpPr>
        <p:spPr>
          <a:xfrm>
            <a:off x="857250" y="4286250"/>
            <a:ext cx="7429500" cy="2124075"/>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a:t>
            </a:r>
            <a:r>
              <a:rPr lang="pt-BR" sz="2200" b="0" dirty="0" err="1">
                <a:solidFill>
                  <a:schemeClr val="accent6">
                    <a:lumMod val="50000"/>
                  </a:schemeClr>
                </a:solidFill>
              </a:rPr>
              <a:t>d.nome</a:t>
            </a:r>
            <a:r>
              <a:rPr lang="pt-BR" sz="2200" b="0" dirty="0">
                <a:solidFill>
                  <a:schemeClr val="accent6">
                    <a:lumMod val="50000"/>
                  </a:schemeClr>
                </a:solidFill>
              </a:rPr>
              <a:t>, </a:t>
            </a:r>
            <a:r>
              <a:rPr lang="pt-BR" sz="2200" b="0" dirty="0" err="1">
                <a:solidFill>
                  <a:schemeClr val="accent6">
                    <a:lumMod val="50000"/>
                  </a:schemeClr>
                </a:solidFill>
              </a:rPr>
              <a:t>e.nome</a:t>
            </a:r>
            <a:r>
              <a:rPr lang="pt-BR" sz="2200" b="0" dirty="0">
                <a:solidFill>
                  <a:schemeClr val="accent6">
                    <a:lumMod val="50000"/>
                  </a:schemeClr>
                </a:solidFill>
              </a:rPr>
              <a:t>, </a:t>
            </a:r>
            <a:r>
              <a:rPr lang="pt-BR" sz="2200" b="0" dirty="0" err="1">
                <a:solidFill>
                  <a:schemeClr val="accent6">
                    <a:lumMod val="50000"/>
                  </a:schemeClr>
                </a:solidFill>
              </a:rPr>
              <a:t>p.nome</a:t>
            </a:r>
            <a:r>
              <a:rPr lang="pt-BR" sz="2200" b="0" dirty="0">
                <a:solidFill>
                  <a:schemeClr val="accent6">
                    <a:lumMod val="50000"/>
                  </a:schemeClr>
                </a:solidFill>
              </a:rPr>
              <a:t>	</a:t>
            </a:r>
          </a:p>
          <a:p>
            <a:pPr marL="0" lvl="2">
              <a:defRPr/>
            </a:pPr>
            <a:r>
              <a:rPr lang="pt-BR" sz="2200" b="0" dirty="0">
                <a:solidFill>
                  <a:schemeClr val="accent6">
                    <a:lumMod val="50000"/>
                  </a:schemeClr>
                </a:solidFill>
              </a:rPr>
              <a:t>FROM departamento d, empregado e, projeto p, </a:t>
            </a:r>
            <a:r>
              <a:rPr lang="pt-BR" sz="2200" b="0" dirty="0" err="1">
                <a:solidFill>
                  <a:schemeClr val="accent6">
                    <a:lumMod val="50000"/>
                  </a:schemeClr>
                </a:solidFill>
              </a:rPr>
              <a:t>alocacao</a:t>
            </a:r>
            <a:r>
              <a:rPr lang="pt-BR" sz="2200" b="0" dirty="0">
                <a:solidFill>
                  <a:schemeClr val="accent6">
                    <a:lumMod val="50000"/>
                  </a:schemeClr>
                </a:solidFill>
              </a:rPr>
              <a:t> a</a:t>
            </a:r>
          </a:p>
          <a:p>
            <a:pPr marL="0" lvl="2">
              <a:defRPr/>
            </a:pPr>
            <a:r>
              <a:rPr lang="pt-BR" sz="2200" b="0" dirty="0">
                <a:solidFill>
                  <a:schemeClr val="accent6">
                    <a:lumMod val="50000"/>
                  </a:schemeClr>
                </a:solidFill>
              </a:rPr>
              <a:t>WHERE </a:t>
            </a:r>
            <a:r>
              <a:rPr lang="pt-BR" sz="2200" b="0" dirty="0" err="1">
                <a:solidFill>
                  <a:schemeClr val="accent6">
                    <a:lumMod val="50000"/>
                  </a:schemeClr>
                </a:solidFill>
              </a:rPr>
              <a:t>d.coddep</a:t>
            </a:r>
            <a:r>
              <a:rPr lang="pt-BR" sz="2200" b="0" dirty="0">
                <a:solidFill>
                  <a:schemeClr val="accent6">
                    <a:lumMod val="50000"/>
                  </a:schemeClr>
                </a:solidFill>
              </a:rPr>
              <a:t> = </a:t>
            </a:r>
            <a:r>
              <a:rPr lang="pt-BR" sz="2200" b="0" dirty="0" err="1">
                <a:solidFill>
                  <a:schemeClr val="accent6">
                    <a:lumMod val="50000"/>
                  </a:schemeClr>
                </a:solidFill>
              </a:rPr>
              <a:t>e.</a:t>
            </a:r>
            <a:r>
              <a:rPr lang="pt-BR" sz="2200" b="0" dirty="0">
                <a:solidFill>
                  <a:schemeClr val="accent6">
                    <a:lumMod val="50000"/>
                  </a:schemeClr>
                </a:solidFill>
              </a:rPr>
              <a:t>depto AND</a:t>
            </a:r>
          </a:p>
          <a:p>
            <a:pPr marL="0" lvl="2">
              <a:defRPr/>
            </a:pPr>
            <a:r>
              <a:rPr lang="pt-BR" sz="2200" b="0" dirty="0">
                <a:solidFill>
                  <a:schemeClr val="accent6">
                    <a:lumMod val="50000"/>
                  </a:schemeClr>
                </a:solidFill>
              </a:rPr>
              <a:t>               </a:t>
            </a:r>
            <a:r>
              <a:rPr lang="pt-BR" sz="2200" b="0" dirty="0" err="1">
                <a:solidFill>
                  <a:schemeClr val="accent6">
                    <a:lumMod val="50000"/>
                  </a:schemeClr>
                </a:solidFill>
              </a:rPr>
              <a:t>e.</a:t>
            </a:r>
            <a:r>
              <a:rPr lang="pt-BR" sz="2200" b="0" dirty="0">
                <a:solidFill>
                  <a:schemeClr val="accent6">
                    <a:lumMod val="50000"/>
                  </a:schemeClr>
                </a:solidFill>
              </a:rPr>
              <a:t>matricula = </a:t>
            </a:r>
            <a:r>
              <a:rPr lang="pt-BR" sz="2200" b="0" dirty="0" err="1">
                <a:solidFill>
                  <a:schemeClr val="accent6">
                    <a:lumMod val="50000"/>
                  </a:schemeClr>
                </a:solidFill>
              </a:rPr>
              <a:t>a.</a:t>
            </a:r>
            <a:r>
              <a:rPr lang="pt-BR" sz="2200" b="0" dirty="0">
                <a:solidFill>
                  <a:schemeClr val="accent6">
                    <a:lumMod val="50000"/>
                  </a:schemeClr>
                </a:solidFill>
              </a:rPr>
              <a:t>matricula AND </a:t>
            </a:r>
          </a:p>
          <a:p>
            <a:pPr marL="0" lvl="2">
              <a:defRPr/>
            </a:pPr>
            <a:r>
              <a:rPr lang="pt-BR" sz="2200" b="0" dirty="0">
                <a:solidFill>
                  <a:schemeClr val="accent6">
                    <a:lumMod val="50000"/>
                  </a:schemeClr>
                </a:solidFill>
              </a:rPr>
              <a:t>	  </a:t>
            </a:r>
            <a:r>
              <a:rPr lang="pt-BR" sz="2200" b="0" dirty="0" err="1">
                <a:solidFill>
                  <a:schemeClr val="accent6">
                    <a:lumMod val="50000"/>
                  </a:schemeClr>
                </a:solidFill>
              </a:rPr>
              <a:t>a.codigop</a:t>
            </a:r>
            <a:r>
              <a:rPr lang="pt-BR" sz="2200" b="0" dirty="0">
                <a:solidFill>
                  <a:schemeClr val="accent6">
                    <a:lumMod val="50000"/>
                  </a:schemeClr>
                </a:solidFill>
              </a:rPr>
              <a:t> = </a:t>
            </a:r>
            <a:r>
              <a:rPr lang="pt-BR" sz="2200" b="0" dirty="0" err="1">
                <a:solidFill>
                  <a:schemeClr val="accent6">
                    <a:lumMod val="50000"/>
                  </a:schemeClr>
                </a:solidFill>
              </a:rPr>
              <a:t>p.codproj</a:t>
            </a:r>
            <a:endParaRPr lang="pt-BR" sz="2200" b="0" dirty="0">
              <a:solidFill>
                <a:schemeClr val="accent6">
                  <a:lumMod val="50000"/>
                </a:schemeClr>
              </a:solidFill>
            </a:endParaRPr>
          </a:p>
          <a:p>
            <a:pPr marL="0" lvl="2">
              <a:defRPr/>
            </a:pPr>
            <a:r>
              <a:rPr lang="pt-BR" sz="2200" b="0" dirty="0">
                <a:solidFill>
                  <a:schemeClr val="accent6">
                    <a:lumMod val="50000"/>
                  </a:schemeClr>
                </a:solidFill>
              </a:rPr>
              <a:t>ORDER BY </a:t>
            </a:r>
            <a:r>
              <a:rPr lang="pt-BR" sz="2200" b="0" dirty="0" err="1">
                <a:solidFill>
                  <a:schemeClr val="accent6">
                    <a:lumMod val="50000"/>
                  </a:schemeClr>
                </a:solidFill>
              </a:rPr>
              <a:t>d.nome</a:t>
            </a:r>
            <a:r>
              <a:rPr lang="pt-BR" sz="2200" b="0" dirty="0">
                <a:solidFill>
                  <a:schemeClr val="accent6">
                    <a:lumMod val="50000"/>
                  </a:schemeClr>
                </a:solidFill>
              </a:rPr>
              <a:t>, </a:t>
            </a:r>
            <a:r>
              <a:rPr lang="pt-BR" sz="2200" b="0" dirty="0" err="1">
                <a:solidFill>
                  <a:schemeClr val="accent6">
                    <a:lumMod val="50000"/>
                  </a:schemeClr>
                </a:solidFill>
              </a:rPr>
              <a:t>e.nome</a:t>
            </a:r>
            <a:endParaRPr lang="pt-BR" sz="2200" b="0" dirty="0">
              <a:solidFill>
                <a:schemeClr val="accent6">
                  <a:lumMod val="50000"/>
                </a:schemeClr>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78A5AD5-A654-BFCA-4CDD-BEAA5675C929}"/>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6803" name="Rectangle 3">
            <a:extLst>
              <a:ext uri="{FF2B5EF4-FFF2-40B4-BE49-F238E27FC236}">
                <a16:creationId xmlns:a16="http://schemas.microsoft.com/office/drawing/2014/main" id="{E69A061B-7B01-D7D7-72EF-A55A470D51DB}"/>
              </a:ext>
            </a:extLst>
          </p:cNvPr>
          <p:cNvSpPr>
            <a:spLocks noGrp="1"/>
          </p:cNvSpPr>
          <p:nvPr>
            <p:ph idx="1"/>
          </p:nvPr>
        </p:nvSpPr>
        <p:spPr>
          <a:xfrm>
            <a:off x="357188" y="1500188"/>
            <a:ext cx="7677150" cy="2357437"/>
          </a:xfrm>
        </p:spPr>
        <p:txBody>
          <a:bodyPr/>
          <a:lstStyle/>
          <a:p>
            <a:pPr eaLnBrk="1" hangingPunct="1"/>
            <a:r>
              <a:rPr lang="pt-BR" altLang="pt-BR">
                <a:solidFill>
                  <a:schemeClr val="accent2"/>
                </a:solidFill>
              </a:rPr>
              <a:t>Ordenação</a:t>
            </a:r>
          </a:p>
          <a:p>
            <a:pPr eaLnBrk="1" hangingPunct="1"/>
            <a:endParaRPr lang="pt-BR" altLang="pt-BR" sz="1000">
              <a:solidFill>
                <a:schemeClr val="accent2"/>
              </a:solidFill>
            </a:endParaRPr>
          </a:p>
          <a:p>
            <a:pPr lvl="2" eaLnBrk="1" hangingPunct="1">
              <a:buFont typeface="Wingdings" panose="05000000000000000000" pitchFamily="2" charset="2"/>
              <a:buChar char="ð"/>
            </a:pPr>
            <a:r>
              <a:rPr lang="pt-BR" altLang="pt-BR" sz="2600"/>
              <a:t>A ordem default é ascendente (</a:t>
            </a:r>
            <a:r>
              <a:rPr lang="pt-BR" altLang="pt-BR" sz="2600">
                <a:solidFill>
                  <a:schemeClr val="accent2"/>
                </a:solidFill>
              </a:rPr>
              <a:t>ASC</a:t>
            </a:r>
            <a:r>
              <a:rPr lang="pt-BR" altLang="pt-BR" sz="2600"/>
              <a:t>) caso queiramos ordem decrescente usamos </a:t>
            </a:r>
            <a:r>
              <a:rPr lang="pt-BR" altLang="pt-BR" sz="2600">
                <a:solidFill>
                  <a:schemeClr val="accent2"/>
                </a:solidFill>
              </a:rPr>
              <a:t>DESC</a:t>
            </a:r>
          </a:p>
          <a:p>
            <a:pPr lvl="1" eaLnBrk="1" hangingPunct="1"/>
            <a:endParaRPr lang="pt-BR" altLang="pt-BR"/>
          </a:p>
          <a:p>
            <a:pPr lvl="1" eaLnBrk="1" hangingPunct="1"/>
            <a:r>
              <a:rPr lang="pt-BR" altLang="pt-BR"/>
              <a:t>Ex. </a:t>
            </a:r>
          </a:p>
          <a:p>
            <a:pPr eaLnBrk="1" hangingPunct="1"/>
            <a:endParaRPr lang="pt-BR" altLang="pt-BR"/>
          </a:p>
        </p:txBody>
      </p:sp>
      <p:sp>
        <p:nvSpPr>
          <p:cNvPr id="4" name="CaixaDeTexto 3">
            <a:extLst>
              <a:ext uri="{FF2B5EF4-FFF2-40B4-BE49-F238E27FC236}">
                <a16:creationId xmlns:a16="http://schemas.microsoft.com/office/drawing/2014/main" id="{B880C57B-6512-47EC-B42C-DC1B7BD288B5}"/>
              </a:ext>
            </a:extLst>
          </p:cNvPr>
          <p:cNvSpPr txBox="1"/>
          <p:nvPr/>
        </p:nvSpPr>
        <p:spPr>
          <a:xfrm>
            <a:off x="1857375" y="4151313"/>
            <a:ext cx="5929313" cy="492125"/>
          </a:xfrm>
          <a:prstGeom prst="rect">
            <a:avLst/>
          </a:prstGeom>
          <a:solidFill>
            <a:schemeClr val="accent6">
              <a:lumMod val="40000"/>
              <a:lumOff val="60000"/>
            </a:schemeClr>
          </a:solidFill>
        </p:spPr>
        <p:txBody>
          <a:bodyPr>
            <a:spAutoFit/>
          </a:bodyPr>
          <a:lstStyle/>
          <a:p>
            <a:pPr marL="0" lvl="2">
              <a:defRPr/>
            </a:pPr>
            <a:r>
              <a:rPr lang="en-US" sz="2600" b="0" dirty="0">
                <a:solidFill>
                  <a:schemeClr val="accent6">
                    <a:lumMod val="50000"/>
                  </a:schemeClr>
                </a:solidFill>
              </a:rPr>
              <a:t>ORDER BY </a:t>
            </a:r>
            <a:r>
              <a:rPr lang="en-US" sz="2600" b="0" dirty="0" err="1">
                <a:solidFill>
                  <a:schemeClr val="accent6">
                    <a:lumMod val="50000"/>
                  </a:schemeClr>
                </a:solidFill>
              </a:rPr>
              <a:t>d.nome</a:t>
            </a:r>
            <a:r>
              <a:rPr lang="en-US" sz="2600" b="0" dirty="0">
                <a:solidFill>
                  <a:schemeClr val="accent6">
                    <a:lumMod val="50000"/>
                  </a:schemeClr>
                </a:solidFill>
              </a:rPr>
              <a:t> DESC, </a:t>
            </a:r>
            <a:r>
              <a:rPr lang="en-US" sz="2600" b="0" dirty="0" err="1">
                <a:solidFill>
                  <a:schemeClr val="accent6">
                    <a:lumMod val="50000"/>
                  </a:schemeClr>
                </a:solidFill>
              </a:rPr>
              <a:t>e.nome</a:t>
            </a:r>
            <a:r>
              <a:rPr lang="en-US" sz="2600" b="0" dirty="0">
                <a:solidFill>
                  <a:schemeClr val="accent6">
                    <a:lumMod val="50000"/>
                  </a:schemeClr>
                </a:solidFill>
              </a:rPr>
              <a:t> ASC</a:t>
            </a:r>
            <a:endParaRPr lang="pt-BR" sz="2600" b="0" dirty="0">
              <a:solidFill>
                <a:schemeClr val="accent6">
                  <a:lumMod val="50000"/>
                </a:schemeClr>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2EC4A6A-6285-7632-5DE7-EBED1147FE5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77827" name="Rectangle 3">
            <a:extLst>
              <a:ext uri="{FF2B5EF4-FFF2-40B4-BE49-F238E27FC236}">
                <a16:creationId xmlns:a16="http://schemas.microsoft.com/office/drawing/2014/main" id="{C7A62BFB-A78C-B04E-929F-5890F103DF77}"/>
              </a:ext>
            </a:extLst>
          </p:cNvPr>
          <p:cNvSpPr>
            <a:spLocks noGrp="1"/>
          </p:cNvSpPr>
          <p:nvPr>
            <p:ph idx="1"/>
          </p:nvPr>
        </p:nvSpPr>
        <p:spPr>
          <a:xfrm>
            <a:off x="642938" y="1571625"/>
            <a:ext cx="7391400" cy="2428875"/>
          </a:xfrm>
        </p:spPr>
        <p:txBody>
          <a:bodyPr/>
          <a:lstStyle/>
          <a:p>
            <a:pPr eaLnBrk="1" hangingPunct="1"/>
            <a:r>
              <a:rPr lang="en-US" altLang="pt-BR" sz="2600">
                <a:solidFill>
                  <a:schemeClr val="accent2"/>
                </a:solidFill>
              </a:rPr>
              <a:t>Quantificadores</a:t>
            </a:r>
          </a:p>
          <a:p>
            <a:pPr eaLnBrk="1" hangingPunct="1"/>
            <a:endParaRPr lang="en-US" altLang="pt-BR" sz="500">
              <a:solidFill>
                <a:schemeClr val="accent2"/>
              </a:solidFill>
            </a:endParaRPr>
          </a:p>
          <a:p>
            <a:pPr lvl="1" eaLnBrk="1" hangingPunct="1"/>
            <a:r>
              <a:rPr lang="en-US" altLang="pt-BR" sz="2200">
                <a:latin typeface="Courier" charset="0"/>
              </a:rPr>
              <a:t>ANY</a:t>
            </a:r>
            <a:r>
              <a:rPr lang="en-US" altLang="pt-BR" sz="2200"/>
              <a:t> (ou </a:t>
            </a:r>
            <a:r>
              <a:rPr lang="en-US" altLang="pt-BR" sz="2200">
                <a:latin typeface="Courier" charset="0"/>
              </a:rPr>
              <a:t>SOME</a:t>
            </a:r>
            <a:r>
              <a:rPr lang="en-US" altLang="pt-BR" sz="2200"/>
              <a:t>) </a:t>
            </a:r>
            <a:r>
              <a:rPr lang="en-US" altLang="pt-BR" sz="2200">
                <a:solidFill>
                  <a:schemeClr val="accent1"/>
                </a:solidFill>
              </a:rPr>
              <a:t>e</a:t>
            </a:r>
            <a:r>
              <a:rPr lang="en-US" altLang="pt-BR" sz="2200"/>
              <a:t> </a:t>
            </a:r>
            <a:r>
              <a:rPr lang="en-US" altLang="pt-BR" sz="2200">
                <a:latin typeface="Courier" charset="0"/>
              </a:rPr>
              <a:t>ALL (ou EVERY) </a:t>
            </a:r>
            <a:r>
              <a:rPr lang="en-US" altLang="pt-BR" sz="2200">
                <a:solidFill>
                  <a:schemeClr val="accent1"/>
                </a:solidFill>
              </a:rPr>
              <a:t>comportam-se como quantificadores existencial ("ao menos um") e universal, respectivamente.</a:t>
            </a:r>
          </a:p>
          <a:p>
            <a:pPr eaLnBrk="1" hangingPunct="1"/>
            <a:endParaRPr lang="en-US" altLang="pt-BR" sz="2000"/>
          </a:p>
          <a:p>
            <a:pPr eaLnBrk="1" hangingPunct="1"/>
            <a:r>
              <a:rPr lang="en-US" altLang="pt-BR" sz="2200">
                <a:solidFill>
                  <a:schemeClr val="accent2"/>
                </a:solidFill>
              </a:rPr>
              <a:t>Exemplo</a:t>
            </a:r>
            <a:r>
              <a:rPr lang="en-US" altLang="pt-BR" sz="2000"/>
              <a:t>							</a:t>
            </a:r>
            <a:endParaRPr lang="pt-BR" altLang="pt-BR"/>
          </a:p>
        </p:txBody>
      </p:sp>
      <p:sp>
        <p:nvSpPr>
          <p:cNvPr id="4" name="CaixaDeTexto 3">
            <a:extLst>
              <a:ext uri="{FF2B5EF4-FFF2-40B4-BE49-F238E27FC236}">
                <a16:creationId xmlns:a16="http://schemas.microsoft.com/office/drawing/2014/main" id="{8701465D-BC88-4020-9131-5F339C44D045}"/>
              </a:ext>
            </a:extLst>
          </p:cNvPr>
          <p:cNvSpPr txBox="1"/>
          <p:nvPr/>
        </p:nvSpPr>
        <p:spPr>
          <a:xfrm>
            <a:off x="1285875" y="4151313"/>
            <a:ext cx="6643688" cy="1692275"/>
          </a:xfrm>
          <a:prstGeom prst="rect">
            <a:avLst/>
          </a:prstGeom>
          <a:solidFill>
            <a:schemeClr val="accent6">
              <a:lumMod val="40000"/>
              <a:lumOff val="60000"/>
            </a:schemeClr>
          </a:solidFill>
        </p:spPr>
        <p:txBody>
          <a:bodyPr>
            <a:spAutoFit/>
          </a:bodyPr>
          <a:lstStyle/>
          <a:p>
            <a:pPr marL="0" lvl="2">
              <a:defRPr/>
            </a:pPr>
            <a:r>
              <a:rPr lang="en-US" sz="2600" b="0" dirty="0">
                <a:solidFill>
                  <a:schemeClr val="accent6">
                    <a:lumMod val="50000"/>
                  </a:schemeClr>
                </a:solidFill>
              </a:rPr>
              <a:t>SELECT mat, </a:t>
            </a:r>
            <a:r>
              <a:rPr lang="en-US" sz="2600" b="0" dirty="0" err="1">
                <a:solidFill>
                  <a:schemeClr val="accent6">
                    <a:lumMod val="50000"/>
                  </a:schemeClr>
                </a:solidFill>
              </a:rPr>
              <a:t>salario</a:t>
            </a:r>
            <a:endParaRPr lang="en-US" sz="2600" b="0" dirty="0">
              <a:solidFill>
                <a:schemeClr val="accent6">
                  <a:lumMod val="50000"/>
                </a:schemeClr>
              </a:solidFill>
            </a:endParaRPr>
          </a:p>
          <a:p>
            <a:pPr marL="0" lvl="2">
              <a:defRPr/>
            </a:pPr>
            <a:r>
              <a:rPr lang="en-US" sz="2600" b="0" dirty="0">
                <a:solidFill>
                  <a:schemeClr val="accent6">
                    <a:lumMod val="50000"/>
                  </a:schemeClr>
                </a:solidFill>
              </a:rPr>
              <a:t>FROM </a:t>
            </a:r>
            <a:r>
              <a:rPr lang="en-US" sz="2600" b="0" dirty="0" err="1">
                <a:solidFill>
                  <a:schemeClr val="accent6">
                    <a:lumMod val="50000"/>
                  </a:schemeClr>
                </a:solidFill>
              </a:rPr>
              <a:t>empregado</a:t>
            </a:r>
            <a:endParaRPr lang="en-US" sz="2600" b="0" dirty="0">
              <a:solidFill>
                <a:schemeClr val="accent6">
                  <a:lumMod val="50000"/>
                </a:schemeClr>
              </a:solidFill>
            </a:endParaRPr>
          </a:p>
          <a:p>
            <a:pPr marL="0" lvl="2">
              <a:defRPr/>
            </a:pPr>
            <a:r>
              <a:rPr lang="en-US" sz="2600" b="0" dirty="0">
                <a:solidFill>
                  <a:schemeClr val="accent6">
                    <a:lumMod val="50000"/>
                  </a:schemeClr>
                </a:solidFill>
              </a:rPr>
              <a:t>WHERE </a:t>
            </a:r>
            <a:r>
              <a:rPr lang="en-US" sz="2600" b="0" dirty="0" err="1">
                <a:solidFill>
                  <a:schemeClr val="accent6">
                    <a:lumMod val="50000"/>
                  </a:schemeClr>
                </a:solidFill>
              </a:rPr>
              <a:t>salario</a:t>
            </a:r>
            <a:r>
              <a:rPr lang="en-US" sz="2600" b="0" dirty="0">
                <a:solidFill>
                  <a:schemeClr val="accent6">
                    <a:lumMod val="50000"/>
                  </a:schemeClr>
                </a:solidFill>
              </a:rPr>
              <a:t> &gt;= all</a:t>
            </a:r>
          </a:p>
          <a:p>
            <a:pPr marL="0" lvl="2">
              <a:defRPr/>
            </a:pPr>
            <a:r>
              <a:rPr lang="en-US" sz="2600" b="0" dirty="0">
                <a:solidFill>
                  <a:schemeClr val="accent6">
                    <a:lumMod val="50000"/>
                  </a:schemeClr>
                </a:solidFill>
              </a:rPr>
              <a:t>	    (SELECT </a:t>
            </a:r>
            <a:r>
              <a:rPr lang="en-US" sz="2600" b="0" dirty="0" err="1">
                <a:solidFill>
                  <a:schemeClr val="accent6">
                    <a:lumMod val="50000"/>
                  </a:schemeClr>
                </a:solidFill>
              </a:rPr>
              <a:t>salario</a:t>
            </a:r>
            <a:r>
              <a:rPr lang="en-US" sz="2600" b="0" dirty="0">
                <a:solidFill>
                  <a:schemeClr val="accent6">
                    <a:lumMod val="50000"/>
                  </a:schemeClr>
                </a:solidFill>
              </a:rPr>
              <a:t> FROM </a:t>
            </a:r>
            <a:r>
              <a:rPr lang="en-US" sz="2600" b="0" dirty="0" err="1">
                <a:solidFill>
                  <a:schemeClr val="accent6">
                    <a:lumMod val="50000"/>
                  </a:schemeClr>
                </a:solidFill>
              </a:rPr>
              <a:t>empregado</a:t>
            </a:r>
            <a:r>
              <a:rPr lang="en-US" sz="2600" b="0" dirty="0">
                <a:solidFill>
                  <a:schemeClr val="accent6">
                    <a:lumMod val="50000"/>
                  </a:schemeClr>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a:extLst>
              <a:ext uri="{FF2B5EF4-FFF2-40B4-BE49-F238E27FC236}">
                <a16:creationId xmlns:a16="http://schemas.microsoft.com/office/drawing/2014/main" id="{A016CADE-89FC-4D04-8BF1-9BB477858839}"/>
              </a:ext>
            </a:extLst>
          </p:cNvPr>
          <p:cNvSpPr>
            <a:spLocks noChangeArrowheads="1"/>
          </p:cNvSpPr>
          <p:nvPr/>
        </p:nvSpPr>
        <p:spPr bwMode="auto">
          <a:xfrm>
            <a:off x="571500" y="747713"/>
            <a:ext cx="8077200" cy="609600"/>
          </a:xfrm>
          <a:prstGeom prst="rect">
            <a:avLst/>
          </a:prstGeom>
          <a:noFill/>
          <a:ln w="9525">
            <a:noFill/>
            <a:miter lim="800000"/>
            <a:headEnd/>
            <a:tailEnd/>
          </a:ln>
        </p:spPr>
        <p:txBody>
          <a:bodyPr anchor="b"/>
          <a:lstStyle/>
          <a:p>
            <a:pPr eaLnBrk="1" hangingPunct="1">
              <a:defRPr/>
            </a:pPr>
            <a:r>
              <a:rPr lang="en-US" sz="4000" b="0" dirty="0" err="1">
                <a:solidFill>
                  <a:schemeClr val="tx2"/>
                </a:solidFill>
                <a:latin typeface="+mj-lt"/>
              </a:rPr>
              <a:t>Definição</a:t>
            </a:r>
            <a:r>
              <a:rPr lang="en-US" sz="4000" b="0" dirty="0">
                <a:solidFill>
                  <a:schemeClr val="tx2"/>
                </a:solidFill>
                <a:latin typeface="+mj-lt"/>
              </a:rPr>
              <a:t> de ALL </a:t>
            </a:r>
          </a:p>
        </p:txBody>
      </p:sp>
      <p:sp>
        <p:nvSpPr>
          <p:cNvPr id="89091" name="Rectangle 5">
            <a:extLst>
              <a:ext uri="{FF2B5EF4-FFF2-40B4-BE49-F238E27FC236}">
                <a16:creationId xmlns:a16="http://schemas.microsoft.com/office/drawing/2014/main" id="{459D1D3A-9627-437B-A9B6-4395473CC5E3}"/>
              </a:ext>
            </a:extLst>
          </p:cNvPr>
          <p:cNvSpPr>
            <a:spLocks noChangeArrowheads="1"/>
          </p:cNvSpPr>
          <p:nvPr/>
        </p:nvSpPr>
        <p:spPr bwMode="auto">
          <a:xfrm>
            <a:off x="428625" y="1643063"/>
            <a:ext cx="8066088" cy="381000"/>
          </a:xfrm>
          <a:prstGeom prst="rect">
            <a:avLst/>
          </a:prstGeom>
          <a:noFill/>
          <a:ln w="12700">
            <a:noFill/>
            <a:miter lim="800000"/>
            <a:headEnd/>
            <a:tailEnd/>
          </a:ln>
        </p:spPr>
        <p:txBody>
          <a:bodyPr lIns="90488" tIns="44450" rIns="90488" bIns="44450"/>
          <a:lstStyle/>
          <a:p>
            <a:pPr marL="342900" indent="-342900" eaLnBrk="1" hangingPunct="1">
              <a:lnSpc>
                <a:spcPct val="90000"/>
              </a:lnSpc>
              <a:spcBef>
                <a:spcPct val="20000"/>
              </a:spcBef>
              <a:buFontTx/>
              <a:buChar char="•"/>
              <a:defRPr/>
            </a:pPr>
            <a:r>
              <a:rPr lang="en-US" sz="2600" dirty="0">
                <a:solidFill>
                  <a:schemeClr val="accent1"/>
                </a:solidFill>
                <a:latin typeface="+mn-lt"/>
              </a:rPr>
              <a:t>F &lt;comp&gt; </a:t>
            </a:r>
            <a:r>
              <a:rPr lang="en-US" sz="2600" b="0" dirty="0">
                <a:solidFill>
                  <a:schemeClr val="accent1"/>
                </a:solidFill>
                <a:latin typeface="+mn-lt"/>
              </a:rPr>
              <a:t>all </a:t>
            </a:r>
            <a:r>
              <a:rPr lang="en-US" sz="2600" i="1" dirty="0">
                <a:solidFill>
                  <a:schemeClr val="accent1"/>
                </a:solidFill>
                <a:latin typeface="+mn-lt"/>
              </a:rPr>
              <a:t>r </a:t>
            </a:r>
            <a:r>
              <a:rPr lang="en-US" sz="2600" dirty="0">
                <a:solidFill>
                  <a:schemeClr val="accent1"/>
                </a:solidFill>
                <a:latin typeface="+mn-lt"/>
                <a:sym typeface="Symbol" pitchFamily="18" charset="2"/>
              </a:rPr>
              <a:t></a:t>
            </a:r>
            <a:r>
              <a:rPr lang="en-US" sz="2600" i="1" dirty="0">
                <a:solidFill>
                  <a:schemeClr val="accent1"/>
                </a:solidFill>
                <a:latin typeface="+mn-lt"/>
                <a:sym typeface="Symbol" pitchFamily="18" charset="2"/>
              </a:rPr>
              <a:t>t </a:t>
            </a:r>
            <a:r>
              <a:rPr lang="en-US" sz="2600" dirty="0">
                <a:solidFill>
                  <a:schemeClr val="accent1"/>
                </a:solidFill>
                <a:latin typeface="+mn-lt"/>
                <a:sym typeface="Symbol" pitchFamily="18" charset="2"/>
              </a:rPr>
              <a:t></a:t>
            </a:r>
            <a:r>
              <a:rPr lang="en-US" sz="2600" i="1" dirty="0">
                <a:solidFill>
                  <a:schemeClr val="accent1"/>
                </a:solidFill>
                <a:latin typeface="+mn-lt"/>
                <a:sym typeface="Symbol" pitchFamily="18" charset="2"/>
              </a:rPr>
              <a:t>r</a:t>
            </a:r>
            <a:r>
              <a:rPr lang="en-US" sz="2600" dirty="0">
                <a:solidFill>
                  <a:schemeClr val="accent1"/>
                </a:solidFill>
                <a:latin typeface="+mn-lt"/>
                <a:sym typeface="Symbol" pitchFamily="18" charset="2"/>
              </a:rPr>
              <a:t> (F &lt;comp&gt; </a:t>
            </a:r>
            <a:r>
              <a:rPr lang="en-US" sz="2600" i="1" dirty="0">
                <a:solidFill>
                  <a:schemeClr val="accent1"/>
                </a:solidFill>
                <a:latin typeface="+mn-lt"/>
                <a:sym typeface="Symbol" pitchFamily="18" charset="2"/>
              </a:rPr>
              <a:t>t)</a:t>
            </a:r>
            <a:endParaRPr lang="en-US" sz="2600" dirty="0">
              <a:solidFill>
                <a:schemeClr val="accent1"/>
              </a:solidFill>
              <a:latin typeface="+mn-lt"/>
            </a:endParaRPr>
          </a:p>
        </p:txBody>
      </p:sp>
      <p:grpSp>
        <p:nvGrpSpPr>
          <p:cNvPr id="78852" name="Group 6">
            <a:extLst>
              <a:ext uri="{FF2B5EF4-FFF2-40B4-BE49-F238E27FC236}">
                <a16:creationId xmlns:a16="http://schemas.microsoft.com/office/drawing/2014/main" id="{F19E23A2-AF2E-3E6D-A9C1-7B515F4ED14E}"/>
              </a:ext>
            </a:extLst>
          </p:cNvPr>
          <p:cNvGrpSpPr>
            <a:grpSpLocks/>
          </p:cNvGrpSpPr>
          <p:nvPr/>
        </p:nvGrpSpPr>
        <p:grpSpPr bwMode="auto">
          <a:xfrm>
            <a:off x="2825750" y="2324100"/>
            <a:ext cx="457200" cy="1066800"/>
            <a:chOff x="2448" y="1296"/>
            <a:chExt cx="288" cy="960"/>
          </a:xfrm>
        </p:grpSpPr>
        <p:sp>
          <p:nvSpPr>
            <p:cNvPr id="78867" name="Rectangle 7">
              <a:extLst>
                <a:ext uri="{FF2B5EF4-FFF2-40B4-BE49-F238E27FC236}">
                  <a16:creationId xmlns:a16="http://schemas.microsoft.com/office/drawing/2014/main" id="{8FFFB698-3980-E910-E316-5E8A76C92B2C}"/>
                </a:ext>
              </a:extLst>
            </p:cNvPr>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0</a:t>
              </a:r>
            </a:p>
          </p:txBody>
        </p:sp>
        <p:sp>
          <p:nvSpPr>
            <p:cNvPr id="78868" name="Rectangle 8">
              <a:extLst>
                <a:ext uri="{FF2B5EF4-FFF2-40B4-BE49-F238E27FC236}">
                  <a16:creationId xmlns:a16="http://schemas.microsoft.com/office/drawing/2014/main" id="{E149E5B2-0E4F-2684-C1A9-C5A8CE1672BA}"/>
                </a:ext>
              </a:extLst>
            </p:cNvPr>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78869" name="Rectangle 9">
              <a:extLst>
                <a:ext uri="{FF2B5EF4-FFF2-40B4-BE49-F238E27FC236}">
                  <a16:creationId xmlns:a16="http://schemas.microsoft.com/office/drawing/2014/main" id="{CBF155BE-5D2C-FDBB-5F9D-5A08F3B12CCB}"/>
                </a:ext>
              </a:extLst>
            </p:cNvPr>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6</a:t>
              </a:r>
            </a:p>
          </p:txBody>
        </p:sp>
      </p:grpSp>
      <p:sp>
        <p:nvSpPr>
          <p:cNvPr id="89093" name="Text Box 10">
            <a:extLst>
              <a:ext uri="{FF2B5EF4-FFF2-40B4-BE49-F238E27FC236}">
                <a16:creationId xmlns:a16="http://schemas.microsoft.com/office/drawing/2014/main" id="{D342882D-A124-4090-B1C6-A64B603EFC25}"/>
              </a:ext>
            </a:extLst>
          </p:cNvPr>
          <p:cNvSpPr txBox="1">
            <a:spLocks noChangeArrowheads="1"/>
          </p:cNvSpPr>
          <p:nvPr/>
        </p:nvSpPr>
        <p:spPr bwMode="auto">
          <a:xfrm>
            <a:off x="1987550" y="2628900"/>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(5&lt; </a:t>
            </a:r>
            <a:r>
              <a:rPr lang="en-US" sz="1800" dirty="0">
                <a:solidFill>
                  <a:schemeClr val="accent2"/>
                </a:solidFill>
                <a:latin typeface="+mn-lt"/>
              </a:rPr>
              <a:t>all</a:t>
            </a:r>
            <a:endParaRPr lang="en-US" sz="1800" b="0" dirty="0">
              <a:solidFill>
                <a:schemeClr val="accent2"/>
              </a:solidFill>
              <a:latin typeface="+mn-lt"/>
            </a:endParaRPr>
          </a:p>
        </p:txBody>
      </p:sp>
      <p:sp>
        <p:nvSpPr>
          <p:cNvPr id="89094" name="Text Box 11">
            <a:extLst>
              <a:ext uri="{FF2B5EF4-FFF2-40B4-BE49-F238E27FC236}">
                <a16:creationId xmlns:a16="http://schemas.microsoft.com/office/drawing/2014/main" id="{0F842A5D-2429-4594-9527-339F40B21843}"/>
              </a:ext>
            </a:extLst>
          </p:cNvPr>
          <p:cNvSpPr txBox="1">
            <a:spLocks noChangeArrowheads="1"/>
          </p:cNvSpPr>
          <p:nvPr/>
        </p:nvSpPr>
        <p:spPr bwMode="auto">
          <a:xfrm>
            <a:off x="3359150" y="2628900"/>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 = false</a:t>
            </a:r>
          </a:p>
        </p:txBody>
      </p:sp>
      <p:sp>
        <p:nvSpPr>
          <p:cNvPr id="78855" name="Rectangle 12">
            <a:extLst>
              <a:ext uri="{FF2B5EF4-FFF2-40B4-BE49-F238E27FC236}">
                <a16:creationId xmlns:a16="http://schemas.microsoft.com/office/drawing/2014/main" id="{5D96CFA6-B6A3-F4E7-0273-ACB0D7ABD659}"/>
              </a:ext>
            </a:extLst>
          </p:cNvPr>
          <p:cNvSpPr>
            <a:spLocks noChangeArrowheads="1"/>
          </p:cNvSpPr>
          <p:nvPr/>
        </p:nvSpPr>
        <p:spPr bwMode="auto">
          <a:xfrm>
            <a:off x="2825750" y="3543300"/>
            <a:ext cx="457200" cy="381000"/>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6</a:t>
            </a:r>
          </a:p>
        </p:txBody>
      </p:sp>
      <p:sp>
        <p:nvSpPr>
          <p:cNvPr id="78856" name="Rectangle 13">
            <a:extLst>
              <a:ext uri="{FF2B5EF4-FFF2-40B4-BE49-F238E27FC236}">
                <a16:creationId xmlns:a16="http://schemas.microsoft.com/office/drawing/2014/main" id="{D541074D-F519-1E2D-9764-EA12E21A3A60}"/>
              </a:ext>
            </a:extLst>
          </p:cNvPr>
          <p:cNvSpPr>
            <a:spLocks noChangeArrowheads="1"/>
          </p:cNvSpPr>
          <p:nvPr/>
        </p:nvSpPr>
        <p:spPr bwMode="auto">
          <a:xfrm>
            <a:off x="2825750" y="3848100"/>
            <a:ext cx="457200" cy="296863"/>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10</a:t>
            </a:r>
          </a:p>
        </p:txBody>
      </p:sp>
      <p:sp>
        <p:nvSpPr>
          <p:cNvPr id="78857" name="Rectangle 14">
            <a:extLst>
              <a:ext uri="{FF2B5EF4-FFF2-40B4-BE49-F238E27FC236}">
                <a16:creationId xmlns:a16="http://schemas.microsoft.com/office/drawing/2014/main" id="{5E35D2E8-6FBA-65A0-6458-A7BEC5303B22}"/>
              </a:ext>
            </a:extLst>
          </p:cNvPr>
          <p:cNvSpPr>
            <a:spLocks noChangeArrowheads="1"/>
          </p:cNvSpPr>
          <p:nvPr/>
        </p:nvSpPr>
        <p:spPr bwMode="auto">
          <a:xfrm>
            <a:off x="2825750" y="4302125"/>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4</a:t>
            </a:r>
          </a:p>
        </p:txBody>
      </p:sp>
      <p:sp>
        <p:nvSpPr>
          <p:cNvPr id="89098" name="Text Box 15">
            <a:extLst>
              <a:ext uri="{FF2B5EF4-FFF2-40B4-BE49-F238E27FC236}">
                <a16:creationId xmlns:a16="http://schemas.microsoft.com/office/drawing/2014/main" id="{3EC09DB5-980E-48DD-A76D-B36F571D9B59}"/>
              </a:ext>
            </a:extLst>
          </p:cNvPr>
          <p:cNvSpPr txBox="1">
            <a:spLocks noChangeArrowheads="1"/>
          </p:cNvSpPr>
          <p:nvPr/>
        </p:nvSpPr>
        <p:spPr bwMode="auto">
          <a:xfrm>
            <a:off x="3359150" y="3787775"/>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 = true</a:t>
            </a:r>
          </a:p>
        </p:txBody>
      </p:sp>
      <p:sp>
        <p:nvSpPr>
          <p:cNvPr id="78859" name="Rectangle 16">
            <a:extLst>
              <a:ext uri="{FF2B5EF4-FFF2-40B4-BE49-F238E27FC236}">
                <a16:creationId xmlns:a16="http://schemas.microsoft.com/office/drawing/2014/main" id="{792906FC-969E-CFA5-2BD9-D53CC9B6E41E}"/>
              </a:ext>
            </a:extLst>
          </p:cNvPr>
          <p:cNvSpPr>
            <a:spLocks noChangeArrowheads="1"/>
          </p:cNvSpPr>
          <p:nvPr/>
        </p:nvSpPr>
        <p:spPr bwMode="auto">
          <a:xfrm>
            <a:off x="2825750" y="4606925"/>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78860" name="Rectangle 17">
            <a:extLst>
              <a:ext uri="{FF2B5EF4-FFF2-40B4-BE49-F238E27FC236}">
                <a16:creationId xmlns:a16="http://schemas.microsoft.com/office/drawing/2014/main" id="{70995969-7A2F-6481-D878-33908239C9FB}"/>
              </a:ext>
            </a:extLst>
          </p:cNvPr>
          <p:cNvSpPr>
            <a:spLocks noChangeArrowheads="1"/>
          </p:cNvSpPr>
          <p:nvPr/>
        </p:nvSpPr>
        <p:spPr bwMode="auto">
          <a:xfrm>
            <a:off x="2825750" y="5143500"/>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4</a:t>
            </a:r>
          </a:p>
        </p:txBody>
      </p:sp>
      <p:sp>
        <p:nvSpPr>
          <p:cNvPr id="78861" name="Rectangle 18">
            <a:extLst>
              <a:ext uri="{FF2B5EF4-FFF2-40B4-BE49-F238E27FC236}">
                <a16:creationId xmlns:a16="http://schemas.microsoft.com/office/drawing/2014/main" id="{162F99A8-889C-FB74-E3CB-3568DBC4B418}"/>
              </a:ext>
            </a:extLst>
          </p:cNvPr>
          <p:cNvSpPr>
            <a:spLocks noChangeArrowheads="1"/>
          </p:cNvSpPr>
          <p:nvPr/>
        </p:nvSpPr>
        <p:spPr bwMode="auto">
          <a:xfrm>
            <a:off x="2825750" y="5448300"/>
            <a:ext cx="457200" cy="309563"/>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6</a:t>
            </a:r>
          </a:p>
        </p:txBody>
      </p:sp>
      <p:sp>
        <p:nvSpPr>
          <p:cNvPr id="89102" name="Text Box 19">
            <a:extLst>
              <a:ext uri="{FF2B5EF4-FFF2-40B4-BE49-F238E27FC236}">
                <a16:creationId xmlns:a16="http://schemas.microsoft.com/office/drawing/2014/main" id="{E074BE7B-C71E-4C63-9A96-94FE345BFDD1}"/>
              </a:ext>
            </a:extLst>
          </p:cNvPr>
          <p:cNvSpPr txBox="1">
            <a:spLocks noChangeArrowheads="1"/>
          </p:cNvSpPr>
          <p:nvPr/>
        </p:nvSpPr>
        <p:spPr bwMode="auto">
          <a:xfrm>
            <a:off x="1911350" y="5372100"/>
            <a:ext cx="1676400" cy="457200"/>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(5 </a:t>
            </a:r>
            <a:r>
              <a:rPr lang="en-US" b="0" dirty="0">
                <a:solidFill>
                  <a:schemeClr val="accent2"/>
                </a:solidFill>
                <a:latin typeface="+mn-lt"/>
                <a:sym typeface="Symbol" pitchFamily="18" charset="2"/>
              </a:rPr>
              <a:t></a:t>
            </a:r>
            <a:r>
              <a:rPr lang="en-US" sz="1800" b="0" dirty="0">
                <a:solidFill>
                  <a:schemeClr val="accent2"/>
                </a:solidFill>
                <a:latin typeface="+mn-lt"/>
              </a:rPr>
              <a:t> </a:t>
            </a:r>
            <a:r>
              <a:rPr lang="en-US" sz="1800" dirty="0">
                <a:solidFill>
                  <a:schemeClr val="accent2"/>
                </a:solidFill>
                <a:latin typeface="+mn-lt"/>
              </a:rPr>
              <a:t>all</a:t>
            </a:r>
          </a:p>
        </p:txBody>
      </p:sp>
      <p:sp>
        <p:nvSpPr>
          <p:cNvPr id="89103" name="Text Box 20">
            <a:extLst>
              <a:ext uri="{FF2B5EF4-FFF2-40B4-BE49-F238E27FC236}">
                <a16:creationId xmlns:a16="http://schemas.microsoft.com/office/drawing/2014/main" id="{E73B32C0-D9DB-487D-8ABD-6B69959C3DF1}"/>
              </a:ext>
            </a:extLst>
          </p:cNvPr>
          <p:cNvSpPr txBox="1">
            <a:spLocks noChangeArrowheads="1"/>
          </p:cNvSpPr>
          <p:nvPr/>
        </p:nvSpPr>
        <p:spPr bwMode="auto">
          <a:xfrm>
            <a:off x="3359150" y="5372100"/>
            <a:ext cx="4572000" cy="457200"/>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 = true (since 5 </a:t>
            </a:r>
            <a:r>
              <a:rPr lang="en-US" b="0" dirty="0">
                <a:solidFill>
                  <a:schemeClr val="accent2"/>
                </a:solidFill>
                <a:latin typeface="+mn-lt"/>
                <a:sym typeface="Symbol" pitchFamily="18" charset="2"/>
              </a:rPr>
              <a:t> </a:t>
            </a:r>
            <a:r>
              <a:rPr lang="en-US" sz="1800" b="0" dirty="0">
                <a:solidFill>
                  <a:schemeClr val="accent2"/>
                </a:solidFill>
                <a:latin typeface="+mn-lt"/>
                <a:sym typeface="Symbol" pitchFamily="18" charset="2"/>
              </a:rPr>
              <a:t>4 and 5 </a:t>
            </a:r>
            <a:r>
              <a:rPr lang="en-US" b="0" dirty="0">
                <a:solidFill>
                  <a:schemeClr val="accent2"/>
                </a:solidFill>
                <a:latin typeface="+mn-lt"/>
                <a:sym typeface="Symbol" pitchFamily="18" charset="2"/>
              </a:rPr>
              <a:t></a:t>
            </a:r>
            <a:r>
              <a:rPr lang="en-US" sz="1800" b="0" dirty="0">
                <a:solidFill>
                  <a:schemeClr val="accent2"/>
                </a:solidFill>
                <a:latin typeface="+mn-lt"/>
                <a:sym typeface="Symbol" pitchFamily="18" charset="2"/>
              </a:rPr>
              <a:t> 6)</a:t>
            </a:r>
            <a:endParaRPr lang="en-US" b="0" dirty="0">
              <a:solidFill>
                <a:schemeClr val="accent2"/>
              </a:solidFill>
              <a:latin typeface="+mn-lt"/>
              <a:sym typeface="Symbol" pitchFamily="18" charset="2"/>
            </a:endParaRPr>
          </a:p>
        </p:txBody>
      </p:sp>
      <p:sp>
        <p:nvSpPr>
          <p:cNvPr id="89104" name="Text Box 21">
            <a:extLst>
              <a:ext uri="{FF2B5EF4-FFF2-40B4-BE49-F238E27FC236}">
                <a16:creationId xmlns:a16="http://schemas.microsoft.com/office/drawing/2014/main" id="{0F48C011-C86C-49E3-BB0D-CB9CD268320D}"/>
              </a:ext>
            </a:extLst>
          </p:cNvPr>
          <p:cNvSpPr txBox="1">
            <a:spLocks noChangeArrowheads="1"/>
          </p:cNvSpPr>
          <p:nvPr/>
        </p:nvSpPr>
        <p:spPr bwMode="auto">
          <a:xfrm>
            <a:off x="1987550" y="3790950"/>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(5&lt; </a:t>
            </a:r>
            <a:r>
              <a:rPr lang="en-US" sz="1800" dirty="0">
                <a:solidFill>
                  <a:schemeClr val="accent2"/>
                </a:solidFill>
                <a:latin typeface="+mn-lt"/>
              </a:rPr>
              <a:t>all</a:t>
            </a:r>
            <a:endParaRPr lang="en-US" sz="1800" b="0" dirty="0">
              <a:solidFill>
                <a:schemeClr val="accent2"/>
              </a:solidFill>
              <a:latin typeface="+mn-lt"/>
            </a:endParaRPr>
          </a:p>
        </p:txBody>
      </p:sp>
      <p:sp>
        <p:nvSpPr>
          <p:cNvPr id="89105" name="Text Box 22">
            <a:extLst>
              <a:ext uri="{FF2B5EF4-FFF2-40B4-BE49-F238E27FC236}">
                <a16:creationId xmlns:a16="http://schemas.microsoft.com/office/drawing/2014/main" id="{A4927098-A385-4F59-AF4D-882AD1B5ED1C}"/>
              </a:ext>
            </a:extLst>
          </p:cNvPr>
          <p:cNvSpPr txBox="1">
            <a:spLocks noChangeArrowheads="1"/>
          </p:cNvSpPr>
          <p:nvPr/>
        </p:nvSpPr>
        <p:spPr bwMode="auto">
          <a:xfrm>
            <a:off x="3359150" y="4530725"/>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 = false</a:t>
            </a:r>
          </a:p>
        </p:txBody>
      </p:sp>
      <p:sp>
        <p:nvSpPr>
          <p:cNvPr id="89106" name="Text Box 23">
            <a:extLst>
              <a:ext uri="{FF2B5EF4-FFF2-40B4-BE49-F238E27FC236}">
                <a16:creationId xmlns:a16="http://schemas.microsoft.com/office/drawing/2014/main" id="{9DA502F6-79EA-4DA1-A7F1-091E97D2C525}"/>
              </a:ext>
            </a:extLst>
          </p:cNvPr>
          <p:cNvSpPr txBox="1">
            <a:spLocks noChangeArrowheads="1"/>
          </p:cNvSpPr>
          <p:nvPr/>
        </p:nvSpPr>
        <p:spPr bwMode="auto">
          <a:xfrm>
            <a:off x="1911350" y="4533900"/>
            <a:ext cx="1219200" cy="366713"/>
          </a:xfrm>
          <a:prstGeom prst="rect">
            <a:avLst/>
          </a:prstGeom>
          <a:noFill/>
          <a:ln w="12700">
            <a:noFill/>
            <a:miter lim="800000"/>
            <a:headEnd/>
            <a:tailEnd/>
          </a:ln>
        </p:spPr>
        <p:txBody>
          <a:bodyPr>
            <a:spAutoFit/>
          </a:bodyPr>
          <a:lstStyle/>
          <a:p>
            <a:pPr>
              <a:spcBef>
                <a:spcPct val="50000"/>
              </a:spcBef>
              <a:defRPr/>
            </a:pPr>
            <a:r>
              <a:rPr lang="en-US" sz="1800" b="0" dirty="0">
                <a:solidFill>
                  <a:schemeClr val="accent2"/>
                </a:solidFill>
                <a:latin typeface="+mn-lt"/>
              </a:rPr>
              <a:t>(5 = </a:t>
            </a:r>
            <a:r>
              <a:rPr lang="en-US" sz="1800" dirty="0">
                <a:solidFill>
                  <a:schemeClr val="accent2"/>
                </a:solidFill>
                <a:latin typeface="+mn-lt"/>
              </a:rPr>
              <a:t>all</a:t>
            </a:r>
            <a:endParaRPr lang="en-US" sz="1800" b="0" dirty="0">
              <a:solidFill>
                <a:schemeClr val="accent2"/>
              </a:solidFill>
              <a:latin typeface="+mn-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a:extLst>
              <a:ext uri="{FF2B5EF4-FFF2-40B4-BE49-F238E27FC236}">
                <a16:creationId xmlns:a16="http://schemas.microsoft.com/office/drawing/2014/main" id="{669B94F8-D2C7-EB6F-05EF-85C72ABFBA04}"/>
              </a:ext>
            </a:extLst>
          </p:cNvPr>
          <p:cNvSpPr>
            <a:spLocks noGrp="1"/>
          </p:cNvSpPr>
          <p:nvPr>
            <p:ph idx="1"/>
          </p:nvPr>
        </p:nvSpPr>
        <p:spPr>
          <a:xfrm>
            <a:off x="628650" y="1585913"/>
            <a:ext cx="8229600" cy="714375"/>
          </a:xfrm>
        </p:spPr>
        <p:txBody>
          <a:bodyPr/>
          <a:lstStyle/>
          <a:p>
            <a:pPr eaLnBrk="1" hangingPunct="1">
              <a:lnSpc>
                <a:spcPct val="90000"/>
              </a:lnSpc>
            </a:pPr>
            <a:r>
              <a:rPr lang="en-US" altLang="pt-BR" sz="2400" b="1">
                <a:solidFill>
                  <a:schemeClr val="accent1"/>
                </a:solidFill>
              </a:rPr>
              <a:t>F &lt;comp&gt; some </a:t>
            </a:r>
            <a:r>
              <a:rPr lang="en-US" altLang="pt-BR" sz="2400" b="1" i="1">
                <a:solidFill>
                  <a:schemeClr val="accent1"/>
                </a:solidFill>
              </a:rPr>
              <a:t>r </a:t>
            </a:r>
            <a:r>
              <a:rPr lang="en-US" altLang="pt-BR" sz="2400" b="1">
                <a:solidFill>
                  <a:schemeClr val="accent1"/>
                </a:solidFill>
                <a:sym typeface="Symbol" panose="05050102010706020507" pitchFamily="18" charset="2"/>
              </a:rPr>
              <a:t></a:t>
            </a:r>
            <a:r>
              <a:rPr lang="en-US" altLang="pt-BR" sz="2400" b="1" i="1">
                <a:solidFill>
                  <a:schemeClr val="accent1"/>
                </a:solidFill>
                <a:sym typeface="Symbol" panose="05050102010706020507" pitchFamily="18" charset="2"/>
              </a:rPr>
              <a:t>t </a:t>
            </a:r>
            <a:r>
              <a:rPr lang="en-US" altLang="pt-BR" sz="2400" b="1">
                <a:solidFill>
                  <a:schemeClr val="accent1"/>
                </a:solidFill>
                <a:sym typeface="Symbol" panose="05050102010706020507" pitchFamily="18" charset="2"/>
              </a:rPr>
              <a:t></a:t>
            </a:r>
            <a:r>
              <a:rPr lang="en-US" altLang="pt-BR" sz="2400" b="1" i="1">
                <a:solidFill>
                  <a:schemeClr val="accent1"/>
                </a:solidFill>
                <a:sym typeface="Symbol" panose="05050102010706020507" pitchFamily="18" charset="2"/>
              </a:rPr>
              <a:t>r s.t. (</a:t>
            </a:r>
            <a:r>
              <a:rPr lang="en-US" altLang="pt-BR" sz="2400" b="1">
                <a:solidFill>
                  <a:schemeClr val="accent1"/>
                </a:solidFill>
                <a:sym typeface="Symbol" panose="05050102010706020507" pitchFamily="18" charset="2"/>
              </a:rPr>
              <a:t>F &lt;comp&gt; </a:t>
            </a:r>
            <a:r>
              <a:rPr lang="en-US" altLang="pt-BR" sz="2400" b="1" i="1">
                <a:solidFill>
                  <a:schemeClr val="accent1"/>
                </a:solidFill>
                <a:sym typeface="Symbol" panose="05050102010706020507" pitchFamily="18" charset="2"/>
              </a:rPr>
              <a:t>t</a:t>
            </a:r>
            <a:r>
              <a:rPr lang="en-US" altLang="pt-BR" sz="2400" b="1">
                <a:solidFill>
                  <a:schemeClr val="accent1"/>
                </a:solidFill>
                <a:sym typeface="Symbol" panose="05050102010706020507" pitchFamily="18" charset="2"/>
              </a:rPr>
              <a:t>)</a:t>
            </a:r>
            <a:br>
              <a:rPr lang="en-US" altLang="pt-BR" sz="2400" b="1" i="1">
                <a:solidFill>
                  <a:schemeClr val="accent1"/>
                </a:solidFill>
                <a:sym typeface="Symbol" panose="05050102010706020507" pitchFamily="18" charset="2"/>
              </a:rPr>
            </a:br>
            <a:r>
              <a:rPr lang="en-US" altLang="pt-BR" sz="2400" b="1">
                <a:solidFill>
                  <a:schemeClr val="accent1"/>
                </a:solidFill>
                <a:sym typeface="Symbol" panose="05050102010706020507" pitchFamily="18" charset="2"/>
              </a:rPr>
              <a:t>Where &lt;comp&gt; can be:  </a:t>
            </a:r>
          </a:p>
        </p:txBody>
      </p:sp>
      <p:grpSp>
        <p:nvGrpSpPr>
          <p:cNvPr id="79875" name="Group 6">
            <a:extLst>
              <a:ext uri="{FF2B5EF4-FFF2-40B4-BE49-F238E27FC236}">
                <a16:creationId xmlns:a16="http://schemas.microsoft.com/office/drawing/2014/main" id="{05B22295-327D-3D64-9519-8D76B8143EDA}"/>
              </a:ext>
            </a:extLst>
          </p:cNvPr>
          <p:cNvGrpSpPr>
            <a:grpSpLocks/>
          </p:cNvGrpSpPr>
          <p:nvPr/>
        </p:nvGrpSpPr>
        <p:grpSpPr bwMode="auto">
          <a:xfrm>
            <a:off x="2500313" y="2624138"/>
            <a:ext cx="457200" cy="1066800"/>
            <a:chOff x="2448" y="1296"/>
            <a:chExt cx="288" cy="960"/>
          </a:xfrm>
        </p:grpSpPr>
        <p:sp>
          <p:nvSpPr>
            <p:cNvPr id="79892" name="Rectangle 7">
              <a:extLst>
                <a:ext uri="{FF2B5EF4-FFF2-40B4-BE49-F238E27FC236}">
                  <a16:creationId xmlns:a16="http://schemas.microsoft.com/office/drawing/2014/main" id="{8B73AFB2-E1C0-CE63-F870-35B48102F2AD}"/>
                </a:ext>
              </a:extLst>
            </p:cNvPr>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0</a:t>
              </a:r>
            </a:p>
          </p:txBody>
        </p:sp>
        <p:sp>
          <p:nvSpPr>
            <p:cNvPr id="79893" name="Rectangle 8">
              <a:extLst>
                <a:ext uri="{FF2B5EF4-FFF2-40B4-BE49-F238E27FC236}">
                  <a16:creationId xmlns:a16="http://schemas.microsoft.com/office/drawing/2014/main" id="{ABDC16D3-DA02-DF57-1304-84214AE27D88}"/>
                </a:ext>
              </a:extLst>
            </p:cNvPr>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79894" name="Rectangle 9">
              <a:extLst>
                <a:ext uri="{FF2B5EF4-FFF2-40B4-BE49-F238E27FC236}">
                  <a16:creationId xmlns:a16="http://schemas.microsoft.com/office/drawing/2014/main" id="{4654AAAA-9D32-1B1F-F41E-DDDF5168BFE5}"/>
                </a:ext>
              </a:extLst>
            </p:cNvPr>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6</a:t>
              </a:r>
            </a:p>
          </p:txBody>
        </p:sp>
      </p:grpSp>
      <p:sp>
        <p:nvSpPr>
          <p:cNvPr id="90117" name="Text Box 10">
            <a:extLst>
              <a:ext uri="{FF2B5EF4-FFF2-40B4-BE49-F238E27FC236}">
                <a16:creationId xmlns:a16="http://schemas.microsoft.com/office/drawing/2014/main" id="{BA30DF25-E50B-4239-9FB2-8BA8DB9856EF}"/>
              </a:ext>
            </a:extLst>
          </p:cNvPr>
          <p:cNvSpPr txBox="1">
            <a:spLocks noChangeArrowheads="1"/>
          </p:cNvSpPr>
          <p:nvPr/>
        </p:nvSpPr>
        <p:spPr bwMode="auto">
          <a:xfrm>
            <a:off x="1357313" y="2928938"/>
            <a:ext cx="12192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(5&lt; </a:t>
            </a:r>
            <a:r>
              <a:rPr lang="en-US" sz="1800" dirty="0">
                <a:solidFill>
                  <a:schemeClr val="accent6"/>
                </a:solidFill>
                <a:latin typeface="+mn-lt"/>
              </a:rPr>
              <a:t>some</a:t>
            </a:r>
            <a:endParaRPr lang="en-US" sz="1800" b="0" dirty="0">
              <a:solidFill>
                <a:schemeClr val="accent6"/>
              </a:solidFill>
              <a:latin typeface="+mn-lt"/>
            </a:endParaRPr>
          </a:p>
        </p:txBody>
      </p:sp>
      <p:sp>
        <p:nvSpPr>
          <p:cNvPr id="90118" name="Text Box 11">
            <a:extLst>
              <a:ext uri="{FF2B5EF4-FFF2-40B4-BE49-F238E27FC236}">
                <a16:creationId xmlns:a16="http://schemas.microsoft.com/office/drawing/2014/main" id="{8C2C75C1-7849-457D-AA20-1D7230929CED}"/>
              </a:ext>
            </a:extLst>
          </p:cNvPr>
          <p:cNvSpPr txBox="1">
            <a:spLocks noChangeArrowheads="1"/>
          </p:cNvSpPr>
          <p:nvPr/>
        </p:nvSpPr>
        <p:spPr bwMode="auto">
          <a:xfrm>
            <a:off x="3033713" y="2990850"/>
            <a:ext cx="1038225" cy="369888"/>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 = true</a:t>
            </a:r>
          </a:p>
        </p:txBody>
      </p:sp>
      <p:sp>
        <p:nvSpPr>
          <p:cNvPr id="79878" name="Rectangle 12">
            <a:extLst>
              <a:ext uri="{FF2B5EF4-FFF2-40B4-BE49-F238E27FC236}">
                <a16:creationId xmlns:a16="http://schemas.microsoft.com/office/drawing/2014/main" id="{5E12C9FE-5EA9-E391-EAC3-E1FAF85F4456}"/>
              </a:ext>
            </a:extLst>
          </p:cNvPr>
          <p:cNvSpPr>
            <a:spLocks noChangeArrowheads="1"/>
          </p:cNvSpPr>
          <p:nvPr/>
        </p:nvSpPr>
        <p:spPr bwMode="auto">
          <a:xfrm>
            <a:off x="2500313" y="3843338"/>
            <a:ext cx="457200" cy="381000"/>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0</a:t>
            </a:r>
          </a:p>
        </p:txBody>
      </p:sp>
      <p:sp>
        <p:nvSpPr>
          <p:cNvPr id="79879" name="Rectangle 13">
            <a:extLst>
              <a:ext uri="{FF2B5EF4-FFF2-40B4-BE49-F238E27FC236}">
                <a16:creationId xmlns:a16="http://schemas.microsoft.com/office/drawing/2014/main" id="{E4F9DE41-D909-FC3F-2BA6-C7BC2090FFC6}"/>
              </a:ext>
            </a:extLst>
          </p:cNvPr>
          <p:cNvSpPr>
            <a:spLocks noChangeArrowheads="1"/>
          </p:cNvSpPr>
          <p:nvPr/>
        </p:nvSpPr>
        <p:spPr bwMode="auto">
          <a:xfrm>
            <a:off x="2500313" y="4148138"/>
            <a:ext cx="457200" cy="296862"/>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79880" name="Rectangle 14">
            <a:extLst>
              <a:ext uri="{FF2B5EF4-FFF2-40B4-BE49-F238E27FC236}">
                <a16:creationId xmlns:a16="http://schemas.microsoft.com/office/drawing/2014/main" id="{6F33131E-CCE2-D7BC-5609-BCB1AFCCCE36}"/>
              </a:ext>
            </a:extLst>
          </p:cNvPr>
          <p:cNvSpPr>
            <a:spLocks noChangeArrowheads="1"/>
          </p:cNvSpPr>
          <p:nvPr/>
        </p:nvSpPr>
        <p:spPr bwMode="auto">
          <a:xfrm>
            <a:off x="2500313" y="4602163"/>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0</a:t>
            </a:r>
          </a:p>
        </p:txBody>
      </p:sp>
      <p:sp>
        <p:nvSpPr>
          <p:cNvPr id="90122" name="Text Box 15">
            <a:extLst>
              <a:ext uri="{FF2B5EF4-FFF2-40B4-BE49-F238E27FC236}">
                <a16:creationId xmlns:a16="http://schemas.microsoft.com/office/drawing/2014/main" id="{AE28A70F-7FD8-4EEE-B1E5-77B5421A2FA5}"/>
              </a:ext>
            </a:extLst>
          </p:cNvPr>
          <p:cNvSpPr txBox="1">
            <a:spLocks noChangeArrowheads="1"/>
          </p:cNvSpPr>
          <p:nvPr/>
        </p:nvSpPr>
        <p:spPr bwMode="auto">
          <a:xfrm>
            <a:off x="3033713" y="4087813"/>
            <a:ext cx="12192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 = false</a:t>
            </a:r>
          </a:p>
        </p:txBody>
      </p:sp>
      <p:sp>
        <p:nvSpPr>
          <p:cNvPr id="79882" name="Rectangle 16">
            <a:extLst>
              <a:ext uri="{FF2B5EF4-FFF2-40B4-BE49-F238E27FC236}">
                <a16:creationId xmlns:a16="http://schemas.microsoft.com/office/drawing/2014/main" id="{2185B709-4E98-0BA3-D91F-EC46731C6507}"/>
              </a:ext>
            </a:extLst>
          </p:cNvPr>
          <p:cNvSpPr>
            <a:spLocks noChangeArrowheads="1"/>
          </p:cNvSpPr>
          <p:nvPr/>
        </p:nvSpPr>
        <p:spPr bwMode="auto">
          <a:xfrm>
            <a:off x="2500313" y="4906963"/>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79883" name="Rectangle 17">
            <a:extLst>
              <a:ext uri="{FF2B5EF4-FFF2-40B4-BE49-F238E27FC236}">
                <a16:creationId xmlns:a16="http://schemas.microsoft.com/office/drawing/2014/main" id="{85D6296F-867A-BA04-7B28-1AFF20D478CF}"/>
              </a:ext>
            </a:extLst>
          </p:cNvPr>
          <p:cNvSpPr>
            <a:spLocks noChangeArrowheads="1"/>
          </p:cNvSpPr>
          <p:nvPr/>
        </p:nvSpPr>
        <p:spPr bwMode="auto">
          <a:xfrm>
            <a:off x="2500313" y="5443538"/>
            <a:ext cx="457200" cy="307975"/>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0</a:t>
            </a:r>
          </a:p>
        </p:txBody>
      </p:sp>
      <p:sp>
        <p:nvSpPr>
          <p:cNvPr id="79884" name="Rectangle 18">
            <a:extLst>
              <a:ext uri="{FF2B5EF4-FFF2-40B4-BE49-F238E27FC236}">
                <a16:creationId xmlns:a16="http://schemas.microsoft.com/office/drawing/2014/main" id="{6C1036A3-2828-ABE9-1FF3-CE615A000D12}"/>
              </a:ext>
            </a:extLst>
          </p:cNvPr>
          <p:cNvSpPr>
            <a:spLocks noChangeArrowheads="1"/>
          </p:cNvSpPr>
          <p:nvPr/>
        </p:nvSpPr>
        <p:spPr bwMode="auto">
          <a:xfrm>
            <a:off x="2500313" y="5748338"/>
            <a:ext cx="457200" cy="309562"/>
          </a:xfrm>
          <a:prstGeom prst="rect">
            <a:avLst/>
          </a:prstGeom>
          <a:solidFill>
            <a:schemeClr val="bg1"/>
          </a:solidFill>
          <a:ln w="12700">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pt-BR" b="0"/>
              <a:t>5</a:t>
            </a:r>
          </a:p>
        </p:txBody>
      </p:sp>
      <p:sp>
        <p:nvSpPr>
          <p:cNvPr id="90126" name="Text Box 19">
            <a:extLst>
              <a:ext uri="{FF2B5EF4-FFF2-40B4-BE49-F238E27FC236}">
                <a16:creationId xmlns:a16="http://schemas.microsoft.com/office/drawing/2014/main" id="{CE496DA5-0F84-4547-BF08-E91622EC7545}"/>
              </a:ext>
            </a:extLst>
          </p:cNvPr>
          <p:cNvSpPr txBox="1">
            <a:spLocks noChangeArrowheads="1"/>
          </p:cNvSpPr>
          <p:nvPr/>
        </p:nvSpPr>
        <p:spPr bwMode="auto">
          <a:xfrm>
            <a:off x="1204913" y="5672138"/>
            <a:ext cx="1447800" cy="457200"/>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(5 </a:t>
            </a:r>
            <a:r>
              <a:rPr lang="en-US" b="0" dirty="0">
                <a:solidFill>
                  <a:schemeClr val="accent6"/>
                </a:solidFill>
                <a:latin typeface="+mn-lt"/>
                <a:sym typeface="Symbol" pitchFamily="18" charset="2"/>
              </a:rPr>
              <a:t></a:t>
            </a:r>
            <a:r>
              <a:rPr lang="en-US" sz="1800" b="0" dirty="0">
                <a:solidFill>
                  <a:schemeClr val="accent6"/>
                </a:solidFill>
                <a:latin typeface="+mn-lt"/>
              </a:rPr>
              <a:t> </a:t>
            </a:r>
            <a:r>
              <a:rPr lang="en-US" sz="1800" dirty="0">
                <a:solidFill>
                  <a:schemeClr val="accent6"/>
                </a:solidFill>
                <a:latin typeface="+mn-lt"/>
              </a:rPr>
              <a:t>some</a:t>
            </a:r>
          </a:p>
        </p:txBody>
      </p:sp>
      <p:sp>
        <p:nvSpPr>
          <p:cNvPr id="90127" name="Text Box 20">
            <a:extLst>
              <a:ext uri="{FF2B5EF4-FFF2-40B4-BE49-F238E27FC236}">
                <a16:creationId xmlns:a16="http://schemas.microsoft.com/office/drawing/2014/main" id="{4377723E-C4E9-463B-A278-F1DA220EBC30}"/>
              </a:ext>
            </a:extLst>
          </p:cNvPr>
          <p:cNvSpPr txBox="1">
            <a:spLocks noChangeArrowheads="1"/>
          </p:cNvSpPr>
          <p:nvPr/>
        </p:nvSpPr>
        <p:spPr bwMode="auto">
          <a:xfrm>
            <a:off x="3033713" y="5672138"/>
            <a:ext cx="3560762" cy="457200"/>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 = true (</a:t>
            </a:r>
            <a:r>
              <a:rPr lang="en-US" sz="1800" b="0" dirty="0" err="1">
                <a:solidFill>
                  <a:schemeClr val="accent6"/>
                </a:solidFill>
                <a:latin typeface="+mn-lt"/>
              </a:rPr>
              <a:t>uma</a:t>
            </a:r>
            <a:r>
              <a:rPr lang="en-US" sz="1800" b="0" dirty="0">
                <a:solidFill>
                  <a:schemeClr val="accent6"/>
                </a:solidFill>
                <a:latin typeface="+mn-lt"/>
              </a:rPr>
              <a:t> </a:t>
            </a:r>
            <a:r>
              <a:rPr lang="en-US" sz="1800" b="0" dirty="0" err="1">
                <a:solidFill>
                  <a:schemeClr val="accent6"/>
                </a:solidFill>
                <a:latin typeface="+mn-lt"/>
              </a:rPr>
              <a:t>vez</a:t>
            </a:r>
            <a:r>
              <a:rPr lang="en-US" sz="1800" b="0" dirty="0">
                <a:solidFill>
                  <a:schemeClr val="accent6"/>
                </a:solidFill>
                <a:latin typeface="+mn-lt"/>
              </a:rPr>
              <a:t> </a:t>
            </a:r>
            <a:r>
              <a:rPr lang="en-US" sz="1800" b="0" dirty="0" err="1">
                <a:solidFill>
                  <a:schemeClr val="accent6"/>
                </a:solidFill>
                <a:latin typeface="+mn-lt"/>
              </a:rPr>
              <a:t>que</a:t>
            </a:r>
            <a:r>
              <a:rPr lang="en-US" sz="1800" b="0" dirty="0">
                <a:solidFill>
                  <a:schemeClr val="accent6"/>
                </a:solidFill>
                <a:latin typeface="+mn-lt"/>
              </a:rPr>
              <a:t> 0 </a:t>
            </a:r>
            <a:r>
              <a:rPr lang="en-US" b="0" dirty="0">
                <a:solidFill>
                  <a:schemeClr val="accent6"/>
                </a:solidFill>
                <a:latin typeface="+mn-lt"/>
                <a:sym typeface="Symbol" pitchFamily="18" charset="2"/>
              </a:rPr>
              <a:t> </a:t>
            </a:r>
            <a:r>
              <a:rPr lang="en-US" sz="1800" b="0" dirty="0">
                <a:solidFill>
                  <a:schemeClr val="accent6"/>
                </a:solidFill>
                <a:latin typeface="+mn-lt"/>
                <a:sym typeface="Symbol" pitchFamily="18" charset="2"/>
              </a:rPr>
              <a:t>5)</a:t>
            </a:r>
            <a:endParaRPr lang="en-US" b="0" dirty="0">
              <a:solidFill>
                <a:schemeClr val="accent6"/>
              </a:solidFill>
              <a:latin typeface="+mn-lt"/>
              <a:sym typeface="Symbol" pitchFamily="18" charset="2"/>
            </a:endParaRPr>
          </a:p>
        </p:txBody>
      </p:sp>
      <p:sp>
        <p:nvSpPr>
          <p:cNvPr id="90128" name="Text Box 21">
            <a:extLst>
              <a:ext uri="{FF2B5EF4-FFF2-40B4-BE49-F238E27FC236}">
                <a16:creationId xmlns:a16="http://schemas.microsoft.com/office/drawing/2014/main" id="{D75456F8-BA84-42E1-B5C5-FFF627C00BB1}"/>
              </a:ext>
            </a:extLst>
          </p:cNvPr>
          <p:cNvSpPr txBox="1">
            <a:spLocks noChangeArrowheads="1"/>
          </p:cNvSpPr>
          <p:nvPr/>
        </p:nvSpPr>
        <p:spPr bwMode="auto">
          <a:xfrm>
            <a:off x="3719513" y="3205163"/>
            <a:ext cx="48768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1"/>
                </a:solidFill>
                <a:latin typeface="+mn-lt"/>
              </a:rPr>
              <a:t>(</a:t>
            </a:r>
            <a:r>
              <a:rPr lang="en-US" sz="1800" b="0" dirty="0" err="1">
                <a:solidFill>
                  <a:schemeClr val="accent1"/>
                </a:solidFill>
                <a:latin typeface="+mn-lt"/>
              </a:rPr>
              <a:t>lê</a:t>
            </a:r>
            <a:r>
              <a:rPr lang="en-US" sz="1800" b="0" dirty="0">
                <a:solidFill>
                  <a:schemeClr val="accent1"/>
                </a:solidFill>
                <a:latin typeface="+mn-lt"/>
              </a:rPr>
              <a:t>-se:  5 &lt; </a:t>
            </a:r>
            <a:r>
              <a:rPr lang="en-US" sz="1800" b="0" dirty="0" err="1">
                <a:solidFill>
                  <a:schemeClr val="accent1"/>
                </a:solidFill>
                <a:latin typeface="+mn-lt"/>
              </a:rPr>
              <a:t>alguma</a:t>
            </a:r>
            <a:r>
              <a:rPr lang="en-US" sz="1800" b="0" dirty="0">
                <a:solidFill>
                  <a:schemeClr val="accent1"/>
                </a:solidFill>
                <a:latin typeface="+mn-lt"/>
              </a:rPr>
              <a:t> </a:t>
            </a:r>
            <a:r>
              <a:rPr lang="en-US" sz="1800" b="0" dirty="0" err="1">
                <a:solidFill>
                  <a:schemeClr val="accent1"/>
                </a:solidFill>
                <a:latin typeface="+mn-lt"/>
              </a:rPr>
              <a:t>tupla</a:t>
            </a:r>
            <a:r>
              <a:rPr lang="en-US" sz="1800" b="0" dirty="0">
                <a:solidFill>
                  <a:schemeClr val="accent1"/>
                </a:solidFill>
                <a:latin typeface="+mn-lt"/>
              </a:rPr>
              <a:t> </a:t>
            </a:r>
            <a:r>
              <a:rPr lang="en-US" sz="1800" b="0" dirty="0" err="1">
                <a:solidFill>
                  <a:schemeClr val="accent1"/>
                </a:solidFill>
                <a:latin typeface="+mn-lt"/>
              </a:rPr>
              <a:t>na</a:t>
            </a:r>
            <a:r>
              <a:rPr lang="en-US" sz="1800" b="0" dirty="0">
                <a:solidFill>
                  <a:schemeClr val="accent1"/>
                </a:solidFill>
                <a:latin typeface="+mn-lt"/>
              </a:rPr>
              <a:t> </a:t>
            </a:r>
            <a:r>
              <a:rPr lang="en-US" sz="1800" b="0" dirty="0" err="1">
                <a:solidFill>
                  <a:schemeClr val="accent1"/>
                </a:solidFill>
                <a:latin typeface="+mn-lt"/>
              </a:rPr>
              <a:t>relação</a:t>
            </a:r>
            <a:r>
              <a:rPr lang="en-US" sz="1800" b="0" dirty="0">
                <a:solidFill>
                  <a:schemeClr val="accent1"/>
                </a:solidFill>
                <a:latin typeface="+mn-lt"/>
              </a:rPr>
              <a:t>)</a:t>
            </a:r>
          </a:p>
        </p:txBody>
      </p:sp>
      <p:sp>
        <p:nvSpPr>
          <p:cNvPr id="90129" name="Text Box 22">
            <a:extLst>
              <a:ext uri="{FF2B5EF4-FFF2-40B4-BE49-F238E27FC236}">
                <a16:creationId xmlns:a16="http://schemas.microsoft.com/office/drawing/2014/main" id="{932F8DE0-E12A-4742-A7F3-85266B5E32D3}"/>
              </a:ext>
            </a:extLst>
          </p:cNvPr>
          <p:cNvSpPr txBox="1">
            <a:spLocks noChangeArrowheads="1"/>
          </p:cNvSpPr>
          <p:nvPr/>
        </p:nvSpPr>
        <p:spPr bwMode="auto">
          <a:xfrm>
            <a:off x="1357313" y="4090988"/>
            <a:ext cx="12192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(5&lt; </a:t>
            </a:r>
            <a:r>
              <a:rPr lang="en-US" sz="1800" dirty="0">
                <a:solidFill>
                  <a:schemeClr val="accent6"/>
                </a:solidFill>
                <a:latin typeface="+mn-lt"/>
              </a:rPr>
              <a:t>some</a:t>
            </a:r>
            <a:endParaRPr lang="en-US" sz="1800" b="0" dirty="0">
              <a:solidFill>
                <a:schemeClr val="accent6"/>
              </a:solidFill>
              <a:latin typeface="+mn-lt"/>
            </a:endParaRPr>
          </a:p>
        </p:txBody>
      </p:sp>
      <p:sp>
        <p:nvSpPr>
          <p:cNvPr id="90130" name="Text Box 23">
            <a:extLst>
              <a:ext uri="{FF2B5EF4-FFF2-40B4-BE49-F238E27FC236}">
                <a16:creationId xmlns:a16="http://schemas.microsoft.com/office/drawing/2014/main" id="{8C4A5AF0-6851-4EEC-9D77-65A813CFF192}"/>
              </a:ext>
            </a:extLst>
          </p:cNvPr>
          <p:cNvSpPr txBox="1">
            <a:spLocks noChangeArrowheads="1"/>
          </p:cNvSpPr>
          <p:nvPr/>
        </p:nvSpPr>
        <p:spPr bwMode="auto">
          <a:xfrm>
            <a:off x="3033713" y="4830763"/>
            <a:ext cx="12192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 = true</a:t>
            </a:r>
          </a:p>
        </p:txBody>
      </p:sp>
      <p:sp>
        <p:nvSpPr>
          <p:cNvPr id="90131" name="Text Box 24">
            <a:extLst>
              <a:ext uri="{FF2B5EF4-FFF2-40B4-BE49-F238E27FC236}">
                <a16:creationId xmlns:a16="http://schemas.microsoft.com/office/drawing/2014/main" id="{D7D62D3A-E4C3-422B-B3BE-30C67258AD71}"/>
              </a:ext>
            </a:extLst>
          </p:cNvPr>
          <p:cNvSpPr txBox="1">
            <a:spLocks noChangeArrowheads="1"/>
          </p:cNvSpPr>
          <p:nvPr/>
        </p:nvSpPr>
        <p:spPr bwMode="auto">
          <a:xfrm>
            <a:off x="1281113" y="4833938"/>
            <a:ext cx="1524000" cy="366712"/>
          </a:xfrm>
          <a:prstGeom prst="rect">
            <a:avLst/>
          </a:prstGeom>
          <a:noFill/>
          <a:ln w="12700">
            <a:noFill/>
            <a:miter lim="800000"/>
            <a:headEnd/>
            <a:tailEnd/>
          </a:ln>
        </p:spPr>
        <p:txBody>
          <a:bodyPr>
            <a:spAutoFit/>
          </a:bodyPr>
          <a:lstStyle/>
          <a:p>
            <a:pPr>
              <a:spcBef>
                <a:spcPct val="50000"/>
              </a:spcBef>
              <a:defRPr/>
            </a:pPr>
            <a:r>
              <a:rPr lang="en-US" sz="1800" b="0" dirty="0">
                <a:solidFill>
                  <a:schemeClr val="accent6"/>
                </a:solidFill>
                <a:latin typeface="+mn-lt"/>
              </a:rPr>
              <a:t>(5 = </a:t>
            </a:r>
            <a:r>
              <a:rPr lang="en-US" sz="1800" dirty="0">
                <a:solidFill>
                  <a:schemeClr val="accent6"/>
                </a:solidFill>
                <a:latin typeface="+mn-lt"/>
              </a:rPr>
              <a:t>some</a:t>
            </a:r>
            <a:endParaRPr lang="en-US" sz="1800" b="0" dirty="0">
              <a:solidFill>
                <a:schemeClr val="accent6"/>
              </a:solidFill>
              <a:latin typeface="+mn-lt"/>
            </a:endParaRPr>
          </a:p>
        </p:txBody>
      </p:sp>
      <p:sp>
        <p:nvSpPr>
          <p:cNvPr id="23" name="Rectangle 4">
            <a:extLst>
              <a:ext uri="{FF2B5EF4-FFF2-40B4-BE49-F238E27FC236}">
                <a16:creationId xmlns:a16="http://schemas.microsoft.com/office/drawing/2014/main" id="{19D3DA8D-3054-4C54-B220-85B1999CDC4B}"/>
              </a:ext>
            </a:extLst>
          </p:cNvPr>
          <p:cNvSpPr>
            <a:spLocks noChangeArrowheads="1"/>
          </p:cNvSpPr>
          <p:nvPr/>
        </p:nvSpPr>
        <p:spPr bwMode="auto">
          <a:xfrm>
            <a:off x="571500" y="747713"/>
            <a:ext cx="8077200" cy="609600"/>
          </a:xfrm>
          <a:prstGeom prst="rect">
            <a:avLst/>
          </a:prstGeom>
          <a:noFill/>
          <a:ln w="9525">
            <a:noFill/>
            <a:miter lim="800000"/>
            <a:headEnd/>
            <a:tailEnd/>
          </a:ln>
        </p:spPr>
        <p:txBody>
          <a:bodyPr anchor="b"/>
          <a:lstStyle/>
          <a:p>
            <a:pPr eaLnBrk="1" hangingPunct="1">
              <a:defRPr/>
            </a:pPr>
            <a:r>
              <a:rPr lang="en-US" sz="4000" b="0" dirty="0" err="1">
                <a:solidFill>
                  <a:schemeClr val="tx2"/>
                </a:solidFill>
                <a:latin typeface="+mj-lt"/>
              </a:rPr>
              <a:t>Definição</a:t>
            </a:r>
            <a:r>
              <a:rPr lang="en-US" sz="4000" b="0" dirty="0">
                <a:solidFill>
                  <a:schemeClr val="tx2"/>
                </a:solidFill>
                <a:latin typeface="+mj-lt"/>
              </a:rPr>
              <a:t> de ANY (SOME)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8BB2BAE2-60B5-20FE-3136-B20ABD408A3F}"/>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80899" name="Rectangle 1027">
            <a:extLst>
              <a:ext uri="{FF2B5EF4-FFF2-40B4-BE49-F238E27FC236}">
                <a16:creationId xmlns:a16="http://schemas.microsoft.com/office/drawing/2014/main" id="{186F0C09-5291-C53A-7D67-DC86860762D4}"/>
              </a:ext>
            </a:extLst>
          </p:cNvPr>
          <p:cNvSpPr>
            <a:spLocks noGrp="1"/>
          </p:cNvSpPr>
          <p:nvPr>
            <p:ph idx="1"/>
          </p:nvPr>
        </p:nvSpPr>
        <p:spPr>
          <a:xfrm>
            <a:off x="785813" y="1500188"/>
            <a:ext cx="7391400" cy="1714500"/>
          </a:xfrm>
        </p:spPr>
        <p:txBody>
          <a:bodyPr/>
          <a:lstStyle/>
          <a:p>
            <a:pPr eaLnBrk="1" hangingPunct="1"/>
            <a:r>
              <a:rPr lang="en-US" altLang="pt-BR" sz="2400">
                <a:solidFill>
                  <a:schemeClr val="accent2"/>
                </a:solidFill>
              </a:rPr>
              <a:t>Quantificadores</a:t>
            </a:r>
          </a:p>
          <a:p>
            <a:pPr eaLnBrk="1" hangingPunct="1"/>
            <a:endParaRPr lang="en-US" altLang="pt-BR" sz="1000"/>
          </a:p>
          <a:p>
            <a:pPr eaLnBrk="1" hangingPunct="1"/>
            <a:r>
              <a:rPr lang="en-US" altLang="pt-BR" sz="2400">
                <a:solidFill>
                  <a:schemeClr val="accent1"/>
                </a:solidFill>
              </a:rPr>
              <a:t>Exemplo com agrupamento</a:t>
            </a:r>
          </a:p>
          <a:p>
            <a:pPr lvl="1" eaLnBrk="1" hangingPunct="1"/>
            <a:r>
              <a:rPr lang="en-US" altLang="pt-BR" sz="2400">
                <a:solidFill>
                  <a:schemeClr val="accent1"/>
                </a:solidFill>
              </a:rPr>
              <a:t>Quais departamentos têm mais empregados?</a:t>
            </a:r>
            <a:endParaRPr lang="en-US" altLang="pt-BR" sz="2400"/>
          </a:p>
        </p:txBody>
      </p:sp>
      <p:sp>
        <p:nvSpPr>
          <p:cNvPr id="4" name="CaixaDeTexto 3">
            <a:extLst>
              <a:ext uri="{FF2B5EF4-FFF2-40B4-BE49-F238E27FC236}">
                <a16:creationId xmlns:a16="http://schemas.microsoft.com/office/drawing/2014/main" id="{83ED7466-2308-43C0-87BA-1BCD1A83B2A6}"/>
              </a:ext>
            </a:extLst>
          </p:cNvPr>
          <p:cNvSpPr txBox="1"/>
          <p:nvPr/>
        </p:nvSpPr>
        <p:spPr>
          <a:xfrm>
            <a:off x="1143000" y="3429000"/>
            <a:ext cx="7000875" cy="2308225"/>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r>
              <a:rPr lang="en-US" b="0" dirty="0" err="1">
                <a:solidFill>
                  <a:schemeClr val="accent6">
                    <a:lumMod val="50000"/>
                  </a:schemeClr>
                </a:solidFill>
              </a:rPr>
              <a:t>depto</a:t>
            </a:r>
            <a:endParaRPr lang="en-US" b="0" dirty="0">
              <a:solidFill>
                <a:schemeClr val="accent6">
                  <a:lumMod val="50000"/>
                </a:schemeClr>
              </a:solidFill>
            </a:endParaRPr>
          </a:p>
          <a:p>
            <a:pPr marL="0" lvl="2">
              <a:defRPr/>
            </a:pPr>
            <a:r>
              <a:rPr lang="en-US" b="0" dirty="0">
                <a:solidFill>
                  <a:schemeClr val="accent6">
                    <a:lumMod val="50000"/>
                  </a:schemeClr>
                </a:solidFill>
              </a:rPr>
              <a:t>FROM </a:t>
            </a:r>
            <a:r>
              <a:rPr lang="en-US" b="0" dirty="0" err="1">
                <a:solidFill>
                  <a:schemeClr val="accent6">
                    <a:lumMod val="50000"/>
                  </a:schemeClr>
                </a:solidFill>
              </a:rPr>
              <a:t>empregado</a:t>
            </a:r>
            <a:endParaRPr lang="en-US" b="0" dirty="0">
              <a:solidFill>
                <a:schemeClr val="accent6">
                  <a:lumMod val="50000"/>
                </a:schemeClr>
              </a:solidFill>
            </a:endParaRPr>
          </a:p>
          <a:p>
            <a:pPr marL="0" lvl="2">
              <a:defRPr/>
            </a:pPr>
            <a:r>
              <a:rPr lang="en-US" b="0" dirty="0">
                <a:solidFill>
                  <a:schemeClr val="accent6">
                    <a:lumMod val="50000"/>
                  </a:schemeClr>
                </a:solidFill>
              </a:rPr>
              <a:t>GROUP BY </a:t>
            </a:r>
            <a:r>
              <a:rPr lang="en-US" b="0" dirty="0" err="1">
                <a:solidFill>
                  <a:schemeClr val="accent6">
                    <a:lumMod val="50000"/>
                  </a:schemeClr>
                </a:solidFill>
              </a:rPr>
              <a:t>depto</a:t>
            </a:r>
            <a:endParaRPr lang="en-US" b="0" dirty="0">
              <a:solidFill>
                <a:schemeClr val="accent6">
                  <a:lumMod val="50000"/>
                </a:schemeClr>
              </a:solidFill>
            </a:endParaRPr>
          </a:p>
          <a:p>
            <a:pPr marL="0" lvl="2">
              <a:defRPr/>
            </a:pPr>
            <a:r>
              <a:rPr lang="en-US" b="0" dirty="0">
                <a:solidFill>
                  <a:schemeClr val="accent6">
                    <a:lumMod val="50000"/>
                  </a:schemeClr>
                </a:solidFill>
              </a:rPr>
              <a:t>HAVING COUNT(*) &gt;= ALL </a:t>
            </a:r>
          </a:p>
          <a:p>
            <a:pPr marL="0" lvl="2">
              <a:defRPr/>
            </a:pPr>
            <a:r>
              <a:rPr lang="en-US" b="0" dirty="0">
                <a:solidFill>
                  <a:schemeClr val="accent6">
                    <a:lumMod val="50000"/>
                  </a:schemeClr>
                </a:solidFill>
              </a:rPr>
              <a:t>		(SELECT COUNT(*) </a:t>
            </a:r>
          </a:p>
          <a:p>
            <a:pPr marL="0" lvl="2">
              <a:defRPr/>
            </a:pPr>
            <a:r>
              <a:rPr lang="en-US" b="0" dirty="0">
                <a:solidFill>
                  <a:schemeClr val="accent6">
                    <a:lumMod val="50000"/>
                  </a:schemeClr>
                </a:solidFill>
              </a:rPr>
              <a:t>		 FROM </a:t>
            </a:r>
            <a:r>
              <a:rPr lang="en-US" b="0" dirty="0" err="1">
                <a:solidFill>
                  <a:schemeClr val="accent6">
                    <a:lumMod val="50000"/>
                  </a:schemeClr>
                </a:solidFill>
              </a:rPr>
              <a:t>empregado</a:t>
            </a:r>
            <a:r>
              <a:rPr lang="en-US" b="0" dirty="0">
                <a:solidFill>
                  <a:schemeClr val="accent6">
                    <a:lumMod val="50000"/>
                  </a:schemeClr>
                </a:solidFill>
              </a:rPr>
              <a:t> GROUP BY </a:t>
            </a:r>
            <a:r>
              <a:rPr lang="en-US" b="0" dirty="0" err="1">
                <a:solidFill>
                  <a:schemeClr val="accent6">
                    <a:lumMod val="50000"/>
                  </a:schemeClr>
                </a:solidFill>
              </a:rPr>
              <a:t>depto</a:t>
            </a:r>
            <a:r>
              <a:rPr lang="en-US" b="0" dirty="0">
                <a:solidFill>
                  <a:schemeClr val="accent6">
                    <a:lumMod val="50000"/>
                  </a:schemeClr>
                </a:solidFill>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36E1AC1-A82F-1F70-7577-28EF8CC7EA19}"/>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81923" name="Rectangle 3">
            <a:extLst>
              <a:ext uri="{FF2B5EF4-FFF2-40B4-BE49-F238E27FC236}">
                <a16:creationId xmlns:a16="http://schemas.microsoft.com/office/drawing/2014/main" id="{076111FD-389E-FA11-AF09-21DA74E89E32}"/>
              </a:ext>
            </a:extLst>
          </p:cNvPr>
          <p:cNvSpPr>
            <a:spLocks noGrp="1"/>
          </p:cNvSpPr>
          <p:nvPr>
            <p:ph idx="1"/>
          </p:nvPr>
        </p:nvSpPr>
        <p:spPr>
          <a:xfrm>
            <a:off x="785813" y="1500188"/>
            <a:ext cx="7391400" cy="1928812"/>
          </a:xfrm>
        </p:spPr>
        <p:txBody>
          <a:bodyPr/>
          <a:lstStyle/>
          <a:p>
            <a:pPr eaLnBrk="1" hangingPunct="1"/>
            <a:r>
              <a:rPr lang="en-US" altLang="pt-BR" sz="2400">
                <a:solidFill>
                  <a:schemeClr val="accent2"/>
                </a:solidFill>
              </a:rPr>
              <a:t>Quantificadores</a:t>
            </a:r>
          </a:p>
          <a:p>
            <a:pPr eaLnBrk="1" hangingPunct="1"/>
            <a:endParaRPr lang="en-US" altLang="pt-BR" sz="1000"/>
          </a:p>
          <a:p>
            <a:pPr eaLnBrk="1" hangingPunct="1"/>
            <a:r>
              <a:rPr lang="en-US" altLang="pt-BR" sz="2400">
                <a:solidFill>
                  <a:schemeClr val="accent1"/>
                </a:solidFill>
              </a:rPr>
              <a:t>Exemplo com agrupamento</a:t>
            </a:r>
          </a:p>
          <a:p>
            <a:pPr lvl="1" eaLnBrk="1" hangingPunct="1"/>
            <a:r>
              <a:rPr lang="en-US" altLang="pt-BR" sz="2400">
                <a:solidFill>
                  <a:schemeClr val="accent1"/>
                </a:solidFill>
              </a:rPr>
              <a:t>Quais empregados não ganham o menor salário pago pela empresa?</a:t>
            </a:r>
          </a:p>
        </p:txBody>
      </p:sp>
      <p:sp>
        <p:nvSpPr>
          <p:cNvPr id="4" name="CaixaDeTexto 3">
            <a:extLst>
              <a:ext uri="{FF2B5EF4-FFF2-40B4-BE49-F238E27FC236}">
                <a16:creationId xmlns:a16="http://schemas.microsoft.com/office/drawing/2014/main" id="{759620D3-CBFF-4B04-B9D8-C906302B2A6F}"/>
              </a:ext>
            </a:extLst>
          </p:cNvPr>
          <p:cNvSpPr txBox="1"/>
          <p:nvPr/>
        </p:nvSpPr>
        <p:spPr>
          <a:xfrm>
            <a:off x="1428750" y="3643313"/>
            <a:ext cx="6286500" cy="1570037"/>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mat</a:t>
            </a:r>
          </a:p>
          <a:p>
            <a:pPr marL="0" lvl="2">
              <a:defRPr/>
            </a:pPr>
            <a:r>
              <a:rPr lang="en-US" b="0" dirty="0">
                <a:solidFill>
                  <a:schemeClr val="accent6">
                    <a:lumMod val="50000"/>
                  </a:schemeClr>
                </a:solidFill>
              </a:rPr>
              <a:t>FROM </a:t>
            </a:r>
            <a:r>
              <a:rPr lang="en-US" b="0" dirty="0" err="1">
                <a:solidFill>
                  <a:schemeClr val="accent6">
                    <a:lumMod val="50000"/>
                  </a:schemeClr>
                </a:solidFill>
              </a:rPr>
              <a:t>empregado</a:t>
            </a:r>
            <a:endParaRPr lang="en-US" b="0" dirty="0">
              <a:solidFill>
                <a:schemeClr val="accent6">
                  <a:lumMod val="50000"/>
                </a:schemeClr>
              </a:solidFill>
            </a:endParaRPr>
          </a:p>
          <a:p>
            <a:pPr marL="0" lvl="2">
              <a:defRPr/>
            </a:pPr>
            <a:r>
              <a:rPr lang="en-US" b="0" dirty="0">
                <a:solidFill>
                  <a:schemeClr val="accent6">
                    <a:lumMod val="50000"/>
                  </a:schemeClr>
                </a:solidFill>
              </a:rPr>
              <a:t>WHERE </a:t>
            </a:r>
            <a:r>
              <a:rPr lang="en-US" b="0" dirty="0" err="1">
                <a:solidFill>
                  <a:schemeClr val="accent6">
                    <a:lumMod val="50000"/>
                  </a:schemeClr>
                </a:solidFill>
              </a:rPr>
              <a:t>salario</a:t>
            </a:r>
            <a:r>
              <a:rPr lang="en-US" b="0" dirty="0">
                <a:solidFill>
                  <a:schemeClr val="accent6">
                    <a:lumMod val="50000"/>
                  </a:schemeClr>
                </a:solidFill>
              </a:rPr>
              <a:t> &gt; ANY</a:t>
            </a:r>
          </a:p>
          <a:p>
            <a:pPr marL="0" lvl="2">
              <a:defRPr/>
            </a:pPr>
            <a:r>
              <a:rPr lang="en-US" b="0" dirty="0">
                <a:solidFill>
                  <a:schemeClr val="accent6">
                    <a:lumMod val="50000"/>
                  </a:schemeClr>
                </a:solidFill>
              </a:rPr>
              <a:t>	(SELECT </a:t>
            </a:r>
            <a:r>
              <a:rPr lang="en-US" b="0" dirty="0" err="1">
                <a:solidFill>
                  <a:schemeClr val="accent6">
                    <a:lumMod val="50000"/>
                  </a:schemeClr>
                </a:solidFill>
              </a:rPr>
              <a:t>salario</a:t>
            </a:r>
            <a:r>
              <a:rPr lang="en-US" b="0" dirty="0">
                <a:solidFill>
                  <a:schemeClr val="accent6">
                    <a:lumMod val="50000"/>
                  </a:schemeClr>
                </a:solidFill>
              </a:rPr>
              <a:t> FROM </a:t>
            </a:r>
            <a:r>
              <a:rPr lang="en-US" b="0" dirty="0" err="1">
                <a:solidFill>
                  <a:schemeClr val="accent6">
                    <a:lumMod val="50000"/>
                  </a:schemeClr>
                </a:solidFill>
              </a:rPr>
              <a:t>empregado</a:t>
            </a:r>
            <a:r>
              <a:rPr lang="en-US" b="0" dirty="0">
                <a:solidFill>
                  <a:schemeClr val="accent6">
                    <a:lumMod val="50000"/>
                  </a:schemeClr>
                </a:solidFill>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050">
            <a:extLst>
              <a:ext uri="{FF2B5EF4-FFF2-40B4-BE49-F238E27FC236}">
                <a16:creationId xmlns:a16="http://schemas.microsoft.com/office/drawing/2014/main" id="{7301C16F-F8B8-DF4B-33C3-63A4746530C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82947" name="Rectangle 2051">
            <a:extLst>
              <a:ext uri="{FF2B5EF4-FFF2-40B4-BE49-F238E27FC236}">
                <a16:creationId xmlns:a16="http://schemas.microsoft.com/office/drawing/2014/main" id="{B21F7909-05AF-3B2A-97DF-2BA7DDE120BD}"/>
              </a:ext>
            </a:extLst>
          </p:cNvPr>
          <p:cNvSpPr>
            <a:spLocks noGrp="1"/>
          </p:cNvSpPr>
          <p:nvPr>
            <p:ph idx="1"/>
          </p:nvPr>
        </p:nvSpPr>
        <p:spPr>
          <a:xfrm>
            <a:off x="785813" y="1500188"/>
            <a:ext cx="7391400" cy="2286000"/>
          </a:xfrm>
        </p:spPr>
        <p:txBody>
          <a:bodyPr/>
          <a:lstStyle/>
          <a:p>
            <a:pPr eaLnBrk="1" hangingPunct="1"/>
            <a:r>
              <a:rPr lang="en-US" altLang="pt-BR" sz="2400">
                <a:solidFill>
                  <a:schemeClr val="accent2"/>
                </a:solidFill>
              </a:rPr>
              <a:t>Quantificadores</a:t>
            </a:r>
          </a:p>
          <a:p>
            <a:pPr eaLnBrk="1" hangingPunct="1"/>
            <a:endParaRPr lang="en-US" altLang="pt-BR" sz="1000"/>
          </a:p>
          <a:p>
            <a:pPr eaLnBrk="1" hangingPunct="1"/>
            <a:r>
              <a:rPr lang="en-US" altLang="pt-BR" sz="2400">
                <a:solidFill>
                  <a:schemeClr val="accent1"/>
                </a:solidFill>
              </a:rPr>
              <a:t>Exemplo com agrupamento</a:t>
            </a:r>
          </a:p>
          <a:p>
            <a:pPr lvl="1" eaLnBrk="1" hangingPunct="1"/>
            <a:r>
              <a:rPr lang="en-US" altLang="pt-BR" sz="2400">
                <a:solidFill>
                  <a:schemeClr val="accent1"/>
                </a:solidFill>
              </a:rPr>
              <a:t>Quais empregados não ganham o menor salário?</a:t>
            </a:r>
          </a:p>
        </p:txBody>
      </p:sp>
      <p:sp>
        <p:nvSpPr>
          <p:cNvPr id="4" name="CaixaDeTexto 3">
            <a:extLst>
              <a:ext uri="{FF2B5EF4-FFF2-40B4-BE49-F238E27FC236}">
                <a16:creationId xmlns:a16="http://schemas.microsoft.com/office/drawing/2014/main" id="{10EB2D96-1547-43CB-A8E9-E734CC8B33B5}"/>
              </a:ext>
            </a:extLst>
          </p:cNvPr>
          <p:cNvSpPr txBox="1"/>
          <p:nvPr/>
        </p:nvSpPr>
        <p:spPr>
          <a:xfrm>
            <a:off x="1643063" y="3500438"/>
            <a:ext cx="5857875" cy="1570037"/>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r>
              <a:rPr lang="en-US" b="0" dirty="0" err="1">
                <a:solidFill>
                  <a:schemeClr val="accent6">
                    <a:lumMod val="50000"/>
                  </a:schemeClr>
                </a:solidFill>
              </a:rPr>
              <a:t>matricula</a:t>
            </a:r>
            <a:endParaRPr lang="en-US" b="0" dirty="0">
              <a:solidFill>
                <a:schemeClr val="accent6">
                  <a:lumMod val="50000"/>
                </a:schemeClr>
              </a:solidFill>
            </a:endParaRPr>
          </a:p>
          <a:p>
            <a:pPr marL="0" lvl="2">
              <a:defRPr/>
            </a:pPr>
            <a:r>
              <a:rPr lang="en-US" b="0" dirty="0">
                <a:solidFill>
                  <a:schemeClr val="accent6">
                    <a:lumMod val="50000"/>
                  </a:schemeClr>
                </a:solidFill>
              </a:rPr>
              <a:t>FROM </a:t>
            </a:r>
            <a:r>
              <a:rPr lang="en-US" b="0" dirty="0" err="1">
                <a:solidFill>
                  <a:schemeClr val="accent6">
                    <a:lumMod val="50000"/>
                  </a:schemeClr>
                </a:solidFill>
              </a:rPr>
              <a:t>empregado</a:t>
            </a:r>
            <a:endParaRPr lang="en-US" b="0" dirty="0">
              <a:solidFill>
                <a:schemeClr val="accent6">
                  <a:lumMod val="50000"/>
                </a:schemeClr>
              </a:solidFill>
            </a:endParaRPr>
          </a:p>
          <a:p>
            <a:pPr marL="0" lvl="2">
              <a:defRPr/>
            </a:pPr>
            <a:r>
              <a:rPr lang="en-US" b="0" dirty="0">
                <a:solidFill>
                  <a:schemeClr val="accent6">
                    <a:lumMod val="50000"/>
                  </a:schemeClr>
                </a:solidFill>
              </a:rPr>
              <a:t>WHERE </a:t>
            </a:r>
            <a:r>
              <a:rPr lang="en-US" b="0" dirty="0" err="1">
                <a:solidFill>
                  <a:schemeClr val="accent6">
                    <a:lumMod val="50000"/>
                  </a:schemeClr>
                </a:solidFill>
              </a:rPr>
              <a:t>salario</a:t>
            </a:r>
            <a:r>
              <a:rPr lang="en-US" b="0" dirty="0">
                <a:solidFill>
                  <a:schemeClr val="accent6">
                    <a:lumMod val="50000"/>
                  </a:schemeClr>
                </a:solidFill>
              </a:rPr>
              <a:t> &gt; ANY </a:t>
            </a:r>
          </a:p>
          <a:p>
            <a:pPr marL="0" lvl="2">
              <a:defRPr/>
            </a:pPr>
            <a:r>
              <a:rPr lang="en-US" b="0" dirty="0">
                <a:solidFill>
                  <a:schemeClr val="accent6">
                    <a:lumMod val="50000"/>
                  </a:schemeClr>
                </a:solidFill>
              </a:rPr>
              <a:t>	(SELECT </a:t>
            </a:r>
            <a:r>
              <a:rPr lang="en-US" b="0" dirty="0" err="1">
                <a:solidFill>
                  <a:schemeClr val="accent6">
                    <a:lumMod val="50000"/>
                  </a:schemeClr>
                </a:solidFill>
              </a:rPr>
              <a:t>salario</a:t>
            </a:r>
            <a:r>
              <a:rPr lang="en-US" b="0" dirty="0">
                <a:solidFill>
                  <a:schemeClr val="accent6">
                    <a:lumMod val="50000"/>
                  </a:schemeClr>
                </a:solidFill>
              </a:rPr>
              <a:t> FROM </a:t>
            </a:r>
            <a:r>
              <a:rPr lang="en-US" b="0" dirty="0" err="1">
                <a:solidFill>
                  <a:schemeClr val="accent6">
                    <a:lumMod val="50000"/>
                  </a:schemeClr>
                </a:solidFill>
              </a:rPr>
              <a:t>empregado</a:t>
            </a:r>
            <a:r>
              <a:rPr lang="en-US" b="0" dirty="0">
                <a:solidFill>
                  <a:schemeClr val="accent6">
                    <a:lumMod val="50000"/>
                  </a:schemeClr>
                </a:solidFill>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a:extLst>
              <a:ext uri="{FF2B5EF4-FFF2-40B4-BE49-F238E27FC236}">
                <a16:creationId xmlns:a16="http://schemas.microsoft.com/office/drawing/2014/main" id="{B9541F80-8F6E-504F-C031-1457EEEE9C22}"/>
              </a:ext>
            </a:extLst>
          </p:cNvPr>
          <p:cNvSpPr>
            <a:spLocks noGrp="1"/>
          </p:cNvSpPr>
          <p:nvPr>
            <p:ph type="title"/>
          </p:nvPr>
        </p:nvSpPr>
        <p:spPr>
          <a:xfrm>
            <a:off x="500063" y="500063"/>
            <a:ext cx="8229600" cy="1066800"/>
          </a:xfrm>
        </p:spPr>
        <p:txBody>
          <a:bodyPr/>
          <a:lstStyle/>
          <a:p>
            <a:pPr eaLnBrk="1" hangingPunct="1"/>
            <a:r>
              <a:rPr lang="en-US" altLang="pt-BR"/>
              <a:t>Junção em SQL:1999</a:t>
            </a:r>
          </a:p>
        </p:txBody>
      </p:sp>
      <p:sp>
        <p:nvSpPr>
          <p:cNvPr id="83971" name="Rectangle 1027">
            <a:extLst>
              <a:ext uri="{FF2B5EF4-FFF2-40B4-BE49-F238E27FC236}">
                <a16:creationId xmlns:a16="http://schemas.microsoft.com/office/drawing/2014/main" id="{C17F212B-666E-D7EB-CB44-2D15B41D9891}"/>
              </a:ext>
            </a:extLst>
          </p:cNvPr>
          <p:cNvSpPr>
            <a:spLocks noGrp="1"/>
          </p:cNvSpPr>
          <p:nvPr>
            <p:ph idx="1"/>
          </p:nvPr>
        </p:nvSpPr>
        <p:spPr>
          <a:xfrm>
            <a:off x="428625" y="1571625"/>
            <a:ext cx="8229600" cy="4324350"/>
          </a:xfrm>
        </p:spPr>
        <p:txBody>
          <a:bodyPr/>
          <a:lstStyle/>
          <a:p>
            <a:pPr eaLnBrk="1" hangingPunct="1"/>
            <a:r>
              <a:rPr lang="en-US" altLang="pt-BR" sz="2600">
                <a:solidFill>
                  <a:schemeClr val="accent1"/>
                </a:solidFill>
              </a:rPr>
              <a:t>Vimos como fazer junção em SQL-92. O padrão SQL:1999 (e o 92) especifica vários tipos de junção:</a:t>
            </a:r>
          </a:p>
          <a:p>
            <a:pPr eaLnBrk="1" hangingPunct="1"/>
            <a:endParaRPr lang="en-US" altLang="pt-BR" sz="1000">
              <a:solidFill>
                <a:schemeClr val="accent1"/>
              </a:solidFill>
            </a:endParaRPr>
          </a:p>
          <a:p>
            <a:pPr lvl="1" eaLnBrk="1" hangingPunct="1"/>
            <a:r>
              <a:rPr lang="en-US" altLang="pt-BR"/>
              <a:t>Clássica (tabelas separadas por víugulas como vimos)</a:t>
            </a:r>
          </a:p>
          <a:p>
            <a:pPr lvl="1" eaLnBrk="1" hangingPunct="1">
              <a:buFont typeface="Georgia" panose="02040502050405020303" pitchFamily="18" charset="0"/>
              <a:buNone/>
            </a:pPr>
            <a:endParaRPr lang="en-US" altLang="pt-BR" sz="500"/>
          </a:p>
          <a:p>
            <a:pPr lvl="1" eaLnBrk="1" hangingPunct="1"/>
            <a:r>
              <a:rPr lang="en-US" altLang="pt-BR"/>
              <a:t>cross-joins</a:t>
            </a:r>
          </a:p>
          <a:p>
            <a:pPr lvl="1" eaLnBrk="1" hangingPunct="1">
              <a:buFont typeface="Georgia" panose="02040502050405020303" pitchFamily="18" charset="0"/>
              <a:buNone/>
            </a:pPr>
            <a:endParaRPr lang="en-US" altLang="pt-BR" sz="500"/>
          </a:p>
          <a:p>
            <a:pPr lvl="1" eaLnBrk="1" hangingPunct="1"/>
            <a:r>
              <a:rPr lang="en-US" altLang="pt-BR"/>
              <a:t>natural joins</a:t>
            </a:r>
          </a:p>
          <a:p>
            <a:pPr lvl="1" eaLnBrk="1" hangingPunct="1">
              <a:buFont typeface="Georgia" panose="02040502050405020303" pitchFamily="18" charset="0"/>
              <a:buNone/>
            </a:pPr>
            <a:endParaRPr lang="en-US" altLang="pt-BR" sz="500"/>
          </a:p>
          <a:p>
            <a:pPr lvl="1" eaLnBrk="1" hangingPunct="1"/>
            <a:r>
              <a:rPr lang="en-US" altLang="pt-BR"/>
              <a:t>conditions joins</a:t>
            </a:r>
          </a:p>
          <a:p>
            <a:pPr lvl="1" eaLnBrk="1" hangingPunct="1">
              <a:buFont typeface="Georgia" panose="02040502050405020303" pitchFamily="18" charset="0"/>
              <a:buNone/>
            </a:pPr>
            <a:endParaRPr lang="en-US" altLang="pt-BR" sz="500"/>
          </a:p>
          <a:p>
            <a:pPr lvl="1" eaLnBrk="1" hangingPunct="1"/>
            <a:r>
              <a:rPr lang="en-US" altLang="pt-BR"/>
              <a:t>column name join</a:t>
            </a:r>
          </a:p>
          <a:p>
            <a:pPr lvl="1" eaLnBrk="1" hangingPunct="1">
              <a:buFont typeface="Georgia" panose="02040502050405020303" pitchFamily="18" charset="0"/>
              <a:buNone/>
            </a:pPr>
            <a:endParaRPr lang="en-US" altLang="pt-BR" sz="500"/>
          </a:p>
          <a:p>
            <a:pPr lvl="1" eaLnBrk="1" hangingPunct="1"/>
            <a:r>
              <a:rPr lang="en-US" altLang="pt-BR"/>
              <a:t>outer joins (left, right, ou full)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a:extLst>
              <a:ext uri="{FF2B5EF4-FFF2-40B4-BE49-F238E27FC236}">
                <a16:creationId xmlns:a16="http://schemas.microsoft.com/office/drawing/2014/main" id="{083CEF60-D68C-41BF-A741-7EA41E2B0BC8}"/>
              </a:ext>
            </a:extLst>
          </p:cNvPr>
          <p:cNvSpPr>
            <a:spLocks noChangeArrowheads="1"/>
          </p:cNvSpPr>
          <p:nvPr/>
        </p:nvSpPr>
        <p:spPr bwMode="auto">
          <a:xfrm>
            <a:off x="142875" y="2714625"/>
            <a:ext cx="8643938" cy="3690938"/>
          </a:xfrm>
          <a:prstGeom prst="rect">
            <a:avLst/>
          </a:prstGeom>
          <a:noFill/>
          <a:ln w="9525">
            <a:noFill/>
            <a:miter lim="800000"/>
            <a:headEnd/>
            <a:tailEnd/>
          </a:ln>
        </p:spPr>
        <p:txBody>
          <a:bodyPr/>
          <a:lstStyle/>
          <a:p>
            <a:pPr marL="533400" indent="-533400" eaLnBrk="1" hangingPunct="1">
              <a:lnSpc>
                <a:spcPct val="90000"/>
              </a:lnSpc>
              <a:spcBef>
                <a:spcPct val="20000"/>
              </a:spcBef>
              <a:defRPr/>
            </a:pPr>
            <a:endParaRPr lang="en-US" sz="2000" b="0" i="1" dirty="0">
              <a:solidFill>
                <a:schemeClr val="accent2"/>
              </a:solidFill>
              <a:latin typeface="+mn-lt"/>
            </a:endParaRPr>
          </a:p>
          <a:p>
            <a:pPr marL="533400" indent="-533400" eaLnBrk="1" hangingPunct="1">
              <a:lnSpc>
                <a:spcPct val="90000"/>
              </a:lnSpc>
              <a:spcBef>
                <a:spcPct val="20000"/>
              </a:spcBef>
              <a:defRPr/>
            </a:pPr>
            <a:r>
              <a:rPr lang="en-US" sz="2000" b="0" dirty="0">
                <a:solidFill>
                  <a:schemeClr val="accent2"/>
                </a:solidFill>
                <a:latin typeface="+mn-lt"/>
              </a:rPr>
              <a:t>       </a:t>
            </a:r>
          </a:p>
          <a:p>
            <a:pPr marL="533400" indent="-533400" eaLnBrk="1" hangingPunct="1">
              <a:lnSpc>
                <a:spcPct val="90000"/>
              </a:lnSpc>
              <a:spcBef>
                <a:spcPct val="20000"/>
              </a:spcBef>
              <a:defRPr/>
            </a:pPr>
            <a:r>
              <a:rPr lang="en-US" sz="2000" b="0" i="1" dirty="0">
                <a:solidFill>
                  <a:schemeClr val="accent2"/>
                </a:solidFill>
                <a:latin typeface="+mn-lt"/>
              </a:rPr>
              <a:t>			i.e</a:t>
            </a:r>
            <a:r>
              <a:rPr lang="en-US" sz="2000" b="0" dirty="0">
                <a:solidFill>
                  <a:schemeClr val="accent2"/>
                </a:solidFill>
                <a:latin typeface="+mn-lt"/>
              </a:rPr>
              <a:t>., condition: </a:t>
            </a:r>
            <a:r>
              <a:rPr lang="en-US" sz="2000" b="0" i="1" dirty="0">
                <a:solidFill>
                  <a:schemeClr val="accent2"/>
                </a:solidFill>
                <a:latin typeface="+mn-lt"/>
              </a:rPr>
              <a:t>R.B=S.B</a:t>
            </a:r>
            <a:endParaRPr lang="en-US" sz="2000" b="0" dirty="0">
              <a:solidFill>
                <a:schemeClr val="accent2"/>
              </a:solidFill>
              <a:latin typeface="+mn-lt"/>
            </a:endParaRPr>
          </a:p>
          <a:p>
            <a:pPr marL="533400" indent="-533400" eaLnBrk="1" hangingPunct="1">
              <a:lnSpc>
                <a:spcPct val="90000"/>
              </a:lnSpc>
              <a:spcBef>
                <a:spcPct val="20000"/>
              </a:spcBef>
              <a:buFontTx/>
              <a:buChar char="•"/>
              <a:defRPr/>
            </a:pPr>
            <a:endParaRPr lang="en-US" sz="2000" b="0" dirty="0">
              <a:solidFill>
                <a:schemeClr val="accent2"/>
              </a:solidFill>
              <a:latin typeface="+mn-lt"/>
            </a:endParaRPr>
          </a:p>
          <a:p>
            <a:pPr marL="533400" indent="-533400" eaLnBrk="1" hangingPunct="1">
              <a:lnSpc>
                <a:spcPct val="90000"/>
              </a:lnSpc>
              <a:spcBef>
                <a:spcPct val="20000"/>
              </a:spcBef>
              <a:defRPr/>
            </a:pPr>
            <a:endParaRPr lang="en-US" sz="2000" b="0" dirty="0">
              <a:solidFill>
                <a:schemeClr val="accent2"/>
              </a:solidFill>
              <a:latin typeface="+mn-lt"/>
            </a:endParaRPr>
          </a:p>
          <a:p>
            <a:pPr marL="533400" indent="-533400" eaLnBrk="1" hangingPunct="1">
              <a:lnSpc>
                <a:spcPct val="90000"/>
              </a:lnSpc>
              <a:spcBef>
                <a:spcPct val="20000"/>
              </a:spcBef>
              <a:defRPr/>
            </a:pPr>
            <a:endParaRPr lang="en-US" sz="2000" b="0" dirty="0">
              <a:solidFill>
                <a:schemeClr val="accent2"/>
              </a:solidFill>
              <a:latin typeface="+mn-lt"/>
            </a:endParaRPr>
          </a:p>
          <a:p>
            <a:pPr marL="533400" indent="-533400" eaLnBrk="1" hangingPunct="1">
              <a:lnSpc>
                <a:spcPct val="90000"/>
              </a:lnSpc>
              <a:spcBef>
                <a:spcPct val="20000"/>
              </a:spcBef>
              <a:buFontTx/>
              <a:buChar char="•"/>
              <a:defRPr/>
            </a:pPr>
            <a:r>
              <a:rPr lang="en-US" sz="2000" b="0" dirty="0" err="1">
                <a:solidFill>
                  <a:schemeClr val="accent1"/>
                </a:solidFill>
                <a:latin typeface="+mn-lt"/>
              </a:rPr>
              <a:t>Outerjoin</a:t>
            </a:r>
            <a:r>
              <a:rPr lang="en-US" sz="2000" b="0" dirty="0">
                <a:solidFill>
                  <a:schemeClr val="accent2"/>
                </a:solidFill>
                <a:latin typeface="+mn-lt"/>
              </a:rPr>
              <a:t> </a:t>
            </a:r>
            <a:r>
              <a:rPr lang="en-US" sz="2000" b="0" dirty="0" err="1">
                <a:solidFill>
                  <a:schemeClr val="accent2"/>
                </a:solidFill>
                <a:latin typeface="+mn-lt"/>
              </a:rPr>
              <a:t>pode</a:t>
            </a:r>
            <a:r>
              <a:rPr lang="en-US" sz="2000" b="0" dirty="0">
                <a:solidFill>
                  <a:schemeClr val="accent2"/>
                </a:solidFill>
                <a:latin typeface="+mn-lt"/>
              </a:rPr>
              <a:t> ser </a:t>
            </a:r>
            <a:r>
              <a:rPr lang="en-US" sz="2000" b="0" dirty="0" err="1">
                <a:solidFill>
                  <a:schemeClr val="accent2"/>
                </a:solidFill>
                <a:latin typeface="+mn-lt"/>
              </a:rPr>
              <a:t>modificada</a:t>
            </a:r>
            <a:r>
              <a:rPr lang="en-US" sz="2000" b="0" dirty="0">
                <a:solidFill>
                  <a:schemeClr val="accent2"/>
                </a:solidFill>
                <a:latin typeface="+mn-lt"/>
              </a:rPr>
              <a:t> </a:t>
            </a:r>
            <a:r>
              <a:rPr lang="en-US" sz="2000" b="0" dirty="0" err="1">
                <a:solidFill>
                  <a:schemeClr val="accent2"/>
                </a:solidFill>
                <a:latin typeface="+mn-lt"/>
              </a:rPr>
              <a:t>por</a:t>
            </a:r>
            <a:r>
              <a:rPr lang="en-US" sz="2000" b="0" dirty="0">
                <a:solidFill>
                  <a:schemeClr val="accent2"/>
                </a:solidFill>
                <a:latin typeface="+mn-lt"/>
              </a:rPr>
              <a:t>:</a:t>
            </a:r>
          </a:p>
          <a:p>
            <a:pPr marL="533400" indent="-533400" eaLnBrk="1" hangingPunct="1">
              <a:lnSpc>
                <a:spcPct val="90000"/>
              </a:lnSpc>
              <a:spcBef>
                <a:spcPct val="20000"/>
              </a:spcBef>
              <a:buFontTx/>
              <a:buChar char="•"/>
              <a:defRPr/>
            </a:pPr>
            <a:r>
              <a:rPr lang="en-US" sz="2000" b="0" dirty="0">
                <a:solidFill>
                  <a:schemeClr val="accent1"/>
                </a:solidFill>
                <a:latin typeface="+mn-lt"/>
              </a:rPr>
              <a:t>NATURAL</a:t>
            </a:r>
            <a:r>
              <a:rPr lang="en-US" sz="2000" b="0" dirty="0">
                <a:solidFill>
                  <a:schemeClr val="accent2"/>
                </a:solidFill>
                <a:latin typeface="+mn-lt"/>
              </a:rPr>
              <a:t> </a:t>
            </a:r>
            <a:r>
              <a:rPr lang="en-US" sz="2000" b="0" dirty="0" err="1">
                <a:solidFill>
                  <a:schemeClr val="accent2"/>
                </a:solidFill>
                <a:latin typeface="+mn-lt"/>
              </a:rPr>
              <a:t>na</a:t>
            </a:r>
            <a:r>
              <a:rPr lang="en-US" sz="2000" b="0" dirty="0">
                <a:solidFill>
                  <a:schemeClr val="accent2"/>
                </a:solidFill>
                <a:latin typeface="+mn-lt"/>
              </a:rPr>
              <a:t> </a:t>
            </a:r>
            <a:r>
              <a:rPr lang="en-US" sz="2000" b="0" dirty="0" err="1">
                <a:solidFill>
                  <a:schemeClr val="accent2"/>
                </a:solidFill>
                <a:latin typeface="+mn-lt"/>
              </a:rPr>
              <a:t>frente</a:t>
            </a:r>
            <a:r>
              <a:rPr lang="en-US" sz="2000" b="0" dirty="0">
                <a:solidFill>
                  <a:schemeClr val="accent2"/>
                </a:solidFill>
                <a:latin typeface="+mn-lt"/>
              </a:rPr>
              <a:t>.</a:t>
            </a:r>
          </a:p>
          <a:p>
            <a:pPr marL="533400" indent="-533400" eaLnBrk="1" hangingPunct="1">
              <a:lnSpc>
                <a:spcPct val="90000"/>
              </a:lnSpc>
              <a:spcBef>
                <a:spcPct val="20000"/>
              </a:spcBef>
              <a:buFontTx/>
              <a:buChar char="•"/>
              <a:defRPr/>
            </a:pPr>
            <a:r>
              <a:rPr lang="en-US" sz="2000" b="0" dirty="0">
                <a:solidFill>
                  <a:schemeClr val="accent1"/>
                </a:solidFill>
                <a:latin typeface="+mn-lt"/>
              </a:rPr>
              <a:t>ON condition</a:t>
            </a:r>
            <a:r>
              <a:rPr lang="en-US" sz="2000" b="0" dirty="0">
                <a:solidFill>
                  <a:schemeClr val="accent2"/>
                </a:solidFill>
                <a:latin typeface="+mn-lt"/>
              </a:rPr>
              <a:t> no </a:t>
            </a:r>
            <a:r>
              <a:rPr lang="en-US" sz="2000" b="0" dirty="0" err="1">
                <a:solidFill>
                  <a:schemeClr val="accent2"/>
                </a:solidFill>
                <a:latin typeface="+mn-lt"/>
              </a:rPr>
              <a:t>fim</a:t>
            </a:r>
            <a:r>
              <a:rPr lang="en-US" sz="2000" b="0" dirty="0">
                <a:solidFill>
                  <a:schemeClr val="accent2"/>
                </a:solidFill>
                <a:latin typeface="+mn-lt"/>
              </a:rPr>
              <a:t>.</a:t>
            </a:r>
          </a:p>
          <a:p>
            <a:pPr marL="533400" indent="-533400" eaLnBrk="1" hangingPunct="1">
              <a:lnSpc>
                <a:spcPct val="90000"/>
              </a:lnSpc>
              <a:spcBef>
                <a:spcPct val="20000"/>
              </a:spcBef>
              <a:buFontTx/>
              <a:buChar char="•"/>
              <a:defRPr/>
            </a:pPr>
            <a:r>
              <a:rPr lang="en-US" sz="2000" b="0" dirty="0">
                <a:solidFill>
                  <a:schemeClr val="accent1"/>
                </a:solidFill>
                <a:latin typeface="+mn-lt"/>
              </a:rPr>
              <a:t>LEFT</a:t>
            </a:r>
            <a:r>
              <a:rPr lang="en-US" sz="2000" b="0" dirty="0">
                <a:solidFill>
                  <a:schemeClr val="accent2"/>
                </a:solidFill>
                <a:latin typeface="+mn-lt"/>
              </a:rPr>
              <a:t>, </a:t>
            </a:r>
            <a:r>
              <a:rPr lang="en-US" sz="2000" b="0" dirty="0">
                <a:solidFill>
                  <a:schemeClr val="accent1"/>
                </a:solidFill>
                <a:latin typeface="+mn-lt"/>
              </a:rPr>
              <a:t>RIGHT</a:t>
            </a:r>
            <a:r>
              <a:rPr lang="en-US" sz="2000" b="0" dirty="0">
                <a:solidFill>
                  <a:schemeClr val="accent2"/>
                </a:solidFill>
                <a:latin typeface="+mn-lt"/>
              </a:rPr>
              <a:t>, </a:t>
            </a:r>
            <a:r>
              <a:rPr lang="en-US" sz="2000" b="0" dirty="0" err="1">
                <a:solidFill>
                  <a:schemeClr val="accent2"/>
                </a:solidFill>
                <a:latin typeface="+mn-lt"/>
              </a:rPr>
              <a:t>ou</a:t>
            </a:r>
            <a:r>
              <a:rPr lang="en-US" sz="2000" b="0" dirty="0">
                <a:solidFill>
                  <a:schemeClr val="accent2"/>
                </a:solidFill>
                <a:latin typeface="+mn-lt"/>
              </a:rPr>
              <a:t> </a:t>
            </a:r>
            <a:r>
              <a:rPr lang="en-US" sz="2000" b="0" dirty="0">
                <a:solidFill>
                  <a:schemeClr val="accent1"/>
                </a:solidFill>
                <a:latin typeface="+mn-lt"/>
              </a:rPr>
              <a:t>FULL</a:t>
            </a:r>
            <a:r>
              <a:rPr lang="en-US" sz="2000" b="0" dirty="0">
                <a:solidFill>
                  <a:schemeClr val="accent2"/>
                </a:solidFill>
                <a:latin typeface="+mn-lt"/>
              </a:rPr>
              <a:t> (default) antes de </a:t>
            </a:r>
            <a:r>
              <a:rPr lang="en-US" sz="2000" b="0" dirty="0">
                <a:solidFill>
                  <a:schemeClr val="accent1"/>
                </a:solidFill>
                <a:latin typeface="+mn-lt"/>
              </a:rPr>
              <a:t>OUTER</a:t>
            </a:r>
            <a:r>
              <a:rPr lang="en-US" sz="2000" b="0" dirty="0">
                <a:solidFill>
                  <a:schemeClr val="accent2"/>
                </a:solidFill>
                <a:latin typeface="+mn-lt"/>
              </a:rPr>
              <a:t>.</a:t>
            </a:r>
          </a:p>
          <a:p>
            <a:pPr marL="914400" lvl="1" indent="-457200" eaLnBrk="1" hangingPunct="1">
              <a:lnSpc>
                <a:spcPct val="90000"/>
              </a:lnSpc>
              <a:spcBef>
                <a:spcPct val="20000"/>
              </a:spcBef>
              <a:buFontTx/>
              <a:buChar char="–"/>
              <a:defRPr/>
            </a:pPr>
            <a:r>
              <a:rPr lang="en-US" sz="1800" b="0" dirty="0">
                <a:solidFill>
                  <a:schemeClr val="accent1"/>
                </a:solidFill>
                <a:latin typeface="+mn-lt"/>
              </a:rPr>
              <a:t>LEFT</a:t>
            </a:r>
            <a:r>
              <a:rPr lang="en-US" sz="1800" b="0" dirty="0">
                <a:solidFill>
                  <a:schemeClr val="accent2"/>
                </a:solidFill>
                <a:latin typeface="+mn-lt"/>
              </a:rPr>
              <a:t> = </a:t>
            </a:r>
            <a:r>
              <a:rPr lang="en-US" sz="1800" b="0" dirty="0" err="1">
                <a:solidFill>
                  <a:schemeClr val="accent2"/>
                </a:solidFill>
                <a:latin typeface="+mn-lt"/>
              </a:rPr>
              <a:t>preenche</a:t>
            </a:r>
            <a:r>
              <a:rPr lang="en-US" sz="1800" b="0" dirty="0">
                <a:solidFill>
                  <a:schemeClr val="accent2"/>
                </a:solidFill>
                <a:latin typeface="+mn-lt"/>
              </a:rPr>
              <a:t> (com NULL) </a:t>
            </a:r>
            <a:r>
              <a:rPr lang="en-US" sz="1800" b="0" dirty="0" err="1">
                <a:solidFill>
                  <a:schemeClr val="accent2"/>
                </a:solidFill>
                <a:latin typeface="+mn-lt"/>
              </a:rPr>
              <a:t>tuplas</a:t>
            </a:r>
            <a:r>
              <a:rPr lang="en-US" sz="1800" b="0" dirty="0">
                <a:solidFill>
                  <a:schemeClr val="accent2"/>
                </a:solidFill>
                <a:latin typeface="+mn-lt"/>
              </a:rPr>
              <a:t> de </a:t>
            </a:r>
            <a:r>
              <a:rPr lang="en-US" sz="1800" b="0" i="1" dirty="0">
                <a:solidFill>
                  <a:schemeClr val="accent2"/>
                </a:solidFill>
                <a:latin typeface="+mn-lt"/>
              </a:rPr>
              <a:t>R</a:t>
            </a:r>
            <a:r>
              <a:rPr lang="en-US" sz="1800" b="0" dirty="0">
                <a:solidFill>
                  <a:schemeClr val="accent2"/>
                </a:solidFill>
                <a:latin typeface="+mn-lt"/>
              </a:rPr>
              <a:t> </a:t>
            </a:r>
            <a:r>
              <a:rPr lang="en-US" sz="1800" b="0" dirty="0" err="1">
                <a:solidFill>
                  <a:schemeClr val="accent2"/>
                </a:solidFill>
                <a:latin typeface="+mn-lt"/>
              </a:rPr>
              <a:t>somente</a:t>
            </a:r>
            <a:r>
              <a:rPr lang="en-US" sz="1800" b="0" dirty="0">
                <a:solidFill>
                  <a:schemeClr val="accent2"/>
                </a:solidFill>
                <a:latin typeface="+mn-lt"/>
              </a:rPr>
              <a:t>; </a:t>
            </a:r>
          </a:p>
          <a:p>
            <a:pPr marL="914400" lvl="1" indent="-457200" eaLnBrk="1" hangingPunct="1">
              <a:lnSpc>
                <a:spcPct val="90000"/>
              </a:lnSpc>
              <a:spcBef>
                <a:spcPct val="20000"/>
              </a:spcBef>
              <a:buFontTx/>
              <a:buChar char="–"/>
              <a:defRPr/>
            </a:pPr>
            <a:r>
              <a:rPr lang="en-US" sz="1800" b="0" dirty="0">
                <a:solidFill>
                  <a:schemeClr val="accent1"/>
                </a:solidFill>
                <a:latin typeface="+mn-lt"/>
              </a:rPr>
              <a:t>RIGHT</a:t>
            </a:r>
            <a:r>
              <a:rPr lang="en-US" sz="1800" b="0" dirty="0">
                <a:solidFill>
                  <a:schemeClr val="accent2"/>
                </a:solidFill>
                <a:latin typeface="+mn-lt"/>
              </a:rPr>
              <a:t> = </a:t>
            </a:r>
            <a:r>
              <a:rPr lang="en-US" sz="1800" b="0" dirty="0" err="1">
                <a:solidFill>
                  <a:schemeClr val="accent2"/>
                </a:solidFill>
                <a:latin typeface="+mn-lt"/>
              </a:rPr>
              <a:t>preenche</a:t>
            </a:r>
            <a:r>
              <a:rPr lang="en-US" sz="1800" b="0" dirty="0">
                <a:solidFill>
                  <a:schemeClr val="accent2"/>
                </a:solidFill>
                <a:latin typeface="+mn-lt"/>
              </a:rPr>
              <a:t> </a:t>
            </a:r>
            <a:r>
              <a:rPr lang="en-US" sz="1800" b="0" dirty="0" err="1">
                <a:solidFill>
                  <a:schemeClr val="accent2"/>
                </a:solidFill>
                <a:latin typeface="+mn-lt"/>
              </a:rPr>
              <a:t>tuplas</a:t>
            </a:r>
            <a:r>
              <a:rPr lang="en-US" sz="1800" b="0" dirty="0">
                <a:solidFill>
                  <a:schemeClr val="accent2"/>
                </a:solidFill>
                <a:latin typeface="+mn-lt"/>
              </a:rPr>
              <a:t> de </a:t>
            </a:r>
            <a:r>
              <a:rPr lang="en-US" sz="1800" b="0" i="1" dirty="0">
                <a:solidFill>
                  <a:schemeClr val="accent2"/>
                </a:solidFill>
                <a:latin typeface="+mn-lt"/>
              </a:rPr>
              <a:t>S</a:t>
            </a:r>
            <a:r>
              <a:rPr lang="en-US" sz="1800" b="0" dirty="0">
                <a:solidFill>
                  <a:schemeClr val="accent2"/>
                </a:solidFill>
                <a:latin typeface="+mn-lt"/>
              </a:rPr>
              <a:t> </a:t>
            </a:r>
            <a:r>
              <a:rPr lang="en-US" sz="1800" b="0" dirty="0" err="1">
                <a:solidFill>
                  <a:schemeClr val="accent2"/>
                </a:solidFill>
                <a:latin typeface="+mn-lt"/>
              </a:rPr>
              <a:t>somente</a:t>
            </a:r>
            <a:r>
              <a:rPr lang="en-US" sz="1800" b="0" dirty="0">
                <a:solidFill>
                  <a:schemeClr val="accent2"/>
                </a:solidFill>
                <a:latin typeface="+mn-lt"/>
              </a:rPr>
              <a:t>.</a:t>
            </a:r>
          </a:p>
        </p:txBody>
      </p:sp>
      <p:sp>
        <p:nvSpPr>
          <p:cNvPr id="4" name="Rectangle 1026">
            <a:extLst>
              <a:ext uri="{FF2B5EF4-FFF2-40B4-BE49-F238E27FC236}">
                <a16:creationId xmlns:a16="http://schemas.microsoft.com/office/drawing/2014/main" id="{1ABAB76C-23D1-4CA8-AD5B-BF282E66E8C4}"/>
              </a:ext>
            </a:extLst>
          </p:cNvPr>
          <p:cNvSpPr txBox="1">
            <a:spLocks noChangeArrowheads="1"/>
          </p:cNvSpPr>
          <p:nvPr/>
        </p:nvSpPr>
        <p:spPr>
          <a:xfrm>
            <a:off x="500063" y="500063"/>
            <a:ext cx="8229600" cy="1066800"/>
          </a:xfrm>
          <a:prstGeom prst="rect">
            <a:avLst/>
          </a:prstGeom>
        </p:spPr>
        <p:txBody>
          <a:bodyPr/>
          <a:lstStyle/>
          <a:p>
            <a:pPr eaLnBrk="1" hangingPunct="1">
              <a:defRPr/>
            </a:pPr>
            <a:r>
              <a:rPr lang="en-US" sz="4000" b="0" dirty="0" err="1">
                <a:solidFill>
                  <a:schemeClr val="tx2"/>
                </a:solidFill>
                <a:latin typeface="+mj-lt"/>
                <a:ea typeface="+mj-ea"/>
                <a:cs typeface="+mj-cs"/>
              </a:rPr>
              <a:t>Expressões</a:t>
            </a:r>
            <a:r>
              <a:rPr lang="en-US" sz="4000" b="0" dirty="0">
                <a:solidFill>
                  <a:schemeClr val="tx2"/>
                </a:solidFill>
                <a:latin typeface="+mj-lt"/>
                <a:ea typeface="+mj-ea"/>
                <a:cs typeface="+mj-cs"/>
              </a:rPr>
              <a:t> </a:t>
            </a:r>
            <a:r>
              <a:rPr lang="en-US" sz="4000" b="0" dirty="0" err="1">
                <a:solidFill>
                  <a:schemeClr val="tx2"/>
                </a:solidFill>
                <a:latin typeface="+mj-lt"/>
                <a:ea typeface="+mj-ea"/>
                <a:cs typeface="+mj-cs"/>
              </a:rPr>
              <a:t>Baseadas</a:t>
            </a:r>
            <a:r>
              <a:rPr lang="en-US" sz="4000" b="0" dirty="0">
                <a:solidFill>
                  <a:schemeClr val="tx2"/>
                </a:solidFill>
                <a:latin typeface="+mj-lt"/>
                <a:ea typeface="+mj-ea"/>
                <a:cs typeface="+mj-cs"/>
              </a:rPr>
              <a:t> </a:t>
            </a:r>
            <a:r>
              <a:rPr lang="en-US" sz="4000" b="0" dirty="0" err="1">
                <a:solidFill>
                  <a:schemeClr val="tx2"/>
                </a:solidFill>
                <a:latin typeface="+mj-lt"/>
                <a:ea typeface="+mj-ea"/>
                <a:cs typeface="+mj-cs"/>
              </a:rPr>
              <a:t>em</a:t>
            </a:r>
            <a:r>
              <a:rPr lang="en-US" sz="4000" b="0" dirty="0">
                <a:solidFill>
                  <a:schemeClr val="tx2"/>
                </a:solidFill>
                <a:latin typeface="+mj-lt"/>
                <a:ea typeface="+mj-ea"/>
                <a:cs typeface="+mj-cs"/>
              </a:rPr>
              <a:t> </a:t>
            </a:r>
            <a:r>
              <a:rPr lang="en-US" sz="4000" b="0" dirty="0" err="1">
                <a:solidFill>
                  <a:schemeClr val="tx2"/>
                </a:solidFill>
                <a:latin typeface="+mj-lt"/>
                <a:ea typeface="+mj-ea"/>
                <a:cs typeface="+mj-cs"/>
              </a:rPr>
              <a:t>Junção</a:t>
            </a:r>
            <a:endParaRPr lang="en-US" sz="4000" b="0" dirty="0">
              <a:solidFill>
                <a:schemeClr val="tx2"/>
              </a:solidFill>
              <a:latin typeface="+mj-lt"/>
              <a:ea typeface="+mj-ea"/>
              <a:cs typeface="+mj-cs"/>
            </a:endParaRPr>
          </a:p>
        </p:txBody>
      </p:sp>
      <p:sp>
        <p:nvSpPr>
          <p:cNvPr id="5" name="Rectangle 3">
            <a:extLst>
              <a:ext uri="{FF2B5EF4-FFF2-40B4-BE49-F238E27FC236}">
                <a16:creationId xmlns:a16="http://schemas.microsoft.com/office/drawing/2014/main" id="{D587E377-80EE-4BDD-A43A-5DDA5DF78909}"/>
              </a:ext>
            </a:extLst>
          </p:cNvPr>
          <p:cNvSpPr txBox="1">
            <a:spLocks noChangeArrowheads="1"/>
          </p:cNvSpPr>
          <p:nvPr/>
        </p:nvSpPr>
        <p:spPr>
          <a:xfrm>
            <a:off x="500063" y="1357313"/>
            <a:ext cx="8143875" cy="1928812"/>
          </a:xfrm>
          <a:prstGeom prst="rect">
            <a:avLst/>
          </a:prstGeom>
        </p:spPr>
        <p:txBody>
          <a:bodyPr/>
          <a:lstStyle/>
          <a:p>
            <a:pPr marL="365125" indent="-255588" eaLnBrk="1" hangingPunct="1">
              <a:spcBef>
                <a:spcPts val="300"/>
              </a:spcBef>
              <a:buClr>
                <a:srgbClr val="A04DA3"/>
              </a:buClr>
              <a:buFont typeface="Georgia" pitchFamily="18" charset="0"/>
              <a:buChar char="•"/>
              <a:defRPr/>
            </a:pPr>
            <a:r>
              <a:rPr lang="en-US" sz="2200" b="0" dirty="0" err="1">
                <a:solidFill>
                  <a:schemeClr val="accent1"/>
                </a:solidFill>
                <a:latin typeface="+mn-lt"/>
              </a:rPr>
              <a:t>Há</a:t>
            </a:r>
            <a:r>
              <a:rPr lang="en-US" sz="2200" b="0" dirty="0">
                <a:solidFill>
                  <a:schemeClr val="accent1"/>
                </a:solidFill>
                <a:latin typeface="+mn-lt"/>
              </a:rPr>
              <a:t> </a:t>
            </a:r>
            <a:r>
              <a:rPr lang="en-US" sz="2200" b="0" dirty="0" err="1">
                <a:solidFill>
                  <a:schemeClr val="accent1"/>
                </a:solidFill>
                <a:latin typeface="+mn-lt"/>
              </a:rPr>
              <a:t>várias</a:t>
            </a:r>
            <a:r>
              <a:rPr lang="en-US" sz="2200" b="0" dirty="0">
                <a:solidFill>
                  <a:schemeClr val="accent1"/>
                </a:solidFill>
                <a:latin typeface="+mn-lt"/>
              </a:rPr>
              <a:t> </a:t>
            </a:r>
            <a:r>
              <a:rPr lang="en-US" sz="2200" b="0" dirty="0" err="1">
                <a:solidFill>
                  <a:schemeClr val="accent1"/>
                </a:solidFill>
                <a:latin typeface="+mn-lt"/>
              </a:rPr>
              <a:t>maneiras</a:t>
            </a:r>
            <a:r>
              <a:rPr lang="en-US" sz="2200" b="0" dirty="0">
                <a:solidFill>
                  <a:schemeClr val="accent1"/>
                </a:solidFill>
                <a:latin typeface="+mn-lt"/>
              </a:rPr>
              <a:t> </a:t>
            </a:r>
            <a:r>
              <a:rPr lang="en-US" sz="2200" b="0" dirty="0" err="1">
                <a:solidFill>
                  <a:schemeClr val="accent1"/>
                </a:solidFill>
                <a:latin typeface="+mn-lt"/>
              </a:rPr>
              <a:t>possíveis</a:t>
            </a:r>
            <a:endParaRPr lang="en-US" sz="2200" b="0" dirty="0">
              <a:solidFill>
                <a:schemeClr val="accent1"/>
              </a:solidFill>
              <a:latin typeface="+mn-lt"/>
            </a:endParaRPr>
          </a:p>
          <a:p>
            <a:pPr marL="657225" lvl="1" indent="-246063" eaLnBrk="1" hangingPunct="1">
              <a:spcBef>
                <a:spcPts val="300"/>
              </a:spcBef>
              <a:buClr>
                <a:schemeClr val="accent2"/>
              </a:buClr>
              <a:buFont typeface="Georgia" pitchFamily="18" charset="0"/>
              <a:buChar char="▫"/>
              <a:defRPr/>
            </a:pPr>
            <a:r>
              <a:rPr lang="en-US" sz="2000" b="0" dirty="0" err="1">
                <a:solidFill>
                  <a:schemeClr val="accent2"/>
                </a:solidFill>
                <a:latin typeface="+mn-lt"/>
              </a:rPr>
              <a:t>Podem</a:t>
            </a:r>
            <a:r>
              <a:rPr lang="en-US" sz="2000" b="0" dirty="0">
                <a:solidFill>
                  <a:schemeClr val="accent2"/>
                </a:solidFill>
                <a:latin typeface="+mn-lt"/>
              </a:rPr>
              <a:t> ser </a:t>
            </a:r>
            <a:r>
              <a:rPr lang="en-US" sz="2000" b="0" dirty="0" err="1">
                <a:solidFill>
                  <a:schemeClr val="accent2"/>
                </a:solidFill>
                <a:latin typeface="+mn-lt"/>
              </a:rPr>
              <a:t>usadas</a:t>
            </a:r>
            <a:r>
              <a:rPr lang="en-US" sz="2000" b="0" dirty="0">
                <a:solidFill>
                  <a:schemeClr val="accent2"/>
                </a:solidFill>
                <a:latin typeface="+mn-lt"/>
              </a:rPr>
              <a:t> </a:t>
            </a:r>
            <a:r>
              <a:rPr lang="en-US" sz="2000" b="0" dirty="0" err="1">
                <a:solidFill>
                  <a:schemeClr val="accent2"/>
                </a:solidFill>
                <a:latin typeface="+mn-lt"/>
              </a:rPr>
              <a:t>ou</a:t>
            </a:r>
            <a:r>
              <a:rPr lang="en-US" sz="2000" b="0" dirty="0">
                <a:solidFill>
                  <a:schemeClr val="accent2"/>
                </a:solidFill>
                <a:latin typeface="+mn-lt"/>
              </a:rPr>
              <a:t> “stand-alone” (</a:t>
            </a:r>
            <a:r>
              <a:rPr lang="en-US" sz="2000" b="0" dirty="0" err="1">
                <a:solidFill>
                  <a:schemeClr val="accent2"/>
                </a:solidFill>
                <a:latin typeface="+mn-lt"/>
              </a:rPr>
              <a:t>em</a:t>
            </a:r>
            <a:r>
              <a:rPr lang="en-US" sz="2000" b="0" dirty="0">
                <a:solidFill>
                  <a:schemeClr val="accent2"/>
                </a:solidFill>
                <a:latin typeface="+mn-lt"/>
              </a:rPr>
              <a:t> </a:t>
            </a:r>
            <a:r>
              <a:rPr lang="en-US" sz="2000" b="0" dirty="0" err="1">
                <a:solidFill>
                  <a:schemeClr val="accent2"/>
                </a:solidFill>
                <a:latin typeface="+mn-lt"/>
              </a:rPr>
              <a:t>lugar</a:t>
            </a:r>
            <a:r>
              <a:rPr lang="en-US" sz="2000" b="0" dirty="0">
                <a:solidFill>
                  <a:schemeClr val="accent2"/>
                </a:solidFill>
                <a:latin typeface="+mn-lt"/>
              </a:rPr>
              <a:t> de um  select-from-where) </a:t>
            </a:r>
            <a:r>
              <a:rPr lang="en-US" sz="2000" b="0" dirty="0" err="1">
                <a:solidFill>
                  <a:schemeClr val="accent2"/>
                </a:solidFill>
                <a:latin typeface="+mn-lt"/>
              </a:rPr>
              <a:t>ou</a:t>
            </a:r>
            <a:r>
              <a:rPr lang="en-US" sz="2000" b="0" dirty="0">
                <a:solidFill>
                  <a:schemeClr val="accent2"/>
                </a:solidFill>
                <a:latin typeface="+mn-lt"/>
              </a:rPr>
              <a:t> </a:t>
            </a:r>
            <a:r>
              <a:rPr lang="en-US" sz="2000" b="0" dirty="0" err="1">
                <a:solidFill>
                  <a:schemeClr val="accent2"/>
                </a:solidFill>
                <a:latin typeface="+mn-lt"/>
              </a:rPr>
              <a:t>para</a:t>
            </a:r>
            <a:r>
              <a:rPr lang="en-US" sz="2000" b="0" dirty="0">
                <a:solidFill>
                  <a:schemeClr val="accent2"/>
                </a:solidFill>
                <a:latin typeface="+mn-lt"/>
              </a:rPr>
              <a:t> </a:t>
            </a:r>
            <a:r>
              <a:rPr lang="en-US" sz="2000" b="0" dirty="0" err="1">
                <a:solidFill>
                  <a:schemeClr val="accent2"/>
                </a:solidFill>
                <a:latin typeface="+mn-lt"/>
              </a:rPr>
              <a:t>definir</a:t>
            </a:r>
            <a:r>
              <a:rPr lang="en-US" sz="2000" b="0" dirty="0">
                <a:solidFill>
                  <a:schemeClr val="accent2"/>
                </a:solidFill>
                <a:latin typeface="+mn-lt"/>
              </a:rPr>
              <a:t> </a:t>
            </a:r>
            <a:r>
              <a:rPr lang="en-US" sz="2000" b="0" dirty="0" err="1">
                <a:solidFill>
                  <a:schemeClr val="accent2"/>
                </a:solidFill>
                <a:latin typeface="+mn-lt"/>
              </a:rPr>
              <a:t>uma</a:t>
            </a:r>
            <a:r>
              <a:rPr lang="en-US" sz="2000" b="0" dirty="0">
                <a:solidFill>
                  <a:schemeClr val="accent2"/>
                </a:solidFill>
                <a:latin typeface="+mn-lt"/>
              </a:rPr>
              <a:t> </a:t>
            </a:r>
            <a:r>
              <a:rPr lang="en-US" sz="2000" b="0" dirty="0" err="1">
                <a:solidFill>
                  <a:schemeClr val="accent2"/>
                </a:solidFill>
                <a:latin typeface="+mn-lt"/>
              </a:rPr>
              <a:t>relação</a:t>
            </a:r>
            <a:r>
              <a:rPr lang="en-US" sz="2000" b="0" dirty="0">
                <a:solidFill>
                  <a:schemeClr val="accent2"/>
                </a:solidFill>
                <a:latin typeface="+mn-lt"/>
              </a:rPr>
              <a:t> </a:t>
            </a:r>
            <a:r>
              <a:rPr lang="en-US" sz="2000" b="0" dirty="0" err="1">
                <a:solidFill>
                  <a:schemeClr val="accent2"/>
                </a:solidFill>
                <a:latin typeface="+mn-lt"/>
              </a:rPr>
              <a:t>na</a:t>
            </a:r>
            <a:r>
              <a:rPr lang="en-US" sz="2000" b="0" dirty="0">
                <a:solidFill>
                  <a:schemeClr val="accent2"/>
                </a:solidFill>
                <a:latin typeface="+mn-lt"/>
              </a:rPr>
              <a:t> </a:t>
            </a:r>
            <a:r>
              <a:rPr lang="en-US" sz="2000" b="0" dirty="0" err="1">
                <a:solidFill>
                  <a:schemeClr val="accent2"/>
                </a:solidFill>
                <a:latin typeface="+mn-lt"/>
              </a:rPr>
              <a:t>cláusula</a:t>
            </a:r>
            <a:r>
              <a:rPr lang="en-US" sz="2000" b="0" dirty="0">
                <a:solidFill>
                  <a:schemeClr val="accent2"/>
                </a:solidFill>
                <a:latin typeface="+mn-lt"/>
              </a:rPr>
              <a:t> FROM.</a:t>
            </a:r>
            <a:endParaRPr lang="en-US" sz="2000" b="0" dirty="0">
              <a:solidFill>
                <a:schemeClr val="accent1"/>
              </a:solidFill>
              <a:latin typeface="+mn-lt"/>
            </a:endParaRPr>
          </a:p>
        </p:txBody>
      </p:sp>
      <p:sp>
        <p:nvSpPr>
          <p:cNvPr id="6" name="CaixaDeTexto 5">
            <a:extLst>
              <a:ext uri="{FF2B5EF4-FFF2-40B4-BE49-F238E27FC236}">
                <a16:creationId xmlns:a16="http://schemas.microsoft.com/office/drawing/2014/main" id="{7D82FCA5-72A8-40A8-9C64-34EF58834C09}"/>
              </a:ext>
            </a:extLst>
          </p:cNvPr>
          <p:cNvSpPr txBox="1"/>
          <p:nvPr/>
        </p:nvSpPr>
        <p:spPr>
          <a:xfrm>
            <a:off x="2928938" y="2500313"/>
            <a:ext cx="2500312"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R NATURAL JOIN S</a:t>
            </a:r>
            <a:endParaRPr lang="pt-BR" sz="2000" b="0" dirty="0">
              <a:solidFill>
                <a:schemeClr val="accent6">
                  <a:lumMod val="50000"/>
                </a:schemeClr>
              </a:solidFill>
            </a:endParaRPr>
          </a:p>
        </p:txBody>
      </p:sp>
      <p:sp>
        <p:nvSpPr>
          <p:cNvPr id="7" name="CaixaDeTexto 6">
            <a:extLst>
              <a:ext uri="{FF2B5EF4-FFF2-40B4-BE49-F238E27FC236}">
                <a16:creationId xmlns:a16="http://schemas.microsoft.com/office/drawing/2014/main" id="{2ED70CC4-02B6-42BD-B288-D1461F2C07B2}"/>
              </a:ext>
            </a:extLst>
          </p:cNvPr>
          <p:cNvSpPr txBox="1"/>
          <p:nvPr/>
        </p:nvSpPr>
        <p:spPr>
          <a:xfrm>
            <a:off x="2857500" y="2957513"/>
            <a:ext cx="2643188"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R JOIN S ON condition</a:t>
            </a:r>
            <a:endParaRPr lang="pt-BR" sz="2000" b="0" dirty="0">
              <a:solidFill>
                <a:schemeClr val="accent6">
                  <a:lumMod val="50000"/>
                </a:schemeClr>
              </a:solidFill>
            </a:endParaRPr>
          </a:p>
        </p:txBody>
      </p:sp>
      <p:sp>
        <p:nvSpPr>
          <p:cNvPr id="8" name="CaixaDeTexto 7">
            <a:extLst>
              <a:ext uri="{FF2B5EF4-FFF2-40B4-BE49-F238E27FC236}">
                <a16:creationId xmlns:a16="http://schemas.microsoft.com/office/drawing/2014/main" id="{7FCFE602-A693-4987-A9D3-CDE1F2B046B9}"/>
              </a:ext>
            </a:extLst>
          </p:cNvPr>
          <p:cNvSpPr txBox="1"/>
          <p:nvPr/>
        </p:nvSpPr>
        <p:spPr>
          <a:xfrm>
            <a:off x="3143250" y="4214813"/>
            <a:ext cx="2143125"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R CROSS JOIN S</a:t>
            </a:r>
            <a:endParaRPr lang="pt-BR" sz="2000" b="0" dirty="0">
              <a:solidFill>
                <a:schemeClr val="accent6">
                  <a:lumMod val="50000"/>
                </a:schemeClr>
              </a:solidFill>
            </a:endParaRPr>
          </a:p>
        </p:txBody>
      </p:sp>
      <p:sp>
        <p:nvSpPr>
          <p:cNvPr id="9" name="CaixaDeTexto 8">
            <a:extLst>
              <a:ext uri="{FF2B5EF4-FFF2-40B4-BE49-F238E27FC236}">
                <a16:creationId xmlns:a16="http://schemas.microsoft.com/office/drawing/2014/main" id="{5CE3AB6A-5AB4-4905-9B9C-F751F841674C}"/>
              </a:ext>
            </a:extLst>
          </p:cNvPr>
          <p:cNvSpPr txBox="1"/>
          <p:nvPr/>
        </p:nvSpPr>
        <p:spPr>
          <a:xfrm>
            <a:off x="3143250" y="3743325"/>
            <a:ext cx="2143125"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R OUTER JOIN S</a:t>
            </a:r>
            <a:endParaRPr lang="pt-BR" sz="2000" b="0" dirty="0">
              <a:solidFill>
                <a:schemeClr val="accent6">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16DCE5C-24C8-CC38-8E9B-01C78A3C817F}"/>
              </a:ext>
            </a:extLst>
          </p:cNvPr>
          <p:cNvSpPr>
            <a:spLocks noGrp="1"/>
          </p:cNvSpPr>
          <p:nvPr>
            <p:ph type="title"/>
          </p:nvPr>
        </p:nvSpPr>
        <p:spPr>
          <a:xfrm>
            <a:off x="428625" y="500063"/>
            <a:ext cx="8229600" cy="1069975"/>
          </a:xfrm>
        </p:spPr>
        <p:txBody>
          <a:bodyPr/>
          <a:lstStyle/>
          <a:p>
            <a:pPr eaLnBrk="1" hangingPunct="1"/>
            <a:r>
              <a:rPr lang="en-US" altLang="pt-BR"/>
              <a:t>4.1 Introdução</a:t>
            </a:r>
          </a:p>
        </p:txBody>
      </p:sp>
      <p:graphicFrame>
        <p:nvGraphicFramePr>
          <p:cNvPr id="12291" name="Object 0">
            <a:extLst>
              <a:ext uri="{FF2B5EF4-FFF2-40B4-BE49-F238E27FC236}">
                <a16:creationId xmlns:a16="http://schemas.microsoft.com/office/drawing/2014/main" id="{48D24327-26E3-C245-45F2-32B76CADB71F}"/>
              </a:ext>
            </a:extLst>
          </p:cNvPr>
          <p:cNvGraphicFramePr>
            <a:graphicFrameLocks noChangeAspect="1"/>
          </p:cNvGraphicFramePr>
          <p:nvPr/>
        </p:nvGraphicFramePr>
        <p:xfrm>
          <a:off x="1828800" y="1295400"/>
          <a:ext cx="5613400" cy="5283200"/>
        </p:xfrm>
        <a:graphic>
          <a:graphicData uri="http://schemas.openxmlformats.org/presentationml/2006/ole">
            <mc:AlternateContent xmlns:mc="http://schemas.openxmlformats.org/markup-compatibility/2006">
              <mc:Choice xmlns:v="urn:schemas-microsoft-com:vml" Requires="v">
                <p:oleObj name="Documento" r:id="rId2" imgW="5628740" imgH="5289309" progId="Word.Document.8">
                  <p:embed/>
                </p:oleObj>
              </mc:Choice>
              <mc:Fallback>
                <p:oleObj name="Documento" r:id="rId2" imgW="5628740" imgH="5289309"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95400"/>
                        <a:ext cx="5613400"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96FD9F8-CEE8-D5EA-CD67-81229EB61F4A}"/>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86019" name="Rectangle 3">
            <a:extLst>
              <a:ext uri="{FF2B5EF4-FFF2-40B4-BE49-F238E27FC236}">
                <a16:creationId xmlns:a16="http://schemas.microsoft.com/office/drawing/2014/main" id="{3EC168D8-5E2A-81A4-D6F5-AA6C27C136FF}"/>
              </a:ext>
            </a:extLst>
          </p:cNvPr>
          <p:cNvSpPr>
            <a:spLocks noGrp="1"/>
          </p:cNvSpPr>
          <p:nvPr>
            <p:ph idx="1"/>
          </p:nvPr>
        </p:nvSpPr>
        <p:spPr>
          <a:xfrm>
            <a:off x="500063" y="1785938"/>
            <a:ext cx="8229600" cy="4324350"/>
          </a:xfrm>
        </p:spPr>
        <p:txBody>
          <a:bodyPr/>
          <a:lstStyle/>
          <a:p>
            <a:pPr eaLnBrk="1" hangingPunct="1"/>
            <a:r>
              <a:rPr lang="en-US" altLang="pt-BR">
                <a:solidFill>
                  <a:schemeClr val="accent1"/>
                </a:solidFill>
              </a:rPr>
              <a:t>Exemplos: </a:t>
            </a:r>
            <a:r>
              <a:rPr lang="en-US" altLang="pt-BR">
                <a:solidFill>
                  <a:schemeClr val="accent2"/>
                </a:solidFill>
              </a:rPr>
              <a:t>Natural Join</a:t>
            </a:r>
          </a:p>
          <a:p>
            <a:pPr eaLnBrk="1" hangingPunct="1"/>
            <a:r>
              <a:rPr lang="en-US" altLang="pt-BR">
                <a:solidFill>
                  <a:schemeClr val="accent1"/>
                </a:solidFill>
              </a:rPr>
              <a:t>Sejam as tabelas T1 e T2</a:t>
            </a:r>
          </a:p>
        </p:txBody>
      </p:sp>
      <p:graphicFrame>
        <p:nvGraphicFramePr>
          <p:cNvPr id="86020" name="Object 0">
            <a:extLst>
              <a:ext uri="{FF2B5EF4-FFF2-40B4-BE49-F238E27FC236}">
                <a16:creationId xmlns:a16="http://schemas.microsoft.com/office/drawing/2014/main" id="{68490DF2-DA72-6BF4-0401-E52F8E63C584}"/>
              </a:ext>
            </a:extLst>
          </p:cNvPr>
          <p:cNvGraphicFramePr>
            <a:graphicFrameLocks noChangeAspect="1"/>
          </p:cNvGraphicFramePr>
          <p:nvPr/>
        </p:nvGraphicFramePr>
        <p:xfrm>
          <a:off x="209550" y="3557588"/>
          <a:ext cx="1933575" cy="1943100"/>
        </p:xfrm>
        <a:graphic>
          <a:graphicData uri="http://schemas.openxmlformats.org/presentationml/2006/ole">
            <mc:AlternateContent xmlns:mc="http://schemas.openxmlformats.org/markup-compatibility/2006">
              <mc:Choice xmlns:v="urn:schemas-microsoft-com:vml" Requires="v">
                <p:oleObj name="Document" r:id="rId2" imgW="1935480" imgH="1941576" progId="Word.Document.8">
                  <p:embed/>
                </p:oleObj>
              </mc:Choice>
              <mc:Fallback>
                <p:oleObj name="Document" r:id="rId2" imgW="1935480" imgH="1941576"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557588"/>
                        <a:ext cx="193357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1" name="Object 1">
            <a:extLst>
              <a:ext uri="{FF2B5EF4-FFF2-40B4-BE49-F238E27FC236}">
                <a16:creationId xmlns:a16="http://schemas.microsoft.com/office/drawing/2014/main" id="{1692D121-0041-A91C-EC2B-AD2828AAF3AD}"/>
              </a:ext>
            </a:extLst>
          </p:cNvPr>
          <p:cNvGraphicFramePr>
            <a:graphicFrameLocks noChangeAspect="1"/>
          </p:cNvGraphicFramePr>
          <p:nvPr/>
        </p:nvGraphicFramePr>
        <p:xfrm>
          <a:off x="2857500" y="3505200"/>
          <a:ext cx="1917700" cy="1930400"/>
        </p:xfrm>
        <a:graphic>
          <a:graphicData uri="http://schemas.openxmlformats.org/presentationml/2006/ole">
            <mc:AlternateContent xmlns:mc="http://schemas.openxmlformats.org/markup-compatibility/2006">
              <mc:Choice xmlns:v="urn:schemas-microsoft-com:vml" Requires="v">
                <p:oleObj name="Document" r:id="rId4" imgW="1905000" imgH="1932432" progId="Word.Document.8">
                  <p:embed/>
                </p:oleObj>
              </mc:Choice>
              <mc:Fallback>
                <p:oleObj name="Document" r:id="rId4" imgW="1905000" imgH="1932432"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3505200"/>
                        <a:ext cx="19177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2">
            <a:extLst>
              <a:ext uri="{FF2B5EF4-FFF2-40B4-BE49-F238E27FC236}">
                <a16:creationId xmlns:a16="http://schemas.microsoft.com/office/drawing/2014/main" id="{1D5049A4-F2F4-27BF-7E02-72082919D276}"/>
              </a:ext>
            </a:extLst>
          </p:cNvPr>
          <p:cNvGraphicFramePr>
            <a:graphicFrameLocks noChangeAspect="1"/>
          </p:cNvGraphicFramePr>
          <p:nvPr/>
        </p:nvGraphicFramePr>
        <p:xfrm>
          <a:off x="5643563" y="3643313"/>
          <a:ext cx="2720975" cy="1106487"/>
        </p:xfrm>
        <a:graphic>
          <a:graphicData uri="http://schemas.openxmlformats.org/presentationml/2006/ole">
            <mc:AlternateContent xmlns:mc="http://schemas.openxmlformats.org/markup-compatibility/2006">
              <mc:Choice xmlns:v="urn:schemas-microsoft-com:vml" Requires="v">
                <p:oleObj name="Document" r:id="rId6" imgW="2721864" imgH="1106424" progId="Word.Document.8">
                  <p:embed/>
                </p:oleObj>
              </mc:Choice>
              <mc:Fallback>
                <p:oleObj name="Document" r:id="rId6" imgW="2721864" imgH="1106424" progId="Word.Document.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3563" y="3643313"/>
                        <a:ext cx="2720975"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3" name="Text Box 10">
            <a:extLst>
              <a:ext uri="{FF2B5EF4-FFF2-40B4-BE49-F238E27FC236}">
                <a16:creationId xmlns:a16="http://schemas.microsoft.com/office/drawing/2014/main" id="{22C2EA0A-3120-D07E-DA8A-CC1A54527A7E}"/>
              </a:ext>
            </a:extLst>
          </p:cNvPr>
          <p:cNvSpPr txBox="1">
            <a:spLocks noChangeArrowheads="1"/>
          </p:cNvSpPr>
          <p:nvPr/>
        </p:nvSpPr>
        <p:spPr bwMode="auto">
          <a:xfrm>
            <a:off x="441325" y="2971800"/>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pt-BR">
                <a:solidFill>
                  <a:schemeClr val="accent2"/>
                </a:solidFill>
              </a:rPr>
              <a:t>    T1			   T2		Junção Natural de T1 com T2</a:t>
            </a:r>
          </a:p>
        </p:txBody>
      </p:sp>
      <p:sp>
        <p:nvSpPr>
          <p:cNvPr id="9" name="CaixaDeTexto 8">
            <a:extLst>
              <a:ext uri="{FF2B5EF4-FFF2-40B4-BE49-F238E27FC236}">
                <a16:creationId xmlns:a16="http://schemas.microsoft.com/office/drawing/2014/main" id="{AEB71385-68EA-48DB-A6B1-1E7950BE0F50}"/>
              </a:ext>
            </a:extLst>
          </p:cNvPr>
          <p:cNvSpPr txBox="1"/>
          <p:nvPr/>
        </p:nvSpPr>
        <p:spPr>
          <a:xfrm>
            <a:off x="4214813" y="5572125"/>
            <a:ext cx="4429125" cy="830263"/>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NATURAL JOIN T2</a:t>
            </a:r>
            <a:endParaRPr lang="pt-BR" b="0" dirty="0">
              <a:solidFill>
                <a:schemeClr val="accent6">
                  <a:lumMod val="50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a:extLst>
              <a:ext uri="{FF2B5EF4-FFF2-40B4-BE49-F238E27FC236}">
                <a16:creationId xmlns:a16="http://schemas.microsoft.com/office/drawing/2014/main" id="{5AA15B00-6311-9B47-DC4F-68F095212F92}"/>
              </a:ext>
            </a:extLst>
          </p:cNvPr>
          <p:cNvSpPr>
            <a:spLocks noGrp="1"/>
          </p:cNvSpPr>
          <p:nvPr>
            <p:ph type="title"/>
          </p:nvPr>
        </p:nvSpPr>
        <p:spPr>
          <a:xfrm>
            <a:off x="500063" y="500063"/>
            <a:ext cx="8229600" cy="1066800"/>
          </a:xfrm>
        </p:spPr>
        <p:txBody>
          <a:bodyPr/>
          <a:lstStyle/>
          <a:p>
            <a:pPr eaLnBrk="1" hangingPunct="1"/>
            <a:r>
              <a:rPr lang="en-US" altLang="pt-BR"/>
              <a:t>Junções</a:t>
            </a:r>
          </a:p>
        </p:txBody>
      </p:sp>
      <p:sp>
        <p:nvSpPr>
          <p:cNvPr id="87043" name="Rectangle 1027">
            <a:extLst>
              <a:ext uri="{FF2B5EF4-FFF2-40B4-BE49-F238E27FC236}">
                <a16:creationId xmlns:a16="http://schemas.microsoft.com/office/drawing/2014/main" id="{6C5D651D-6428-0918-7E62-A03F44EE4472}"/>
              </a:ext>
            </a:extLst>
          </p:cNvPr>
          <p:cNvSpPr>
            <a:spLocks noGrp="1"/>
          </p:cNvSpPr>
          <p:nvPr>
            <p:ph idx="1"/>
          </p:nvPr>
        </p:nvSpPr>
        <p:spPr/>
        <p:txBody>
          <a:bodyPr/>
          <a:lstStyle/>
          <a:p>
            <a:pPr eaLnBrk="1" hangingPunct="1"/>
            <a:r>
              <a:rPr lang="en-US" altLang="pt-BR">
                <a:solidFill>
                  <a:schemeClr val="accent1"/>
                </a:solidFill>
              </a:rPr>
              <a:t>No exemplo anterior a junção será feita por colunas de mesmo nome</a:t>
            </a:r>
          </a:p>
          <a:p>
            <a:pPr eaLnBrk="1" hangingPunct="1"/>
            <a:endParaRPr lang="en-US" altLang="pt-BR" sz="1000">
              <a:solidFill>
                <a:schemeClr val="accent1"/>
              </a:solidFill>
            </a:endParaRPr>
          </a:p>
          <a:p>
            <a:pPr eaLnBrk="1" hangingPunct="1"/>
            <a:r>
              <a:rPr lang="en-US" altLang="pt-BR">
                <a:solidFill>
                  <a:schemeClr val="accent1"/>
                </a:solidFill>
              </a:rPr>
              <a:t>Cuidado que </a:t>
            </a:r>
            <a:r>
              <a:rPr lang="en-US" altLang="pt-BR">
                <a:solidFill>
                  <a:schemeClr val="accent2"/>
                </a:solidFill>
              </a:rPr>
              <a:t>nome</a:t>
            </a:r>
            <a:r>
              <a:rPr lang="en-US" altLang="pt-BR">
                <a:solidFill>
                  <a:schemeClr val="accent1"/>
                </a:solidFill>
              </a:rPr>
              <a:t> em </a:t>
            </a:r>
            <a:r>
              <a:rPr lang="en-US" altLang="pt-BR">
                <a:solidFill>
                  <a:schemeClr val="accent2"/>
                </a:solidFill>
              </a:rPr>
              <a:t>empregado</a:t>
            </a:r>
            <a:r>
              <a:rPr lang="en-US" altLang="pt-BR">
                <a:solidFill>
                  <a:schemeClr val="accent1"/>
                </a:solidFill>
              </a:rPr>
              <a:t> não é o mesmo que </a:t>
            </a:r>
            <a:r>
              <a:rPr lang="en-US" altLang="pt-BR">
                <a:solidFill>
                  <a:schemeClr val="accent2"/>
                </a:solidFill>
              </a:rPr>
              <a:t>nome</a:t>
            </a:r>
            <a:r>
              <a:rPr lang="en-US" altLang="pt-BR">
                <a:solidFill>
                  <a:schemeClr val="accent1"/>
                </a:solidFill>
              </a:rPr>
              <a:t> em </a:t>
            </a:r>
            <a:r>
              <a:rPr lang="en-US" altLang="pt-BR">
                <a:solidFill>
                  <a:schemeClr val="accent2"/>
                </a:solidFill>
              </a:rPr>
              <a:t>departamento</a:t>
            </a:r>
            <a:r>
              <a:rPr lang="en-US" altLang="pt-BR">
                <a:solidFill>
                  <a:schemeClr val="accent1"/>
                </a:solidFill>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909374C-F5DE-2608-62DD-B58C2452E760}"/>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88067" name="Rectangle 3">
            <a:extLst>
              <a:ext uri="{FF2B5EF4-FFF2-40B4-BE49-F238E27FC236}">
                <a16:creationId xmlns:a16="http://schemas.microsoft.com/office/drawing/2014/main" id="{7DD91986-4923-D01D-7529-D9D7A1342203}"/>
              </a:ext>
            </a:extLst>
          </p:cNvPr>
          <p:cNvSpPr>
            <a:spLocks noGrp="1"/>
          </p:cNvSpPr>
          <p:nvPr>
            <p:ph idx="1"/>
          </p:nvPr>
        </p:nvSpPr>
        <p:spPr/>
        <p:txBody>
          <a:bodyPr/>
          <a:lstStyle/>
          <a:p>
            <a:pPr eaLnBrk="1" hangingPunct="1"/>
            <a:r>
              <a:rPr lang="en-US" altLang="pt-BR">
                <a:solidFill>
                  <a:schemeClr val="accent1"/>
                </a:solidFill>
              </a:rPr>
              <a:t>Exemplos: </a:t>
            </a:r>
            <a:r>
              <a:rPr lang="en-US" altLang="pt-BR">
                <a:solidFill>
                  <a:schemeClr val="accent2"/>
                </a:solidFill>
              </a:rPr>
              <a:t>Cross Join</a:t>
            </a:r>
          </a:p>
          <a:p>
            <a:pPr eaLnBrk="1" hangingPunct="1"/>
            <a:endParaRPr lang="en-US" altLang="pt-BR" sz="1000">
              <a:solidFill>
                <a:schemeClr val="accent2"/>
              </a:solidFill>
            </a:endParaRPr>
          </a:p>
          <a:p>
            <a:pPr eaLnBrk="1" hangingPunct="1"/>
            <a:r>
              <a:rPr lang="en-US" altLang="pt-BR">
                <a:solidFill>
                  <a:schemeClr val="accent1"/>
                </a:solidFill>
              </a:rPr>
              <a:t>Implementa o produto cartesiano</a:t>
            </a:r>
          </a:p>
          <a:p>
            <a:pPr eaLnBrk="1" hangingPunct="1"/>
            <a:endParaRPr lang="en-US" altLang="pt-BR">
              <a:solidFill>
                <a:schemeClr val="accent1"/>
              </a:solidFill>
            </a:endParaRPr>
          </a:p>
        </p:txBody>
      </p:sp>
      <p:sp>
        <p:nvSpPr>
          <p:cNvPr id="5" name="CaixaDeTexto 4">
            <a:extLst>
              <a:ext uri="{FF2B5EF4-FFF2-40B4-BE49-F238E27FC236}">
                <a16:creationId xmlns:a16="http://schemas.microsoft.com/office/drawing/2014/main" id="{51A4F090-31EA-43DB-A22E-64ED3C9A04BB}"/>
              </a:ext>
            </a:extLst>
          </p:cNvPr>
          <p:cNvSpPr txBox="1"/>
          <p:nvPr/>
        </p:nvSpPr>
        <p:spPr>
          <a:xfrm>
            <a:off x="2357438" y="4071938"/>
            <a:ext cx="3929062" cy="830262"/>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CROSS JOIN T2</a:t>
            </a:r>
            <a:endParaRPr lang="pt-BR" b="0" dirty="0">
              <a:solidFill>
                <a:schemeClr val="accent6">
                  <a:lumMod val="50000"/>
                </a:schemeClr>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A210D05E-BEDF-0F35-1B7C-10735199DCD7}"/>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89091" name="Rectangle 1027">
            <a:extLst>
              <a:ext uri="{FF2B5EF4-FFF2-40B4-BE49-F238E27FC236}">
                <a16:creationId xmlns:a16="http://schemas.microsoft.com/office/drawing/2014/main" id="{D5D13AC5-D23C-82D0-CF04-23742314CDDF}"/>
              </a:ext>
            </a:extLst>
          </p:cNvPr>
          <p:cNvSpPr>
            <a:spLocks noGrp="1"/>
          </p:cNvSpPr>
          <p:nvPr>
            <p:ph idx="1"/>
          </p:nvPr>
        </p:nvSpPr>
        <p:spPr>
          <a:xfrm>
            <a:off x="500063" y="1571625"/>
            <a:ext cx="8229600" cy="4324350"/>
          </a:xfrm>
        </p:spPr>
        <p:txBody>
          <a:bodyPr/>
          <a:lstStyle/>
          <a:p>
            <a:pPr eaLnBrk="1" hangingPunct="1"/>
            <a:r>
              <a:rPr lang="en-US" altLang="pt-BR">
                <a:solidFill>
                  <a:schemeClr val="accent1"/>
                </a:solidFill>
              </a:rPr>
              <a:t>Exemplos:</a:t>
            </a:r>
            <a:r>
              <a:rPr lang="en-US" altLang="pt-BR"/>
              <a:t> </a:t>
            </a:r>
            <a:r>
              <a:rPr lang="en-US" altLang="pt-BR">
                <a:solidFill>
                  <a:schemeClr val="accent2"/>
                </a:solidFill>
              </a:rPr>
              <a:t>Condition Join</a:t>
            </a:r>
          </a:p>
          <a:p>
            <a:pPr lvl="1" eaLnBrk="1" hangingPunct="1"/>
            <a:r>
              <a:rPr lang="en-US" altLang="pt-BR">
                <a:solidFill>
                  <a:schemeClr val="accent1"/>
                </a:solidFill>
              </a:rPr>
              <a:t>usa a cláusula </a:t>
            </a:r>
            <a:r>
              <a:rPr lang="en-US" altLang="pt-BR"/>
              <a:t>ON</a:t>
            </a:r>
            <a:r>
              <a:rPr lang="en-US" altLang="pt-BR">
                <a:solidFill>
                  <a:schemeClr val="accent1"/>
                </a:solidFill>
              </a:rPr>
              <a:t> para especificar a condição de junção</a:t>
            </a:r>
          </a:p>
          <a:p>
            <a:pPr eaLnBrk="1" hangingPunct="1"/>
            <a:endParaRPr lang="en-US" altLang="pt-BR"/>
          </a:p>
        </p:txBody>
      </p:sp>
      <p:sp>
        <p:nvSpPr>
          <p:cNvPr id="89092" name="Text Box 1028">
            <a:extLst>
              <a:ext uri="{FF2B5EF4-FFF2-40B4-BE49-F238E27FC236}">
                <a16:creationId xmlns:a16="http://schemas.microsoft.com/office/drawing/2014/main" id="{00A5467F-A44A-5708-8FC1-8207821234E5}"/>
              </a:ext>
            </a:extLst>
          </p:cNvPr>
          <p:cNvSpPr txBox="1">
            <a:spLocks noChangeArrowheads="1"/>
          </p:cNvSpPr>
          <p:nvPr/>
        </p:nvSpPr>
        <p:spPr bwMode="auto">
          <a:xfrm>
            <a:off x="2133600" y="2895600"/>
            <a:ext cx="2235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pt-BR">
              <a:solidFill>
                <a:schemeClr val="accent2"/>
              </a:solidFill>
            </a:endParaRPr>
          </a:p>
          <a:p>
            <a:endParaRPr lang="en-US" altLang="pt-BR">
              <a:solidFill>
                <a:schemeClr val="accent2"/>
              </a:solidFill>
            </a:endParaRPr>
          </a:p>
          <a:p>
            <a:endParaRPr lang="en-US" altLang="pt-BR">
              <a:solidFill>
                <a:schemeClr val="accent2"/>
              </a:solidFill>
            </a:endParaRPr>
          </a:p>
          <a:p>
            <a:endParaRPr lang="en-US" altLang="pt-BR">
              <a:solidFill>
                <a:schemeClr val="accent2"/>
              </a:solidFill>
            </a:endParaRPr>
          </a:p>
          <a:p>
            <a:r>
              <a:rPr lang="en-US" altLang="pt-BR">
                <a:solidFill>
                  <a:schemeClr val="accent2"/>
                </a:solidFill>
              </a:rPr>
              <a:t>é equivalente a:</a:t>
            </a:r>
          </a:p>
          <a:p>
            <a:endParaRPr lang="en-US" altLang="pt-BR">
              <a:solidFill>
                <a:schemeClr val="accent2"/>
              </a:solidFill>
            </a:endParaRPr>
          </a:p>
        </p:txBody>
      </p:sp>
      <p:sp>
        <p:nvSpPr>
          <p:cNvPr id="5" name="CaixaDeTexto 4">
            <a:extLst>
              <a:ext uri="{FF2B5EF4-FFF2-40B4-BE49-F238E27FC236}">
                <a16:creationId xmlns:a16="http://schemas.microsoft.com/office/drawing/2014/main" id="{B435A222-C9A9-49FC-A2F4-D6C7E1C9D101}"/>
              </a:ext>
            </a:extLst>
          </p:cNvPr>
          <p:cNvSpPr txBox="1"/>
          <p:nvPr/>
        </p:nvSpPr>
        <p:spPr>
          <a:xfrm>
            <a:off x="3000375" y="3071813"/>
            <a:ext cx="3000375"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JOIN T2</a:t>
            </a:r>
          </a:p>
          <a:p>
            <a:pPr marL="0" lvl="2">
              <a:defRPr/>
            </a:pPr>
            <a:r>
              <a:rPr lang="en-US" b="0" dirty="0">
                <a:solidFill>
                  <a:schemeClr val="accent6">
                    <a:lumMod val="50000"/>
                  </a:schemeClr>
                </a:solidFill>
              </a:rPr>
              <a:t>ON T1.C1 = T2.C1</a:t>
            </a:r>
            <a:endParaRPr lang="pt-BR" b="0" dirty="0">
              <a:solidFill>
                <a:schemeClr val="accent6">
                  <a:lumMod val="50000"/>
                </a:schemeClr>
              </a:solidFill>
            </a:endParaRPr>
          </a:p>
        </p:txBody>
      </p:sp>
      <p:sp>
        <p:nvSpPr>
          <p:cNvPr id="6" name="CaixaDeTexto 5">
            <a:extLst>
              <a:ext uri="{FF2B5EF4-FFF2-40B4-BE49-F238E27FC236}">
                <a16:creationId xmlns:a16="http://schemas.microsoft.com/office/drawing/2014/main" id="{A7BA8003-F989-42CC-ACC3-9CEBC1F06393}"/>
              </a:ext>
            </a:extLst>
          </p:cNvPr>
          <p:cNvSpPr txBox="1"/>
          <p:nvPr/>
        </p:nvSpPr>
        <p:spPr>
          <a:xfrm>
            <a:off x="2857500" y="5014913"/>
            <a:ext cx="3286125"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T2</a:t>
            </a:r>
          </a:p>
          <a:p>
            <a:pPr marL="0" lvl="2">
              <a:defRPr/>
            </a:pPr>
            <a:r>
              <a:rPr lang="en-US" b="0" dirty="0">
                <a:solidFill>
                  <a:schemeClr val="accent6">
                    <a:lumMod val="50000"/>
                  </a:schemeClr>
                </a:solidFill>
              </a:rPr>
              <a:t>WHERE T1.C1 = T2.C1</a:t>
            </a:r>
            <a:endParaRPr lang="pt-BR" b="0" dirty="0">
              <a:solidFill>
                <a:schemeClr val="accent6">
                  <a:lumMod val="50000"/>
                </a:schemeClr>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B544EF8-2925-60AB-A0FA-CDC574BEC426}"/>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90115" name="Rectangle 3">
            <a:extLst>
              <a:ext uri="{FF2B5EF4-FFF2-40B4-BE49-F238E27FC236}">
                <a16:creationId xmlns:a16="http://schemas.microsoft.com/office/drawing/2014/main" id="{61FBB20E-BAE2-D125-3AA0-174374082212}"/>
              </a:ext>
            </a:extLst>
          </p:cNvPr>
          <p:cNvSpPr>
            <a:spLocks noGrp="1"/>
          </p:cNvSpPr>
          <p:nvPr>
            <p:ph idx="1"/>
          </p:nvPr>
        </p:nvSpPr>
        <p:spPr>
          <a:xfrm>
            <a:off x="500063" y="1571625"/>
            <a:ext cx="8229600" cy="4324350"/>
          </a:xfrm>
        </p:spPr>
        <p:txBody>
          <a:bodyPr/>
          <a:lstStyle/>
          <a:p>
            <a:pPr eaLnBrk="1" hangingPunct="1"/>
            <a:r>
              <a:rPr lang="en-US" altLang="pt-BR">
                <a:solidFill>
                  <a:schemeClr val="accent1"/>
                </a:solidFill>
              </a:rPr>
              <a:t>Exemplos</a:t>
            </a:r>
            <a:r>
              <a:rPr lang="en-US" altLang="pt-BR"/>
              <a:t>: </a:t>
            </a:r>
            <a:r>
              <a:rPr lang="en-US" altLang="pt-BR">
                <a:solidFill>
                  <a:schemeClr val="accent2"/>
                </a:solidFill>
              </a:rPr>
              <a:t>Column name Join</a:t>
            </a:r>
          </a:p>
          <a:p>
            <a:pPr lvl="1" eaLnBrk="1" hangingPunct="1"/>
            <a:r>
              <a:rPr lang="en-US" altLang="pt-BR">
                <a:solidFill>
                  <a:schemeClr val="accent1"/>
                </a:solidFill>
              </a:rPr>
              <a:t>deixa claro quais colunas vão participar da junção (vimos que </a:t>
            </a:r>
            <a:r>
              <a:rPr lang="en-US" altLang="pt-BR"/>
              <a:t>natural join </a:t>
            </a:r>
            <a:r>
              <a:rPr lang="en-US" altLang="pt-BR">
                <a:solidFill>
                  <a:schemeClr val="accent1"/>
                </a:solidFill>
              </a:rPr>
              <a:t>usa todas as colunas com mesmo nome das relações envolvidas)</a:t>
            </a:r>
          </a:p>
          <a:p>
            <a:pPr eaLnBrk="1" hangingPunct="1"/>
            <a:endParaRPr lang="en-US" altLang="pt-BR"/>
          </a:p>
        </p:txBody>
      </p:sp>
      <p:sp>
        <p:nvSpPr>
          <p:cNvPr id="5" name="CaixaDeTexto 4">
            <a:extLst>
              <a:ext uri="{FF2B5EF4-FFF2-40B4-BE49-F238E27FC236}">
                <a16:creationId xmlns:a16="http://schemas.microsoft.com/office/drawing/2014/main" id="{4735534C-B48A-4213-9F7F-C9E368D5D62A}"/>
              </a:ext>
            </a:extLst>
          </p:cNvPr>
          <p:cNvSpPr txBox="1"/>
          <p:nvPr/>
        </p:nvSpPr>
        <p:spPr>
          <a:xfrm>
            <a:off x="2928938" y="3929063"/>
            <a:ext cx="3000375"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JOIN T2</a:t>
            </a:r>
          </a:p>
          <a:p>
            <a:pPr marL="0" lvl="2">
              <a:defRPr/>
            </a:pPr>
            <a:r>
              <a:rPr lang="en-US" b="0" dirty="0">
                <a:solidFill>
                  <a:schemeClr val="accent6">
                    <a:lumMod val="50000"/>
                  </a:schemeClr>
                </a:solidFill>
              </a:rPr>
              <a:t>USING (c1, c2)</a:t>
            </a:r>
            <a:endParaRPr lang="pt-BR" b="0" dirty="0">
              <a:solidFill>
                <a:schemeClr val="accent6">
                  <a:lumMod val="50000"/>
                </a:schemeClr>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1BD2369-3B84-455C-E5D2-847E2C915CCF}"/>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91139" name="Rectangle 3">
            <a:extLst>
              <a:ext uri="{FF2B5EF4-FFF2-40B4-BE49-F238E27FC236}">
                <a16:creationId xmlns:a16="http://schemas.microsoft.com/office/drawing/2014/main" id="{BF5C36B7-ED13-7250-158F-E1DBF22FA595}"/>
              </a:ext>
            </a:extLst>
          </p:cNvPr>
          <p:cNvSpPr>
            <a:spLocks noGrp="1"/>
          </p:cNvSpPr>
          <p:nvPr>
            <p:ph idx="1"/>
          </p:nvPr>
        </p:nvSpPr>
        <p:spPr>
          <a:xfrm>
            <a:off x="571500" y="1571625"/>
            <a:ext cx="7391400" cy="4648200"/>
          </a:xfrm>
        </p:spPr>
        <p:txBody>
          <a:bodyPr/>
          <a:lstStyle/>
          <a:p>
            <a:pPr eaLnBrk="1" hangingPunct="1"/>
            <a:r>
              <a:rPr lang="en-US" altLang="pt-BR">
                <a:solidFill>
                  <a:schemeClr val="accent1"/>
                </a:solidFill>
              </a:rPr>
              <a:t>Exemplos:</a:t>
            </a:r>
            <a:r>
              <a:rPr lang="en-US" altLang="pt-BR"/>
              <a:t> </a:t>
            </a:r>
            <a:r>
              <a:rPr lang="en-US" altLang="pt-BR">
                <a:solidFill>
                  <a:schemeClr val="accent2"/>
                </a:solidFill>
              </a:rPr>
              <a:t>Outer Join</a:t>
            </a:r>
          </a:p>
          <a:p>
            <a:pPr lvl="2" eaLnBrk="1" hangingPunct="1"/>
            <a:r>
              <a:rPr lang="en-US" altLang="pt-BR">
                <a:solidFill>
                  <a:schemeClr val="accent2"/>
                </a:solidFill>
              </a:rPr>
              <a:t>preserva no resultado valores que não casam com</a:t>
            </a:r>
          </a:p>
          <a:p>
            <a:pPr lvl="2" eaLnBrk="1" hangingPunct="1"/>
            <a:r>
              <a:rPr lang="en-US" altLang="pt-BR">
                <a:solidFill>
                  <a:schemeClr val="accent2"/>
                </a:solidFill>
              </a:rPr>
              <a:t>Motivação: as vezes precisamos mostrar estes valores que não casam</a:t>
            </a:r>
          </a:p>
          <a:p>
            <a:pPr lvl="2" eaLnBrk="1" hangingPunct="1"/>
            <a:r>
              <a:rPr lang="en-US" altLang="pt-BR">
                <a:solidFill>
                  <a:schemeClr val="accent2"/>
                </a:solidFill>
              </a:rPr>
              <a:t>ex. Tabelas empregado e departamento onde o código do departamento em empregado é chave estrangeira, portanto, pode haver valores nulos. Se quisermos uma lista de todos os empregados com os nomes dos respectivos departamentos, usando uma junção natural eliminaria os empregados sem departamento  (com valores null)</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8BD18B4-FCAE-13D8-454D-BC795C8FCA63}"/>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92163" name="Rectangle 3">
            <a:extLst>
              <a:ext uri="{FF2B5EF4-FFF2-40B4-BE49-F238E27FC236}">
                <a16:creationId xmlns:a16="http://schemas.microsoft.com/office/drawing/2014/main" id="{D6C0EE51-E3F3-752D-E559-005411E9DA3F}"/>
              </a:ext>
            </a:extLst>
          </p:cNvPr>
          <p:cNvSpPr>
            <a:spLocks noGrp="1"/>
          </p:cNvSpPr>
          <p:nvPr>
            <p:ph idx="1"/>
          </p:nvPr>
        </p:nvSpPr>
        <p:spPr>
          <a:xfrm>
            <a:off x="714375" y="1571625"/>
            <a:ext cx="7391400" cy="4648200"/>
          </a:xfrm>
        </p:spPr>
        <p:txBody>
          <a:bodyPr/>
          <a:lstStyle/>
          <a:p>
            <a:pPr eaLnBrk="1" hangingPunct="1"/>
            <a:r>
              <a:rPr lang="en-US" altLang="pt-BR">
                <a:solidFill>
                  <a:schemeClr val="accent1"/>
                </a:solidFill>
              </a:rPr>
              <a:t>Exemplos:</a:t>
            </a:r>
            <a:r>
              <a:rPr lang="en-US" altLang="pt-BR"/>
              <a:t> </a:t>
            </a:r>
            <a:r>
              <a:rPr lang="en-US" altLang="pt-BR">
                <a:solidFill>
                  <a:schemeClr val="accent2"/>
                </a:solidFill>
              </a:rPr>
              <a:t>Left Outer Join</a:t>
            </a:r>
          </a:p>
          <a:p>
            <a:pPr eaLnBrk="1" hangingPunct="1"/>
            <a:endParaRPr lang="en-US" altLang="pt-BR"/>
          </a:p>
        </p:txBody>
      </p:sp>
      <p:graphicFrame>
        <p:nvGraphicFramePr>
          <p:cNvPr id="92164" name="Object 0">
            <a:extLst>
              <a:ext uri="{FF2B5EF4-FFF2-40B4-BE49-F238E27FC236}">
                <a16:creationId xmlns:a16="http://schemas.microsoft.com/office/drawing/2014/main" id="{95EA1CDE-D72A-5D68-6C9A-FC24CEF9F18E}"/>
              </a:ext>
            </a:extLst>
          </p:cNvPr>
          <p:cNvGraphicFramePr>
            <a:graphicFrameLocks noChangeAspect="1"/>
          </p:cNvGraphicFramePr>
          <p:nvPr/>
        </p:nvGraphicFramePr>
        <p:xfrm>
          <a:off x="533400" y="3071813"/>
          <a:ext cx="1933575" cy="1943100"/>
        </p:xfrm>
        <a:graphic>
          <a:graphicData uri="http://schemas.openxmlformats.org/presentationml/2006/ole">
            <mc:AlternateContent xmlns:mc="http://schemas.openxmlformats.org/markup-compatibility/2006">
              <mc:Choice xmlns:v="urn:schemas-microsoft-com:vml" Requires="v">
                <p:oleObj name="Document" r:id="rId2" imgW="1935480" imgH="1941576" progId="Word.Document.8">
                  <p:embed/>
                </p:oleObj>
              </mc:Choice>
              <mc:Fallback>
                <p:oleObj name="Document" r:id="rId2" imgW="1935480" imgH="1941576" progId="Word.Document.8">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71813"/>
                        <a:ext cx="193357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Object 1">
            <a:extLst>
              <a:ext uri="{FF2B5EF4-FFF2-40B4-BE49-F238E27FC236}">
                <a16:creationId xmlns:a16="http://schemas.microsoft.com/office/drawing/2014/main" id="{7C9C8305-CE8D-298A-7C66-EF56A2A286D7}"/>
              </a:ext>
            </a:extLst>
          </p:cNvPr>
          <p:cNvGraphicFramePr>
            <a:graphicFrameLocks noChangeAspect="1"/>
          </p:cNvGraphicFramePr>
          <p:nvPr/>
        </p:nvGraphicFramePr>
        <p:xfrm>
          <a:off x="2895600" y="3071813"/>
          <a:ext cx="1905000" cy="1930400"/>
        </p:xfrm>
        <a:graphic>
          <a:graphicData uri="http://schemas.openxmlformats.org/presentationml/2006/ole">
            <mc:AlternateContent xmlns:mc="http://schemas.openxmlformats.org/markup-compatibility/2006">
              <mc:Choice xmlns:v="urn:schemas-microsoft-com:vml" Requires="v">
                <p:oleObj name="Document" r:id="rId4" imgW="1905000" imgH="1932432" progId="Word.Document.8">
                  <p:embed/>
                </p:oleObj>
              </mc:Choice>
              <mc:Fallback>
                <p:oleObj name="Document" r:id="rId4" imgW="1905000" imgH="1932432" progId="Word.Document.8">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071813"/>
                        <a:ext cx="19050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Text Box 7">
            <a:extLst>
              <a:ext uri="{FF2B5EF4-FFF2-40B4-BE49-F238E27FC236}">
                <a16:creationId xmlns:a16="http://schemas.microsoft.com/office/drawing/2014/main" id="{BCA075B5-C124-DC9D-2F9B-53E6FBDC5982}"/>
              </a:ext>
            </a:extLst>
          </p:cNvPr>
          <p:cNvSpPr txBox="1">
            <a:spLocks noChangeArrowheads="1"/>
          </p:cNvSpPr>
          <p:nvPr/>
        </p:nvSpPr>
        <p:spPr bwMode="auto">
          <a:xfrm>
            <a:off x="501650" y="2357438"/>
            <a:ext cx="851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pt-BR">
                <a:solidFill>
                  <a:schemeClr val="accent2"/>
                </a:solidFill>
              </a:rPr>
              <a:t>T1			T2	       Junção left outer  de T1 com T2</a:t>
            </a:r>
          </a:p>
        </p:txBody>
      </p:sp>
      <p:graphicFrame>
        <p:nvGraphicFramePr>
          <p:cNvPr id="92167" name="Object 2">
            <a:extLst>
              <a:ext uri="{FF2B5EF4-FFF2-40B4-BE49-F238E27FC236}">
                <a16:creationId xmlns:a16="http://schemas.microsoft.com/office/drawing/2014/main" id="{63DE1095-B7B2-470C-70DF-93E232BE3916}"/>
              </a:ext>
            </a:extLst>
          </p:cNvPr>
          <p:cNvGraphicFramePr>
            <a:graphicFrameLocks noChangeAspect="1"/>
          </p:cNvGraphicFramePr>
          <p:nvPr/>
        </p:nvGraphicFramePr>
        <p:xfrm>
          <a:off x="5118100" y="3143250"/>
          <a:ext cx="4025900" cy="1473200"/>
        </p:xfrm>
        <a:graphic>
          <a:graphicData uri="http://schemas.openxmlformats.org/presentationml/2006/ole">
            <mc:AlternateContent xmlns:mc="http://schemas.openxmlformats.org/markup-compatibility/2006">
              <mc:Choice xmlns:v="urn:schemas-microsoft-com:vml" Requires="v">
                <p:oleObj name="Document" r:id="rId6" imgW="4026408" imgH="1682496" progId="Word.Document.8">
                  <p:embed/>
                </p:oleObj>
              </mc:Choice>
              <mc:Fallback>
                <p:oleObj name="Document" r:id="rId6" imgW="4026408" imgH="1682496" progId="Word.Document.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3143250"/>
                        <a:ext cx="40259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aixaDeTexto 8">
            <a:extLst>
              <a:ext uri="{FF2B5EF4-FFF2-40B4-BE49-F238E27FC236}">
                <a16:creationId xmlns:a16="http://schemas.microsoft.com/office/drawing/2014/main" id="{36A3D4AF-8AD9-4CB9-BD18-42F32BE668A1}"/>
              </a:ext>
            </a:extLst>
          </p:cNvPr>
          <p:cNvSpPr txBox="1"/>
          <p:nvPr/>
        </p:nvSpPr>
        <p:spPr>
          <a:xfrm>
            <a:off x="4143375" y="5072063"/>
            <a:ext cx="4572000"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LEFT OUTER JOIN T2</a:t>
            </a:r>
          </a:p>
          <a:p>
            <a:pPr marL="0" lvl="2">
              <a:defRPr/>
            </a:pPr>
            <a:r>
              <a:rPr lang="en-US" b="0" dirty="0">
                <a:solidFill>
                  <a:schemeClr val="accent6">
                    <a:lumMod val="50000"/>
                  </a:schemeClr>
                </a:solidFill>
              </a:rPr>
              <a:t>ON T1.C1 = T2.C3</a:t>
            </a:r>
            <a:endParaRPr lang="pt-BR" b="0" dirty="0">
              <a:solidFill>
                <a:schemeClr val="accent6">
                  <a:lumMod val="50000"/>
                </a:schemeClr>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a:extLst>
              <a:ext uri="{FF2B5EF4-FFF2-40B4-BE49-F238E27FC236}">
                <a16:creationId xmlns:a16="http://schemas.microsoft.com/office/drawing/2014/main" id="{72B0BC9F-52E8-913C-9ADC-C1771B91A591}"/>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93187" name="Rectangle 1027">
            <a:extLst>
              <a:ext uri="{FF2B5EF4-FFF2-40B4-BE49-F238E27FC236}">
                <a16:creationId xmlns:a16="http://schemas.microsoft.com/office/drawing/2014/main" id="{385D88B0-0272-214A-DB74-9745649B4CC7}"/>
              </a:ext>
            </a:extLst>
          </p:cNvPr>
          <p:cNvSpPr>
            <a:spLocks noGrp="1"/>
          </p:cNvSpPr>
          <p:nvPr>
            <p:ph idx="1"/>
          </p:nvPr>
        </p:nvSpPr>
        <p:spPr>
          <a:xfrm>
            <a:off x="609600" y="1571625"/>
            <a:ext cx="7391400" cy="4648200"/>
          </a:xfrm>
        </p:spPr>
        <p:txBody>
          <a:bodyPr/>
          <a:lstStyle/>
          <a:p>
            <a:pPr eaLnBrk="1" hangingPunct="1"/>
            <a:r>
              <a:rPr lang="en-US" altLang="pt-BR">
                <a:solidFill>
                  <a:schemeClr val="accent1"/>
                </a:solidFill>
              </a:rPr>
              <a:t>Exemplos: </a:t>
            </a:r>
            <a:r>
              <a:rPr lang="en-US" altLang="pt-BR">
                <a:solidFill>
                  <a:schemeClr val="accent2"/>
                </a:solidFill>
              </a:rPr>
              <a:t>Right Outer Join</a:t>
            </a:r>
          </a:p>
          <a:p>
            <a:pPr eaLnBrk="1" hangingPunct="1"/>
            <a:endParaRPr lang="en-US" altLang="pt-BR">
              <a:solidFill>
                <a:schemeClr val="accent1"/>
              </a:solidFill>
            </a:endParaRPr>
          </a:p>
        </p:txBody>
      </p:sp>
      <p:graphicFrame>
        <p:nvGraphicFramePr>
          <p:cNvPr id="93188" name="Object 2048">
            <a:extLst>
              <a:ext uri="{FF2B5EF4-FFF2-40B4-BE49-F238E27FC236}">
                <a16:creationId xmlns:a16="http://schemas.microsoft.com/office/drawing/2014/main" id="{D0CE4326-A806-9A00-A6AC-5E7F88229BF0}"/>
              </a:ext>
            </a:extLst>
          </p:cNvPr>
          <p:cNvGraphicFramePr>
            <a:graphicFrameLocks noChangeAspect="1"/>
          </p:cNvGraphicFramePr>
          <p:nvPr/>
        </p:nvGraphicFramePr>
        <p:xfrm>
          <a:off x="214313" y="2928938"/>
          <a:ext cx="1933575" cy="1943100"/>
        </p:xfrm>
        <a:graphic>
          <a:graphicData uri="http://schemas.openxmlformats.org/presentationml/2006/ole">
            <mc:AlternateContent xmlns:mc="http://schemas.openxmlformats.org/markup-compatibility/2006">
              <mc:Choice xmlns:v="urn:schemas-microsoft-com:vml" Requires="v">
                <p:oleObj name="Document" r:id="rId2" imgW="1935480" imgH="1941576" progId="Word.Document.8">
                  <p:embed/>
                </p:oleObj>
              </mc:Choice>
              <mc:Fallback>
                <p:oleObj name="Document" r:id="rId2" imgW="1935480" imgH="1941576" progId="Word.Document.8">
                  <p:embed/>
                  <p:pic>
                    <p:nvPicPr>
                      <p:cNvPr id="0"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928938"/>
                        <a:ext cx="193357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Object 2049">
            <a:extLst>
              <a:ext uri="{FF2B5EF4-FFF2-40B4-BE49-F238E27FC236}">
                <a16:creationId xmlns:a16="http://schemas.microsoft.com/office/drawing/2014/main" id="{A10675E7-B30E-933D-2D9E-BFED60F81388}"/>
              </a:ext>
            </a:extLst>
          </p:cNvPr>
          <p:cNvGraphicFramePr>
            <a:graphicFrameLocks noChangeAspect="1"/>
          </p:cNvGraphicFramePr>
          <p:nvPr/>
        </p:nvGraphicFramePr>
        <p:xfrm>
          <a:off x="2643188" y="2928938"/>
          <a:ext cx="1905000" cy="1930400"/>
        </p:xfrm>
        <a:graphic>
          <a:graphicData uri="http://schemas.openxmlformats.org/presentationml/2006/ole">
            <mc:AlternateContent xmlns:mc="http://schemas.openxmlformats.org/markup-compatibility/2006">
              <mc:Choice xmlns:v="urn:schemas-microsoft-com:vml" Requires="v">
                <p:oleObj name="Document" r:id="rId4" imgW="1905000" imgH="1932432" progId="Word.Document.8">
                  <p:embed/>
                </p:oleObj>
              </mc:Choice>
              <mc:Fallback>
                <p:oleObj name="Document" r:id="rId4" imgW="1905000" imgH="1932432" progId="Word.Document.8">
                  <p:embed/>
                  <p:pic>
                    <p:nvPicPr>
                      <p:cNvPr id="0"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2928938"/>
                        <a:ext cx="19050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0" name="Text Box 1030">
            <a:extLst>
              <a:ext uri="{FF2B5EF4-FFF2-40B4-BE49-F238E27FC236}">
                <a16:creationId xmlns:a16="http://schemas.microsoft.com/office/drawing/2014/main" id="{4462E811-7D52-37C1-0698-74B6FFB5828E}"/>
              </a:ext>
            </a:extLst>
          </p:cNvPr>
          <p:cNvSpPr txBox="1">
            <a:spLocks noChangeArrowheads="1"/>
          </p:cNvSpPr>
          <p:nvPr/>
        </p:nvSpPr>
        <p:spPr bwMode="auto">
          <a:xfrm>
            <a:off x="214313" y="2357438"/>
            <a:ext cx="873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pt-BR">
                <a:solidFill>
                  <a:schemeClr val="accent2"/>
                </a:solidFill>
              </a:rPr>
              <a:t>      T1			T2	       Junção right outer  de T1 com T2</a:t>
            </a:r>
          </a:p>
        </p:txBody>
      </p:sp>
      <p:graphicFrame>
        <p:nvGraphicFramePr>
          <p:cNvPr id="93191" name="Object 2050">
            <a:extLst>
              <a:ext uri="{FF2B5EF4-FFF2-40B4-BE49-F238E27FC236}">
                <a16:creationId xmlns:a16="http://schemas.microsoft.com/office/drawing/2014/main" id="{BFE344A6-1EB1-661C-F9D1-F2AF2C534855}"/>
              </a:ext>
            </a:extLst>
          </p:cNvPr>
          <p:cNvGraphicFramePr>
            <a:graphicFrameLocks noChangeAspect="1"/>
          </p:cNvGraphicFramePr>
          <p:nvPr/>
        </p:nvGraphicFramePr>
        <p:xfrm>
          <a:off x="4857750" y="3000375"/>
          <a:ext cx="4013200" cy="1676400"/>
        </p:xfrm>
        <a:graphic>
          <a:graphicData uri="http://schemas.openxmlformats.org/presentationml/2006/ole">
            <mc:AlternateContent xmlns:mc="http://schemas.openxmlformats.org/markup-compatibility/2006">
              <mc:Choice xmlns:v="urn:schemas-microsoft-com:vml" Requires="v">
                <p:oleObj name="Document" r:id="rId6" imgW="4026408" imgH="1682496" progId="Word.Document.8">
                  <p:embed/>
                </p:oleObj>
              </mc:Choice>
              <mc:Fallback>
                <p:oleObj name="Document" r:id="rId6" imgW="4026408" imgH="1682496" progId="Word.Document.8">
                  <p:embed/>
                  <p:pic>
                    <p:nvPicPr>
                      <p:cNvPr id="0"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0" y="3000375"/>
                        <a:ext cx="40132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aixaDeTexto 8">
            <a:extLst>
              <a:ext uri="{FF2B5EF4-FFF2-40B4-BE49-F238E27FC236}">
                <a16:creationId xmlns:a16="http://schemas.microsoft.com/office/drawing/2014/main" id="{8DA9E0BA-4073-467C-BE9F-CD81D41B5B5D}"/>
              </a:ext>
            </a:extLst>
          </p:cNvPr>
          <p:cNvSpPr txBox="1"/>
          <p:nvPr/>
        </p:nvSpPr>
        <p:spPr>
          <a:xfrm>
            <a:off x="4143375" y="5072063"/>
            <a:ext cx="4786313"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RIGHT OUTER JOIN T2</a:t>
            </a:r>
          </a:p>
          <a:p>
            <a:pPr marL="0" lvl="2">
              <a:defRPr/>
            </a:pPr>
            <a:r>
              <a:rPr lang="en-US" b="0" dirty="0">
                <a:solidFill>
                  <a:schemeClr val="accent6">
                    <a:lumMod val="50000"/>
                  </a:schemeClr>
                </a:solidFill>
              </a:rPr>
              <a:t>ON T1.C1 = T2.C3</a:t>
            </a:r>
            <a:endParaRPr lang="pt-BR" b="0" dirty="0">
              <a:solidFill>
                <a:schemeClr val="accent6">
                  <a:lumMod val="50000"/>
                </a:schemeClr>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26">
            <a:extLst>
              <a:ext uri="{FF2B5EF4-FFF2-40B4-BE49-F238E27FC236}">
                <a16:creationId xmlns:a16="http://schemas.microsoft.com/office/drawing/2014/main" id="{6DD91737-8ED2-8B2E-3746-B69F08536846}"/>
              </a:ext>
            </a:extLst>
          </p:cNvPr>
          <p:cNvSpPr>
            <a:spLocks noGrp="1"/>
          </p:cNvSpPr>
          <p:nvPr>
            <p:ph type="title"/>
          </p:nvPr>
        </p:nvSpPr>
        <p:spPr>
          <a:xfrm>
            <a:off x="500063" y="500063"/>
            <a:ext cx="8229600" cy="1066800"/>
          </a:xfrm>
        </p:spPr>
        <p:txBody>
          <a:bodyPr/>
          <a:lstStyle/>
          <a:p>
            <a:pPr eaLnBrk="1" hangingPunct="1"/>
            <a:r>
              <a:rPr lang="en-US" altLang="pt-BR"/>
              <a:t>Junções </a:t>
            </a:r>
          </a:p>
        </p:txBody>
      </p:sp>
      <p:sp>
        <p:nvSpPr>
          <p:cNvPr id="94211" name="Rectangle 1027">
            <a:extLst>
              <a:ext uri="{FF2B5EF4-FFF2-40B4-BE49-F238E27FC236}">
                <a16:creationId xmlns:a16="http://schemas.microsoft.com/office/drawing/2014/main" id="{11AAE8EE-7D7A-FFD4-23B9-88123217CCB7}"/>
              </a:ext>
            </a:extLst>
          </p:cNvPr>
          <p:cNvSpPr>
            <a:spLocks noGrp="1"/>
          </p:cNvSpPr>
          <p:nvPr>
            <p:ph idx="1"/>
          </p:nvPr>
        </p:nvSpPr>
        <p:spPr>
          <a:xfrm>
            <a:off x="571500" y="1566863"/>
            <a:ext cx="7391400" cy="4648200"/>
          </a:xfrm>
        </p:spPr>
        <p:txBody>
          <a:bodyPr/>
          <a:lstStyle/>
          <a:p>
            <a:pPr eaLnBrk="1" hangingPunct="1"/>
            <a:r>
              <a:rPr lang="en-US" altLang="pt-BR">
                <a:solidFill>
                  <a:schemeClr val="accent1"/>
                </a:solidFill>
              </a:rPr>
              <a:t>Exemplos:</a:t>
            </a:r>
            <a:r>
              <a:rPr lang="en-US" altLang="pt-BR"/>
              <a:t> </a:t>
            </a:r>
            <a:r>
              <a:rPr lang="en-US" altLang="pt-BR">
                <a:solidFill>
                  <a:schemeClr val="accent2"/>
                </a:solidFill>
              </a:rPr>
              <a:t>Full Outer Join</a:t>
            </a:r>
          </a:p>
          <a:p>
            <a:pPr eaLnBrk="1" hangingPunct="1"/>
            <a:endParaRPr lang="en-US" altLang="pt-BR"/>
          </a:p>
        </p:txBody>
      </p:sp>
      <p:graphicFrame>
        <p:nvGraphicFramePr>
          <p:cNvPr id="94212" name="Object 1024">
            <a:extLst>
              <a:ext uri="{FF2B5EF4-FFF2-40B4-BE49-F238E27FC236}">
                <a16:creationId xmlns:a16="http://schemas.microsoft.com/office/drawing/2014/main" id="{1E01EFD5-C10A-7CAC-1FC3-AF29F4D9B265}"/>
              </a:ext>
            </a:extLst>
          </p:cNvPr>
          <p:cNvGraphicFramePr>
            <a:graphicFrameLocks noChangeAspect="1"/>
          </p:cNvGraphicFramePr>
          <p:nvPr/>
        </p:nvGraphicFramePr>
        <p:xfrm>
          <a:off x="142875" y="2928938"/>
          <a:ext cx="1933575" cy="1943100"/>
        </p:xfrm>
        <a:graphic>
          <a:graphicData uri="http://schemas.openxmlformats.org/presentationml/2006/ole">
            <mc:AlternateContent xmlns:mc="http://schemas.openxmlformats.org/markup-compatibility/2006">
              <mc:Choice xmlns:v="urn:schemas-microsoft-com:vml" Requires="v">
                <p:oleObj name="Document" r:id="rId2" imgW="1935480" imgH="1941576" progId="Word.Document.8">
                  <p:embed/>
                </p:oleObj>
              </mc:Choice>
              <mc:Fallback>
                <p:oleObj name="Document" r:id="rId2" imgW="1935480" imgH="1941576" progId="Word.Document.8">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2928938"/>
                        <a:ext cx="1933575"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Object 1025">
            <a:extLst>
              <a:ext uri="{FF2B5EF4-FFF2-40B4-BE49-F238E27FC236}">
                <a16:creationId xmlns:a16="http://schemas.microsoft.com/office/drawing/2014/main" id="{7640561A-8126-D98A-E094-4B13B8433607}"/>
              </a:ext>
            </a:extLst>
          </p:cNvPr>
          <p:cNvGraphicFramePr>
            <a:graphicFrameLocks noChangeAspect="1"/>
          </p:cNvGraphicFramePr>
          <p:nvPr/>
        </p:nvGraphicFramePr>
        <p:xfrm>
          <a:off x="2571750" y="2928938"/>
          <a:ext cx="1905000" cy="1930400"/>
        </p:xfrm>
        <a:graphic>
          <a:graphicData uri="http://schemas.openxmlformats.org/presentationml/2006/ole">
            <mc:AlternateContent xmlns:mc="http://schemas.openxmlformats.org/markup-compatibility/2006">
              <mc:Choice xmlns:v="urn:schemas-microsoft-com:vml" Requires="v">
                <p:oleObj name="Document" r:id="rId4" imgW="1905000" imgH="1932432" progId="Word.Document.8">
                  <p:embed/>
                </p:oleObj>
              </mc:Choice>
              <mc:Fallback>
                <p:oleObj name="Document" r:id="rId4" imgW="1905000" imgH="1932432" progId="Word.Document.8">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2928938"/>
                        <a:ext cx="1905000"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Text Box 1030">
            <a:extLst>
              <a:ext uri="{FF2B5EF4-FFF2-40B4-BE49-F238E27FC236}">
                <a16:creationId xmlns:a16="http://schemas.microsoft.com/office/drawing/2014/main" id="{1C3E74A3-6639-6180-3602-24AD0EBD3859}"/>
              </a:ext>
            </a:extLst>
          </p:cNvPr>
          <p:cNvSpPr txBox="1">
            <a:spLocks noChangeArrowheads="1"/>
          </p:cNvSpPr>
          <p:nvPr/>
        </p:nvSpPr>
        <p:spPr bwMode="auto">
          <a:xfrm>
            <a:off x="501650" y="2328863"/>
            <a:ext cx="8455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pt-BR">
                <a:solidFill>
                  <a:schemeClr val="accent2"/>
                </a:solidFill>
              </a:rPr>
              <a:t>T1			T2	       Junção full outer de T1 com T2</a:t>
            </a:r>
          </a:p>
        </p:txBody>
      </p:sp>
      <p:graphicFrame>
        <p:nvGraphicFramePr>
          <p:cNvPr id="94215" name="Object 1026">
            <a:extLst>
              <a:ext uri="{FF2B5EF4-FFF2-40B4-BE49-F238E27FC236}">
                <a16:creationId xmlns:a16="http://schemas.microsoft.com/office/drawing/2014/main" id="{566C0EC5-0ACC-D369-476E-2F5A040AA6BF}"/>
              </a:ext>
            </a:extLst>
          </p:cNvPr>
          <p:cNvGraphicFramePr>
            <a:graphicFrameLocks noChangeAspect="1"/>
          </p:cNvGraphicFramePr>
          <p:nvPr/>
        </p:nvGraphicFramePr>
        <p:xfrm>
          <a:off x="4929188" y="2951163"/>
          <a:ext cx="4013200" cy="2120900"/>
        </p:xfrm>
        <a:graphic>
          <a:graphicData uri="http://schemas.openxmlformats.org/presentationml/2006/ole">
            <mc:AlternateContent xmlns:mc="http://schemas.openxmlformats.org/markup-compatibility/2006">
              <mc:Choice xmlns:v="urn:schemas-microsoft-com:vml" Requires="v">
                <p:oleObj name="Document" r:id="rId6" imgW="4026408" imgH="2124456" progId="Word.Document.8">
                  <p:embed/>
                </p:oleObj>
              </mc:Choice>
              <mc:Fallback>
                <p:oleObj name="Document" r:id="rId6" imgW="4026408" imgH="2124456" progId="Word.Document.8">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88" y="2951163"/>
                        <a:ext cx="4013200" cy="212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aixaDeTexto 8">
            <a:extLst>
              <a:ext uri="{FF2B5EF4-FFF2-40B4-BE49-F238E27FC236}">
                <a16:creationId xmlns:a16="http://schemas.microsoft.com/office/drawing/2014/main" id="{06B08084-7405-4C8B-A592-16BB59A81A95}"/>
              </a:ext>
            </a:extLst>
          </p:cNvPr>
          <p:cNvSpPr txBox="1"/>
          <p:nvPr/>
        </p:nvSpPr>
        <p:spPr>
          <a:xfrm>
            <a:off x="4143375" y="5229225"/>
            <a:ext cx="4786313" cy="1200150"/>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SELECT *</a:t>
            </a:r>
          </a:p>
          <a:p>
            <a:pPr marL="0" lvl="2">
              <a:defRPr/>
            </a:pPr>
            <a:r>
              <a:rPr lang="en-US" b="0" dirty="0">
                <a:solidFill>
                  <a:schemeClr val="accent6">
                    <a:lumMod val="50000"/>
                  </a:schemeClr>
                </a:solidFill>
              </a:rPr>
              <a:t>FROM T1 FULL OUTER JOIN T2</a:t>
            </a:r>
          </a:p>
          <a:p>
            <a:pPr marL="0" lvl="2">
              <a:defRPr/>
            </a:pPr>
            <a:r>
              <a:rPr lang="en-US" b="0" dirty="0">
                <a:solidFill>
                  <a:schemeClr val="accent6">
                    <a:lumMod val="50000"/>
                  </a:schemeClr>
                </a:solidFill>
              </a:rPr>
              <a:t>ON T1.C1 = T2.C3</a:t>
            </a:r>
            <a:endParaRPr lang="pt-BR" b="0" dirty="0">
              <a:solidFill>
                <a:schemeClr val="accent6">
                  <a:lumMod val="50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5">
            <a:extLst>
              <a:ext uri="{FF2B5EF4-FFF2-40B4-BE49-F238E27FC236}">
                <a16:creationId xmlns:a16="http://schemas.microsoft.com/office/drawing/2014/main" id="{FFDF6DDC-DD1E-4D86-8E03-086FB09662A4}"/>
              </a:ext>
            </a:extLst>
          </p:cNvPr>
          <p:cNvSpPr>
            <a:spLocks noChangeArrowheads="1"/>
          </p:cNvSpPr>
          <p:nvPr/>
        </p:nvSpPr>
        <p:spPr bwMode="auto">
          <a:xfrm>
            <a:off x="179388" y="1557338"/>
            <a:ext cx="7848600" cy="4876800"/>
          </a:xfrm>
          <a:prstGeom prst="rect">
            <a:avLst/>
          </a:prstGeom>
          <a:noFill/>
          <a:ln w="9525">
            <a:noFill/>
            <a:miter lim="800000"/>
            <a:headEnd/>
            <a:tailEnd/>
          </a:ln>
        </p:spPr>
        <p:txBody>
          <a:bodyPr/>
          <a:lstStyle/>
          <a:p>
            <a:pPr marL="742950" lvl="1" indent="-285750" eaLnBrk="1" hangingPunct="1">
              <a:spcBef>
                <a:spcPct val="20000"/>
              </a:spcBef>
              <a:buFont typeface="Arial" charset="0"/>
              <a:buChar char="•"/>
              <a:defRPr/>
            </a:pPr>
            <a:r>
              <a:rPr lang="en-US" b="0" dirty="0" err="1">
                <a:solidFill>
                  <a:schemeClr val="accent1"/>
                </a:solidFill>
                <a:latin typeface="+mn-lt"/>
              </a:rPr>
              <a:t>Permite</a:t>
            </a:r>
            <a:r>
              <a:rPr lang="en-US" b="0" dirty="0">
                <a:solidFill>
                  <a:schemeClr val="accent1"/>
                </a:solidFill>
                <a:latin typeface="+mn-lt"/>
              </a:rPr>
              <a:t> </a:t>
            </a:r>
            <a:r>
              <a:rPr lang="en-US" b="0" dirty="0" err="1">
                <a:solidFill>
                  <a:schemeClr val="accent1"/>
                </a:solidFill>
                <a:latin typeface="+mn-lt"/>
              </a:rPr>
              <a:t>visões</a:t>
            </a:r>
            <a:r>
              <a:rPr lang="en-US" b="0" dirty="0">
                <a:solidFill>
                  <a:schemeClr val="accent1"/>
                </a:solidFill>
                <a:latin typeface="+mn-lt"/>
              </a:rPr>
              <a:t> </a:t>
            </a:r>
            <a:r>
              <a:rPr lang="en-US" b="0" dirty="0" err="1">
                <a:solidFill>
                  <a:schemeClr val="accent1"/>
                </a:solidFill>
                <a:latin typeface="+mn-lt"/>
              </a:rPr>
              <a:t>serem</a:t>
            </a:r>
            <a:r>
              <a:rPr lang="en-US" b="0" dirty="0">
                <a:solidFill>
                  <a:schemeClr val="accent1"/>
                </a:solidFill>
                <a:latin typeface="+mn-lt"/>
              </a:rPr>
              <a:t> </a:t>
            </a:r>
            <a:r>
              <a:rPr lang="en-US" b="0" dirty="0" err="1">
                <a:solidFill>
                  <a:schemeClr val="accent1"/>
                </a:solidFill>
                <a:latin typeface="+mn-lt"/>
              </a:rPr>
              <a:t>definidas</a:t>
            </a:r>
            <a:r>
              <a:rPr lang="en-US" b="0" dirty="0">
                <a:solidFill>
                  <a:schemeClr val="accent1"/>
                </a:solidFill>
                <a:latin typeface="+mn-lt"/>
              </a:rPr>
              <a:t> </a:t>
            </a:r>
            <a:r>
              <a:rPr lang="en-US" b="0" dirty="0" err="1">
                <a:solidFill>
                  <a:schemeClr val="accent1"/>
                </a:solidFill>
                <a:latin typeface="+mn-lt"/>
              </a:rPr>
              <a:t>localmente</a:t>
            </a:r>
            <a:r>
              <a:rPr lang="en-US" b="0" dirty="0">
                <a:solidFill>
                  <a:schemeClr val="accent1"/>
                </a:solidFill>
                <a:latin typeface="+mn-lt"/>
              </a:rPr>
              <a:t> a </a:t>
            </a:r>
            <a:r>
              <a:rPr lang="en-US" b="0" dirty="0" err="1">
                <a:solidFill>
                  <a:schemeClr val="accent1"/>
                </a:solidFill>
                <a:latin typeface="+mn-lt"/>
              </a:rPr>
              <a:t>uma</a:t>
            </a:r>
            <a:r>
              <a:rPr lang="en-US" b="0" dirty="0">
                <a:solidFill>
                  <a:schemeClr val="accent1"/>
                </a:solidFill>
                <a:latin typeface="+mn-lt"/>
              </a:rPr>
              <a:t> query, </a:t>
            </a:r>
            <a:r>
              <a:rPr lang="en-US" b="0" dirty="0" err="1">
                <a:solidFill>
                  <a:schemeClr val="accent1"/>
                </a:solidFill>
                <a:latin typeface="+mn-lt"/>
              </a:rPr>
              <a:t>ao</a:t>
            </a:r>
            <a:r>
              <a:rPr lang="en-US" b="0" dirty="0">
                <a:solidFill>
                  <a:schemeClr val="accent1"/>
                </a:solidFill>
                <a:latin typeface="+mn-lt"/>
              </a:rPr>
              <a:t> </a:t>
            </a:r>
            <a:r>
              <a:rPr lang="en-US" b="0" dirty="0" err="1">
                <a:solidFill>
                  <a:schemeClr val="accent1"/>
                </a:solidFill>
                <a:latin typeface="+mn-lt"/>
              </a:rPr>
              <a:t>invés</a:t>
            </a:r>
            <a:r>
              <a:rPr lang="en-US" b="0" dirty="0">
                <a:solidFill>
                  <a:schemeClr val="accent1"/>
                </a:solidFill>
                <a:latin typeface="+mn-lt"/>
              </a:rPr>
              <a:t> de </a:t>
            </a:r>
            <a:r>
              <a:rPr lang="en-US" b="0" dirty="0" err="1">
                <a:solidFill>
                  <a:schemeClr val="accent1"/>
                </a:solidFill>
                <a:latin typeface="+mn-lt"/>
              </a:rPr>
              <a:t>globalmente</a:t>
            </a:r>
            <a:r>
              <a:rPr lang="en-US" b="0" dirty="0">
                <a:solidFill>
                  <a:schemeClr val="accent1"/>
                </a:solidFill>
                <a:latin typeface="+mn-lt"/>
              </a:rPr>
              <a:t> </a:t>
            </a:r>
            <a:r>
              <a:rPr lang="en-US" b="0" dirty="0" err="1">
                <a:solidFill>
                  <a:schemeClr val="accent1"/>
                </a:solidFill>
                <a:latin typeface="+mn-lt"/>
              </a:rPr>
              <a:t>como</a:t>
            </a:r>
            <a:r>
              <a:rPr lang="en-US" b="0" dirty="0">
                <a:solidFill>
                  <a:schemeClr val="accent1"/>
                </a:solidFill>
                <a:latin typeface="+mn-lt"/>
              </a:rPr>
              <a:t> </a:t>
            </a:r>
            <a:r>
              <a:rPr lang="en-US" b="0" dirty="0" err="1">
                <a:solidFill>
                  <a:schemeClr val="accent1"/>
                </a:solidFill>
                <a:latin typeface="+mn-lt"/>
              </a:rPr>
              <a:t>veremos</a:t>
            </a:r>
            <a:r>
              <a:rPr lang="en-US" b="0" dirty="0">
                <a:solidFill>
                  <a:schemeClr val="accent1"/>
                </a:solidFill>
                <a:latin typeface="+mn-lt"/>
              </a:rPr>
              <a:t> </a:t>
            </a:r>
            <a:r>
              <a:rPr lang="en-US" b="0" dirty="0" err="1">
                <a:solidFill>
                  <a:schemeClr val="accent1"/>
                </a:solidFill>
                <a:latin typeface="+mn-lt"/>
              </a:rPr>
              <a:t>adiante</a:t>
            </a:r>
            <a:r>
              <a:rPr lang="en-US" b="0" dirty="0">
                <a:solidFill>
                  <a:schemeClr val="accent1"/>
                </a:solidFill>
                <a:latin typeface="+mn-lt"/>
              </a:rPr>
              <a:t>. </a:t>
            </a:r>
          </a:p>
          <a:p>
            <a:pPr marL="742950" lvl="1" indent="-285750" eaLnBrk="1" hangingPunct="1">
              <a:spcBef>
                <a:spcPct val="20000"/>
              </a:spcBef>
              <a:buFont typeface="Arial" charset="0"/>
              <a:buChar char="•"/>
              <a:defRPr/>
            </a:pPr>
            <a:endParaRPr lang="en-US" sz="1000" b="0" dirty="0">
              <a:solidFill>
                <a:schemeClr val="accent1"/>
              </a:solidFill>
              <a:latin typeface="+mn-lt"/>
            </a:endParaRPr>
          </a:p>
          <a:p>
            <a:pPr marL="742950" lvl="1" indent="-285750" eaLnBrk="1" hangingPunct="1">
              <a:spcBef>
                <a:spcPct val="20000"/>
              </a:spcBef>
              <a:buFont typeface="Arial" charset="0"/>
              <a:buChar char="•"/>
              <a:defRPr/>
            </a:pPr>
            <a:r>
              <a:rPr lang="en-US" b="0" dirty="0">
                <a:solidFill>
                  <a:schemeClr val="accent2"/>
                </a:solidFill>
                <a:latin typeface="+mn-lt"/>
              </a:rPr>
              <a:t>Ex.:</a:t>
            </a:r>
            <a:r>
              <a:rPr lang="en-US" b="0" dirty="0">
                <a:solidFill>
                  <a:schemeClr val="accent1"/>
                </a:solidFill>
                <a:latin typeface="+mn-lt"/>
              </a:rPr>
              <a:t> </a:t>
            </a:r>
            <a:r>
              <a:rPr lang="en-US" b="0" dirty="0" err="1">
                <a:solidFill>
                  <a:schemeClr val="accent1"/>
                </a:solidFill>
                <a:latin typeface="+mn-lt"/>
              </a:rPr>
              <a:t>Mostre</a:t>
            </a:r>
            <a:r>
              <a:rPr lang="en-US" b="0" dirty="0">
                <a:solidFill>
                  <a:schemeClr val="accent1"/>
                </a:solidFill>
                <a:latin typeface="+mn-lt"/>
              </a:rPr>
              <a:t> </a:t>
            </a:r>
            <a:r>
              <a:rPr lang="en-US" b="0" dirty="0" err="1">
                <a:solidFill>
                  <a:schemeClr val="accent1"/>
                </a:solidFill>
                <a:latin typeface="+mn-lt"/>
              </a:rPr>
              <a:t>os</a:t>
            </a:r>
            <a:r>
              <a:rPr lang="en-US" b="0" dirty="0">
                <a:solidFill>
                  <a:schemeClr val="accent1"/>
                </a:solidFill>
                <a:latin typeface="+mn-lt"/>
              </a:rPr>
              <a:t> </a:t>
            </a:r>
            <a:r>
              <a:rPr lang="en-US" b="0" dirty="0" err="1">
                <a:solidFill>
                  <a:schemeClr val="accent1"/>
                </a:solidFill>
                <a:latin typeface="+mn-lt"/>
              </a:rPr>
              <a:t>funcionários</a:t>
            </a:r>
            <a:r>
              <a:rPr lang="en-US" b="0" dirty="0">
                <a:solidFill>
                  <a:schemeClr val="accent1"/>
                </a:solidFill>
                <a:latin typeface="+mn-lt"/>
              </a:rPr>
              <a:t> </a:t>
            </a:r>
            <a:r>
              <a:rPr lang="en-US" b="0" dirty="0" err="1">
                <a:solidFill>
                  <a:schemeClr val="accent1"/>
                </a:solidFill>
                <a:latin typeface="+mn-lt"/>
              </a:rPr>
              <a:t>que</a:t>
            </a:r>
            <a:r>
              <a:rPr lang="en-US" b="0" dirty="0">
                <a:solidFill>
                  <a:schemeClr val="accent1"/>
                </a:solidFill>
                <a:latin typeface="+mn-lt"/>
              </a:rPr>
              <a:t> </a:t>
            </a:r>
            <a:r>
              <a:rPr lang="en-US" b="0" dirty="0" err="1">
                <a:solidFill>
                  <a:schemeClr val="accent1"/>
                </a:solidFill>
                <a:latin typeface="+mn-lt"/>
              </a:rPr>
              <a:t>ganham</a:t>
            </a:r>
            <a:r>
              <a:rPr lang="en-US" b="0" dirty="0">
                <a:solidFill>
                  <a:schemeClr val="accent1"/>
                </a:solidFill>
                <a:latin typeface="+mn-lt"/>
              </a:rPr>
              <a:t> o </a:t>
            </a:r>
            <a:r>
              <a:rPr lang="en-US" b="0" dirty="0" err="1">
                <a:solidFill>
                  <a:schemeClr val="accent1"/>
                </a:solidFill>
                <a:latin typeface="+mn-lt"/>
              </a:rPr>
              <a:t>maior</a:t>
            </a:r>
            <a:r>
              <a:rPr lang="en-US" b="0" dirty="0">
                <a:solidFill>
                  <a:schemeClr val="accent1"/>
                </a:solidFill>
                <a:latin typeface="+mn-lt"/>
              </a:rPr>
              <a:t> </a:t>
            </a:r>
            <a:r>
              <a:rPr lang="en-US" b="0" dirty="0" err="1">
                <a:solidFill>
                  <a:schemeClr val="accent1"/>
                </a:solidFill>
                <a:latin typeface="+mn-lt"/>
              </a:rPr>
              <a:t>salário</a:t>
            </a:r>
            <a:r>
              <a:rPr lang="en-US" b="0" dirty="0">
                <a:solidFill>
                  <a:schemeClr val="accent1"/>
                </a:solidFill>
                <a:latin typeface="+mn-lt"/>
              </a:rPr>
              <a:t> </a:t>
            </a:r>
            <a:br>
              <a:rPr lang="en-US" b="0" dirty="0">
                <a:solidFill>
                  <a:schemeClr val="accent1"/>
                </a:solidFill>
                <a:latin typeface="+mn-lt"/>
              </a:rPr>
            </a:br>
            <a:endParaRPr lang="en-US" sz="2800" i="1" dirty="0">
              <a:solidFill>
                <a:schemeClr val="accent1"/>
              </a:solidFill>
              <a:latin typeface="+mn-lt"/>
            </a:endParaRPr>
          </a:p>
        </p:txBody>
      </p:sp>
      <p:sp>
        <p:nvSpPr>
          <p:cNvPr id="95235" name="Rectangle 1026">
            <a:extLst>
              <a:ext uri="{FF2B5EF4-FFF2-40B4-BE49-F238E27FC236}">
                <a16:creationId xmlns:a16="http://schemas.microsoft.com/office/drawing/2014/main" id="{60DF7C05-8329-41D6-27FA-915F2A862CC5}"/>
              </a:ext>
            </a:extLst>
          </p:cNvPr>
          <p:cNvSpPr>
            <a:spLocks noGrp="1"/>
          </p:cNvSpPr>
          <p:nvPr>
            <p:ph type="title"/>
          </p:nvPr>
        </p:nvSpPr>
        <p:spPr>
          <a:xfrm>
            <a:off x="500063" y="500063"/>
            <a:ext cx="8229600" cy="1066800"/>
          </a:xfrm>
        </p:spPr>
        <p:txBody>
          <a:bodyPr/>
          <a:lstStyle/>
          <a:p>
            <a:pPr eaLnBrk="1" hangingPunct="1"/>
            <a:r>
              <a:rPr lang="en-US" altLang="pt-BR"/>
              <a:t>A cláusula With</a:t>
            </a:r>
          </a:p>
        </p:txBody>
      </p:sp>
      <p:sp>
        <p:nvSpPr>
          <p:cNvPr id="5" name="CaixaDeTexto 4">
            <a:extLst>
              <a:ext uri="{FF2B5EF4-FFF2-40B4-BE49-F238E27FC236}">
                <a16:creationId xmlns:a16="http://schemas.microsoft.com/office/drawing/2014/main" id="{3CD7288A-1676-4177-90D6-DB5CC11DE170}"/>
              </a:ext>
            </a:extLst>
          </p:cNvPr>
          <p:cNvSpPr txBox="1"/>
          <p:nvPr/>
        </p:nvSpPr>
        <p:spPr>
          <a:xfrm>
            <a:off x="2286000" y="3978275"/>
            <a:ext cx="4786313" cy="2308225"/>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WITH max-</a:t>
            </a:r>
            <a:r>
              <a:rPr lang="en-US" b="0" dirty="0" err="1">
                <a:solidFill>
                  <a:schemeClr val="accent6">
                    <a:lumMod val="50000"/>
                  </a:schemeClr>
                </a:solidFill>
              </a:rPr>
              <a:t>sal</a:t>
            </a:r>
            <a:r>
              <a:rPr lang="en-US" b="0" dirty="0">
                <a:solidFill>
                  <a:schemeClr val="accent6">
                    <a:lumMod val="50000"/>
                  </a:schemeClr>
                </a:solidFill>
              </a:rPr>
              <a:t>(</a:t>
            </a:r>
            <a:r>
              <a:rPr lang="en-US" b="0" dirty="0" err="1">
                <a:solidFill>
                  <a:schemeClr val="accent6">
                    <a:lumMod val="50000"/>
                  </a:schemeClr>
                </a:solidFill>
              </a:rPr>
              <a:t>sal</a:t>
            </a:r>
            <a:r>
              <a:rPr lang="en-US" b="0" dirty="0">
                <a:solidFill>
                  <a:schemeClr val="accent6">
                    <a:lumMod val="50000"/>
                  </a:schemeClr>
                </a:solidFill>
              </a:rPr>
              <a:t>) as</a:t>
            </a:r>
          </a:p>
          <a:p>
            <a:pPr marL="0" lvl="2">
              <a:defRPr/>
            </a:pPr>
            <a:r>
              <a:rPr lang="en-US" b="0" dirty="0">
                <a:solidFill>
                  <a:schemeClr val="accent6">
                    <a:lumMod val="50000"/>
                  </a:schemeClr>
                </a:solidFill>
              </a:rPr>
              <a:t>	SELECT MAX(</a:t>
            </a:r>
            <a:r>
              <a:rPr lang="en-US" b="0" dirty="0" err="1">
                <a:solidFill>
                  <a:schemeClr val="accent6">
                    <a:lumMod val="50000"/>
                  </a:schemeClr>
                </a:solidFill>
              </a:rPr>
              <a:t>salario</a:t>
            </a:r>
            <a:r>
              <a:rPr lang="en-US" b="0" dirty="0">
                <a:solidFill>
                  <a:schemeClr val="accent6">
                    <a:lumMod val="50000"/>
                  </a:schemeClr>
                </a:solidFill>
              </a:rPr>
              <a:t>)</a:t>
            </a:r>
          </a:p>
          <a:p>
            <a:pPr marL="0" lvl="2">
              <a:defRPr/>
            </a:pPr>
            <a:r>
              <a:rPr lang="en-US" b="0" dirty="0">
                <a:solidFill>
                  <a:schemeClr val="accent6">
                    <a:lumMod val="50000"/>
                  </a:schemeClr>
                </a:solidFill>
              </a:rPr>
              <a:t>	FROM </a:t>
            </a:r>
            <a:r>
              <a:rPr lang="en-US" b="0" dirty="0" err="1">
                <a:solidFill>
                  <a:schemeClr val="accent6">
                    <a:lumMod val="50000"/>
                  </a:schemeClr>
                </a:solidFill>
              </a:rPr>
              <a:t>empregado</a:t>
            </a:r>
            <a:endParaRPr lang="en-US" b="0" dirty="0">
              <a:solidFill>
                <a:schemeClr val="accent6">
                  <a:lumMod val="50000"/>
                </a:schemeClr>
              </a:solidFill>
            </a:endParaRPr>
          </a:p>
          <a:p>
            <a:pPr marL="0" lvl="2">
              <a:defRPr/>
            </a:pPr>
            <a:r>
              <a:rPr lang="en-US" b="0" dirty="0">
                <a:solidFill>
                  <a:schemeClr val="accent6">
                    <a:lumMod val="50000"/>
                  </a:schemeClr>
                </a:solidFill>
              </a:rPr>
              <a:t>SELECT mat</a:t>
            </a:r>
          </a:p>
          <a:p>
            <a:pPr marL="0" lvl="2">
              <a:defRPr/>
            </a:pPr>
            <a:r>
              <a:rPr lang="en-US" b="0" dirty="0">
                <a:solidFill>
                  <a:schemeClr val="accent6">
                    <a:lumMod val="50000"/>
                  </a:schemeClr>
                </a:solidFill>
              </a:rPr>
              <a:t>FROM	</a:t>
            </a:r>
            <a:r>
              <a:rPr lang="en-US" b="0" dirty="0" err="1">
                <a:solidFill>
                  <a:schemeClr val="accent6">
                    <a:lumMod val="50000"/>
                  </a:schemeClr>
                </a:solidFill>
              </a:rPr>
              <a:t>empregado</a:t>
            </a:r>
            <a:r>
              <a:rPr lang="en-US" b="0" dirty="0">
                <a:solidFill>
                  <a:schemeClr val="accent6">
                    <a:lumMod val="50000"/>
                  </a:schemeClr>
                </a:solidFill>
              </a:rPr>
              <a:t> e, max-</a:t>
            </a:r>
            <a:r>
              <a:rPr lang="en-US" b="0" dirty="0" err="1">
                <a:solidFill>
                  <a:schemeClr val="accent6">
                    <a:lumMod val="50000"/>
                  </a:schemeClr>
                </a:solidFill>
              </a:rPr>
              <a:t>sal</a:t>
            </a:r>
            <a:r>
              <a:rPr lang="en-US" b="0" dirty="0">
                <a:solidFill>
                  <a:schemeClr val="accent6">
                    <a:lumMod val="50000"/>
                  </a:schemeClr>
                </a:solidFill>
              </a:rPr>
              <a:t> m</a:t>
            </a:r>
          </a:p>
          <a:p>
            <a:pPr marL="0" lvl="2">
              <a:defRPr/>
            </a:pPr>
            <a:r>
              <a:rPr lang="en-US" b="0" dirty="0">
                <a:solidFill>
                  <a:schemeClr val="accent6">
                    <a:lumMod val="50000"/>
                  </a:schemeClr>
                </a:solidFill>
              </a:rPr>
              <a:t>WHERE </a:t>
            </a:r>
            <a:r>
              <a:rPr lang="en-US" b="0" dirty="0" err="1">
                <a:solidFill>
                  <a:schemeClr val="accent6">
                    <a:lumMod val="50000"/>
                  </a:schemeClr>
                </a:solidFill>
              </a:rPr>
              <a:t>e.salario</a:t>
            </a:r>
            <a:r>
              <a:rPr lang="en-US" b="0" dirty="0">
                <a:solidFill>
                  <a:schemeClr val="accent6">
                    <a:lumMod val="50000"/>
                  </a:schemeClr>
                </a:solidFill>
              </a:rPr>
              <a:t> = m.sal</a:t>
            </a:r>
            <a:endParaRPr lang="pt-BR" b="0" dirty="0">
              <a:solidFill>
                <a:schemeClr val="accent6">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5D4465B-1945-C986-FC11-F82144101B4E}"/>
              </a:ext>
            </a:extLst>
          </p:cNvPr>
          <p:cNvSpPr>
            <a:spLocks noGrp="1"/>
          </p:cNvSpPr>
          <p:nvPr>
            <p:ph type="title"/>
          </p:nvPr>
        </p:nvSpPr>
        <p:spPr>
          <a:xfrm>
            <a:off x="428625" y="500063"/>
            <a:ext cx="8229600" cy="1066800"/>
          </a:xfrm>
        </p:spPr>
        <p:txBody>
          <a:bodyPr/>
          <a:lstStyle/>
          <a:p>
            <a:pPr eaLnBrk="1" hangingPunct="1"/>
            <a:r>
              <a:rPr lang="pt-BR" altLang="pt-BR"/>
              <a:t>Introdução</a:t>
            </a:r>
            <a:endParaRPr lang="en-US" altLang="pt-BR"/>
          </a:p>
        </p:txBody>
      </p:sp>
      <p:sp>
        <p:nvSpPr>
          <p:cNvPr id="13315" name="Rectangle 3">
            <a:extLst>
              <a:ext uri="{FF2B5EF4-FFF2-40B4-BE49-F238E27FC236}">
                <a16:creationId xmlns:a16="http://schemas.microsoft.com/office/drawing/2014/main" id="{E248042D-6EC7-C758-6D71-2BD0AA10BEC6}"/>
              </a:ext>
            </a:extLst>
          </p:cNvPr>
          <p:cNvSpPr>
            <a:spLocks noGrp="1"/>
          </p:cNvSpPr>
          <p:nvPr>
            <p:ph idx="1"/>
          </p:nvPr>
        </p:nvSpPr>
        <p:spPr>
          <a:xfrm>
            <a:off x="428625" y="1714500"/>
            <a:ext cx="8229600" cy="4324350"/>
          </a:xfrm>
        </p:spPr>
        <p:txBody>
          <a:bodyPr/>
          <a:lstStyle/>
          <a:p>
            <a:pPr eaLnBrk="1" hangingPunct="1">
              <a:lnSpc>
                <a:spcPct val="80000"/>
              </a:lnSpc>
            </a:pPr>
            <a:r>
              <a:rPr lang="pt-BR" altLang="pt-BR" sz="2400"/>
              <a:t>Tipos em SQL:1999</a:t>
            </a:r>
          </a:p>
          <a:p>
            <a:pPr eaLnBrk="1" hangingPunct="1">
              <a:lnSpc>
                <a:spcPct val="80000"/>
              </a:lnSpc>
              <a:buFont typeface="Georgia" panose="02040502050405020303" pitchFamily="18" charset="0"/>
              <a:buNone/>
            </a:pPr>
            <a:endParaRPr lang="pt-BR" altLang="pt-BR" sz="1000"/>
          </a:p>
          <a:p>
            <a:pPr lvl="1" eaLnBrk="1" hangingPunct="1">
              <a:lnSpc>
                <a:spcPct val="80000"/>
              </a:lnSpc>
            </a:pPr>
            <a:r>
              <a:rPr lang="pt-BR" altLang="pt-BR" sz="2000"/>
              <a:t>Numéricos exatos:</a:t>
            </a:r>
          </a:p>
          <a:p>
            <a:pPr lvl="2" eaLnBrk="1" hangingPunct="1">
              <a:lnSpc>
                <a:spcPct val="80000"/>
              </a:lnSpc>
            </a:pPr>
            <a:r>
              <a:rPr lang="pt-BR" altLang="pt-BR" sz="1800"/>
              <a:t>INTEGER (INT) e SMALLINT para representar inteiros</a:t>
            </a:r>
          </a:p>
          <a:p>
            <a:pPr lvl="2" eaLnBrk="1" hangingPunct="1">
              <a:lnSpc>
                <a:spcPct val="80000"/>
              </a:lnSpc>
            </a:pPr>
            <a:r>
              <a:rPr lang="pt-BR" altLang="pt-BR" sz="1800"/>
              <a:t>NUMERIC(p,s): tem uma precisão e uma escala(número de dígitos na parte fracionária). A escala não pode ser maior que a precisão. Muito usado para representar dinheiro</a:t>
            </a:r>
          </a:p>
          <a:p>
            <a:pPr lvl="2" eaLnBrk="1" hangingPunct="1">
              <a:lnSpc>
                <a:spcPct val="80000"/>
              </a:lnSpc>
            </a:pPr>
            <a:r>
              <a:rPr lang="pt-BR" altLang="pt-BR" sz="1800"/>
              <a:t>DECIMAL: também tem precisão e escala. A precisão é fornecida pela implementação (SGBD).</a:t>
            </a:r>
          </a:p>
          <a:p>
            <a:pPr lvl="2" eaLnBrk="1" hangingPunct="1">
              <a:lnSpc>
                <a:spcPct val="80000"/>
              </a:lnSpc>
            </a:pPr>
            <a:endParaRPr lang="pt-BR" altLang="pt-BR" sz="1000"/>
          </a:p>
          <a:p>
            <a:pPr lvl="1" eaLnBrk="1" hangingPunct="1">
              <a:lnSpc>
                <a:spcPct val="80000"/>
              </a:lnSpc>
            </a:pPr>
            <a:r>
              <a:rPr lang="pt-BR" altLang="pt-BR" sz="2000"/>
              <a:t>Numéricos aproximados:</a:t>
            </a:r>
          </a:p>
          <a:p>
            <a:pPr lvl="2" eaLnBrk="1" hangingPunct="1">
              <a:lnSpc>
                <a:spcPct val="80000"/>
              </a:lnSpc>
            </a:pPr>
            <a:r>
              <a:rPr lang="pt-BR" altLang="pt-BR" sz="1800"/>
              <a:t>REAL: ponto flutuante de precisão simples</a:t>
            </a:r>
          </a:p>
          <a:p>
            <a:pPr lvl="2" eaLnBrk="1" hangingPunct="1">
              <a:lnSpc>
                <a:spcPct val="80000"/>
              </a:lnSpc>
            </a:pPr>
            <a:r>
              <a:rPr lang="pt-BR" altLang="pt-BR" sz="1800"/>
              <a:t>DOUBLE: ponto flutuante com precisão dupla</a:t>
            </a:r>
          </a:p>
          <a:p>
            <a:pPr lvl="2" eaLnBrk="1" hangingPunct="1">
              <a:lnSpc>
                <a:spcPct val="80000"/>
              </a:lnSpc>
            </a:pPr>
            <a:r>
              <a:rPr lang="pt-BR" altLang="pt-BR" sz="1800"/>
              <a:t>FLOAT(p): permite especificar a precisão que se quer. Usado para tranportar (portability) aplicações</a:t>
            </a:r>
            <a:endParaRPr lang="en-US" altLang="pt-BR" sz="1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BBFBB14-9C76-CF02-F92A-AB87955D7211}"/>
              </a:ext>
            </a:extLst>
          </p:cNvPr>
          <p:cNvSpPr>
            <a:spLocks noGrp="1"/>
          </p:cNvSpPr>
          <p:nvPr>
            <p:ph type="title"/>
          </p:nvPr>
        </p:nvSpPr>
        <p:spPr>
          <a:xfrm>
            <a:off x="500063" y="500063"/>
            <a:ext cx="8229600" cy="1066800"/>
          </a:xfrm>
        </p:spPr>
        <p:txBody>
          <a:bodyPr/>
          <a:lstStyle/>
          <a:p>
            <a:pPr eaLnBrk="1" hangingPunct="1"/>
            <a:r>
              <a:rPr lang="pt-BR" altLang="pt-BR"/>
              <a:t>Relações derivadas</a:t>
            </a:r>
            <a:endParaRPr lang="en-US" altLang="pt-BR"/>
          </a:p>
        </p:txBody>
      </p:sp>
      <p:sp>
        <p:nvSpPr>
          <p:cNvPr id="96259" name="Rectangle 3">
            <a:extLst>
              <a:ext uri="{FF2B5EF4-FFF2-40B4-BE49-F238E27FC236}">
                <a16:creationId xmlns:a16="http://schemas.microsoft.com/office/drawing/2014/main" id="{59D57944-6B17-8617-90C4-8A222C9262B0}"/>
              </a:ext>
            </a:extLst>
          </p:cNvPr>
          <p:cNvSpPr>
            <a:spLocks noGrp="1"/>
          </p:cNvSpPr>
          <p:nvPr>
            <p:ph idx="1"/>
          </p:nvPr>
        </p:nvSpPr>
        <p:spPr>
          <a:xfrm>
            <a:off x="214313" y="1500188"/>
            <a:ext cx="8229600" cy="4429125"/>
          </a:xfrm>
        </p:spPr>
        <p:txBody>
          <a:bodyPr/>
          <a:lstStyle/>
          <a:p>
            <a:pPr eaLnBrk="1" hangingPunct="1">
              <a:lnSpc>
                <a:spcPct val="80000"/>
              </a:lnSpc>
              <a:buFontTx/>
              <a:buNone/>
            </a:pPr>
            <a:r>
              <a:rPr lang="pt-BR" altLang="pt-BR" sz="2200">
                <a:solidFill>
                  <a:schemeClr val="accent2"/>
                </a:solidFill>
              </a:rPr>
              <a:t>No SQL:1999</a:t>
            </a:r>
          </a:p>
          <a:p>
            <a:pPr eaLnBrk="1" hangingPunct="1">
              <a:lnSpc>
                <a:spcPct val="80000"/>
              </a:lnSpc>
              <a:buFontTx/>
              <a:buNone/>
            </a:pPr>
            <a:endParaRPr lang="pt-BR" altLang="pt-BR" sz="2200">
              <a:solidFill>
                <a:schemeClr val="accent2"/>
              </a:solidFill>
            </a:endParaRPr>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endParaRPr lang="pt-BR" altLang="pt-BR" sz="2200"/>
          </a:p>
          <a:p>
            <a:pPr eaLnBrk="1" hangingPunct="1">
              <a:lnSpc>
                <a:spcPct val="80000"/>
              </a:lnSpc>
              <a:buFontTx/>
              <a:buNone/>
            </a:pPr>
            <a:r>
              <a:rPr lang="pt-BR" altLang="pt-BR" sz="2200">
                <a:solidFill>
                  <a:schemeClr val="accent2"/>
                </a:solidFill>
              </a:rPr>
              <a:t>No Oracle:</a:t>
            </a:r>
          </a:p>
          <a:p>
            <a:pPr eaLnBrk="1" hangingPunct="1">
              <a:lnSpc>
                <a:spcPct val="80000"/>
              </a:lnSpc>
              <a:buFontTx/>
              <a:buNone/>
            </a:pPr>
            <a:endParaRPr lang="en-US" altLang="pt-BR" sz="2200"/>
          </a:p>
        </p:txBody>
      </p:sp>
      <p:sp>
        <p:nvSpPr>
          <p:cNvPr id="4" name="CaixaDeTexto 3">
            <a:extLst>
              <a:ext uri="{FF2B5EF4-FFF2-40B4-BE49-F238E27FC236}">
                <a16:creationId xmlns:a16="http://schemas.microsoft.com/office/drawing/2014/main" id="{8EB42790-536F-43E9-9CF0-4765869190B5}"/>
              </a:ext>
            </a:extLst>
          </p:cNvPr>
          <p:cNvSpPr txBox="1"/>
          <p:nvPr/>
        </p:nvSpPr>
        <p:spPr>
          <a:xfrm>
            <a:off x="1500188" y="2000250"/>
            <a:ext cx="5715000" cy="1938338"/>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SELECT </a:t>
            </a:r>
            <a:r>
              <a:rPr lang="en-US" sz="2000" b="0" dirty="0" err="1">
                <a:solidFill>
                  <a:schemeClr val="accent6">
                    <a:lumMod val="50000"/>
                  </a:schemeClr>
                </a:solidFill>
              </a:rPr>
              <a:t>depto</a:t>
            </a:r>
            <a:endParaRPr lang="en-US" sz="2000" b="0" dirty="0">
              <a:solidFill>
                <a:schemeClr val="accent6">
                  <a:lumMod val="50000"/>
                </a:schemeClr>
              </a:solidFill>
            </a:endParaRPr>
          </a:p>
          <a:p>
            <a:pPr marL="0" lvl="2">
              <a:defRPr/>
            </a:pPr>
            <a:r>
              <a:rPr lang="en-US" sz="2000" b="0" dirty="0">
                <a:solidFill>
                  <a:schemeClr val="accent6">
                    <a:lumMod val="50000"/>
                  </a:schemeClr>
                </a:solidFill>
              </a:rPr>
              <a:t>FROM	</a:t>
            </a:r>
          </a:p>
          <a:p>
            <a:pPr marL="0" lvl="2">
              <a:defRPr/>
            </a:pPr>
            <a:r>
              <a:rPr lang="en-US" sz="2000" b="0" dirty="0">
                <a:solidFill>
                  <a:schemeClr val="accent6">
                    <a:lumMod val="50000"/>
                  </a:schemeClr>
                </a:solidFill>
              </a:rPr>
              <a:t>	(SELECT </a:t>
            </a:r>
            <a:r>
              <a:rPr lang="en-US" sz="2000" b="0" dirty="0" err="1">
                <a:solidFill>
                  <a:schemeClr val="accent6">
                    <a:lumMod val="50000"/>
                  </a:schemeClr>
                </a:solidFill>
              </a:rPr>
              <a:t>depto</a:t>
            </a:r>
            <a:r>
              <a:rPr lang="en-US" sz="2000" b="0" dirty="0">
                <a:solidFill>
                  <a:schemeClr val="accent6">
                    <a:lumMod val="50000"/>
                  </a:schemeClr>
                </a:solidFill>
              </a:rPr>
              <a:t>, AVG(</a:t>
            </a:r>
            <a:r>
              <a:rPr lang="en-US" sz="2000" b="0" dirty="0" err="1">
                <a:solidFill>
                  <a:schemeClr val="accent6">
                    <a:lumMod val="50000"/>
                  </a:schemeClr>
                </a:solidFill>
              </a:rPr>
              <a:t>salario</a:t>
            </a:r>
            <a:r>
              <a:rPr lang="en-US" sz="2000" b="0" dirty="0">
                <a:solidFill>
                  <a:schemeClr val="accent6">
                    <a:lumMod val="50000"/>
                  </a:schemeClr>
                </a:solidFill>
              </a:rPr>
              <a:t>)</a:t>
            </a:r>
          </a:p>
          <a:p>
            <a:pPr marL="0" lvl="2">
              <a:defRPr/>
            </a:pPr>
            <a:r>
              <a:rPr lang="en-US" sz="2000" b="0" dirty="0">
                <a:solidFill>
                  <a:schemeClr val="accent6">
                    <a:lumMod val="50000"/>
                  </a:schemeClr>
                </a:solidFill>
              </a:rPr>
              <a:t>	FROM </a:t>
            </a:r>
            <a:r>
              <a:rPr lang="en-US" sz="2000" b="0" dirty="0" err="1">
                <a:solidFill>
                  <a:schemeClr val="accent6">
                    <a:lumMod val="50000"/>
                  </a:schemeClr>
                </a:solidFill>
              </a:rPr>
              <a:t>empregado</a:t>
            </a:r>
            <a:endParaRPr lang="en-US" sz="2000" b="0" dirty="0">
              <a:solidFill>
                <a:schemeClr val="accent6">
                  <a:lumMod val="50000"/>
                </a:schemeClr>
              </a:solidFill>
            </a:endParaRPr>
          </a:p>
          <a:p>
            <a:pPr marL="0" lvl="2">
              <a:defRPr/>
            </a:pPr>
            <a:r>
              <a:rPr lang="en-US" sz="2000" b="0" dirty="0">
                <a:solidFill>
                  <a:schemeClr val="accent6">
                    <a:lumMod val="50000"/>
                  </a:schemeClr>
                </a:solidFill>
              </a:rPr>
              <a:t>	GROUP BY </a:t>
            </a:r>
            <a:r>
              <a:rPr lang="en-US" sz="2000" b="0" dirty="0" err="1">
                <a:solidFill>
                  <a:schemeClr val="accent6">
                    <a:lumMod val="50000"/>
                  </a:schemeClr>
                </a:solidFill>
              </a:rPr>
              <a:t>depto</a:t>
            </a:r>
            <a:r>
              <a:rPr lang="en-US" sz="2000" b="0" dirty="0">
                <a:solidFill>
                  <a:schemeClr val="accent6">
                    <a:lumMod val="50000"/>
                  </a:schemeClr>
                </a:solidFill>
              </a:rPr>
              <a:t>) </a:t>
            </a:r>
            <a:r>
              <a:rPr lang="en-US" sz="2000" b="0" dirty="0" err="1">
                <a:solidFill>
                  <a:schemeClr val="accent6">
                    <a:lumMod val="50000"/>
                  </a:schemeClr>
                </a:solidFill>
              </a:rPr>
              <a:t>resultado</a:t>
            </a:r>
            <a:r>
              <a:rPr lang="en-US" sz="2000" b="0" dirty="0">
                <a:solidFill>
                  <a:schemeClr val="accent6">
                    <a:lumMod val="50000"/>
                  </a:schemeClr>
                </a:solidFill>
              </a:rPr>
              <a:t>(</a:t>
            </a:r>
            <a:r>
              <a:rPr lang="en-US" sz="2000" b="0" dirty="0" err="1">
                <a:solidFill>
                  <a:schemeClr val="accent6">
                    <a:lumMod val="50000"/>
                  </a:schemeClr>
                </a:solidFill>
              </a:rPr>
              <a:t>depto</a:t>
            </a:r>
            <a:r>
              <a:rPr lang="en-US" sz="2000" b="0" dirty="0">
                <a:solidFill>
                  <a:schemeClr val="accent6">
                    <a:lumMod val="50000"/>
                  </a:schemeClr>
                </a:solidFill>
              </a:rPr>
              <a:t>, media)</a:t>
            </a:r>
          </a:p>
          <a:p>
            <a:pPr marL="0" lvl="2">
              <a:defRPr/>
            </a:pPr>
            <a:r>
              <a:rPr lang="en-US" sz="2000" b="0" dirty="0">
                <a:solidFill>
                  <a:schemeClr val="accent6">
                    <a:lumMod val="50000"/>
                  </a:schemeClr>
                </a:solidFill>
              </a:rPr>
              <a:t>WHERE media &gt; 100;</a:t>
            </a:r>
            <a:endParaRPr lang="pt-BR" sz="2000" b="0" dirty="0">
              <a:solidFill>
                <a:schemeClr val="accent6">
                  <a:lumMod val="50000"/>
                </a:schemeClr>
              </a:solidFill>
            </a:endParaRPr>
          </a:p>
        </p:txBody>
      </p:sp>
      <p:sp>
        <p:nvSpPr>
          <p:cNvPr id="5" name="CaixaDeTexto 4">
            <a:extLst>
              <a:ext uri="{FF2B5EF4-FFF2-40B4-BE49-F238E27FC236}">
                <a16:creationId xmlns:a16="http://schemas.microsoft.com/office/drawing/2014/main" id="{9AC6B084-C0A0-4F2A-9848-0CEF4E9C8BC6}"/>
              </a:ext>
            </a:extLst>
          </p:cNvPr>
          <p:cNvSpPr txBox="1"/>
          <p:nvPr/>
        </p:nvSpPr>
        <p:spPr>
          <a:xfrm>
            <a:off x="1500188" y="4714875"/>
            <a:ext cx="5715000" cy="1938338"/>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SELECT </a:t>
            </a:r>
            <a:r>
              <a:rPr lang="en-US" sz="2000" b="0" dirty="0" err="1">
                <a:solidFill>
                  <a:schemeClr val="accent6">
                    <a:lumMod val="50000"/>
                  </a:schemeClr>
                </a:solidFill>
              </a:rPr>
              <a:t>depto</a:t>
            </a:r>
            <a:endParaRPr lang="en-US" sz="2000" b="0" dirty="0">
              <a:solidFill>
                <a:schemeClr val="accent6">
                  <a:lumMod val="50000"/>
                </a:schemeClr>
              </a:solidFill>
            </a:endParaRPr>
          </a:p>
          <a:p>
            <a:pPr marL="0" lvl="2">
              <a:defRPr/>
            </a:pPr>
            <a:r>
              <a:rPr lang="en-US" sz="2000" b="0" dirty="0">
                <a:solidFill>
                  <a:schemeClr val="accent6">
                    <a:lumMod val="50000"/>
                  </a:schemeClr>
                </a:solidFill>
              </a:rPr>
              <a:t>FROM	</a:t>
            </a:r>
          </a:p>
          <a:p>
            <a:pPr marL="0" lvl="2">
              <a:defRPr/>
            </a:pPr>
            <a:r>
              <a:rPr lang="en-US" sz="2000" b="0" dirty="0">
                <a:solidFill>
                  <a:schemeClr val="accent6">
                    <a:lumMod val="50000"/>
                  </a:schemeClr>
                </a:solidFill>
              </a:rPr>
              <a:t>	(SELECT </a:t>
            </a:r>
            <a:r>
              <a:rPr lang="en-US" sz="2000" b="0" dirty="0" err="1">
                <a:solidFill>
                  <a:schemeClr val="accent6">
                    <a:lumMod val="50000"/>
                  </a:schemeClr>
                </a:solidFill>
              </a:rPr>
              <a:t>depto</a:t>
            </a:r>
            <a:r>
              <a:rPr lang="en-US" sz="2000" b="0" dirty="0">
                <a:solidFill>
                  <a:schemeClr val="accent6">
                    <a:lumMod val="50000"/>
                  </a:schemeClr>
                </a:solidFill>
              </a:rPr>
              <a:t>, AVG(</a:t>
            </a:r>
            <a:r>
              <a:rPr lang="en-US" sz="2000" b="0" dirty="0" err="1">
                <a:solidFill>
                  <a:schemeClr val="accent6">
                    <a:lumMod val="50000"/>
                  </a:schemeClr>
                </a:solidFill>
              </a:rPr>
              <a:t>salario</a:t>
            </a:r>
            <a:r>
              <a:rPr lang="en-US" sz="2000" b="0" dirty="0">
                <a:solidFill>
                  <a:schemeClr val="accent6">
                    <a:lumMod val="50000"/>
                  </a:schemeClr>
                </a:solidFill>
              </a:rPr>
              <a:t>) as media</a:t>
            </a:r>
          </a:p>
          <a:p>
            <a:pPr marL="0" lvl="2">
              <a:defRPr/>
            </a:pPr>
            <a:r>
              <a:rPr lang="en-US" sz="2000" b="0" dirty="0">
                <a:solidFill>
                  <a:schemeClr val="accent6">
                    <a:lumMod val="50000"/>
                  </a:schemeClr>
                </a:solidFill>
              </a:rPr>
              <a:t>	FROM </a:t>
            </a:r>
            <a:r>
              <a:rPr lang="en-US" sz="2000" b="0" dirty="0" err="1">
                <a:solidFill>
                  <a:schemeClr val="accent6">
                    <a:lumMod val="50000"/>
                  </a:schemeClr>
                </a:solidFill>
              </a:rPr>
              <a:t>empregado</a:t>
            </a:r>
            <a:endParaRPr lang="en-US" sz="2000" b="0" dirty="0">
              <a:solidFill>
                <a:schemeClr val="accent6">
                  <a:lumMod val="50000"/>
                </a:schemeClr>
              </a:solidFill>
            </a:endParaRPr>
          </a:p>
          <a:p>
            <a:pPr marL="0" lvl="2">
              <a:defRPr/>
            </a:pPr>
            <a:r>
              <a:rPr lang="en-US" sz="2000" b="0" dirty="0">
                <a:solidFill>
                  <a:schemeClr val="accent6">
                    <a:lumMod val="50000"/>
                  </a:schemeClr>
                </a:solidFill>
              </a:rPr>
              <a:t>	GROUP BY </a:t>
            </a:r>
            <a:r>
              <a:rPr lang="en-US" sz="2000" b="0" dirty="0" err="1">
                <a:solidFill>
                  <a:schemeClr val="accent6">
                    <a:lumMod val="50000"/>
                  </a:schemeClr>
                </a:solidFill>
              </a:rPr>
              <a:t>depto</a:t>
            </a:r>
            <a:r>
              <a:rPr lang="en-US" sz="2000" b="0" dirty="0">
                <a:solidFill>
                  <a:schemeClr val="accent6">
                    <a:lumMod val="50000"/>
                  </a:schemeClr>
                </a:solidFill>
              </a:rPr>
              <a:t>) </a:t>
            </a:r>
            <a:r>
              <a:rPr lang="en-US" sz="2000" b="0" dirty="0" err="1">
                <a:solidFill>
                  <a:schemeClr val="accent6">
                    <a:lumMod val="50000"/>
                  </a:schemeClr>
                </a:solidFill>
              </a:rPr>
              <a:t>Resultado</a:t>
            </a:r>
            <a:endParaRPr lang="en-US" sz="2000" b="0" dirty="0">
              <a:solidFill>
                <a:schemeClr val="accent6">
                  <a:lumMod val="50000"/>
                </a:schemeClr>
              </a:solidFill>
            </a:endParaRPr>
          </a:p>
          <a:p>
            <a:pPr marL="0" lvl="2">
              <a:defRPr/>
            </a:pPr>
            <a:r>
              <a:rPr lang="en-US" sz="2000" b="0" dirty="0">
                <a:solidFill>
                  <a:schemeClr val="accent6">
                    <a:lumMod val="50000"/>
                  </a:schemeClr>
                </a:solidFill>
              </a:rPr>
              <a:t>WHERE </a:t>
            </a:r>
            <a:r>
              <a:rPr lang="en-US" sz="2000" b="0" dirty="0" err="1">
                <a:solidFill>
                  <a:schemeClr val="accent6">
                    <a:lumMod val="50000"/>
                  </a:schemeClr>
                </a:solidFill>
              </a:rPr>
              <a:t>Resultado.media</a:t>
            </a:r>
            <a:r>
              <a:rPr lang="en-US" sz="2000" b="0" dirty="0">
                <a:solidFill>
                  <a:schemeClr val="accent6">
                    <a:lumMod val="50000"/>
                  </a:schemeClr>
                </a:solidFill>
              </a:rPr>
              <a:t> &gt; 100;</a:t>
            </a:r>
            <a:endParaRPr lang="pt-BR" sz="2000" b="0" dirty="0">
              <a:solidFill>
                <a:schemeClr val="accent6">
                  <a:lumMod val="50000"/>
                </a:schemeClr>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21557FA-DAC8-0465-5A81-1B3781A7F4F2}"/>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97283" name="Rectangle 3">
            <a:extLst>
              <a:ext uri="{FF2B5EF4-FFF2-40B4-BE49-F238E27FC236}">
                <a16:creationId xmlns:a16="http://schemas.microsoft.com/office/drawing/2014/main" id="{6619DF9D-CD53-6709-19F4-5161B40F89CA}"/>
              </a:ext>
            </a:extLst>
          </p:cNvPr>
          <p:cNvSpPr>
            <a:spLocks noGrp="1"/>
          </p:cNvSpPr>
          <p:nvPr>
            <p:ph idx="1"/>
          </p:nvPr>
        </p:nvSpPr>
        <p:spPr>
          <a:xfrm>
            <a:off x="466725" y="1495425"/>
            <a:ext cx="8034338" cy="4648200"/>
          </a:xfrm>
        </p:spPr>
        <p:txBody>
          <a:bodyPr/>
          <a:lstStyle/>
          <a:p>
            <a:pPr eaLnBrk="1" hangingPunct="1"/>
            <a:r>
              <a:rPr lang="pt-BR" altLang="pt-BR" sz="2600">
                <a:solidFill>
                  <a:schemeClr val="accent1"/>
                </a:solidFill>
              </a:rPr>
              <a:t>O comando INSERT</a:t>
            </a:r>
          </a:p>
          <a:p>
            <a:pPr lvl="1" algn="just" eaLnBrk="1" hangingPunct="1"/>
            <a:r>
              <a:rPr lang="pt-BR" altLang="pt-BR" sz="2400"/>
              <a:t>Usado para adicionar uma tupla a uma relação</a:t>
            </a:r>
          </a:p>
          <a:p>
            <a:pPr lvl="1" algn="just" eaLnBrk="1" hangingPunct="1"/>
            <a:r>
              <a:rPr lang="pt-BR" altLang="pt-BR" sz="2400"/>
              <a:t>Sintaxe: </a:t>
            </a:r>
          </a:p>
          <a:p>
            <a:pPr lvl="1" algn="just" eaLnBrk="1" hangingPunct="1"/>
            <a:endParaRPr lang="pt-BR" altLang="pt-BR" sz="2400"/>
          </a:p>
          <a:p>
            <a:pPr lvl="1" algn="just" eaLnBrk="1" hangingPunct="1"/>
            <a:r>
              <a:rPr lang="pt-BR" altLang="pt-BR" sz="2400"/>
              <a:t>Onde </a:t>
            </a:r>
            <a:r>
              <a:rPr lang="pt-BR" altLang="pt-BR" sz="2400">
                <a:solidFill>
                  <a:schemeClr val="accent1"/>
                </a:solidFill>
              </a:rPr>
              <a:t>fonte</a:t>
            </a:r>
            <a:r>
              <a:rPr lang="pt-BR" altLang="pt-BR" sz="2400"/>
              <a:t> pode ser uma especificação de pesquisa (</a:t>
            </a:r>
            <a:r>
              <a:rPr lang="pt-BR" altLang="pt-BR" sz="2400">
                <a:solidFill>
                  <a:schemeClr val="accent1"/>
                </a:solidFill>
              </a:rPr>
              <a:t>SELECT</a:t>
            </a:r>
            <a:r>
              <a:rPr lang="pt-BR" altLang="pt-BR" sz="2400"/>
              <a:t>) ou uma cláusula </a:t>
            </a:r>
            <a:r>
              <a:rPr lang="pt-BR" altLang="pt-BR" sz="2400">
                <a:solidFill>
                  <a:schemeClr val="accent1"/>
                </a:solidFill>
              </a:rPr>
              <a:t>VALUES</a:t>
            </a:r>
            <a:r>
              <a:rPr lang="pt-BR" altLang="pt-BR" sz="2400"/>
              <a:t> da forma:	</a:t>
            </a:r>
          </a:p>
          <a:p>
            <a:pPr lvl="1" algn="just" eaLnBrk="1" hangingPunct="1"/>
            <a:endParaRPr lang="pt-BR" altLang="pt-BR" sz="2400"/>
          </a:p>
          <a:p>
            <a:pPr lvl="1" algn="just" eaLnBrk="1" hangingPunct="1"/>
            <a:endParaRPr lang="pt-BR" altLang="pt-BR" sz="2400"/>
          </a:p>
          <a:p>
            <a:pPr lvl="1" algn="just" eaLnBrk="1" hangingPunct="1"/>
            <a:r>
              <a:rPr lang="pt-BR" altLang="pt-BR" sz="2400"/>
              <a:t>OBS.: Se o comando </a:t>
            </a:r>
            <a:r>
              <a:rPr lang="pt-BR" altLang="pt-BR" sz="2400">
                <a:solidFill>
                  <a:schemeClr val="accent1"/>
                </a:solidFill>
              </a:rPr>
              <a:t>INSERT</a:t>
            </a:r>
            <a:r>
              <a:rPr lang="pt-BR" altLang="pt-BR" sz="2400"/>
              <a:t> incluir a cláusula </a:t>
            </a:r>
            <a:r>
              <a:rPr lang="pt-BR" altLang="pt-BR" sz="2400">
                <a:solidFill>
                  <a:schemeClr val="accent1"/>
                </a:solidFill>
              </a:rPr>
              <a:t>VALUES</a:t>
            </a:r>
            <a:r>
              <a:rPr lang="pt-BR" altLang="pt-BR" sz="2400"/>
              <a:t> então uma única tupla é inserida na relação.</a:t>
            </a:r>
          </a:p>
          <a:p>
            <a:pPr lvl="1" algn="just" eaLnBrk="1" hangingPunct="1"/>
            <a:r>
              <a:rPr lang="pt-BR" altLang="pt-BR" sz="2400">
                <a:solidFill>
                  <a:schemeClr val="accent1"/>
                </a:solidFill>
              </a:rPr>
              <a:t>Ex</a:t>
            </a:r>
            <a:r>
              <a:rPr lang="pt-BR" altLang="pt-BR" sz="2400"/>
              <a:t>.</a:t>
            </a:r>
          </a:p>
          <a:p>
            <a:pPr eaLnBrk="1" hangingPunct="1"/>
            <a:endParaRPr lang="pt-BR" altLang="pt-BR" sz="2400"/>
          </a:p>
        </p:txBody>
      </p:sp>
      <p:sp>
        <p:nvSpPr>
          <p:cNvPr id="4" name="CaixaDeTexto 3">
            <a:extLst>
              <a:ext uri="{FF2B5EF4-FFF2-40B4-BE49-F238E27FC236}">
                <a16:creationId xmlns:a16="http://schemas.microsoft.com/office/drawing/2014/main" id="{84039509-BF01-4B41-80C5-280CAE2F294D}"/>
              </a:ext>
            </a:extLst>
          </p:cNvPr>
          <p:cNvSpPr txBox="1"/>
          <p:nvPr/>
        </p:nvSpPr>
        <p:spPr>
          <a:xfrm>
            <a:off x="2214563" y="2743200"/>
            <a:ext cx="5000625"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INSERT INTO </a:t>
            </a:r>
            <a:r>
              <a:rPr lang="en-US" sz="2000" b="0" dirty="0" err="1">
                <a:solidFill>
                  <a:schemeClr val="accent6">
                    <a:lumMod val="50000"/>
                  </a:schemeClr>
                </a:solidFill>
              </a:rPr>
              <a:t>tabela</a:t>
            </a:r>
            <a:r>
              <a:rPr lang="en-US" sz="2000" b="0" dirty="0">
                <a:solidFill>
                  <a:schemeClr val="accent6">
                    <a:lumMod val="50000"/>
                  </a:schemeClr>
                </a:solidFill>
              </a:rPr>
              <a:t> [ (</a:t>
            </a:r>
            <a:r>
              <a:rPr lang="en-US" sz="2000" b="0" dirty="0" err="1">
                <a:solidFill>
                  <a:schemeClr val="accent6">
                    <a:lumMod val="50000"/>
                  </a:schemeClr>
                </a:solidFill>
              </a:rPr>
              <a:t>lista</a:t>
            </a:r>
            <a:r>
              <a:rPr lang="en-US" sz="2000" b="0" dirty="0">
                <a:solidFill>
                  <a:schemeClr val="accent6">
                    <a:lumMod val="50000"/>
                  </a:schemeClr>
                </a:solidFill>
              </a:rPr>
              <a:t> </a:t>
            </a:r>
            <a:r>
              <a:rPr lang="en-US" sz="2000" b="0" dirty="0" err="1">
                <a:solidFill>
                  <a:schemeClr val="accent6">
                    <a:lumMod val="50000"/>
                  </a:schemeClr>
                </a:solidFill>
              </a:rPr>
              <a:t>colunas</a:t>
            </a:r>
            <a:r>
              <a:rPr lang="en-US" sz="2000" b="0" dirty="0">
                <a:solidFill>
                  <a:schemeClr val="accent6">
                    <a:lumMod val="50000"/>
                  </a:schemeClr>
                </a:solidFill>
              </a:rPr>
              <a:t>) ] </a:t>
            </a:r>
            <a:r>
              <a:rPr lang="en-US" sz="2000" b="0" dirty="0" err="1">
                <a:solidFill>
                  <a:schemeClr val="accent6">
                    <a:lumMod val="50000"/>
                  </a:schemeClr>
                </a:solidFill>
              </a:rPr>
              <a:t>fonte</a:t>
            </a:r>
            <a:endParaRPr lang="pt-BR" sz="2000" b="0" dirty="0">
              <a:solidFill>
                <a:schemeClr val="accent6">
                  <a:lumMod val="50000"/>
                </a:schemeClr>
              </a:solidFill>
            </a:endParaRPr>
          </a:p>
        </p:txBody>
      </p:sp>
      <p:sp>
        <p:nvSpPr>
          <p:cNvPr id="5" name="CaixaDeTexto 4">
            <a:extLst>
              <a:ext uri="{FF2B5EF4-FFF2-40B4-BE49-F238E27FC236}">
                <a16:creationId xmlns:a16="http://schemas.microsoft.com/office/drawing/2014/main" id="{BC23E4FA-DE77-4505-AF46-9F7A5CFE0D94}"/>
              </a:ext>
            </a:extLst>
          </p:cNvPr>
          <p:cNvSpPr txBox="1"/>
          <p:nvPr/>
        </p:nvSpPr>
        <p:spPr>
          <a:xfrm>
            <a:off x="2509838" y="4100513"/>
            <a:ext cx="4062412"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VALUES (</a:t>
            </a:r>
            <a:r>
              <a:rPr lang="en-US" sz="2000" b="0" dirty="0" err="1">
                <a:solidFill>
                  <a:schemeClr val="accent6">
                    <a:lumMod val="50000"/>
                  </a:schemeClr>
                </a:solidFill>
              </a:rPr>
              <a:t>lista</a:t>
            </a:r>
            <a:r>
              <a:rPr lang="en-US" sz="2000" b="0" dirty="0">
                <a:solidFill>
                  <a:schemeClr val="accent6">
                    <a:lumMod val="50000"/>
                  </a:schemeClr>
                </a:solidFill>
              </a:rPr>
              <a:t> de </a:t>
            </a:r>
            <a:r>
              <a:rPr lang="en-US" sz="2000" b="0" dirty="0" err="1">
                <a:solidFill>
                  <a:schemeClr val="accent6">
                    <a:lumMod val="50000"/>
                  </a:schemeClr>
                </a:solidFill>
              </a:rPr>
              <a:t>valores</a:t>
            </a:r>
            <a:r>
              <a:rPr lang="en-US" sz="2000" b="0" dirty="0">
                <a:solidFill>
                  <a:schemeClr val="accent6">
                    <a:lumMod val="50000"/>
                  </a:schemeClr>
                </a:solidFill>
              </a:rPr>
              <a:t> </a:t>
            </a:r>
            <a:r>
              <a:rPr lang="en-US" sz="2000" b="0" dirty="0" err="1">
                <a:solidFill>
                  <a:schemeClr val="accent6">
                    <a:lumMod val="50000"/>
                  </a:schemeClr>
                </a:solidFill>
              </a:rPr>
              <a:t>atômicos</a:t>
            </a:r>
            <a:r>
              <a:rPr lang="en-US" sz="2000" b="0" dirty="0">
                <a:solidFill>
                  <a:schemeClr val="accent6">
                    <a:lumMod val="50000"/>
                  </a:schemeClr>
                </a:solidFill>
              </a:rPr>
              <a:t>)</a:t>
            </a:r>
            <a:endParaRPr lang="pt-BR" sz="2000" b="0" dirty="0">
              <a:solidFill>
                <a:schemeClr val="accent6">
                  <a:lumMod val="50000"/>
                </a:schemeClr>
              </a:solidFill>
            </a:endParaRPr>
          </a:p>
        </p:txBody>
      </p:sp>
      <p:sp>
        <p:nvSpPr>
          <p:cNvPr id="6" name="CaixaDeTexto 5">
            <a:extLst>
              <a:ext uri="{FF2B5EF4-FFF2-40B4-BE49-F238E27FC236}">
                <a16:creationId xmlns:a16="http://schemas.microsoft.com/office/drawing/2014/main" id="{A324E23B-C40E-42CD-A939-2D00DC613AD0}"/>
              </a:ext>
            </a:extLst>
          </p:cNvPr>
          <p:cNvSpPr txBox="1"/>
          <p:nvPr/>
        </p:nvSpPr>
        <p:spPr>
          <a:xfrm>
            <a:off x="1214438" y="6000750"/>
            <a:ext cx="7358062"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INSERT INTO </a:t>
            </a:r>
            <a:r>
              <a:rPr lang="en-US" sz="2000" b="0" dirty="0" err="1">
                <a:solidFill>
                  <a:schemeClr val="accent6">
                    <a:lumMod val="50000"/>
                  </a:schemeClr>
                </a:solidFill>
              </a:rPr>
              <a:t>Empregado</a:t>
            </a:r>
            <a:r>
              <a:rPr lang="en-US" sz="2000" b="0" dirty="0">
                <a:solidFill>
                  <a:schemeClr val="accent6">
                    <a:lumMod val="50000"/>
                  </a:schemeClr>
                </a:solidFill>
              </a:rPr>
              <a:t>(</a:t>
            </a:r>
            <a:r>
              <a:rPr lang="en-US" sz="2000" b="0" dirty="0" err="1">
                <a:solidFill>
                  <a:schemeClr val="accent6">
                    <a:lumMod val="50000"/>
                  </a:schemeClr>
                </a:solidFill>
              </a:rPr>
              <a:t>matricula</a:t>
            </a:r>
            <a:r>
              <a:rPr lang="en-US" sz="2000" b="0" dirty="0">
                <a:solidFill>
                  <a:schemeClr val="accent6">
                    <a:lumMod val="50000"/>
                  </a:schemeClr>
                </a:solidFill>
              </a:rPr>
              <a:t>, </a:t>
            </a:r>
            <a:r>
              <a:rPr lang="en-US" sz="2000" b="0" dirty="0" err="1">
                <a:solidFill>
                  <a:schemeClr val="accent6">
                    <a:lumMod val="50000"/>
                  </a:schemeClr>
                </a:solidFill>
              </a:rPr>
              <a:t>nome</a:t>
            </a:r>
            <a:r>
              <a:rPr lang="en-US" sz="2000" b="0" dirty="0">
                <a:solidFill>
                  <a:schemeClr val="accent6">
                    <a:lumMod val="50000"/>
                  </a:schemeClr>
                </a:solidFill>
              </a:rPr>
              <a:t>) VALUES(9491, ‘Ana’);</a:t>
            </a:r>
            <a:endParaRPr lang="pt-BR" sz="2000" b="0" dirty="0">
              <a:solidFill>
                <a:schemeClr val="accent6">
                  <a:lumMod val="50000"/>
                </a:schemeClr>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1BE0B97-355C-69E5-D73C-4DC219F5EA84}"/>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98307" name="Rectangle 3">
            <a:extLst>
              <a:ext uri="{FF2B5EF4-FFF2-40B4-BE49-F238E27FC236}">
                <a16:creationId xmlns:a16="http://schemas.microsoft.com/office/drawing/2014/main" id="{3B80DD63-9508-BC6A-4F4B-50488F1435BD}"/>
              </a:ext>
            </a:extLst>
          </p:cNvPr>
          <p:cNvSpPr>
            <a:spLocks noGrp="1"/>
          </p:cNvSpPr>
          <p:nvPr>
            <p:ph idx="1"/>
          </p:nvPr>
        </p:nvSpPr>
        <p:spPr>
          <a:xfrm>
            <a:off x="500063" y="1714500"/>
            <a:ext cx="7391400" cy="3719513"/>
          </a:xfrm>
        </p:spPr>
        <p:txBody>
          <a:bodyPr/>
          <a:lstStyle/>
          <a:p>
            <a:pPr lvl="1" eaLnBrk="1" hangingPunct="1"/>
            <a:r>
              <a:rPr lang="pt-BR" altLang="pt-BR"/>
              <a:t>Obs.: </a:t>
            </a:r>
            <a:r>
              <a:rPr lang="pt-BR" altLang="pt-BR">
                <a:solidFill>
                  <a:schemeClr val="accent1"/>
                </a:solidFill>
              </a:rPr>
              <a:t>A inserção será rejeitada se tentarmos omitir um atributo que não permite valores nulos </a:t>
            </a:r>
            <a:r>
              <a:rPr lang="pt-BR" altLang="pt-BR"/>
              <a:t>(NOT NULL)</a:t>
            </a:r>
          </a:p>
          <a:p>
            <a:pPr lvl="1" eaLnBrk="1" hangingPunct="1"/>
            <a:endParaRPr lang="pt-BR" altLang="pt-BR" sz="1000"/>
          </a:p>
          <a:p>
            <a:pPr lvl="1" algn="just" eaLnBrk="1" hangingPunct="1"/>
            <a:r>
              <a:rPr lang="pt-BR" altLang="pt-BR"/>
              <a:t>Ex.:						</a:t>
            </a:r>
          </a:p>
          <a:p>
            <a:pPr lvl="1" algn="just" eaLnBrk="1" hangingPunct="1"/>
            <a:endParaRPr lang="pt-BR" altLang="pt-BR"/>
          </a:p>
          <a:p>
            <a:pPr lvl="1" algn="just" eaLnBrk="1" hangingPunct="1"/>
            <a:endParaRPr lang="pt-BR" altLang="pt-BR"/>
          </a:p>
          <a:p>
            <a:pPr lvl="1" algn="just" eaLnBrk="1" hangingPunct="1"/>
            <a:r>
              <a:rPr lang="pt-BR" altLang="pt-BR"/>
              <a:t>Podemos inserir várias tuplas numa relação através de uma query.</a:t>
            </a:r>
          </a:p>
          <a:p>
            <a:pPr lvl="1" algn="just" eaLnBrk="1" hangingPunct="1"/>
            <a:endParaRPr lang="pt-BR" altLang="pt-BR"/>
          </a:p>
          <a:p>
            <a:pPr eaLnBrk="1" hangingPunct="1"/>
            <a:endParaRPr lang="pt-BR" altLang="pt-BR"/>
          </a:p>
        </p:txBody>
      </p:sp>
      <p:sp>
        <p:nvSpPr>
          <p:cNvPr id="4" name="CaixaDeTexto 3">
            <a:extLst>
              <a:ext uri="{FF2B5EF4-FFF2-40B4-BE49-F238E27FC236}">
                <a16:creationId xmlns:a16="http://schemas.microsoft.com/office/drawing/2014/main" id="{9D3E8CDA-1A67-40A2-817B-B7FAB5B179B7}"/>
              </a:ext>
            </a:extLst>
          </p:cNvPr>
          <p:cNvSpPr txBox="1"/>
          <p:nvPr/>
        </p:nvSpPr>
        <p:spPr>
          <a:xfrm>
            <a:off x="928688" y="3714750"/>
            <a:ext cx="7429500" cy="400050"/>
          </a:xfrm>
          <a:prstGeom prst="rect">
            <a:avLst/>
          </a:prstGeom>
          <a:solidFill>
            <a:schemeClr val="accent6">
              <a:lumMod val="40000"/>
              <a:lumOff val="60000"/>
            </a:schemeClr>
          </a:solidFill>
        </p:spPr>
        <p:txBody>
          <a:bodyPr>
            <a:spAutoFit/>
          </a:bodyPr>
          <a:lstStyle/>
          <a:p>
            <a:pPr marL="0" lvl="2">
              <a:defRPr/>
            </a:pPr>
            <a:r>
              <a:rPr lang="en-US" sz="2000" b="0" dirty="0">
                <a:solidFill>
                  <a:schemeClr val="accent6">
                    <a:lumMod val="50000"/>
                  </a:schemeClr>
                </a:solidFill>
              </a:rPr>
              <a:t>INSERT INTO </a:t>
            </a:r>
            <a:r>
              <a:rPr lang="en-US" sz="2000" b="0" dirty="0" err="1">
                <a:solidFill>
                  <a:schemeClr val="accent6">
                    <a:lumMod val="50000"/>
                  </a:schemeClr>
                </a:solidFill>
              </a:rPr>
              <a:t>Empregado</a:t>
            </a:r>
            <a:r>
              <a:rPr lang="en-US" sz="2000" b="0" dirty="0">
                <a:solidFill>
                  <a:schemeClr val="accent6">
                    <a:lumMod val="50000"/>
                  </a:schemeClr>
                </a:solidFill>
              </a:rPr>
              <a:t> (</a:t>
            </a:r>
            <a:r>
              <a:rPr lang="en-US" sz="2000" b="0" dirty="0" err="1">
                <a:solidFill>
                  <a:schemeClr val="accent6">
                    <a:lumMod val="50000"/>
                  </a:schemeClr>
                </a:solidFill>
              </a:rPr>
              <a:t>nome</a:t>
            </a:r>
            <a:r>
              <a:rPr lang="en-US" sz="2000" b="0" dirty="0">
                <a:solidFill>
                  <a:schemeClr val="accent6">
                    <a:lumMod val="50000"/>
                  </a:schemeClr>
                </a:solidFill>
              </a:rPr>
              <a:t>, </a:t>
            </a:r>
            <a:r>
              <a:rPr lang="en-US" sz="2000" b="0" dirty="0" err="1">
                <a:solidFill>
                  <a:schemeClr val="accent6">
                    <a:lumMod val="50000"/>
                  </a:schemeClr>
                </a:solidFill>
              </a:rPr>
              <a:t>salario</a:t>
            </a:r>
            <a:r>
              <a:rPr lang="en-US" sz="2000" b="0" dirty="0">
                <a:solidFill>
                  <a:schemeClr val="accent6">
                    <a:lumMod val="50000"/>
                  </a:schemeClr>
                </a:solidFill>
              </a:rPr>
              <a:t>) VALUES (‘</a:t>
            </a:r>
            <a:r>
              <a:rPr lang="en-US" sz="2000" b="0" dirty="0" err="1">
                <a:solidFill>
                  <a:schemeClr val="accent6">
                    <a:lumMod val="50000"/>
                  </a:schemeClr>
                </a:solidFill>
              </a:rPr>
              <a:t>Flávia</a:t>
            </a:r>
            <a:r>
              <a:rPr lang="en-US" sz="2000" b="0" dirty="0">
                <a:solidFill>
                  <a:schemeClr val="accent6">
                    <a:lumMod val="50000"/>
                  </a:schemeClr>
                </a:solidFill>
              </a:rPr>
              <a:t>’, 960);</a:t>
            </a:r>
            <a:endParaRPr lang="pt-BR" sz="2000" b="0" dirty="0">
              <a:solidFill>
                <a:schemeClr val="accent6">
                  <a:lumMod val="50000"/>
                </a:schemeClr>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BE04668-EEF2-DC5C-74EA-8D2C18120EAF}"/>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99331" name="Rectangle 3">
            <a:extLst>
              <a:ext uri="{FF2B5EF4-FFF2-40B4-BE49-F238E27FC236}">
                <a16:creationId xmlns:a16="http://schemas.microsoft.com/office/drawing/2014/main" id="{F8487540-C41B-8624-5F0A-BB0FA7BAA19A}"/>
              </a:ext>
            </a:extLst>
          </p:cNvPr>
          <p:cNvSpPr>
            <a:spLocks noGrp="1"/>
          </p:cNvSpPr>
          <p:nvPr>
            <p:ph idx="1"/>
          </p:nvPr>
        </p:nvSpPr>
        <p:spPr>
          <a:xfrm>
            <a:off x="500063" y="1643063"/>
            <a:ext cx="7391400" cy="647700"/>
          </a:xfrm>
        </p:spPr>
        <p:txBody>
          <a:bodyPr/>
          <a:lstStyle/>
          <a:p>
            <a:pPr algn="just" eaLnBrk="1" hangingPunct="1"/>
            <a:r>
              <a:rPr lang="pt-BR" altLang="pt-BR">
                <a:solidFill>
                  <a:schemeClr val="accent1"/>
                </a:solidFill>
              </a:rPr>
              <a:t>Exemplo:</a:t>
            </a:r>
          </a:p>
          <a:p>
            <a:pPr eaLnBrk="1" hangingPunct="1"/>
            <a:endParaRPr lang="pt-BR" altLang="pt-BR"/>
          </a:p>
        </p:txBody>
      </p:sp>
      <p:sp>
        <p:nvSpPr>
          <p:cNvPr id="5" name="CaixaDeTexto 4">
            <a:extLst>
              <a:ext uri="{FF2B5EF4-FFF2-40B4-BE49-F238E27FC236}">
                <a16:creationId xmlns:a16="http://schemas.microsoft.com/office/drawing/2014/main" id="{F124BD2F-2044-4691-9D91-CA83215094DE}"/>
              </a:ext>
            </a:extLst>
          </p:cNvPr>
          <p:cNvSpPr txBox="1"/>
          <p:nvPr/>
        </p:nvSpPr>
        <p:spPr>
          <a:xfrm>
            <a:off x="1071563" y="2357438"/>
            <a:ext cx="7215187" cy="3786187"/>
          </a:xfrm>
          <a:prstGeom prst="rect">
            <a:avLst/>
          </a:prstGeom>
          <a:solidFill>
            <a:schemeClr val="accent6">
              <a:lumMod val="40000"/>
              <a:lumOff val="60000"/>
            </a:schemeClr>
          </a:solidFill>
        </p:spPr>
        <p:txBody>
          <a:bodyPr>
            <a:spAutoFit/>
          </a:bodyPr>
          <a:lstStyle/>
          <a:p>
            <a:pPr marL="0" lvl="2">
              <a:defRPr/>
            </a:pPr>
            <a:r>
              <a:rPr lang="en-US" b="0" dirty="0">
                <a:solidFill>
                  <a:schemeClr val="accent6">
                    <a:lumMod val="50000"/>
                  </a:schemeClr>
                </a:solidFill>
              </a:rPr>
              <a:t>CREATE TABLE DEPTO_INFO</a:t>
            </a:r>
          </a:p>
          <a:p>
            <a:pPr marL="0" lvl="2">
              <a:defRPr/>
            </a:pPr>
            <a:r>
              <a:rPr lang="en-US" b="0" dirty="0">
                <a:solidFill>
                  <a:schemeClr val="accent6">
                    <a:lumMod val="50000"/>
                  </a:schemeClr>
                </a:solidFill>
              </a:rPr>
              <a:t>	(</a:t>
            </a:r>
            <a:r>
              <a:rPr lang="en-US" b="0" dirty="0" err="1">
                <a:solidFill>
                  <a:schemeClr val="accent6">
                    <a:lumMod val="50000"/>
                  </a:schemeClr>
                </a:solidFill>
              </a:rPr>
              <a:t>nome</a:t>
            </a:r>
            <a:r>
              <a:rPr lang="en-US" b="0" dirty="0">
                <a:solidFill>
                  <a:schemeClr val="accent6">
                    <a:lumMod val="50000"/>
                  </a:schemeClr>
                </a:solidFill>
              </a:rPr>
              <a:t> character(15),</a:t>
            </a:r>
          </a:p>
          <a:p>
            <a:pPr marL="0" lvl="2">
              <a:defRPr/>
            </a:pPr>
            <a:r>
              <a:rPr lang="en-US" b="0" dirty="0">
                <a:solidFill>
                  <a:schemeClr val="accent6">
                    <a:lumMod val="50000"/>
                  </a:schemeClr>
                </a:solidFill>
              </a:rPr>
              <a:t>	</a:t>
            </a:r>
            <a:r>
              <a:rPr lang="en-US" b="0" dirty="0" err="1">
                <a:solidFill>
                  <a:schemeClr val="accent6">
                    <a:lumMod val="50000"/>
                  </a:schemeClr>
                </a:solidFill>
              </a:rPr>
              <a:t>numemp</a:t>
            </a:r>
            <a:r>
              <a:rPr lang="en-US" b="0" dirty="0">
                <a:solidFill>
                  <a:schemeClr val="accent6">
                    <a:lumMod val="50000"/>
                  </a:schemeClr>
                </a:solidFill>
              </a:rPr>
              <a:t> integer,</a:t>
            </a:r>
          </a:p>
          <a:p>
            <a:pPr marL="0" lvl="2">
              <a:defRPr/>
            </a:pPr>
            <a:r>
              <a:rPr lang="en-US" b="0" dirty="0">
                <a:solidFill>
                  <a:schemeClr val="accent6">
                    <a:lumMod val="50000"/>
                  </a:schemeClr>
                </a:solidFill>
              </a:rPr>
              <a:t>	</a:t>
            </a:r>
            <a:r>
              <a:rPr lang="en-US" b="0" dirty="0" err="1">
                <a:solidFill>
                  <a:schemeClr val="accent6">
                    <a:lumMod val="50000"/>
                  </a:schemeClr>
                </a:solidFill>
              </a:rPr>
              <a:t>totsal</a:t>
            </a:r>
            <a:r>
              <a:rPr lang="en-US" b="0" dirty="0">
                <a:solidFill>
                  <a:schemeClr val="accent6">
                    <a:lumMod val="50000"/>
                  </a:schemeClr>
                </a:solidFill>
              </a:rPr>
              <a:t> real);</a:t>
            </a:r>
          </a:p>
          <a:p>
            <a:pPr marL="0" lvl="2">
              <a:defRPr/>
            </a:pPr>
            <a:endParaRPr lang="en-US" b="0" dirty="0">
              <a:solidFill>
                <a:schemeClr val="accent6">
                  <a:lumMod val="50000"/>
                </a:schemeClr>
              </a:solidFill>
            </a:endParaRPr>
          </a:p>
          <a:p>
            <a:pPr marL="0" lvl="2">
              <a:defRPr/>
            </a:pPr>
            <a:r>
              <a:rPr lang="en-US" b="0" dirty="0">
                <a:solidFill>
                  <a:schemeClr val="accent6">
                    <a:lumMod val="50000"/>
                  </a:schemeClr>
                </a:solidFill>
              </a:rPr>
              <a:t>INSERT INTO DEPTO_INFO(</a:t>
            </a:r>
            <a:r>
              <a:rPr lang="en-US" b="0" dirty="0" err="1">
                <a:solidFill>
                  <a:schemeClr val="accent6">
                    <a:lumMod val="50000"/>
                  </a:schemeClr>
                </a:solidFill>
              </a:rPr>
              <a:t>nome</a:t>
            </a:r>
            <a:r>
              <a:rPr lang="en-US" b="0" dirty="0">
                <a:solidFill>
                  <a:schemeClr val="accent6">
                    <a:lumMod val="50000"/>
                  </a:schemeClr>
                </a:solidFill>
              </a:rPr>
              <a:t>, </a:t>
            </a:r>
            <a:r>
              <a:rPr lang="en-US" b="0" dirty="0" err="1">
                <a:solidFill>
                  <a:schemeClr val="accent6">
                    <a:lumMod val="50000"/>
                  </a:schemeClr>
                </a:solidFill>
              </a:rPr>
              <a:t>numemp</a:t>
            </a:r>
            <a:r>
              <a:rPr lang="en-US" b="0" dirty="0">
                <a:solidFill>
                  <a:schemeClr val="accent6">
                    <a:lumMod val="50000"/>
                  </a:schemeClr>
                </a:solidFill>
              </a:rPr>
              <a:t>, </a:t>
            </a:r>
            <a:r>
              <a:rPr lang="en-US" b="0" dirty="0" err="1">
                <a:solidFill>
                  <a:schemeClr val="accent6">
                    <a:lumMod val="50000"/>
                  </a:schemeClr>
                </a:solidFill>
              </a:rPr>
              <a:t>totsal</a:t>
            </a:r>
            <a:r>
              <a:rPr lang="en-US" b="0" dirty="0">
                <a:solidFill>
                  <a:schemeClr val="accent6">
                    <a:lumMod val="50000"/>
                  </a:schemeClr>
                </a:solidFill>
              </a:rPr>
              <a:t>)</a:t>
            </a:r>
          </a:p>
          <a:p>
            <a:pPr marL="0" lvl="2">
              <a:defRPr/>
            </a:pPr>
            <a:r>
              <a:rPr lang="en-US" b="0" dirty="0">
                <a:solidFill>
                  <a:schemeClr val="accent6">
                    <a:lumMod val="50000"/>
                  </a:schemeClr>
                </a:solidFill>
              </a:rPr>
              <a:t>	SELECT </a:t>
            </a:r>
            <a:r>
              <a:rPr lang="en-US" b="0" dirty="0" err="1">
                <a:solidFill>
                  <a:schemeClr val="accent6">
                    <a:lumMod val="50000"/>
                  </a:schemeClr>
                </a:solidFill>
              </a:rPr>
              <a:t>d.nome</a:t>
            </a:r>
            <a:r>
              <a:rPr lang="en-US" b="0" dirty="0">
                <a:solidFill>
                  <a:schemeClr val="accent6">
                    <a:lumMod val="50000"/>
                  </a:schemeClr>
                </a:solidFill>
              </a:rPr>
              <a:t>, COUNT(*), SUM(</a:t>
            </a:r>
            <a:r>
              <a:rPr lang="en-US" b="0" dirty="0" err="1">
                <a:solidFill>
                  <a:schemeClr val="accent6">
                    <a:lumMod val="50000"/>
                  </a:schemeClr>
                </a:solidFill>
              </a:rPr>
              <a:t>salario</a:t>
            </a:r>
            <a:r>
              <a:rPr lang="en-US" b="0" dirty="0">
                <a:solidFill>
                  <a:schemeClr val="accent6">
                    <a:lumMod val="50000"/>
                  </a:schemeClr>
                </a:solidFill>
              </a:rPr>
              <a:t>)</a:t>
            </a:r>
          </a:p>
          <a:p>
            <a:pPr marL="0" lvl="2">
              <a:defRPr/>
            </a:pPr>
            <a:r>
              <a:rPr lang="en-US" b="0" dirty="0">
                <a:solidFill>
                  <a:schemeClr val="accent6">
                    <a:lumMod val="50000"/>
                  </a:schemeClr>
                </a:solidFill>
              </a:rPr>
              <a:t>	FROM </a:t>
            </a:r>
            <a:r>
              <a:rPr lang="en-US" b="0" dirty="0" err="1">
                <a:solidFill>
                  <a:schemeClr val="accent6">
                    <a:lumMod val="50000"/>
                  </a:schemeClr>
                </a:solidFill>
              </a:rPr>
              <a:t>Departamento</a:t>
            </a:r>
            <a:r>
              <a:rPr lang="en-US" b="0" dirty="0">
                <a:solidFill>
                  <a:schemeClr val="accent6">
                    <a:lumMod val="50000"/>
                  </a:schemeClr>
                </a:solidFill>
              </a:rPr>
              <a:t> d, </a:t>
            </a:r>
            <a:r>
              <a:rPr lang="en-US" b="0" dirty="0" err="1">
                <a:solidFill>
                  <a:schemeClr val="accent6">
                    <a:lumMod val="50000"/>
                  </a:schemeClr>
                </a:solidFill>
              </a:rPr>
              <a:t>Empregado</a:t>
            </a:r>
            <a:r>
              <a:rPr lang="en-US" b="0" dirty="0">
                <a:solidFill>
                  <a:schemeClr val="accent6">
                    <a:lumMod val="50000"/>
                  </a:schemeClr>
                </a:solidFill>
              </a:rPr>
              <a:t> e</a:t>
            </a:r>
          </a:p>
          <a:p>
            <a:pPr marL="0" lvl="2">
              <a:defRPr/>
            </a:pPr>
            <a:r>
              <a:rPr lang="en-US" b="0" dirty="0">
                <a:solidFill>
                  <a:schemeClr val="accent6">
                    <a:lumMod val="50000"/>
                  </a:schemeClr>
                </a:solidFill>
              </a:rPr>
              <a:t>	WHERE </a:t>
            </a:r>
            <a:r>
              <a:rPr lang="en-US" b="0" dirty="0" err="1">
                <a:solidFill>
                  <a:schemeClr val="accent6">
                    <a:lumMod val="50000"/>
                  </a:schemeClr>
                </a:solidFill>
              </a:rPr>
              <a:t>d.coddep</a:t>
            </a:r>
            <a:r>
              <a:rPr lang="en-US" b="0" dirty="0">
                <a:solidFill>
                  <a:schemeClr val="accent6">
                    <a:lumMod val="50000"/>
                  </a:schemeClr>
                </a:solidFill>
              </a:rPr>
              <a:t> = </a:t>
            </a:r>
            <a:r>
              <a:rPr lang="en-US" b="0" dirty="0" err="1">
                <a:solidFill>
                  <a:schemeClr val="accent6">
                    <a:lumMod val="50000"/>
                  </a:schemeClr>
                </a:solidFill>
              </a:rPr>
              <a:t>e.depto</a:t>
            </a:r>
            <a:endParaRPr lang="en-US" b="0" dirty="0">
              <a:solidFill>
                <a:schemeClr val="accent6">
                  <a:lumMod val="50000"/>
                </a:schemeClr>
              </a:solidFill>
            </a:endParaRPr>
          </a:p>
          <a:p>
            <a:pPr marL="0" lvl="2">
              <a:defRPr/>
            </a:pPr>
            <a:r>
              <a:rPr lang="en-US" b="0" dirty="0">
                <a:solidFill>
                  <a:schemeClr val="accent6">
                    <a:lumMod val="50000"/>
                  </a:schemeClr>
                </a:solidFill>
              </a:rPr>
              <a:t>	GROUP BY </a:t>
            </a:r>
            <a:r>
              <a:rPr lang="en-US" b="0" dirty="0" err="1">
                <a:solidFill>
                  <a:schemeClr val="accent6">
                    <a:lumMod val="50000"/>
                  </a:schemeClr>
                </a:solidFill>
              </a:rPr>
              <a:t>d.nome</a:t>
            </a:r>
            <a:endParaRPr lang="pt-BR" b="0" dirty="0">
              <a:solidFill>
                <a:schemeClr val="accent6">
                  <a:lumMod val="50000"/>
                </a:schemeClr>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A081431-48BB-668D-2C3F-9DE69C823C8E}"/>
              </a:ext>
            </a:extLst>
          </p:cNvPr>
          <p:cNvSpPr>
            <a:spLocks noGrp="1"/>
          </p:cNvSpPr>
          <p:nvPr>
            <p:ph type="title"/>
          </p:nvPr>
        </p:nvSpPr>
        <p:spPr>
          <a:xfrm>
            <a:off x="485775" y="500063"/>
            <a:ext cx="8229600" cy="1066800"/>
          </a:xfrm>
        </p:spPr>
        <p:txBody>
          <a:bodyPr/>
          <a:lstStyle/>
          <a:p>
            <a:pPr eaLnBrk="1" hangingPunct="1"/>
            <a:r>
              <a:rPr lang="en-US" altLang="pt-BR"/>
              <a:t>4.3 SQL - DML: Exemplos</a:t>
            </a:r>
          </a:p>
        </p:txBody>
      </p:sp>
      <p:sp>
        <p:nvSpPr>
          <p:cNvPr id="100355" name="Rectangle 3">
            <a:extLst>
              <a:ext uri="{FF2B5EF4-FFF2-40B4-BE49-F238E27FC236}">
                <a16:creationId xmlns:a16="http://schemas.microsoft.com/office/drawing/2014/main" id="{54405A93-74A0-C97A-1BE3-9171328AAC77}"/>
              </a:ext>
            </a:extLst>
          </p:cNvPr>
          <p:cNvSpPr>
            <a:spLocks noGrp="1"/>
          </p:cNvSpPr>
          <p:nvPr>
            <p:ph idx="1"/>
          </p:nvPr>
        </p:nvSpPr>
        <p:spPr>
          <a:xfrm>
            <a:off x="785813" y="1500188"/>
            <a:ext cx="7391400" cy="4648200"/>
          </a:xfrm>
        </p:spPr>
        <p:txBody>
          <a:bodyPr/>
          <a:lstStyle/>
          <a:p>
            <a:pPr eaLnBrk="1" hangingPunct="1"/>
            <a:r>
              <a:rPr lang="pt-BR" altLang="pt-BR">
                <a:solidFill>
                  <a:schemeClr val="accent1"/>
                </a:solidFill>
              </a:rPr>
              <a:t>O comando DELETE</a:t>
            </a:r>
          </a:p>
          <a:p>
            <a:pPr lvl="1" eaLnBrk="1" hangingPunct="1"/>
            <a:r>
              <a:rPr lang="pt-BR" altLang="pt-BR"/>
              <a:t>Remove tuplas de uma relação</a:t>
            </a:r>
          </a:p>
          <a:p>
            <a:pPr lvl="1" eaLnBrk="1" hangingPunct="1"/>
            <a:r>
              <a:rPr lang="pt-BR" altLang="pt-BR"/>
              <a:t>Sintaxe:				</a:t>
            </a:r>
          </a:p>
          <a:p>
            <a:pPr lvl="1" eaLnBrk="1" hangingPunct="1"/>
            <a:endParaRPr lang="pt-BR" altLang="pt-BR"/>
          </a:p>
          <a:p>
            <a:pPr lvl="1" eaLnBrk="1" hangingPunct="1"/>
            <a:endParaRPr lang="pt-BR" altLang="pt-BR"/>
          </a:p>
          <a:p>
            <a:pPr lvl="1" eaLnBrk="1" hangingPunct="1"/>
            <a:endParaRPr lang="pt-BR" altLang="pt-BR"/>
          </a:p>
          <a:p>
            <a:pPr lvl="2" algn="just" eaLnBrk="1" hangingPunct="1"/>
            <a:endParaRPr lang="pt-BR" altLang="pt-BR"/>
          </a:p>
          <a:p>
            <a:pPr lvl="1" algn="just" eaLnBrk="1" hangingPunct="1"/>
            <a:r>
              <a:rPr lang="pt-BR" altLang="pt-BR">
                <a:solidFill>
                  <a:schemeClr val="accent1"/>
                </a:solidFill>
              </a:rPr>
              <a:t>Obs.:</a:t>
            </a:r>
            <a:r>
              <a:rPr lang="pt-BR" altLang="pt-BR"/>
              <a:t> Se omitirmos a cláusula </a:t>
            </a:r>
            <a:r>
              <a:rPr lang="pt-BR" altLang="pt-BR">
                <a:solidFill>
                  <a:schemeClr val="accent1"/>
                </a:solidFill>
              </a:rPr>
              <a:t>WHERE</a:t>
            </a:r>
            <a:r>
              <a:rPr lang="pt-BR" altLang="pt-BR"/>
              <a:t>, então o </a:t>
            </a:r>
            <a:r>
              <a:rPr lang="pt-BR" altLang="pt-BR">
                <a:solidFill>
                  <a:schemeClr val="accent1"/>
                </a:solidFill>
              </a:rPr>
              <a:t>DELETE</a:t>
            </a:r>
            <a:r>
              <a:rPr lang="pt-BR" altLang="pt-BR"/>
              <a:t> deve ser aplicado a todas as tuplas da relação. Porém, a relação permanece no BD como uma relação vazia.</a:t>
            </a:r>
          </a:p>
        </p:txBody>
      </p:sp>
      <p:sp>
        <p:nvSpPr>
          <p:cNvPr id="4" name="CaixaDeTexto 3">
            <a:extLst>
              <a:ext uri="{FF2B5EF4-FFF2-40B4-BE49-F238E27FC236}">
                <a16:creationId xmlns:a16="http://schemas.microsoft.com/office/drawing/2014/main" id="{2E868D3F-7C81-4C60-942C-E5899A56089D}"/>
              </a:ext>
            </a:extLst>
          </p:cNvPr>
          <p:cNvSpPr txBox="1"/>
          <p:nvPr/>
        </p:nvSpPr>
        <p:spPr>
          <a:xfrm>
            <a:off x="2571750" y="3000375"/>
            <a:ext cx="2643188" cy="1108075"/>
          </a:xfrm>
          <a:prstGeom prst="rect">
            <a:avLst/>
          </a:prstGeom>
          <a:solidFill>
            <a:schemeClr val="accent6">
              <a:lumMod val="40000"/>
              <a:lumOff val="60000"/>
            </a:schemeClr>
          </a:solidFill>
        </p:spPr>
        <p:txBody>
          <a:bodyPr>
            <a:spAutoFit/>
          </a:bodyPr>
          <a:lstStyle/>
          <a:p>
            <a:pPr marL="0" lvl="2">
              <a:defRPr/>
            </a:pPr>
            <a:r>
              <a:rPr lang="en-US" sz="2200" b="0" dirty="0">
                <a:solidFill>
                  <a:schemeClr val="accent6">
                    <a:lumMod val="50000"/>
                  </a:schemeClr>
                </a:solidFill>
              </a:rPr>
              <a:t>DELET</a:t>
            </a:r>
            <a:r>
              <a:rPr lang="pt-BR" sz="2200" b="0" dirty="0">
                <a:solidFill>
                  <a:schemeClr val="accent6">
                    <a:lumMod val="50000"/>
                  </a:schemeClr>
                </a:solidFill>
              </a:rPr>
              <a:t>E</a:t>
            </a:r>
          </a:p>
          <a:p>
            <a:pPr marL="0" lvl="2">
              <a:defRPr/>
            </a:pPr>
            <a:r>
              <a:rPr lang="pt-BR" sz="2200" b="0" dirty="0">
                <a:solidFill>
                  <a:schemeClr val="accent6">
                    <a:lumMod val="50000"/>
                  </a:schemeClr>
                </a:solidFill>
              </a:rPr>
              <a:t>FROM tabela</a:t>
            </a:r>
          </a:p>
          <a:p>
            <a:pPr marL="0" lvl="2">
              <a:defRPr/>
            </a:pPr>
            <a:r>
              <a:rPr lang="pt-BR" sz="2200" b="0" dirty="0">
                <a:solidFill>
                  <a:schemeClr val="accent6">
                    <a:lumMod val="50000"/>
                  </a:schemeClr>
                </a:solidFill>
              </a:rPr>
              <a:t>[WHERE condição]</a:t>
            </a:r>
            <a:endParaRPr lang="en-US" sz="2200" b="0" dirty="0">
              <a:solidFill>
                <a:schemeClr val="accent6">
                  <a:lumMod val="50000"/>
                </a:schemeClr>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9861BE9-0437-8248-1AA3-C7549891EE7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101379" name="Rectangle 3">
            <a:extLst>
              <a:ext uri="{FF2B5EF4-FFF2-40B4-BE49-F238E27FC236}">
                <a16:creationId xmlns:a16="http://schemas.microsoft.com/office/drawing/2014/main" id="{F75C0C5E-EB0A-BAE7-77C7-602A8715FDF0}"/>
              </a:ext>
            </a:extLst>
          </p:cNvPr>
          <p:cNvSpPr>
            <a:spLocks noGrp="1"/>
          </p:cNvSpPr>
          <p:nvPr>
            <p:ph idx="1"/>
          </p:nvPr>
        </p:nvSpPr>
        <p:spPr>
          <a:xfrm>
            <a:off x="500063" y="1500188"/>
            <a:ext cx="8072437" cy="4648200"/>
          </a:xfrm>
        </p:spPr>
        <p:txBody>
          <a:bodyPr/>
          <a:lstStyle/>
          <a:p>
            <a:pPr eaLnBrk="1" hangingPunct="1"/>
            <a:r>
              <a:rPr lang="pt-BR" altLang="pt-BR">
                <a:solidFill>
                  <a:schemeClr val="accent1"/>
                </a:solidFill>
              </a:rPr>
              <a:t>O comando UPDATE</a:t>
            </a:r>
            <a:r>
              <a:rPr lang="pt-BR" altLang="pt-BR"/>
              <a:t>		</a:t>
            </a:r>
          </a:p>
          <a:p>
            <a:pPr lvl="1" eaLnBrk="1" hangingPunct="1"/>
            <a:r>
              <a:rPr lang="pt-BR" altLang="pt-BR"/>
              <a:t>Modifica o valor de atributos de uma ou mais tuplas.</a:t>
            </a:r>
          </a:p>
          <a:p>
            <a:pPr lvl="1" eaLnBrk="1" hangingPunct="1"/>
            <a:r>
              <a:rPr lang="pt-BR" altLang="pt-BR">
                <a:solidFill>
                  <a:schemeClr val="accent1"/>
                </a:solidFill>
              </a:rPr>
              <a:t>Sintaxe:</a:t>
            </a:r>
            <a:r>
              <a:rPr lang="pt-BR" altLang="pt-BR"/>
              <a:t>					</a:t>
            </a:r>
          </a:p>
          <a:p>
            <a:pPr lvl="1" eaLnBrk="1" hangingPunct="1"/>
            <a:endParaRPr lang="pt-BR" altLang="pt-BR"/>
          </a:p>
          <a:p>
            <a:pPr lvl="1" eaLnBrk="1" hangingPunct="1"/>
            <a:endParaRPr lang="pt-BR" altLang="pt-BR"/>
          </a:p>
          <a:p>
            <a:pPr lvl="1" eaLnBrk="1" hangingPunct="1"/>
            <a:endParaRPr lang="pt-BR" altLang="pt-BR"/>
          </a:p>
          <a:p>
            <a:pPr lvl="1" eaLnBrk="1" hangingPunct="1"/>
            <a:endParaRPr lang="pt-BR" altLang="pt-BR" sz="1000"/>
          </a:p>
          <a:p>
            <a:pPr lvl="1" eaLnBrk="1" hangingPunct="1"/>
            <a:r>
              <a:rPr lang="pt-BR" altLang="pt-BR">
                <a:solidFill>
                  <a:schemeClr val="accent1"/>
                </a:solidFill>
              </a:rPr>
              <a:t>Obs.:</a:t>
            </a:r>
            <a:r>
              <a:rPr lang="pt-BR" altLang="pt-BR"/>
              <a:t> omitir a cláusula </a:t>
            </a:r>
            <a:r>
              <a:rPr lang="pt-BR" altLang="pt-BR">
                <a:solidFill>
                  <a:schemeClr val="accent1"/>
                </a:solidFill>
              </a:rPr>
              <a:t>WHERE</a:t>
            </a:r>
            <a:r>
              <a:rPr lang="pt-BR" altLang="pt-BR"/>
              <a:t> implica que o </a:t>
            </a:r>
            <a:r>
              <a:rPr lang="pt-BR" altLang="pt-BR">
                <a:solidFill>
                  <a:schemeClr val="accent1"/>
                </a:solidFill>
              </a:rPr>
              <a:t>UPDATE</a:t>
            </a:r>
            <a:r>
              <a:rPr lang="pt-BR" altLang="pt-BR"/>
              <a:t> deve ser aplicado a todas as tuplas da relação</a:t>
            </a:r>
          </a:p>
          <a:p>
            <a:pPr eaLnBrk="1" hangingPunct="1"/>
            <a:endParaRPr lang="pt-BR" altLang="pt-BR"/>
          </a:p>
        </p:txBody>
      </p:sp>
      <p:sp>
        <p:nvSpPr>
          <p:cNvPr id="4" name="CaixaDeTexto 3">
            <a:extLst>
              <a:ext uri="{FF2B5EF4-FFF2-40B4-BE49-F238E27FC236}">
                <a16:creationId xmlns:a16="http://schemas.microsoft.com/office/drawing/2014/main" id="{6EAEFFD8-FB26-48AE-93CA-CDF0EB8A52B1}"/>
              </a:ext>
            </a:extLst>
          </p:cNvPr>
          <p:cNvSpPr txBox="1"/>
          <p:nvPr/>
        </p:nvSpPr>
        <p:spPr>
          <a:xfrm>
            <a:off x="1571625" y="3357563"/>
            <a:ext cx="6143625" cy="1200150"/>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UPDATE tabela</a:t>
            </a:r>
          </a:p>
          <a:p>
            <a:pPr marL="0" lvl="2">
              <a:defRPr/>
            </a:pPr>
            <a:r>
              <a:rPr lang="pt-BR" b="0" dirty="0">
                <a:solidFill>
                  <a:schemeClr val="accent6">
                    <a:lumMod val="50000"/>
                  </a:schemeClr>
                </a:solidFill>
              </a:rPr>
              <a:t>SET </a:t>
            </a:r>
            <a:r>
              <a:rPr lang="pt-BR" b="0" dirty="0" err="1">
                <a:solidFill>
                  <a:schemeClr val="accent6">
                    <a:lumMod val="50000"/>
                  </a:schemeClr>
                </a:solidFill>
              </a:rPr>
              <a:t>lista_atributos</a:t>
            </a:r>
            <a:r>
              <a:rPr lang="pt-BR" b="0" dirty="0">
                <a:solidFill>
                  <a:schemeClr val="accent6">
                    <a:lumMod val="50000"/>
                  </a:schemeClr>
                </a:solidFill>
              </a:rPr>
              <a:t> com atribuições de valores</a:t>
            </a:r>
          </a:p>
          <a:p>
            <a:pPr marL="0" lvl="2">
              <a:defRPr/>
            </a:pPr>
            <a:r>
              <a:rPr lang="pt-BR" b="0" dirty="0">
                <a:solidFill>
                  <a:schemeClr val="accent6">
                    <a:lumMod val="50000"/>
                  </a:schemeClr>
                </a:solidFill>
              </a:rPr>
              <a:t>[WHERE condição]</a:t>
            </a:r>
            <a:endParaRPr lang="en-US" b="0" dirty="0">
              <a:solidFill>
                <a:schemeClr val="accent6">
                  <a:lumMod val="50000"/>
                </a:schemeClr>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2CFEE53-8CE4-07D2-B317-BBEF75C60878}"/>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102403" name="Rectangle 3">
            <a:extLst>
              <a:ext uri="{FF2B5EF4-FFF2-40B4-BE49-F238E27FC236}">
                <a16:creationId xmlns:a16="http://schemas.microsoft.com/office/drawing/2014/main" id="{F022EB16-901A-65DA-8856-461A39357505}"/>
              </a:ext>
            </a:extLst>
          </p:cNvPr>
          <p:cNvSpPr>
            <a:spLocks noGrp="1"/>
          </p:cNvSpPr>
          <p:nvPr>
            <p:ph idx="1"/>
          </p:nvPr>
        </p:nvSpPr>
        <p:spPr>
          <a:xfrm>
            <a:off x="714375" y="1643063"/>
            <a:ext cx="8001000" cy="4648200"/>
          </a:xfrm>
        </p:spPr>
        <p:txBody>
          <a:bodyPr/>
          <a:lstStyle/>
          <a:p>
            <a:pPr eaLnBrk="1" hangingPunct="1"/>
            <a:r>
              <a:rPr lang="pt-BR" altLang="pt-BR">
                <a:solidFill>
                  <a:schemeClr val="accent1"/>
                </a:solidFill>
              </a:rPr>
              <a:t>O comando UPDATE	</a:t>
            </a:r>
            <a:r>
              <a:rPr lang="pt-BR" altLang="pt-BR"/>
              <a:t>	</a:t>
            </a:r>
          </a:p>
          <a:p>
            <a:pPr lvl="1" eaLnBrk="1" hangingPunct="1"/>
            <a:r>
              <a:rPr lang="pt-BR" altLang="pt-BR">
                <a:solidFill>
                  <a:schemeClr val="accent1"/>
                </a:solidFill>
              </a:rPr>
              <a:t>Ex. </a:t>
            </a:r>
            <a:r>
              <a:rPr lang="pt-BR" altLang="pt-BR"/>
              <a:t>Modifique o nome do Departamento de Computação para Departamento de Informática								</a:t>
            </a:r>
          </a:p>
          <a:p>
            <a:pPr lvl="1" eaLnBrk="1" hangingPunct="1"/>
            <a:endParaRPr lang="pt-BR" altLang="pt-BR"/>
          </a:p>
          <a:p>
            <a:pPr lvl="1" eaLnBrk="1" hangingPunct="1"/>
            <a:endParaRPr lang="pt-BR" altLang="pt-BR"/>
          </a:p>
          <a:p>
            <a:pPr lvl="1" eaLnBrk="1" hangingPunct="1"/>
            <a:endParaRPr lang="pt-BR" altLang="pt-BR"/>
          </a:p>
          <a:p>
            <a:pPr lvl="1" eaLnBrk="1" hangingPunct="1"/>
            <a:r>
              <a:rPr lang="pt-BR" altLang="pt-BR">
                <a:solidFill>
                  <a:schemeClr val="accent1"/>
                </a:solidFill>
              </a:rPr>
              <a:t>OBS.:</a:t>
            </a:r>
            <a:r>
              <a:rPr lang="pt-BR" altLang="pt-BR"/>
              <a:t> se houver mais de um atributos a serem alterados, os separamos por vírgula (,) na cláusula </a:t>
            </a:r>
            <a:r>
              <a:rPr lang="pt-BR" altLang="pt-BR">
                <a:solidFill>
                  <a:schemeClr val="accent1"/>
                </a:solidFill>
              </a:rPr>
              <a:t>SET</a:t>
            </a:r>
          </a:p>
        </p:txBody>
      </p:sp>
      <p:sp>
        <p:nvSpPr>
          <p:cNvPr id="4" name="CaixaDeTexto 3">
            <a:extLst>
              <a:ext uri="{FF2B5EF4-FFF2-40B4-BE49-F238E27FC236}">
                <a16:creationId xmlns:a16="http://schemas.microsoft.com/office/drawing/2014/main" id="{A3919E0D-16D4-4FBD-9B0C-FA3847143233}"/>
              </a:ext>
            </a:extLst>
          </p:cNvPr>
          <p:cNvSpPr txBox="1"/>
          <p:nvPr/>
        </p:nvSpPr>
        <p:spPr>
          <a:xfrm>
            <a:off x="2643188" y="3214688"/>
            <a:ext cx="4214812" cy="1200150"/>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UPDATE Departamento</a:t>
            </a:r>
          </a:p>
          <a:p>
            <a:pPr marL="0" lvl="2">
              <a:defRPr/>
            </a:pPr>
            <a:r>
              <a:rPr lang="pt-BR" b="0" dirty="0">
                <a:solidFill>
                  <a:schemeClr val="accent6">
                    <a:lumMod val="50000"/>
                  </a:schemeClr>
                </a:solidFill>
              </a:rPr>
              <a:t>SET nome=‘</a:t>
            </a:r>
            <a:r>
              <a:rPr lang="pt-BR" b="0" dirty="0" err="1">
                <a:solidFill>
                  <a:schemeClr val="accent6">
                    <a:lumMod val="50000"/>
                  </a:schemeClr>
                </a:solidFill>
              </a:rPr>
              <a:t>Informatica</a:t>
            </a:r>
            <a:r>
              <a:rPr lang="pt-BR" b="0" dirty="0">
                <a:solidFill>
                  <a:schemeClr val="accent6">
                    <a:lumMod val="50000"/>
                  </a:schemeClr>
                </a:solidFill>
              </a:rPr>
              <a:t>’</a:t>
            </a:r>
          </a:p>
          <a:p>
            <a:pPr marL="0" lvl="2">
              <a:defRPr/>
            </a:pPr>
            <a:r>
              <a:rPr lang="pt-BR" b="0" dirty="0">
                <a:solidFill>
                  <a:schemeClr val="accent6">
                    <a:lumMod val="50000"/>
                  </a:schemeClr>
                </a:solidFill>
              </a:rPr>
              <a:t>WHERE nome=‘Computação’</a:t>
            </a:r>
            <a:endParaRPr lang="en-US" b="0" dirty="0">
              <a:solidFill>
                <a:schemeClr val="accent6">
                  <a:lumMod val="50000"/>
                </a:schemeClr>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99ADF25-FFA6-58C3-127D-3897D7F848EF}"/>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103427" name="Rectangle 3">
            <a:extLst>
              <a:ext uri="{FF2B5EF4-FFF2-40B4-BE49-F238E27FC236}">
                <a16:creationId xmlns:a16="http://schemas.microsoft.com/office/drawing/2014/main" id="{33CC62FE-1511-FC5A-8D9D-63B4E0013B10}"/>
              </a:ext>
            </a:extLst>
          </p:cNvPr>
          <p:cNvSpPr>
            <a:spLocks noGrp="1"/>
          </p:cNvSpPr>
          <p:nvPr>
            <p:ph idx="1"/>
          </p:nvPr>
        </p:nvSpPr>
        <p:spPr>
          <a:xfrm>
            <a:off x="785813" y="1571625"/>
            <a:ext cx="7391400" cy="4648200"/>
          </a:xfrm>
        </p:spPr>
        <p:txBody>
          <a:bodyPr/>
          <a:lstStyle/>
          <a:p>
            <a:pPr eaLnBrk="1" hangingPunct="1"/>
            <a:r>
              <a:rPr lang="pt-BR" altLang="pt-BR">
                <a:solidFill>
                  <a:schemeClr val="accent1"/>
                </a:solidFill>
              </a:rPr>
              <a:t>O comando UPDATE</a:t>
            </a:r>
            <a:r>
              <a:rPr lang="pt-BR" altLang="pt-BR"/>
              <a:t>		</a:t>
            </a:r>
          </a:p>
          <a:p>
            <a:pPr lvl="1" eaLnBrk="1" hangingPunct="1"/>
            <a:r>
              <a:rPr lang="pt-BR" altLang="pt-BR">
                <a:solidFill>
                  <a:schemeClr val="accent1"/>
                </a:solidFill>
              </a:rPr>
              <a:t>Ex.</a:t>
            </a:r>
            <a:r>
              <a:rPr lang="pt-BR" altLang="pt-BR"/>
              <a:t> Dê um aumento de 10% a todos os empregados do departamento de Pesquisa </a:t>
            </a:r>
          </a:p>
        </p:txBody>
      </p:sp>
      <p:sp>
        <p:nvSpPr>
          <p:cNvPr id="4" name="CaixaDeTexto 3">
            <a:extLst>
              <a:ext uri="{FF2B5EF4-FFF2-40B4-BE49-F238E27FC236}">
                <a16:creationId xmlns:a16="http://schemas.microsoft.com/office/drawing/2014/main" id="{32C832DE-AB59-428A-8066-11E70F597E8D}"/>
              </a:ext>
            </a:extLst>
          </p:cNvPr>
          <p:cNvSpPr txBox="1"/>
          <p:nvPr/>
        </p:nvSpPr>
        <p:spPr>
          <a:xfrm>
            <a:off x="1571625" y="3490913"/>
            <a:ext cx="6072188" cy="1938337"/>
          </a:xfrm>
          <a:prstGeom prst="rect">
            <a:avLst/>
          </a:prstGeom>
          <a:solidFill>
            <a:schemeClr val="accent6">
              <a:lumMod val="40000"/>
              <a:lumOff val="60000"/>
            </a:schemeClr>
          </a:solidFill>
        </p:spPr>
        <p:txBody>
          <a:bodyPr>
            <a:spAutoFit/>
          </a:bodyPr>
          <a:lstStyle/>
          <a:p>
            <a:pPr marL="0" lvl="2">
              <a:defRPr/>
            </a:pPr>
            <a:r>
              <a:rPr lang="pt-BR" b="0" dirty="0">
                <a:solidFill>
                  <a:schemeClr val="accent6">
                    <a:lumMod val="50000"/>
                  </a:schemeClr>
                </a:solidFill>
              </a:rPr>
              <a:t>UPDATE Empregado</a:t>
            </a:r>
          </a:p>
          <a:p>
            <a:pPr marL="0" lvl="2">
              <a:defRPr/>
            </a:pPr>
            <a:r>
              <a:rPr lang="pt-BR" b="0" dirty="0">
                <a:solidFill>
                  <a:schemeClr val="accent6">
                    <a:lumMod val="50000"/>
                  </a:schemeClr>
                </a:solidFill>
              </a:rPr>
              <a:t>SET </a:t>
            </a:r>
            <a:r>
              <a:rPr lang="pt-BR" b="0" dirty="0" err="1">
                <a:solidFill>
                  <a:schemeClr val="accent6">
                    <a:lumMod val="50000"/>
                  </a:schemeClr>
                </a:solidFill>
              </a:rPr>
              <a:t>salario</a:t>
            </a:r>
            <a:r>
              <a:rPr lang="pt-BR" b="0" dirty="0">
                <a:solidFill>
                  <a:schemeClr val="accent6">
                    <a:lumMod val="50000"/>
                  </a:schemeClr>
                </a:solidFill>
              </a:rPr>
              <a:t>=</a:t>
            </a:r>
            <a:r>
              <a:rPr lang="pt-BR" b="0" dirty="0" err="1">
                <a:solidFill>
                  <a:schemeClr val="accent6">
                    <a:lumMod val="50000"/>
                  </a:schemeClr>
                </a:solidFill>
              </a:rPr>
              <a:t>salario</a:t>
            </a:r>
            <a:r>
              <a:rPr lang="pt-BR" b="0" dirty="0">
                <a:solidFill>
                  <a:schemeClr val="accent6">
                    <a:lumMod val="50000"/>
                  </a:schemeClr>
                </a:solidFill>
              </a:rPr>
              <a:t>*1.1</a:t>
            </a:r>
          </a:p>
          <a:p>
            <a:pPr marL="0" lvl="2">
              <a:defRPr/>
            </a:pPr>
            <a:r>
              <a:rPr lang="pt-BR" b="0" dirty="0">
                <a:solidFill>
                  <a:schemeClr val="accent6">
                    <a:lumMod val="50000"/>
                  </a:schemeClr>
                </a:solidFill>
              </a:rPr>
              <a:t>WHERE depto in (SELECT </a:t>
            </a:r>
            <a:r>
              <a:rPr lang="pt-BR" b="0" dirty="0" err="1">
                <a:solidFill>
                  <a:schemeClr val="accent6">
                    <a:lumMod val="50000"/>
                  </a:schemeClr>
                </a:solidFill>
              </a:rPr>
              <a:t>coddep</a:t>
            </a:r>
            <a:endParaRPr lang="pt-BR" b="0" dirty="0">
              <a:solidFill>
                <a:schemeClr val="accent6">
                  <a:lumMod val="50000"/>
                </a:schemeClr>
              </a:solidFill>
            </a:endParaRPr>
          </a:p>
          <a:p>
            <a:pPr marL="0" lvl="2">
              <a:defRPr/>
            </a:pPr>
            <a:r>
              <a:rPr lang="pt-BR" b="0" dirty="0">
                <a:solidFill>
                  <a:schemeClr val="accent6">
                    <a:lumMod val="50000"/>
                  </a:schemeClr>
                </a:solidFill>
              </a:rPr>
              <a:t>	                 FROM Departamento</a:t>
            </a:r>
          </a:p>
          <a:p>
            <a:pPr marL="0" lvl="2">
              <a:defRPr/>
            </a:pPr>
            <a:r>
              <a:rPr lang="pt-BR" b="0" dirty="0">
                <a:solidFill>
                  <a:schemeClr val="accent6">
                    <a:lumMod val="50000"/>
                  </a:schemeClr>
                </a:solidFill>
              </a:rPr>
              <a:t>		     WHERE nome=‘Pesquisa’)</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7903C7A-1F38-0E38-49B7-479A9BF2F78B}"/>
              </a:ext>
            </a:extLst>
          </p:cNvPr>
          <p:cNvSpPr>
            <a:spLocks noGrp="1"/>
          </p:cNvSpPr>
          <p:nvPr>
            <p:ph type="title"/>
          </p:nvPr>
        </p:nvSpPr>
        <p:spPr>
          <a:xfrm>
            <a:off x="500063" y="500063"/>
            <a:ext cx="8229600" cy="1066800"/>
          </a:xfrm>
        </p:spPr>
        <p:txBody>
          <a:bodyPr/>
          <a:lstStyle/>
          <a:p>
            <a:pPr eaLnBrk="1" hangingPunct="1"/>
            <a:r>
              <a:rPr lang="en-US" altLang="pt-BR"/>
              <a:t>4.3 SQL - DML: Exemplos</a:t>
            </a:r>
          </a:p>
        </p:txBody>
      </p:sp>
      <p:sp>
        <p:nvSpPr>
          <p:cNvPr id="104451" name="Rectangle 3">
            <a:extLst>
              <a:ext uri="{FF2B5EF4-FFF2-40B4-BE49-F238E27FC236}">
                <a16:creationId xmlns:a16="http://schemas.microsoft.com/office/drawing/2014/main" id="{967B8C4C-B47A-CAE2-1A28-85271AA12A53}"/>
              </a:ext>
            </a:extLst>
          </p:cNvPr>
          <p:cNvSpPr>
            <a:spLocks noGrp="1"/>
          </p:cNvSpPr>
          <p:nvPr>
            <p:ph idx="1"/>
          </p:nvPr>
        </p:nvSpPr>
        <p:spPr>
          <a:xfrm>
            <a:off x="642938" y="1571625"/>
            <a:ext cx="7391400" cy="4648200"/>
          </a:xfrm>
        </p:spPr>
        <p:txBody>
          <a:bodyPr/>
          <a:lstStyle/>
          <a:p>
            <a:pPr eaLnBrk="1" hangingPunct="1"/>
            <a:r>
              <a:rPr lang="pt-BR" altLang="pt-BR" sz="2400">
                <a:solidFill>
                  <a:schemeClr val="accent1"/>
                </a:solidFill>
              </a:rPr>
              <a:t>O comando CASE	</a:t>
            </a:r>
          </a:p>
          <a:p>
            <a:pPr lvl="1" eaLnBrk="1" hangingPunct="1"/>
            <a:r>
              <a:rPr lang="pt-BR" altLang="pt-BR" sz="2200"/>
              <a:t>Permite mudar o valor de um dado, por exemplo, poderiamo ter codificado o atributo sexo como 1 = masculino, 2 = feminino, 0 = indefinido </a:t>
            </a:r>
            <a:r>
              <a:rPr lang="pt-BR" altLang="pt-BR" sz="2200">
                <a:sym typeface="Wingdings" panose="05000000000000000000" pitchFamily="2" charset="2"/>
              </a:rPr>
              <a:t>, e então ao fazermos um </a:t>
            </a:r>
            <a:r>
              <a:rPr lang="pt-BR" altLang="pt-BR" sz="2200">
                <a:solidFill>
                  <a:schemeClr val="accent1"/>
                </a:solidFill>
                <a:sym typeface="Wingdings" panose="05000000000000000000" pitchFamily="2" charset="2"/>
              </a:rPr>
              <a:t>select</a:t>
            </a:r>
            <a:r>
              <a:rPr lang="pt-BR" altLang="pt-BR" sz="2200">
                <a:sym typeface="Wingdings" panose="05000000000000000000" pitchFamily="2" charset="2"/>
              </a:rPr>
              <a:t> queremos expressar os valores por extenso ao invés de usar código.</a:t>
            </a:r>
            <a:endParaRPr lang="pt-BR" altLang="pt-BR" sz="2000">
              <a:sym typeface="Wingdings" panose="05000000000000000000" pitchFamily="2" charset="2"/>
            </a:endParaRPr>
          </a:p>
          <a:p>
            <a:pPr lvl="1" eaLnBrk="1" hangingPunct="1">
              <a:buFontTx/>
              <a:buNone/>
            </a:pPr>
            <a:endParaRPr lang="pt-BR" altLang="pt-BR" sz="2000"/>
          </a:p>
        </p:txBody>
      </p:sp>
      <p:sp>
        <p:nvSpPr>
          <p:cNvPr id="4" name="CaixaDeTexto 3">
            <a:extLst>
              <a:ext uri="{FF2B5EF4-FFF2-40B4-BE49-F238E27FC236}">
                <a16:creationId xmlns:a16="http://schemas.microsoft.com/office/drawing/2014/main" id="{2F2B0B88-076F-4B35-B9CB-6E4166643488}"/>
              </a:ext>
            </a:extLst>
          </p:cNvPr>
          <p:cNvSpPr txBox="1"/>
          <p:nvPr/>
        </p:nvSpPr>
        <p:spPr>
          <a:xfrm>
            <a:off x="1214438" y="3967163"/>
            <a:ext cx="6786562" cy="2462212"/>
          </a:xfrm>
          <a:prstGeom prst="rect">
            <a:avLst/>
          </a:prstGeom>
          <a:solidFill>
            <a:schemeClr val="accent6">
              <a:lumMod val="40000"/>
              <a:lumOff val="60000"/>
            </a:schemeClr>
          </a:solidFill>
        </p:spPr>
        <p:txBody>
          <a:bodyPr>
            <a:spAutoFit/>
          </a:bodyPr>
          <a:lstStyle/>
          <a:p>
            <a:pPr marL="0" lvl="2">
              <a:defRPr/>
            </a:pPr>
            <a:r>
              <a:rPr lang="pt-BR" sz="2200" b="0" dirty="0">
                <a:solidFill>
                  <a:schemeClr val="accent6">
                    <a:lumMod val="50000"/>
                  </a:schemeClr>
                </a:solidFill>
              </a:rPr>
              <a:t>SELECT </a:t>
            </a:r>
            <a:r>
              <a:rPr lang="pt-BR" sz="2200" b="0" dirty="0" err="1">
                <a:solidFill>
                  <a:schemeClr val="accent6">
                    <a:lumMod val="50000"/>
                  </a:schemeClr>
                </a:solidFill>
              </a:rPr>
              <a:t>mat</a:t>
            </a:r>
            <a:r>
              <a:rPr lang="pt-BR" sz="2200" b="0" dirty="0">
                <a:solidFill>
                  <a:schemeClr val="accent6">
                    <a:lumMod val="50000"/>
                  </a:schemeClr>
                </a:solidFill>
              </a:rPr>
              <a:t>, nome,</a:t>
            </a:r>
          </a:p>
          <a:p>
            <a:pPr marL="0" lvl="2">
              <a:defRPr/>
            </a:pPr>
            <a:r>
              <a:rPr lang="pt-BR" sz="2200" b="0" dirty="0">
                <a:solidFill>
                  <a:schemeClr val="accent6">
                    <a:lumMod val="50000"/>
                  </a:schemeClr>
                </a:solidFill>
              </a:rPr>
              <a:t>	CASE</a:t>
            </a:r>
          </a:p>
          <a:p>
            <a:pPr marL="0" lvl="2">
              <a:defRPr/>
            </a:pPr>
            <a:r>
              <a:rPr lang="pt-BR" sz="2200" b="0" dirty="0">
                <a:solidFill>
                  <a:schemeClr val="accent6">
                    <a:lumMod val="50000"/>
                  </a:schemeClr>
                </a:solidFill>
              </a:rPr>
              <a:t>		WHEN sexo=1 THEN ‘Masculino’</a:t>
            </a:r>
          </a:p>
          <a:p>
            <a:pPr marL="0" lvl="2">
              <a:defRPr/>
            </a:pPr>
            <a:r>
              <a:rPr lang="pt-BR" sz="2200" b="0" dirty="0">
                <a:solidFill>
                  <a:schemeClr val="accent6">
                    <a:lumMod val="50000"/>
                  </a:schemeClr>
                </a:solidFill>
              </a:rPr>
              <a:t>		WHEN sexo=2 THEN ‘Feminino’</a:t>
            </a:r>
          </a:p>
          <a:p>
            <a:pPr marL="0" lvl="2">
              <a:defRPr/>
            </a:pPr>
            <a:r>
              <a:rPr lang="pt-BR" sz="2200" b="0" dirty="0">
                <a:solidFill>
                  <a:schemeClr val="accent6">
                    <a:lumMod val="50000"/>
                  </a:schemeClr>
                </a:solidFill>
              </a:rPr>
              <a:t>		WHEN sexo=0 THEN ‘Indefinido’</a:t>
            </a:r>
          </a:p>
          <a:p>
            <a:pPr marL="0" lvl="2">
              <a:defRPr/>
            </a:pPr>
            <a:r>
              <a:rPr lang="pt-BR" sz="2200" b="0" dirty="0">
                <a:solidFill>
                  <a:schemeClr val="accent6">
                    <a:lumMod val="50000"/>
                  </a:schemeClr>
                </a:solidFill>
              </a:rPr>
              <a:t>	END, </a:t>
            </a:r>
            <a:r>
              <a:rPr lang="pt-BR" sz="2200" b="0" dirty="0" err="1">
                <a:solidFill>
                  <a:schemeClr val="accent6">
                    <a:lumMod val="50000"/>
                  </a:schemeClr>
                </a:solidFill>
              </a:rPr>
              <a:t>endereco</a:t>
            </a:r>
            <a:r>
              <a:rPr lang="pt-BR" sz="2200" b="0" dirty="0">
                <a:solidFill>
                  <a:schemeClr val="accent6">
                    <a:lumMod val="50000"/>
                  </a:schemeClr>
                </a:solidFill>
              </a:rPr>
              <a:t>, </a:t>
            </a:r>
            <a:r>
              <a:rPr lang="pt-BR" sz="2200" b="0" dirty="0" err="1">
                <a:solidFill>
                  <a:schemeClr val="accent6">
                    <a:lumMod val="50000"/>
                  </a:schemeClr>
                </a:solidFill>
              </a:rPr>
              <a:t>salario</a:t>
            </a:r>
            <a:endParaRPr lang="pt-BR" sz="2200" b="0" dirty="0">
              <a:solidFill>
                <a:schemeClr val="accent6">
                  <a:lumMod val="50000"/>
                </a:schemeClr>
              </a:solidFill>
            </a:endParaRPr>
          </a:p>
          <a:p>
            <a:pPr marL="0" lvl="2">
              <a:defRPr/>
            </a:pPr>
            <a:r>
              <a:rPr lang="pt-BR" sz="2200" b="0" dirty="0">
                <a:solidFill>
                  <a:schemeClr val="accent6">
                    <a:lumMod val="50000"/>
                  </a:schemeClr>
                </a:solidFill>
              </a:rPr>
              <a:t>FROM Empregado</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08C84D9-047D-C749-876C-F12DEA27C2FA}"/>
              </a:ext>
            </a:extLst>
          </p:cNvPr>
          <p:cNvSpPr>
            <a:spLocks noGrp="1"/>
          </p:cNvSpPr>
          <p:nvPr>
            <p:ph type="title"/>
          </p:nvPr>
        </p:nvSpPr>
        <p:spPr>
          <a:xfrm>
            <a:off x="500063" y="500063"/>
            <a:ext cx="8229600" cy="1066800"/>
          </a:xfrm>
        </p:spPr>
        <p:txBody>
          <a:bodyPr/>
          <a:lstStyle/>
          <a:p>
            <a:pPr eaLnBrk="1" hangingPunct="1"/>
            <a:r>
              <a:rPr lang="en-US" altLang="pt-BR"/>
              <a:t>4.4 Visões</a:t>
            </a:r>
          </a:p>
        </p:txBody>
      </p:sp>
      <p:sp>
        <p:nvSpPr>
          <p:cNvPr id="105475" name="Rectangle 3">
            <a:extLst>
              <a:ext uri="{FF2B5EF4-FFF2-40B4-BE49-F238E27FC236}">
                <a16:creationId xmlns:a16="http://schemas.microsoft.com/office/drawing/2014/main" id="{7671B03E-EA44-A03D-B99D-91891B2EA8A3}"/>
              </a:ext>
            </a:extLst>
          </p:cNvPr>
          <p:cNvSpPr>
            <a:spLocks noGrp="1"/>
          </p:cNvSpPr>
          <p:nvPr>
            <p:ph idx="1"/>
          </p:nvPr>
        </p:nvSpPr>
        <p:spPr>
          <a:xfrm>
            <a:off x="357188" y="1423988"/>
            <a:ext cx="8101012" cy="4648200"/>
          </a:xfrm>
        </p:spPr>
        <p:txBody>
          <a:bodyPr/>
          <a:lstStyle/>
          <a:p>
            <a:pPr lvl="1" algn="just" eaLnBrk="1" hangingPunct="1"/>
            <a:r>
              <a:rPr lang="pt-BR" altLang="pt-BR" sz="2400">
                <a:solidFill>
                  <a:schemeClr val="accent1"/>
                </a:solidFill>
              </a:rPr>
              <a:t>Não é desejável que todos os usuários tenham acesso ao esquema conceitual =&gt; visões precisam ser definidas.</a:t>
            </a:r>
          </a:p>
          <a:p>
            <a:pPr lvl="1" algn="just" eaLnBrk="1" hangingPunct="1"/>
            <a:r>
              <a:rPr lang="pt-BR" altLang="pt-BR" sz="2400"/>
              <a:t>Visão</a:t>
            </a:r>
            <a:r>
              <a:rPr lang="pt-BR" altLang="pt-BR" sz="2400">
                <a:solidFill>
                  <a:schemeClr val="accent1"/>
                </a:solidFill>
              </a:rPr>
              <a:t>: é uma relação virtual que não faz parte do esquema conceitual mas que é visível a um grupo de usuários.</a:t>
            </a:r>
          </a:p>
          <a:p>
            <a:pPr lvl="1" algn="just" eaLnBrk="1" hangingPunct="1"/>
            <a:r>
              <a:rPr lang="pt-BR" altLang="pt-BR" sz="2400">
                <a:solidFill>
                  <a:schemeClr val="accent1"/>
                </a:solidFill>
              </a:rPr>
              <a:t>A visão é definida por uma DDL e é computada cada vez que são realizadas consultas aos dados daquela visão.</a:t>
            </a:r>
          </a:p>
          <a:p>
            <a:pPr lvl="1" algn="just" eaLnBrk="1" hangingPunct="1"/>
            <a:r>
              <a:rPr lang="pt-BR" altLang="pt-BR" sz="2400">
                <a:solidFill>
                  <a:schemeClr val="accent1"/>
                </a:solidFill>
              </a:rPr>
              <a:t>O catálogo do SGBD é o repositório que armazena as definições das visões.</a:t>
            </a:r>
          </a:p>
          <a:p>
            <a:pPr lvl="1" algn="just" eaLnBrk="1" hangingPunct="1"/>
            <a:r>
              <a:rPr lang="pt-BR" altLang="pt-BR" sz="2400">
                <a:solidFill>
                  <a:schemeClr val="accent1"/>
                </a:solidFill>
              </a:rPr>
              <a:t>Uma visão possui nome, uma lista de atributos e uma query que computa a visão.</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2b819bb-00eb-49ed-a7f3-0437914d0f00" xsi:nil="true"/>
    <lcf76f155ced4ddcb4097134ff3c332f xmlns="056fe83c-fbf3-4467-8168-aab2dc9f73d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0A47ADFB0FA774780A320A6721ACB08" ma:contentTypeVersion="10" ma:contentTypeDescription="Crie um novo documento." ma:contentTypeScope="" ma:versionID="dfb7f8d8d527184c7164f16934c91763">
  <xsd:schema xmlns:xsd="http://www.w3.org/2001/XMLSchema" xmlns:xs="http://www.w3.org/2001/XMLSchema" xmlns:p="http://schemas.microsoft.com/office/2006/metadata/properties" xmlns:ns2="056fe83c-fbf3-4467-8168-aab2dc9f73d9" xmlns:ns3="e2b819bb-00eb-49ed-a7f3-0437914d0f00" targetNamespace="http://schemas.microsoft.com/office/2006/metadata/properties" ma:root="true" ma:fieldsID="017bc849102bc535040f116a2cd3279c" ns2:_="" ns3:_="">
    <xsd:import namespace="056fe83c-fbf3-4467-8168-aab2dc9f73d9"/>
    <xsd:import namespace="e2b819bb-00eb-49ed-a7f3-0437914d0f0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fe83c-fbf3-4467-8168-aab2dc9f73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b819bb-00eb-49ed-a7f3-0437914d0f0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b1928e-16aa-4320-b615-b9f804197612}" ma:internalName="TaxCatchAll" ma:showField="CatchAllData" ma:web="e2b819bb-00eb-49ed-a7f3-0437914d0f0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85D1B7-1653-49A8-ABF5-B63F76245859}">
  <ds:schemaRefs>
    <ds:schemaRef ds:uri="http://schemas.microsoft.com/office/2006/metadata/properties"/>
    <ds:schemaRef ds:uri="http://schemas.microsoft.com/office/infopath/2007/PartnerControls"/>
    <ds:schemaRef ds:uri="e2b819bb-00eb-49ed-a7f3-0437914d0f00"/>
    <ds:schemaRef ds:uri="056fe83c-fbf3-4467-8168-aab2dc9f73d9"/>
  </ds:schemaRefs>
</ds:datastoreItem>
</file>

<file path=customXml/itemProps2.xml><?xml version="1.0" encoding="utf-8"?>
<ds:datastoreItem xmlns:ds="http://schemas.openxmlformats.org/officeDocument/2006/customXml" ds:itemID="{D71EDB40-5754-4089-853C-BB0EA0C35FCD}">
  <ds:schemaRefs>
    <ds:schemaRef ds:uri="http://schemas.microsoft.com/sharepoint/v3/contenttype/forms"/>
  </ds:schemaRefs>
</ds:datastoreItem>
</file>

<file path=customXml/itemProps3.xml><?xml version="1.0" encoding="utf-8"?>
<ds:datastoreItem xmlns:ds="http://schemas.openxmlformats.org/officeDocument/2006/customXml" ds:itemID="{2935B1F7-9742-4CB8-A4A7-D2597B436E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6fe83c-fbf3-4467-8168-aab2dc9f73d9"/>
    <ds:schemaRef ds:uri="e2b819bb-00eb-49ed-a7f3-0437914d0f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Urban</Template>
  <TotalTime>3189</TotalTime>
  <Words>7793</Words>
  <Application>Microsoft Office PowerPoint</Application>
  <PresentationFormat>Apresentação na tela (4:3)</PresentationFormat>
  <Paragraphs>1190</Paragraphs>
  <Slides>115</Slides>
  <Notes>0</Notes>
  <HiddenSlides>0</HiddenSlides>
  <MMClips>0</MMClips>
  <ScaleCrop>false</ScaleCrop>
  <HeadingPairs>
    <vt:vector size="4" baseType="variant">
      <vt:variant>
        <vt:lpstr>Tema</vt:lpstr>
      </vt:variant>
      <vt:variant>
        <vt:i4>1</vt:i4>
      </vt:variant>
      <vt:variant>
        <vt:lpstr>Títulos de slides</vt:lpstr>
      </vt:variant>
      <vt:variant>
        <vt:i4>115</vt:i4>
      </vt:variant>
    </vt:vector>
  </HeadingPairs>
  <TitlesOfParts>
    <vt:vector size="116" baseType="lpstr">
      <vt:lpstr>Urbano</vt:lpstr>
      <vt:lpstr>Banco de Dados I Capítulo 4: Linguagem SQL</vt:lpstr>
      <vt:lpstr>4.1 Introdução</vt:lpstr>
      <vt:lpstr>4.1 Introdução</vt:lpstr>
      <vt:lpstr>4.1 Introdução</vt:lpstr>
      <vt:lpstr>4.1 Introdução</vt:lpstr>
      <vt:lpstr>4.1 Introdução</vt:lpstr>
      <vt:lpstr>4.1 Introdução</vt:lpstr>
      <vt:lpstr>4.1 Introdução</vt:lpstr>
      <vt:lpstr>Introdução</vt:lpstr>
      <vt:lpstr>Introdução</vt:lpstr>
      <vt:lpstr>Introdução</vt:lpstr>
      <vt:lpstr>Introdução</vt:lpstr>
      <vt:lpstr>Introdução</vt:lpstr>
      <vt:lpstr>Introdução</vt:lpstr>
      <vt:lpstr>Tipos de Dados Oracle</vt:lpstr>
      <vt:lpstr>4.2 SQL - DDL</vt:lpstr>
      <vt:lpstr>4.2 SQL - DDL</vt:lpstr>
      <vt:lpstr>4.2 SQL - DDL</vt:lpstr>
      <vt:lpstr>4.2 SQL - DDL</vt:lpstr>
      <vt:lpstr>4.2 SQL - DDL</vt:lpstr>
      <vt:lpstr>4.2 SQL DDL</vt:lpstr>
      <vt:lpstr>4.2 SQL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4.2 SQL - DDL</vt:lpstr>
      <vt:lpstr>4.3 SQL - DML</vt:lpstr>
      <vt:lpstr>4.3 SQL - DML</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Operações de conjunto</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Apresentação do PowerPoint</vt:lpstr>
      <vt:lpstr>Apresentação do PowerPoint</vt:lpstr>
      <vt:lpstr>4.3 SQL - DML: Exemplos</vt:lpstr>
      <vt:lpstr>4.3 SQL - DML: Exemplos</vt:lpstr>
      <vt:lpstr>4.3 SQL - DML: Exemplos</vt:lpstr>
      <vt:lpstr>Junção em SQL:1999</vt:lpstr>
      <vt:lpstr>Apresentação do PowerPoint</vt:lpstr>
      <vt:lpstr>Junções </vt:lpstr>
      <vt:lpstr>Junções</vt:lpstr>
      <vt:lpstr>Junções </vt:lpstr>
      <vt:lpstr>Junções </vt:lpstr>
      <vt:lpstr>Junções </vt:lpstr>
      <vt:lpstr>Junções </vt:lpstr>
      <vt:lpstr>Junções </vt:lpstr>
      <vt:lpstr>Junções </vt:lpstr>
      <vt:lpstr>Junções </vt:lpstr>
      <vt:lpstr>A cláusula With</vt:lpstr>
      <vt:lpstr>Relações derivadas</vt:lpstr>
      <vt:lpstr>4.3 SQL - DML: Exemplos</vt:lpstr>
      <vt:lpstr>4.3 SQL - DML: Exemplos</vt:lpstr>
      <vt:lpstr>4.3 SQL - DML: Exemplos</vt:lpstr>
      <vt:lpstr>4.3 SQL - DML: Exemplos</vt:lpstr>
      <vt:lpstr>4.3 SQL - DML: Exemplos</vt:lpstr>
      <vt:lpstr>4.3 SQL - DML: Exemplos</vt:lpstr>
      <vt:lpstr>4.3 SQL - DML: Exemplos</vt:lpstr>
      <vt:lpstr>4.3 SQL - DML: Exemplos</vt:lpstr>
      <vt:lpstr>4.4 Visões</vt:lpstr>
      <vt:lpstr>4.4 Visões</vt:lpstr>
      <vt:lpstr>4.4 Visões</vt:lpstr>
      <vt:lpstr>4.4 Visões</vt:lpstr>
      <vt:lpstr>4.4 Visões</vt:lpstr>
      <vt:lpstr>4.4 Visões</vt:lpstr>
      <vt:lpstr>4.4 Visões</vt:lpstr>
      <vt:lpstr>4.4 Visões</vt:lpstr>
      <vt:lpstr>4.4 Visões</vt:lpstr>
      <vt:lpstr>4.4 Visões</vt:lpstr>
      <vt:lpstr>4.4 Visões</vt:lpstr>
      <vt:lpstr>4.5 Valores Nulos</vt:lpstr>
      <vt:lpstr>4.5 Valores Nulos</vt:lpstr>
      <vt:lpstr>4.5 Valores Nulos</vt:lpstr>
      <vt:lpstr>4.5 Valores Nulos</vt:lpstr>
      <vt:lpstr>4.5 Valores Nulos</vt:lpstr>
      <vt:lpstr>4.5 Valores Nulos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 Multimídia</dc:title>
  <dc:creator>Fujitsu</dc:creator>
  <cp:lastModifiedBy>Professor</cp:lastModifiedBy>
  <cp:revision>273</cp:revision>
  <dcterms:created xsi:type="dcterms:W3CDTF">2001-08-29T12:03:39Z</dcterms:created>
  <dcterms:modified xsi:type="dcterms:W3CDTF">2024-03-04T12:25:43Z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0x01010060A47ADFB0FA774780A320A6721ACB08</vt:lpwstr>
  </property>
  <property fmtid="{D5CDD505-2E9C-101B-9397-08002B2CF9AE}" pid="3" name="MediaServiceImageTags">
    <vt:lpwstr/>
  </property>
</Properties>
</file>